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6" r:id="rId4"/>
    <p:sldId id="258" r:id="rId5"/>
    <p:sldId id="260" r:id="rId6"/>
    <p:sldId id="267" r:id="rId7"/>
    <p:sldId id="268" r:id="rId8"/>
    <p:sldId id="269" r:id="rId9"/>
    <p:sldId id="270" r:id="rId10"/>
    <p:sldId id="259" r:id="rId11"/>
    <p:sldId id="271" r:id="rId12"/>
    <p:sldId id="272" r:id="rId13"/>
    <p:sldId id="261" r:id="rId14"/>
    <p:sldId id="273" r:id="rId15"/>
    <p:sldId id="262" r:id="rId16"/>
    <p:sldId id="274" r:id="rId17"/>
    <p:sldId id="275" r:id="rId18"/>
    <p:sldId id="276" r:id="rId19"/>
    <p:sldId id="263" r:id="rId20"/>
    <p:sldId id="277" r:id="rId21"/>
    <p:sldId id="264" r:id="rId22"/>
    <p:sldId id="265" r:id="rId23"/>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84" y="-3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8" name="Nadpis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cs-CZ" smtClean="0"/>
              <a:t>Klepnutím lze upravit styl předlohy nadpisů.</a:t>
            </a:r>
            <a:endParaRPr kumimoji="0" lang="en-US"/>
          </a:p>
        </p:txBody>
      </p:sp>
      <p:sp>
        <p:nvSpPr>
          <p:cNvPr id="28" name="Zástupný symbol pro datum 27"/>
          <p:cNvSpPr>
            <a:spLocks noGrp="1"/>
          </p:cNvSpPr>
          <p:nvPr>
            <p:ph type="dt" sz="half" idx="10"/>
          </p:nvPr>
        </p:nvSpPr>
        <p:spPr/>
        <p:txBody>
          <a:bodyPr/>
          <a:lstStyle/>
          <a:p>
            <a:fld id="{D0AEFE01-7A47-47FA-A52B-11A5AF8F4585}" type="datetimeFigureOut">
              <a:rPr lang="cs-CZ" smtClean="0"/>
              <a:pPr/>
              <a:t>1.11.2016</a:t>
            </a:fld>
            <a:endParaRPr lang="cs-CZ"/>
          </a:p>
        </p:txBody>
      </p:sp>
      <p:sp>
        <p:nvSpPr>
          <p:cNvPr id="17" name="Zástupný symbol pro zápatí 16"/>
          <p:cNvSpPr>
            <a:spLocks noGrp="1"/>
          </p:cNvSpPr>
          <p:nvPr>
            <p:ph type="ftr" sz="quarter" idx="11"/>
          </p:nvPr>
        </p:nvSpPr>
        <p:spPr/>
        <p:txBody>
          <a:bodyPr/>
          <a:lstStyle/>
          <a:p>
            <a:endParaRPr lang="cs-CZ"/>
          </a:p>
        </p:txBody>
      </p:sp>
      <p:sp>
        <p:nvSpPr>
          <p:cNvPr id="29" name="Zástupný symbol pro číslo snímku 28"/>
          <p:cNvSpPr>
            <a:spLocks noGrp="1"/>
          </p:cNvSpPr>
          <p:nvPr>
            <p:ph type="sldNum" sz="quarter" idx="12"/>
          </p:nvPr>
        </p:nvSpPr>
        <p:spPr/>
        <p:txBody>
          <a:bodyPr/>
          <a:lstStyle/>
          <a:p>
            <a:fld id="{CEE26E31-288D-46AD-9193-B10559A7FDF0}" type="slidenum">
              <a:rPr lang="cs-CZ" smtClean="0"/>
              <a:pPr/>
              <a:t>‹#›</a:t>
            </a:fld>
            <a:endParaRPr lang="cs-CZ"/>
          </a:p>
        </p:txBody>
      </p:sp>
      <p:sp>
        <p:nvSpPr>
          <p:cNvPr id="9" name="Podnadpis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D0AEFE01-7A47-47FA-A52B-11A5AF8F4585}" type="datetimeFigureOut">
              <a:rPr lang="cs-CZ" smtClean="0"/>
              <a:pPr/>
              <a:t>1.11.2016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E26E31-288D-46AD-9193-B10559A7FDF0}"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D0AEFE01-7A47-47FA-A52B-11A5AF8F4585}" type="datetimeFigureOut">
              <a:rPr lang="cs-CZ" smtClean="0"/>
              <a:pPr/>
              <a:t>1.11.2016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E26E31-288D-46AD-9193-B10559A7FDF0}" type="slidenum">
              <a:rPr lang="cs-CZ" smtClean="0"/>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D0AEFE01-7A47-47FA-A52B-11A5AF8F4585}" type="datetimeFigureOut">
              <a:rPr lang="cs-CZ" smtClean="0"/>
              <a:pPr/>
              <a:t>1.11.2016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CEE26E31-288D-46AD-9193-B10559A7FDF0}" type="slidenum">
              <a:rPr lang="cs-CZ" smtClean="0"/>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Ref idx="1003">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fld id="{D0AEFE01-7A47-47FA-A52B-11A5AF8F4585}" type="datetimeFigureOut">
              <a:rPr lang="cs-CZ" smtClean="0"/>
              <a:pPr/>
              <a:t>1.11.2016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a:xfrm>
            <a:off x="7924800" y="6416675"/>
            <a:ext cx="762000" cy="365125"/>
          </a:xfrm>
        </p:spPr>
        <p:txBody>
          <a:bodyPr/>
          <a:lstStyle/>
          <a:p>
            <a:fld id="{CEE26E31-288D-46AD-9193-B10559A7FDF0}"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D0AEFE01-7A47-47FA-A52B-11A5AF8F4585}" type="datetimeFigureOut">
              <a:rPr lang="cs-CZ" smtClean="0"/>
              <a:pPr/>
              <a:t>1.11.2016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EE26E31-288D-46AD-9193-B10559A7FDF0}" type="slidenum">
              <a:rPr lang="cs-CZ" smtClean="0"/>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8229600" cy="1143000"/>
          </a:xfrm>
        </p:spPr>
        <p:txBody>
          <a:bodyPr anchor="ctr"/>
          <a:lstStyle>
            <a:lvl1pPr>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7" name="Zástupný symbol pro datum 6"/>
          <p:cNvSpPr>
            <a:spLocks noGrp="1"/>
          </p:cNvSpPr>
          <p:nvPr>
            <p:ph type="dt" sz="half" idx="10"/>
          </p:nvPr>
        </p:nvSpPr>
        <p:spPr/>
        <p:txBody>
          <a:bodyPr/>
          <a:lstStyle/>
          <a:p>
            <a:fld id="{D0AEFE01-7A47-47FA-A52B-11A5AF8F4585}" type="datetimeFigureOut">
              <a:rPr lang="cs-CZ" smtClean="0"/>
              <a:pPr/>
              <a:t>1.11.2016</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CEE26E31-288D-46AD-9193-B10559A7FDF0}" type="slidenum">
              <a:rPr lang="cs-CZ" smtClean="0"/>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D0AEFE01-7A47-47FA-A52B-11A5AF8F4585}" type="datetimeFigureOut">
              <a:rPr lang="cs-CZ" smtClean="0"/>
              <a:pPr/>
              <a:t>1.11.2016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CEE26E31-288D-46AD-9193-B10559A7FDF0}"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D0AEFE01-7A47-47FA-A52B-11A5AF8F4585}" type="datetimeFigureOut">
              <a:rPr lang="cs-CZ" smtClean="0"/>
              <a:pPr/>
              <a:t>1.11.2016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CEE26E31-288D-46AD-9193-B10559A7FDF0}"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D0AEFE01-7A47-47FA-A52B-11A5AF8F4585}" type="datetimeFigureOut">
              <a:rPr lang="cs-CZ" smtClean="0"/>
              <a:pPr/>
              <a:t>1.11.2016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EE26E31-288D-46AD-9193-B10559A7FDF0}" type="slidenum">
              <a:rPr lang="cs-CZ" smtClean="0"/>
              <a:pPr/>
              <a:t>‹#›</a:t>
            </a:fld>
            <a:endParaRPr lang="cs-CZ"/>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cs-CZ" smtClean="0">
                <a:solidFill>
                  <a:schemeClr val="lt1"/>
                </a:solidFill>
                <a:latin typeface="+mn-lt"/>
                <a:ea typeface="+mn-ea"/>
                <a:cs typeface="+mn-cs"/>
              </a:rPr>
              <a:t>Klepnutím na ikonu přidáte obrázek.</a:t>
            </a:r>
            <a:endParaRPr kumimoji="0" lang="en-US" dirty="0">
              <a:solidFill>
                <a:schemeClr val="lt1"/>
              </a:solidFill>
              <a:latin typeface="+mn-lt"/>
              <a:ea typeface="+mn-ea"/>
              <a:cs typeface="+mn-cs"/>
            </a:endParaRPr>
          </a:p>
        </p:txBody>
      </p:sp>
      <p:sp>
        <p:nvSpPr>
          <p:cNvPr id="4" name="Zástupný symbol pro text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D0AEFE01-7A47-47FA-A52B-11A5AF8F4585}" type="datetimeFigureOut">
              <a:rPr lang="cs-CZ" smtClean="0"/>
              <a:pPr/>
              <a:t>1.11.2016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CEE26E31-288D-46AD-9193-B10559A7FDF0}" type="slidenum">
              <a:rPr lang="cs-CZ" smtClean="0"/>
              <a:pPr/>
              <a:t>‹#›</a:t>
            </a:fld>
            <a:endParaRPr lang="cs-CZ"/>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Zástupný symbol pro nadpis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0AEFE01-7A47-47FA-A52B-11A5AF8F4585}" type="datetimeFigureOut">
              <a:rPr lang="cs-CZ" smtClean="0"/>
              <a:pPr/>
              <a:t>1.11.2016</a:t>
            </a:fld>
            <a:endParaRPr lang="cs-CZ"/>
          </a:p>
        </p:txBody>
      </p:sp>
      <p:sp>
        <p:nvSpPr>
          <p:cNvPr id="3" name="Zástupný symbol pro zápatí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cs-CZ"/>
          </a:p>
        </p:txBody>
      </p:sp>
      <p:sp>
        <p:nvSpPr>
          <p:cNvPr id="23" name="Zástupný symbol pro číslo snímku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CEE26E31-288D-46AD-9193-B10559A7FDF0}" type="slidenum">
              <a:rPr lang="cs-CZ" smtClean="0"/>
              <a:pPr/>
              <a:t>‹#›</a:t>
            </a:fld>
            <a:endParaRPr lang="cs-CZ"/>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115616" y="476672"/>
            <a:ext cx="7072330" cy="2428868"/>
          </a:xfrm>
        </p:spPr>
        <p:txBody>
          <a:bodyPr/>
          <a:lstStyle/>
          <a:p>
            <a:r>
              <a:rPr lang="cs-CZ" dirty="0" smtClean="0">
                <a:solidFill>
                  <a:srgbClr val="00B050"/>
                </a:solidFill>
              </a:rPr>
              <a:t>Trestní právo</a:t>
            </a:r>
            <a:br>
              <a:rPr lang="cs-CZ" dirty="0" smtClean="0">
                <a:solidFill>
                  <a:srgbClr val="00B050"/>
                </a:solidFill>
              </a:rPr>
            </a:br>
            <a:r>
              <a:rPr lang="cs-CZ" dirty="0" smtClean="0">
                <a:solidFill>
                  <a:srgbClr val="00B050"/>
                </a:solidFill>
              </a:rPr>
              <a:t>opravné prostředky</a:t>
            </a:r>
            <a:endParaRPr lang="cs-CZ" dirty="0">
              <a:solidFill>
                <a:srgbClr val="00B050"/>
              </a:solidFill>
            </a:endParaRPr>
          </a:p>
        </p:txBody>
      </p:sp>
      <p:sp>
        <p:nvSpPr>
          <p:cNvPr id="3" name="Podnadpis 2"/>
          <p:cNvSpPr>
            <a:spLocks noGrp="1"/>
          </p:cNvSpPr>
          <p:nvPr>
            <p:ph type="subTitle" idx="1"/>
          </p:nvPr>
        </p:nvSpPr>
        <p:spPr>
          <a:xfrm>
            <a:off x="5220072" y="4429132"/>
            <a:ext cx="3923928" cy="2428868"/>
          </a:xfrm>
        </p:spPr>
        <p:txBody>
          <a:bodyPr/>
          <a:lstStyle/>
          <a:p>
            <a:r>
              <a:rPr lang="cs-CZ" sz="2400" dirty="0" smtClean="0"/>
              <a:t>JUDr. Roman Vicherek</a:t>
            </a:r>
          </a:p>
          <a:p>
            <a:r>
              <a:rPr lang="cs-CZ" sz="2400" dirty="0" smtClean="0"/>
              <a:t>soudce Okresního soudu v Ostravě</a:t>
            </a:r>
          </a:p>
          <a:p>
            <a:r>
              <a:rPr lang="cs-CZ" sz="2400" dirty="0" err="1" smtClean="0"/>
              <a:t>roman.vicherek</a:t>
            </a:r>
            <a:r>
              <a:rPr lang="cs-CZ" sz="2400" dirty="0" smtClean="0"/>
              <a:t>@seznam.</a:t>
            </a:r>
            <a:r>
              <a:rPr lang="cs-CZ" sz="2400" dirty="0" err="1" smtClean="0"/>
              <a:t>cz</a:t>
            </a:r>
            <a:endParaRPr lang="cs-CZ" sz="2400" dirty="0" smtClean="0"/>
          </a:p>
          <a:p>
            <a:endParaRPr lang="cs-CZ" dirty="0"/>
          </a:p>
        </p:txBody>
      </p:sp>
      <p:pic>
        <p:nvPicPr>
          <p:cNvPr id="6" name="Picture 2" descr="Logo: Právnická fakulta Masarykovy univerzity"/>
          <p:cNvPicPr>
            <a:picLocks noChangeAspect="1" noChangeArrowheads="1"/>
          </p:cNvPicPr>
          <p:nvPr/>
        </p:nvPicPr>
        <p:blipFill>
          <a:blip r:embed="rId2" cstate="print"/>
          <a:srcRect/>
          <a:stretch>
            <a:fillRect/>
          </a:stretch>
        </p:blipFill>
        <p:spPr bwMode="auto">
          <a:xfrm>
            <a:off x="0" y="4293096"/>
            <a:ext cx="5076056" cy="136815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B050"/>
                </a:solidFill>
              </a:rPr>
              <a:t>Odvolání</a:t>
            </a:r>
            <a:endParaRPr lang="cs-CZ" dirty="0">
              <a:solidFill>
                <a:srgbClr val="00B050"/>
              </a:solidFill>
            </a:endParaRPr>
          </a:p>
        </p:txBody>
      </p:sp>
      <p:sp>
        <p:nvSpPr>
          <p:cNvPr id="3" name="Zástupný symbol pro obsah 2"/>
          <p:cNvSpPr>
            <a:spLocks noGrp="1"/>
          </p:cNvSpPr>
          <p:nvPr>
            <p:ph idx="1"/>
          </p:nvPr>
        </p:nvSpPr>
        <p:spPr/>
        <p:txBody>
          <a:bodyPr>
            <a:normAutofit fontScale="55000" lnSpcReduction="20000"/>
          </a:bodyPr>
          <a:lstStyle/>
          <a:p>
            <a:pPr algn="just"/>
            <a:r>
              <a:rPr lang="cs-CZ" b="1" dirty="0" smtClean="0"/>
              <a:t>Odvolání </a:t>
            </a:r>
            <a:r>
              <a:rPr lang="cs-CZ" dirty="0" smtClean="0"/>
              <a:t>je řádný opravný prostředek </a:t>
            </a:r>
            <a:r>
              <a:rPr lang="cs-CZ" dirty="0" smtClean="0">
                <a:solidFill>
                  <a:srgbClr val="00B0F0"/>
                </a:solidFill>
              </a:rPr>
              <a:t>proti rozsudku i soudu prvého stupně</a:t>
            </a:r>
            <a:r>
              <a:rPr lang="cs-CZ" dirty="0" smtClean="0"/>
              <a:t>, který má odkladný účinek.</a:t>
            </a:r>
            <a:r>
              <a:rPr lang="cs-CZ" dirty="0" smtClean="0">
                <a:solidFill>
                  <a:srgbClr val="FF0000"/>
                </a:solidFill>
              </a:rPr>
              <a:t> </a:t>
            </a:r>
          </a:p>
          <a:p>
            <a:r>
              <a:rPr lang="cs-CZ" dirty="0" smtClean="0"/>
              <a:t>Rysy odvolání:</a:t>
            </a:r>
          </a:p>
          <a:p>
            <a:pPr lvl="1"/>
            <a:r>
              <a:rPr lang="cs-CZ" dirty="0" smtClean="0"/>
              <a:t>vybudováním odvolacího práva na co nejširším základě,</a:t>
            </a:r>
          </a:p>
          <a:p>
            <a:pPr lvl="1"/>
            <a:r>
              <a:rPr lang="cs-CZ" dirty="0" smtClean="0"/>
              <a:t>vázaností odvolacího soudu odvoláním,</a:t>
            </a:r>
          </a:p>
          <a:p>
            <a:pPr lvl="1"/>
            <a:r>
              <a:rPr lang="cs-CZ" dirty="0" smtClean="0"/>
              <a:t>kontroly práce soudů prvního stupně,</a:t>
            </a:r>
          </a:p>
          <a:p>
            <a:pPr lvl="1"/>
            <a:r>
              <a:rPr lang="cs-CZ" dirty="0" smtClean="0"/>
              <a:t>důsledné ochrany práv zúčastněných stran v odvolacím řízení,</a:t>
            </a:r>
          </a:p>
          <a:p>
            <a:pPr lvl="1"/>
            <a:r>
              <a:rPr lang="cs-CZ" dirty="0" smtClean="0"/>
              <a:t>principu výrazně apelačního s prvky kasace,</a:t>
            </a:r>
          </a:p>
          <a:p>
            <a:pPr lvl="1"/>
            <a:r>
              <a:rPr lang="cs-CZ" dirty="0" smtClean="0"/>
              <a:t>jednoduchostí, rychlostí, hospodárností řízení a jeho všestranného zpřístupnění.</a:t>
            </a:r>
            <a:endParaRPr lang="cs-CZ" dirty="0" smtClean="0">
              <a:solidFill>
                <a:srgbClr val="FF0000"/>
              </a:solidFill>
            </a:endParaRPr>
          </a:p>
          <a:p>
            <a:pPr algn="just"/>
            <a:r>
              <a:rPr lang="cs-CZ" dirty="0" smtClean="0">
                <a:solidFill>
                  <a:srgbClr val="FF0000"/>
                </a:solidFill>
              </a:rPr>
              <a:t>Lhůta k podání odvolání je 8 dní </a:t>
            </a:r>
            <a:r>
              <a:rPr lang="cs-CZ" dirty="0" smtClean="0"/>
              <a:t>od </a:t>
            </a:r>
            <a:r>
              <a:rPr lang="cs-CZ" dirty="0" smtClean="0">
                <a:solidFill>
                  <a:srgbClr val="0070C0"/>
                </a:solidFill>
              </a:rPr>
              <a:t>doručení </a:t>
            </a:r>
            <a:r>
              <a:rPr lang="cs-CZ" dirty="0" smtClean="0"/>
              <a:t>rozsudku. Při odvolání platí omezený revizní princip, zákaz reformace in </a:t>
            </a:r>
            <a:r>
              <a:rPr lang="cs-CZ" dirty="0" err="1" smtClean="0"/>
              <a:t>peius</a:t>
            </a:r>
            <a:r>
              <a:rPr lang="cs-CZ" dirty="0" smtClean="0"/>
              <a:t> a princip beneficium </a:t>
            </a:r>
            <a:r>
              <a:rPr lang="cs-CZ" dirty="0" err="1" smtClean="0"/>
              <a:t>cohaesionis</a:t>
            </a:r>
            <a:r>
              <a:rPr lang="cs-CZ" dirty="0" smtClean="0"/>
              <a:t>.</a:t>
            </a:r>
          </a:p>
          <a:p>
            <a:pPr algn="just"/>
            <a:r>
              <a:rPr lang="cs-CZ" dirty="0" smtClean="0"/>
              <a:t>Důvody odvolání:</a:t>
            </a:r>
          </a:p>
          <a:p>
            <a:pPr lvl="1" algn="just"/>
            <a:r>
              <a:rPr lang="cs-CZ" dirty="0" smtClean="0"/>
              <a:t>pro nesprávnost výroku rozsudku - toto může být způsobeno jak vadami skutkovými, tak i právními, </a:t>
            </a:r>
          </a:p>
          <a:p>
            <a:pPr lvl="1" algn="just"/>
            <a:r>
              <a:rPr lang="cs-CZ" dirty="0" smtClean="0"/>
              <a:t>proto, že výrok nebyl učiněn </a:t>
            </a:r>
          </a:p>
          <a:p>
            <a:pPr lvl="1" algn="just"/>
            <a:r>
              <a:rPr lang="cs-CZ" dirty="0" smtClean="0"/>
              <a:t>pro porušení ustanovení o řízení předcházejícím rozsudku, jenž mohlo způsobit, že výrok je nesprávný nebo, že chybí.</a:t>
            </a:r>
          </a:p>
          <a:p>
            <a:pPr algn="just"/>
            <a:r>
              <a:rPr lang="cs-CZ" dirty="0" smtClean="0">
                <a:solidFill>
                  <a:srgbClr val="0070C0"/>
                </a:solidFill>
              </a:rPr>
              <a:t>Důvody odvolání </a:t>
            </a:r>
            <a:r>
              <a:rPr lang="cs-CZ" dirty="0" smtClean="0"/>
              <a:t>- všechny výroky učiněné v rozsudku, skutečnost nevyslovení některých výroků, ač o nich mělo být rozhodnuto, řízení předcházející vydání rozsudku. Odvolání musí být vždy odůvodněno.</a:t>
            </a:r>
          </a:p>
          <a:p>
            <a:endParaRPr lang="cs-CZ"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B050"/>
                </a:solidFill>
              </a:rPr>
              <a:t>Odvolání</a:t>
            </a:r>
            <a:endParaRPr lang="cs-CZ" dirty="0"/>
          </a:p>
        </p:txBody>
      </p:sp>
      <p:sp>
        <p:nvSpPr>
          <p:cNvPr id="3" name="Zástupný symbol pro obsah 2"/>
          <p:cNvSpPr>
            <a:spLocks noGrp="1"/>
          </p:cNvSpPr>
          <p:nvPr>
            <p:ph idx="1"/>
          </p:nvPr>
        </p:nvSpPr>
        <p:spPr/>
        <p:txBody>
          <a:bodyPr>
            <a:normAutofit fontScale="62500" lnSpcReduction="20000"/>
          </a:bodyPr>
          <a:lstStyle/>
          <a:p>
            <a:pPr algn="just"/>
            <a:r>
              <a:rPr lang="cs-CZ" dirty="0" smtClean="0">
                <a:solidFill>
                  <a:srgbClr val="0070C0"/>
                </a:solidFill>
              </a:rPr>
              <a:t>Osoby oprávněné podat odvolání: </a:t>
            </a:r>
          </a:p>
          <a:p>
            <a:pPr lvl="1" algn="just"/>
            <a:r>
              <a:rPr lang="cs-CZ" dirty="0" smtClean="0"/>
              <a:t>státní zástupce (ve prospěch i neprospěch),</a:t>
            </a:r>
          </a:p>
          <a:p>
            <a:pPr lvl="1" algn="just"/>
            <a:r>
              <a:rPr lang="cs-CZ" dirty="0" smtClean="0"/>
              <a:t>obžalovaný (obhájce na základě zmocnění),</a:t>
            </a:r>
          </a:p>
          <a:p>
            <a:pPr lvl="1" algn="just"/>
            <a:r>
              <a:rPr lang="cs-CZ" dirty="0" smtClean="0"/>
              <a:t>poškozený (za poškozeného zákonný zástupce, i opatrovník, zmocněnec, společný zmocněnec), zúčastněná osoba (a její zákonný zástupce nebo zmocněnec). </a:t>
            </a:r>
          </a:p>
          <a:p>
            <a:pPr lvl="1" algn="just"/>
            <a:r>
              <a:rPr lang="cs-CZ" dirty="0" smtClean="0"/>
              <a:t>Ve prospěch obžalovaného osoby blízké, orgán  sociálně -právní ochrany dětí.</a:t>
            </a:r>
          </a:p>
          <a:p>
            <a:pPr algn="just"/>
            <a:r>
              <a:rPr lang="cs-CZ" dirty="0" smtClean="0"/>
              <a:t>Odvolání se podává u toho </a:t>
            </a:r>
            <a:r>
              <a:rPr lang="cs-CZ" dirty="0" smtClean="0">
                <a:solidFill>
                  <a:srgbClr val="FFFF00"/>
                </a:solidFill>
              </a:rPr>
              <a:t>soudu, proti jehož rozsudku směřuje</a:t>
            </a:r>
            <a:r>
              <a:rPr lang="cs-CZ" dirty="0" smtClean="0"/>
              <a:t>.</a:t>
            </a:r>
          </a:p>
          <a:p>
            <a:pPr algn="just"/>
            <a:r>
              <a:rPr lang="cs-CZ" dirty="0" smtClean="0"/>
              <a:t>Odvolání se posuzuje vždy </a:t>
            </a:r>
            <a:r>
              <a:rPr lang="cs-CZ" dirty="0" smtClean="0">
                <a:solidFill>
                  <a:srgbClr val="FFFF00"/>
                </a:solidFill>
              </a:rPr>
              <a:t>dle svého obsahu</a:t>
            </a:r>
            <a:r>
              <a:rPr lang="cs-CZ" dirty="0" smtClean="0"/>
              <a:t>. </a:t>
            </a:r>
          </a:p>
          <a:p>
            <a:pPr algn="just"/>
            <a:r>
              <a:rPr lang="cs-CZ" dirty="0" smtClean="0"/>
              <a:t>Odvolání má </a:t>
            </a:r>
            <a:r>
              <a:rPr lang="cs-CZ" dirty="0" smtClean="0">
                <a:solidFill>
                  <a:srgbClr val="FFFF00"/>
                </a:solidFill>
              </a:rPr>
              <a:t>odkladný účinek</a:t>
            </a:r>
            <a:r>
              <a:rPr lang="cs-CZ" dirty="0" smtClean="0"/>
              <a:t>, pokud si ale z více obžalovaných podá odvolání jen jeden, nebrání to vykonatelnosti rozsudku u ostatních obžalovaných.</a:t>
            </a:r>
          </a:p>
          <a:p>
            <a:pPr algn="just"/>
            <a:r>
              <a:rPr lang="cs-CZ" dirty="0" smtClean="0"/>
              <a:t>Odvolání musí být podáno </a:t>
            </a:r>
            <a:r>
              <a:rPr lang="cs-CZ" dirty="0" smtClean="0">
                <a:solidFill>
                  <a:srgbClr val="FFFF00"/>
                </a:solidFill>
              </a:rPr>
              <a:t>ve stanovené lhůtě </a:t>
            </a:r>
            <a:r>
              <a:rPr lang="cs-CZ" dirty="0" smtClean="0"/>
              <a:t>a musí z něj být patrné, ve </a:t>
            </a:r>
            <a:r>
              <a:rPr lang="cs-CZ" dirty="0" smtClean="0">
                <a:solidFill>
                  <a:srgbClr val="FFFF00"/>
                </a:solidFill>
              </a:rPr>
              <a:t>kterých výrocích napadá rozsudek a uvádí vady</a:t>
            </a:r>
            <a:r>
              <a:rPr lang="cs-CZ" dirty="0" smtClean="0"/>
              <a:t>, vytýkané rozsudku nebo trestnímu řízení. Odvolání je možno založit na zjištění nových důkazů a skutečnosti.</a:t>
            </a:r>
          </a:p>
          <a:p>
            <a:pPr algn="just"/>
            <a:r>
              <a:rPr lang="cs-CZ" dirty="0" smtClean="0"/>
              <a:t>Oprávněné osoby se mohou </a:t>
            </a:r>
            <a:r>
              <a:rPr lang="cs-CZ" dirty="0" smtClean="0">
                <a:solidFill>
                  <a:srgbClr val="FF0000"/>
                </a:solidFill>
              </a:rPr>
              <a:t>odvolání vzdát </a:t>
            </a:r>
            <a:r>
              <a:rPr lang="cs-CZ" dirty="0" smtClean="0"/>
              <a:t>nebo již učiněné </a:t>
            </a:r>
            <a:r>
              <a:rPr lang="cs-CZ" dirty="0" smtClean="0">
                <a:solidFill>
                  <a:srgbClr val="FF0000"/>
                </a:solidFill>
              </a:rPr>
              <a:t>odvolání vzít zpět </a:t>
            </a:r>
            <a:r>
              <a:rPr lang="cs-CZ" dirty="0" smtClean="0"/>
              <a:t>do doby, než se odvolací soud odebere k poradě.</a:t>
            </a:r>
          </a:p>
          <a:p>
            <a:pPr algn="just"/>
            <a:endParaRPr lang="cs-CZ"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B050"/>
                </a:solidFill>
              </a:rPr>
              <a:t>Odvolání</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smtClean="0">
                <a:solidFill>
                  <a:srgbClr val="FF0000"/>
                </a:solidFill>
              </a:rPr>
              <a:t>Řízení u soudu I. Stupně</a:t>
            </a:r>
          </a:p>
          <a:p>
            <a:pPr lvl="1"/>
            <a:r>
              <a:rPr lang="cs-CZ" dirty="0" smtClean="0"/>
              <a:t>zjistit a odstranit nedostatky obsahu odvolání a umožnit stranám vyjádřit se k podanému odvolání. </a:t>
            </a:r>
          </a:p>
          <a:p>
            <a:r>
              <a:rPr lang="cs-CZ" dirty="0" smtClean="0">
                <a:solidFill>
                  <a:srgbClr val="FF0000"/>
                </a:solidFill>
              </a:rPr>
              <a:t>Řízení u soudu II. Stupně</a:t>
            </a:r>
          </a:p>
          <a:p>
            <a:pPr lvl="1"/>
            <a:r>
              <a:rPr lang="cs-CZ" dirty="0" smtClean="0"/>
              <a:t>Odvolací soud se </a:t>
            </a:r>
            <a:r>
              <a:rPr lang="cs-CZ" dirty="0" smtClean="0">
                <a:solidFill>
                  <a:srgbClr val="0070C0"/>
                </a:solidFill>
              </a:rPr>
              <a:t>zabývá přezkoumáním jen těch podnětů, které byly v odvolání uvedeny</a:t>
            </a:r>
            <a:r>
              <a:rPr lang="cs-CZ" dirty="0" smtClean="0"/>
              <a:t>. Přezkoumá také správnost postupu řízení jím předcházející. </a:t>
            </a:r>
          </a:p>
          <a:p>
            <a:pPr lvl="1"/>
            <a:r>
              <a:rPr lang="cs-CZ" dirty="0" smtClean="0"/>
              <a:t>V </a:t>
            </a:r>
            <a:r>
              <a:rPr lang="cs-CZ" dirty="0" smtClean="0">
                <a:solidFill>
                  <a:srgbClr val="0070C0"/>
                </a:solidFill>
              </a:rPr>
              <a:t>neveřejném zasedání </a:t>
            </a:r>
            <a:r>
              <a:rPr lang="cs-CZ" dirty="0" smtClean="0"/>
              <a:t>má možnost odvolací soud rozhodnout pouze:</a:t>
            </a:r>
            <a:endParaRPr lang="cs-CZ" sz="1400" dirty="0" smtClean="0"/>
          </a:p>
          <a:p>
            <a:pPr lvl="2"/>
            <a:r>
              <a:rPr lang="cs-CZ" dirty="0" smtClean="0"/>
              <a:t>zjištěním, zdali odvolání splňuje formální požadavky,</a:t>
            </a:r>
            <a:endParaRPr lang="cs-CZ" sz="1200" dirty="0" smtClean="0"/>
          </a:p>
          <a:p>
            <a:pPr lvl="2"/>
            <a:r>
              <a:rPr lang="cs-CZ" dirty="0" smtClean="0"/>
              <a:t>zruší-li napadený rozsudek nebo jen jeho část,</a:t>
            </a:r>
            <a:endParaRPr lang="cs-CZ" sz="1200" dirty="0" smtClean="0"/>
          </a:p>
          <a:p>
            <a:pPr lvl="2"/>
            <a:r>
              <a:rPr lang="cs-CZ" dirty="0" smtClean="0"/>
              <a:t>zrušením rozsudku a vrácením věci soudu prvního stupně k novému projednání a rozhodnutí nebo k došetření státnímu zástupci,</a:t>
            </a:r>
            <a:endParaRPr lang="cs-CZ" sz="1200" dirty="0" smtClean="0"/>
          </a:p>
          <a:p>
            <a:pPr lvl="2"/>
            <a:r>
              <a:rPr lang="cs-CZ" dirty="0" smtClean="0"/>
              <a:t>zastavením trestního stíhání bez zrušení napadeného rozsudku,</a:t>
            </a:r>
            <a:endParaRPr lang="cs-CZ" sz="1200" dirty="0" smtClean="0"/>
          </a:p>
          <a:p>
            <a:pPr lvl="2"/>
            <a:r>
              <a:rPr lang="cs-CZ" dirty="0" smtClean="0"/>
              <a:t>přerušením trestního stíhání bez zrušení rozsudku.</a:t>
            </a:r>
            <a:endParaRPr lang="cs-CZ" sz="1200" dirty="0" smtClean="0"/>
          </a:p>
          <a:p>
            <a:pPr lvl="1"/>
            <a:r>
              <a:rPr lang="cs-CZ" dirty="0" smtClean="0"/>
              <a:t>Ve </a:t>
            </a:r>
            <a:r>
              <a:rPr lang="cs-CZ" dirty="0" smtClean="0">
                <a:solidFill>
                  <a:srgbClr val="0070C0"/>
                </a:solidFill>
              </a:rPr>
              <a:t>veřejném zasedání </a:t>
            </a:r>
            <a:r>
              <a:rPr lang="cs-CZ" dirty="0" smtClean="0"/>
              <a:t>má možnost k výše jmenovaným ještě </a:t>
            </a:r>
          </a:p>
          <a:p>
            <a:pPr lvl="2"/>
            <a:r>
              <a:rPr lang="cs-CZ" dirty="0" smtClean="0"/>
              <a:t>rozhodnout ve věci sám rozsudkem, </a:t>
            </a:r>
          </a:p>
          <a:p>
            <a:pPr lvl="2"/>
            <a:r>
              <a:rPr lang="cs-CZ" dirty="0" smtClean="0"/>
              <a:t>odkázat poškozeného na řízení ve věcech občansko-právních nebo na řízení k jinému příslušnému orgánu.</a:t>
            </a:r>
            <a:endParaRPr lang="cs-CZ" sz="1200" dirty="0" smtClean="0"/>
          </a:p>
          <a:p>
            <a:pPr lvl="1"/>
            <a:endParaRPr lang="cs-CZ" dirty="0" smtClean="0"/>
          </a:p>
          <a:p>
            <a:pPr lvl="1"/>
            <a:endParaRPr lang="cs-CZ"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B050"/>
                </a:solidFill>
              </a:rPr>
              <a:t>Odpor</a:t>
            </a:r>
            <a:endParaRPr lang="cs-CZ" dirty="0">
              <a:solidFill>
                <a:srgbClr val="00B050"/>
              </a:solidFill>
            </a:endParaRPr>
          </a:p>
        </p:txBody>
      </p:sp>
      <p:sp>
        <p:nvSpPr>
          <p:cNvPr id="3" name="Zástupný symbol pro obsah 2"/>
          <p:cNvSpPr>
            <a:spLocks noGrp="1"/>
          </p:cNvSpPr>
          <p:nvPr>
            <p:ph idx="1"/>
          </p:nvPr>
        </p:nvSpPr>
        <p:spPr/>
        <p:txBody>
          <a:bodyPr/>
          <a:lstStyle/>
          <a:p>
            <a:pPr algn="just"/>
            <a:r>
              <a:rPr lang="cs-CZ" b="1" dirty="0" smtClean="0"/>
              <a:t>Odpor </a:t>
            </a:r>
            <a:r>
              <a:rPr lang="cs-CZ" dirty="0" smtClean="0"/>
              <a:t>je řádným opravným prostředkem proti trestnímu příkazu. Lhůta k jeho podání činí osm dní.</a:t>
            </a:r>
          </a:p>
          <a:p>
            <a:pPr algn="just"/>
            <a:r>
              <a:rPr lang="cs-CZ" dirty="0" smtClean="0">
                <a:solidFill>
                  <a:srgbClr val="FF0000"/>
                </a:solidFill>
              </a:rPr>
              <a:t>Oprávněnou osobou </a:t>
            </a:r>
            <a:r>
              <a:rPr lang="cs-CZ" dirty="0" smtClean="0"/>
              <a:t>je obviněný a osoby, které mohou podat opravný prostředek v jeho prospěch, a státní zástupce. </a:t>
            </a:r>
            <a:r>
              <a:rPr lang="cs-CZ" dirty="0" smtClean="0">
                <a:solidFill>
                  <a:srgbClr val="FFFF00"/>
                </a:solidFill>
              </a:rPr>
              <a:t>Nikoliv však poškozený.</a:t>
            </a:r>
          </a:p>
          <a:p>
            <a:pPr algn="just"/>
            <a:r>
              <a:rPr lang="cs-CZ" dirty="0" smtClean="0"/>
              <a:t>Podání odporu má za </a:t>
            </a:r>
            <a:r>
              <a:rPr lang="cs-CZ" dirty="0" smtClean="0">
                <a:solidFill>
                  <a:srgbClr val="FF0000"/>
                </a:solidFill>
              </a:rPr>
              <a:t>následek nařízení hlavního líčení </a:t>
            </a:r>
            <a:r>
              <a:rPr lang="cs-CZ" dirty="0" smtClean="0"/>
              <a:t>a opětovné projednání věci.</a:t>
            </a:r>
          </a:p>
          <a:p>
            <a:endParaRPr lang="cs-CZ"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solidFill>
                  <a:srgbClr val="00B050"/>
                </a:solidFill>
              </a:rPr>
              <a:t>Mimořádné opravné prostředky</a:t>
            </a:r>
            <a:endParaRPr lang="cs-CZ" dirty="0"/>
          </a:p>
        </p:txBody>
      </p:sp>
      <p:sp>
        <p:nvSpPr>
          <p:cNvPr id="3" name="Zástupný symbol pro obsah 2"/>
          <p:cNvSpPr>
            <a:spLocks noGrp="1"/>
          </p:cNvSpPr>
          <p:nvPr>
            <p:ph idx="1"/>
          </p:nvPr>
        </p:nvSpPr>
        <p:spPr/>
        <p:txBody>
          <a:bodyPr>
            <a:normAutofit fontScale="85000" lnSpcReduction="10000"/>
          </a:bodyPr>
          <a:lstStyle/>
          <a:p>
            <a:pPr algn="just"/>
            <a:r>
              <a:rPr lang="cs-CZ" dirty="0" smtClean="0"/>
              <a:t>Základním předpokladem pravomocných rozhodnutí v trestním řízení je </a:t>
            </a:r>
            <a:r>
              <a:rPr lang="cs-CZ" dirty="0" smtClean="0">
                <a:solidFill>
                  <a:srgbClr val="0070C0"/>
                </a:solidFill>
              </a:rPr>
              <a:t>stabilita vydaných rozhodnutí a jejich nezměnitelnost</a:t>
            </a:r>
            <a:r>
              <a:rPr lang="cs-CZ" dirty="0" smtClean="0"/>
              <a:t>.</a:t>
            </a:r>
          </a:p>
          <a:p>
            <a:pPr algn="just"/>
            <a:r>
              <a:rPr lang="cs-CZ" dirty="0" smtClean="0"/>
              <a:t>Setrvání na závaznosti a nezměnitelnosti rozhodnutí by znamenalo </a:t>
            </a:r>
            <a:r>
              <a:rPr lang="cs-CZ" dirty="0" smtClean="0">
                <a:solidFill>
                  <a:srgbClr val="FF0000"/>
                </a:solidFill>
              </a:rPr>
              <a:t>vážné ohrožení správného a spravedlivého rozhodování</a:t>
            </a:r>
            <a:r>
              <a:rPr lang="cs-CZ" dirty="0" smtClean="0"/>
              <a:t> – výjimečnost institutu,</a:t>
            </a:r>
            <a:endParaRPr lang="cs-CZ" b="1" dirty="0" smtClean="0">
              <a:solidFill>
                <a:srgbClr val="0070C0"/>
              </a:solidFill>
            </a:endParaRPr>
          </a:p>
          <a:p>
            <a:pPr algn="just"/>
            <a:r>
              <a:rPr lang="cs-CZ" b="1" dirty="0" smtClean="0">
                <a:solidFill>
                  <a:srgbClr val="0070C0"/>
                </a:solidFill>
              </a:rPr>
              <a:t>Mimořádný opravný prostředek </a:t>
            </a:r>
            <a:r>
              <a:rPr lang="cs-CZ" dirty="0" smtClean="0"/>
              <a:t>- </a:t>
            </a:r>
            <a:r>
              <a:rPr lang="cs-CZ" b="1" dirty="0" smtClean="0"/>
              <a:t>lze </a:t>
            </a:r>
            <a:r>
              <a:rPr lang="cs-CZ" dirty="0" smtClean="0"/>
              <a:t>uplatnit až po nabytí právní moci rozhodnutí. </a:t>
            </a:r>
          </a:p>
          <a:p>
            <a:pPr lvl="1" algn="just"/>
            <a:r>
              <a:rPr lang="cs-CZ" dirty="0" smtClean="0"/>
              <a:t>obnova řízení, </a:t>
            </a:r>
          </a:p>
          <a:p>
            <a:pPr lvl="1" algn="just"/>
            <a:r>
              <a:rPr lang="cs-CZ" dirty="0" smtClean="0"/>
              <a:t>stížnost pro porušení zákona, </a:t>
            </a:r>
          </a:p>
          <a:p>
            <a:pPr lvl="1" algn="just"/>
            <a:r>
              <a:rPr lang="cs-CZ" dirty="0" smtClean="0"/>
              <a:t>dovolání, </a:t>
            </a:r>
          </a:p>
          <a:p>
            <a:pPr lvl="1" algn="just"/>
            <a:r>
              <a:rPr lang="cs-CZ" dirty="0" smtClean="0"/>
              <a:t>přezkoumání rozhodnutí státního zástupce Nejvyšším státním zastupitelstvím.</a:t>
            </a:r>
          </a:p>
          <a:p>
            <a:endParaRPr lang="cs-CZ"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B050"/>
                </a:solidFill>
              </a:rPr>
              <a:t>Dovolání</a:t>
            </a:r>
            <a:endParaRPr lang="cs-CZ" dirty="0">
              <a:solidFill>
                <a:srgbClr val="00B050"/>
              </a:solidFill>
            </a:endParaRPr>
          </a:p>
        </p:txBody>
      </p:sp>
      <p:sp>
        <p:nvSpPr>
          <p:cNvPr id="3" name="Zástupný symbol pro obsah 2"/>
          <p:cNvSpPr>
            <a:spLocks noGrp="1"/>
          </p:cNvSpPr>
          <p:nvPr>
            <p:ph idx="1"/>
          </p:nvPr>
        </p:nvSpPr>
        <p:spPr>
          <a:xfrm>
            <a:off x="457200" y="1600200"/>
            <a:ext cx="8229600" cy="4972072"/>
          </a:xfrm>
        </p:spPr>
        <p:txBody>
          <a:bodyPr>
            <a:normAutofit fontScale="62500" lnSpcReduction="20000"/>
          </a:bodyPr>
          <a:lstStyle/>
          <a:p>
            <a:pPr algn="just"/>
            <a:r>
              <a:rPr lang="cs-CZ" sz="3800" b="1" dirty="0" smtClean="0"/>
              <a:t>Dovolání </a:t>
            </a:r>
            <a:r>
              <a:rPr lang="cs-CZ" sz="3800" dirty="0" smtClean="0"/>
              <a:t>- lze podat proti </a:t>
            </a:r>
            <a:r>
              <a:rPr lang="cs-CZ" sz="3800" dirty="0" smtClean="0">
                <a:solidFill>
                  <a:srgbClr val="FF0000"/>
                </a:solidFill>
              </a:rPr>
              <a:t>pravomocným rozhodnutím soudů </a:t>
            </a:r>
            <a:r>
              <a:rPr lang="cs-CZ" sz="3800" dirty="0" smtClean="0"/>
              <a:t>(§ 265a) z taxativně stanovených důvodů (§ 265b). Je určeno k nápravě procesních a </a:t>
            </a:r>
            <a:r>
              <a:rPr lang="cs-CZ" sz="3800" dirty="0" err="1" smtClean="0"/>
              <a:t>hmotněprávních</a:t>
            </a:r>
            <a:r>
              <a:rPr lang="cs-CZ" sz="3800" dirty="0" smtClean="0"/>
              <a:t> vad rozhodnutí a řízení, které jim předcházelo, </a:t>
            </a:r>
            <a:r>
              <a:rPr lang="cs-CZ" sz="3800" dirty="0" smtClean="0">
                <a:solidFill>
                  <a:srgbClr val="FFFF00"/>
                </a:solidFill>
              </a:rPr>
              <a:t>nikoli k přezkoumaní správnosti skutkových zjištění </a:t>
            </a:r>
            <a:r>
              <a:rPr lang="cs-CZ" sz="3800" dirty="0" smtClean="0"/>
              <a:t>napadeného rozhodnutí.</a:t>
            </a:r>
          </a:p>
          <a:p>
            <a:pPr algn="just"/>
            <a:r>
              <a:rPr lang="cs-CZ" sz="3800" dirty="0" smtClean="0"/>
              <a:t>Nutnost </a:t>
            </a:r>
            <a:r>
              <a:rPr lang="cs-CZ" sz="3800" dirty="0" smtClean="0">
                <a:solidFill>
                  <a:srgbClr val="FF0000"/>
                </a:solidFill>
              </a:rPr>
              <a:t>vyčerpat řádné opravné prostředky</a:t>
            </a:r>
            <a:r>
              <a:rPr lang="cs-CZ" sz="3800" dirty="0" smtClean="0"/>
              <a:t>.</a:t>
            </a:r>
          </a:p>
          <a:p>
            <a:r>
              <a:rPr lang="cs-CZ" dirty="0" smtClean="0"/>
              <a:t>Zákon v ustanovení § 265a odst. 2 přesně vymezuje </a:t>
            </a:r>
            <a:r>
              <a:rPr lang="cs-CZ" dirty="0" smtClean="0">
                <a:solidFill>
                  <a:srgbClr val="FF0000"/>
                </a:solidFill>
              </a:rPr>
              <a:t>předmět dovolání</a:t>
            </a:r>
            <a:r>
              <a:rPr lang="cs-CZ" dirty="0" smtClean="0"/>
              <a:t>, kterými jsou:</a:t>
            </a:r>
          </a:p>
          <a:p>
            <a:pPr lvl="1"/>
            <a:r>
              <a:rPr lang="cs-CZ" dirty="0" smtClean="0"/>
              <a:t>rozsudek, jímž byl obviněný uznán vinným a uložen mu trest, popř. ochranné opatření nebo bylo upuštěno od potrestání,</a:t>
            </a:r>
          </a:p>
          <a:p>
            <a:pPr lvl="1"/>
            <a:r>
              <a:rPr lang="cs-CZ" dirty="0" smtClean="0"/>
              <a:t>rozsudek, jímž byl obviněný obžaloby zproštěn,</a:t>
            </a:r>
          </a:p>
          <a:p>
            <a:pPr lvl="1"/>
            <a:r>
              <a:rPr lang="cs-CZ" dirty="0" smtClean="0"/>
              <a:t>usnesení o zastavení trestního stíhání,</a:t>
            </a:r>
          </a:p>
          <a:p>
            <a:pPr lvl="1"/>
            <a:r>
              <a:rPr lang="cs-CZ" dirty="0" smtClean="0"/>
              <a:t>usnesení o postoupení věci jinému orgánu,</a:t>
            </a:r>
          </a:p>
          <a:p>
            <a:pPr lvl="1"/>
            <a:r>
              <a:rPr lang="cs-CZ" dirty="0" smtClean="0"/>
              <a:t>usnesení, jímž bylo uloženo ochranné opatření,</a:t>
            </a:r>
          </a:p>
          <a:p>
            <a:pPr lvl="1"/>
            <a:r>
              <a:rPr lang="cs-CZ" dirty="0" smtClean="0"/>
              <a:t>usnesení o schválení narovnání,</a:t>
            </a:r>
          </a:p>
          <a:p>
            <a:pPr lvl="0"/>
            <a:r>
              <a:rPr lang="cs-CZ" dirty="0" smtClean="0"/>
              <a:t>Rozhodnutí, jímž byl zamítnut nebo odmítnut řádný opravný prostředek proti rozsudku nebo usnesení uvedenému pod písm. a) až g).</a:t>
            </a:r>
          </a:p>
          <a:p>
            <a:pPr algn="just"/>
            <a:endParaRPr lang="cs-CZ"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B050"/>
                </a:solidFill>
              </a:rPr>
              <a:t>Dovolání</a:t>
            </a:r>
            <a:endParaRPr lang="cs-CZ" dirty="0"/>
          </a:p>
        </p:txBody>
      </p:sp>
      <p:sp>
        <p:nvSpPr>
          <p:cNvPr id="3" name="Zástupný symbol pro obsah 2"/>
          <p:cNvSpPr>
            <a:spLocks noGrp="1"/>
          </p:cNvSpPr>
          <p:nvPr>
            <p:ph idx="1"/>
          </p:nvPr>
        </p:nvSpPr>
        <p:spPr>
          <a:xfrm>
            <a:off x="457200" y="1600200"/>
            <a:ext cx="8229600" cy="5257800"/>
          </a:xfrm>
        </p:spPr>
        <p:txBody>
          <a:bodyPr>
            <a:normAutofit fontScale="62500" lnSpcReduction="20000"/>
          </a:bodyPr>
          <a:lstStyle/>
          <a:p>
            <a:pPr algn="just"/>
            <a:r>
              <a:rPr lang="cs-CZ" dirty="0" smtClean="0">
                <a:solidFill>
                  <a:srgbClr val="0070C0"/>
                </a:solidFill>
              </a:rPr>
              <a:t>Oprávněné osoby</a:t>
            </a:r>
            <a:r>
              <a:rPr lang="cs-CZ" dirty="0" smtClean="0"/>
              <a:t> uvedeny v § 265d – </a:t>
            </a:r>
          </a:p>
          <a:p>
            <a:pPr lvl="1" algn="just"/>
            <a:r>
              <a:rPr lang="cs-CZ" dirty="0" smtClean="0"/>
              <a:t>nejvyšší státní zástupce</a:t>
            </a:r>
          </a:p>
          <a:p>
            <a:pPr lvl="1" algn="just"/>
            <a:r>
              <a:rPr lang="cs-CZ" dirty="0" smtClean="0"/>
              <a:t>obviněný pro nesprávnost výroku rozhodnutí soudu a to </a:t>
            </a:r>
            <a:r>
              <a:rPr lang="cs-CZ" i="1" dirty="0" smtClean="0">
                <a:solidFill>
                  <a:srgbClr val="FF0000"/>
                </a:solidFill>
              </a:rPr>
              <a:t>pouze prostřednictvím obhájce.</a:t>
            </a:r>
          </a:p>
          <a:p>
            <a:pPr algn="just"/>
            <a:r>
              <a:rPr lang="cs-CZ" dirty="0" smtClean="0">
                <a:solidFill>
                  <a:srgbClr val="0070C0"/>
                </a:solidFill>
              </a:rPr>
              <a:t>Důvody</a:t>
            </a:r>
            <a:r>
              <a:rPr lang="cs-CZ" dirty="0" smtClean="0"/>
              <a:t> jsou kvalifikované procesní a </a:t>
            </a:r>
            <a:r>
              <a:rPr lang="cs-CZ" dirty="0" err="1" smtClean="0"/>
              <a:t>hmotněprávní</a:t>
            </a:r>
            <a:r>
              <a:rPr lang="cs-CZ" dirty="0" smtClean="0"/>
              <a:t> vady (např. rozhodl věcně nepříslušný soud nebo vyloučený orgán, obviněný neměl v řízení obhájce, ač ho podle zákona měl mít, porušena ustanovení o přítomnosti obviněného v hlavním líčení nebo veřejném zasedání, proti obviněnému bylo vedeno nepřípustné trestní řízení, bylo vydáno rozhodnutí, aniž byly splněny podmínky pro jeho vydání, rozhodnutí spočívá na nesprávném právním posouzení'skutku, uložen druh trestu, který zákon nepřipouští, uložena ochranná opatření, aniž byly splněny podmínky...)</a:t>
            </a:r>
          </a:p>
          <a:p>
            <a:pPr algn="just"/>
            <a:r>
              <a:rPr lang="cs-CZ" dirty="0" smtClean="0">
                <a:solidFill>
                  <a:srgbClr val="0070C0"/>
                </a:solidFill>
              </a:rPr>
              <a:t>Dovolání se podává </a:t>
            </a:r>
            <a:r>
              <a:rPr lang="cs-CZ" dirty="0" smtClean="0"/>
              <a:t>zásadně u </a:t>
            </a:r>
            <a:r>
              <a:rPr lang="cs-CZ" dirty="0" smtClean="0">
                <a:solidFill>
                  <a:srgbClr val="FF0000"/>
                </a:solidFill>
              </a:rPr>
              <a:t>soudu, který ve věci rozhodl v prvním stupni, ve lhůtě do 2 měsíců</a:t>
            </a:r>
            <a:r>
              <a:rPr lang="cs-CZ" dirty="0" smtClean="0"/>
              <a:t> od doručení rozhodnutí a má tzv. centralizovaný devolutivní účinek dovolání </a:t>
            </a:r>
            <a:r>
              <a:rPr lang="cs-CZ" dirty="0" smtClean="0">
                <a:solidFill>
                  <a:srgbClr val="FF0000"/>
                </a:solidFill>
              </a:rPr>
              <a:t>rozhoduje Nejvyšší soud </a:t>
            </a:r>
            <a:r>
              <a:rPr lang="cs-CZ" dirty="0" smtClean="0"/>
              <a:t>(§ 265c). Nalézací soud činí v rámci dovolání „pouze" administrativní úkony, např. dbá na odstranění vad dovolání a předkládá je společně se spisy NS.</a:t>
            </a:r>
          </a:p>
          <a:p>
            <a:pPr algn="just"/>
            <a:r>
              <a:rPr lang="cs-CZ" dirty="0" smtClean="0"/>
              <a:t>Dovolání jako mimořádný opravný prostředek </a:t>
            </a:r>
            <a:r>
              <a:rPr lang="cs-CZ" dirty="0" smtClean="0">
                <a:solidFill>
                  <a:srgbClr val="FF0000"/>
                </a:solidFill>
              </a:rPr>
              <a:t>nemá přímý suspensivní účinek</a:t>
            </a:r>
            <a:r>
              <a:rPr lang="cs-CZ" dirty="0" smtClean="0"/>
              <a:t>. Rozhodnutí, která se stala pravomocnými díky napadenému rozhodnutí, jsou vykonatelná bez ohledu na to, že ve věci bylo podáno dovolání.</a:t>
            </a:r>
          </a:p>
          <a:p>
            <a:pPr algn="just"/>
            <a:endParaRPr lang="cs-CZ" dirty="0" smtClean="0"/>
          </a:p>
          <a:p>
            <a:endParaRPr lang="cs-CZ" dirty="0" smtClean="0"/>
          </a:p>
          <a:p>
            <a:endParaRPr lang="cs-CZ"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B050"/>
                </a:solidFill>
              </a:rPr>
              <a:t>Dovolání</a:t>
            </a:r>
            <a:endParaRPr lang="cs-CZ" dirty="0"/>
          </a:p>
        </p:txBody>
      </p:sp>
      <p:sp>
        <p:nvSpPr>
          <p:cNvPr id="3" name="Zástupný symbol pro obsah 2"/>
          <p:cNvSpPr>
            <a:spLocks noGrp="1"/>
          </p:cNvSpPr>
          <p:nvPr>
            <p:ph idx="1"/>
          </p:nvPr>
        </p:nvSpPr>
        <p:spPr/>
        <p:txBody>
          <a:bodyPr>
            <a:normAutofit fontScale="70000" lnSpcReduction="20000"/>
          </a:bodyPr>
          <a:lstStyle/>
          <a:p>
            <a:pPr algn="just"/>
            <a:r>
              <a:rPr lang="cs-CZ" dirty="0" smtClean="0"/>
              <a:t>Nejvyšší soud rozhoduje </a:t>
            </a:r>
            <a:r>
              <a:rPr lang="cs-CZ" dirty="0" smtClean="0">
                <a:solidFill>
                  <a:srgbClr val="FF0000"/>
                </a:solidFill>
              </a:rPr>
              <a:t>v senátech </a:t>
            </a:r>
            <a:r>
              <a:rPr lang="cs-CZ" dirty="0" smtClean="0"/>
              <a:t>složených z předsedy senátu a dvou soudců. Dospěl-li senát k právnímu názoru, který je odlišný od právního názoru v rozhodnutí Nejvyššího soudu, postoupí věc k rozhodnutí </a:t>
            </a:r>
            <a:r>
              <a:rPr lang="cs-CZ" dirty="0" smtClean="0">
                <a:solidFill>
                  <a:srgbClr val="FF0000"/>
                </a:solidFill>
              </a:rPr>
              <a:t>velkému senátu kolegia</a:t>
            </a:r>
            <a:r>
              <a:rPr lang="cs-CZ" dirty="0" smtClean="0"/>
              <a:t>.</a:t>
            </a:r>
          </a:p>
          <a:p>
            <a:pPr algn="just"/>
            <a:r>
              <a:rPr lang="cs-CZ" dirty="0" smtClean="0"/>
              <a:t>Hlavní zásady pro rozhodování dovolacího soudu:</a:t>
            </a:r>
          </a:p>
          <a:p>
            <a:pPr lvl="1" algn="just"/>
            <a:r>
              <a:rPr lang="cs-CZ" dirty="0" smtClean="0"/>
              <a:t>princip </a:t>
            </a:r>
            <a:r>
              <a:rPr lang="cs-CZ" dirty="0" smtClean="0">
                <a:solidFill>
                  <a:srgbClr val="00B0F0"/>
                </a:solidFill>
              </a:rPr>
              <a:t>vázanosti dovolacího soudu podaným opravným prostředkem</a:t>
            </a:r>
            <a:r>
              <a:rPr lang="cs-CZ" dirty="0" smtClean="0"/>
              <a:t>, resp. důvody v něm uvedenými.</a:t>
            </a:r>
          </a:p>
          <a:p>
            <a:pPr lvl="1" algn="just"/>
            <a:r>
              <a:rPr lang="cs-CZ" dirty="0" smtClean="0"/>
              <a:t>Z hlediska vyřízení věci se uplatňuje, </a:t>
            </a:r>
            <a:r>
              <a:rPr lang="cs-CZ" dirty="0" smtClean="0">
                <a:solidFill>
                  <a:srgbClr val="00B0F0"/>
                </a:solidFill>
              </a:rPr>
              <a:t>kasační princip s prvky apelace</a:t>
            </a:r>
            <a:r>
              <a:rPr lang="cs-CZ" dirty="0" smtClean="0"/>
              <a:t>. Jestliže je na podkladě podaného dovolání napadené rozhodnutí nebo je jeho část zrušena, přikáže Nejvyšší soud zpravidla orgánu, o jehož rozhodnutí jde, aby věc v potřebném rozsahu znovu projednal a rozhodl. </a:t>
            </a:r>
          </a:p>
          <a:p>
            <a:pPr lvl="1" algn="just"/>
            <a:r>
              <a:rPr lang="cs-CZ" dirty="0" smtClean="0">
                <a:solidFill>
                  <a:srgbClr val="00B0F0"/>
                </a:solidFill>
              </a:rPr>
              <a:t>Zákaz změny v neprospěch obviněného</a:t>
            </a:r>
            <a:r>
              <a:rPr lang="cs-CZ" dirty="0" smtClean="0"/>
              <a:t>.</a:t>
            </a:r>
            <a:endParaRPr lang="cs-CZ" sz="1400" dirty="0" smtClean="0"/>
          </a:p>
          <a:p>
            <a:pPr lvl="1" algn="just"/>
            <a:r>
              <a:rPr lang="cs-CZ" dirty="0" smtClean="0"/>
              <a:t>Před rozhodnutím o dovolání může předseda senátu Nejvyššího soudu </a:t>
            </a:r>
            <a:r>
              <a:rPr lang="cs-CZ" dirty="0" smtClean="0">
                <a:solidFill>
                  <a:srgbClr val="00B0F0"/>
                </a:solidFill>
              </a:rPr>
              <a:t>odložit nebo přerušit výkon rozhodnutí</a:t>
            </a:r>
            <a:r>
              <a:rPr lang="cs-CZ" dirty="0" smtClean="0"/>
              <a:t>, proti němuž bylo podáno dovolání.</a:t>
            </a:r>
            <a:endParaRPr lang="cs-CZ" sz="1400" dirty="0" smtClean="0"/>
          </a:p>
          <a:p>
            <a:pPr lvl="1" algn="just"/>
            <a:r>
              <a:rPr lang="cs-CZ" dirty="0" smtClean="0"/>
              <a:t>Na základě skutkového a právního stavu, který tu byl v době vydání napadeného pravomocného rozhodnutí, popř. v době, kdy bylo konáno řízením, jež mu předcházelo.</a:t>
            </a:r>
            <a:endParaRPr lang="cs-CZ" sz="1400" dirty="0" smtClean="0"/>
          </a:p>
          <a:p>
            <a:pPr lvl="1"/>
            <a:endParaRPr lang="cs-CZ" dirty="0" smtClean="0"/>
          </a:p>
          <a:p>
            <a:endParaRPr lang="cs-CZ"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B050"/>
                </a:solidFill>
              </a:rPr>
              <a:t>Dovolání</a:t>
            </a:r>
            <a:endParaRPr lang="cs-CZ" dirty="0"/>
          </a:p>
        </p:txBody>
      </p:sp>
      <p:sp>
        <p:nvSpPr>
          <p:cNvPr id="3" name="Zástupný symbol pro obsah 2"/>
          <p:cNvSpPr>
            <a:spLocks noGrp="1"/>
          </p:cNvSpPr>
          <p:nvPr>
            <p:ph idx="1"/>
          </p:nvPr>
        </p:nvSpPr>
        <p:spPr/>
        <p:txBody>
          <a:bodyPr>
            <a:normAutofit fontScale="70000" lnSpcReduction="20000"/>
          </a:bodyPr>
          <a:lstStyle/>
          <a:p>
            <a:pPr algn="just"/>
            <a:r>
              <a:rPr lang="cs-CZ" dirty="0" smtClean="0"/>
              <a:t>Nejvyšší soud dovolání </a:t>
            </a:r>
            <a:r>
              <a:rPr lang="cs-CZ" dirty="0" smtClean="0">
                <a:solidFill>
                  <a:srgbClr val="FF0000"/>
                </a:solidFill>
              </a:rPr>
              <a:t>odmítne</a:t>
            </a:r>
            <a:r>
              <a:rPr lang="cs-CZ" dirty="0" smtClean="0"/>
              <a:t>: </a:t>
            </a:r>
          </a:p>
          <a:p>
            <a:pPr lvl="1" algn="just"/>
            <a:r>
              <a:rPr lang="cs-CZ" dirty="0" smtClean="0"/>
              <a:t>není-li přípustné; </a:t>
            </a:r>
          </a:p>
          <a:p>
            <a:pPr lvl="1" algn="just"/>
            <a:r>
              <a:rPr lang="cs-CZ" dirty="0" smtClean="0"/>
              <a:t>bylo-li podáno z jiného důvodu, než je uvedeno v zákoně; </a:t>
            </a:r>
          </a:p>
          <a:p>
            <a:pPr lvl="1" algn="just"/>
            <a:r>
              <a:rPr lang="cs-CZ" dirty="0" smtClean="0"/>
              <a:t>bylo-li podáno opožděně; osobou neoprávněnou; osobou, která ho znovu podala, když ho předtím výslovně vzala zpět;</a:t>
            </a:r>
          </a:p>
          <a:p>
            <a:pPr lvl="1" algn="just"/>
            <a:r>
              <a:rPr lang="cs-CZ" dirty="0" smtClean="0"/>
              <a:t>nesplňuje-li náležitosti obsahu dovolání;</a:t>
            </a:r>
          </a:p>
          <a:p>
            <a:pPr lvl="1" algn="just"/>
            <a:r>
              <a:rPr lang="cs-CZ" dirty="0" smtClean="0"/>
              <a:t> jde-li o dovolání zjevně neopodstatněné; </a:t>
            </a:r>
          </a:p>
          <a:p>
            <a:pPr lvl="1" algn="just"/>
            <a:r>
              <a:rPr lang="cs-CZ" dirty="0" smtClean="0"/>
              <a:t>je-li zcela zřejmé, že projednání dovolání by nemohlo zásadně ovlivnit postavení obviněného a otázka, která má být z podnětu dovolání řešena, nemá po právní stránce zásadního významu.</a:t>
            </a:r>
          </a:p>
          <a:p>
            <a:pPr algn="just"/>
            <a:r>
              <a:rPr lang="cs-CZ" dirty="0" smtClean="0"/>
              <a:t>Dovolací soud podle § 265k) napadené rozhodnutí, popř. i řízení, které mu předcházelo, může </a:t>
            </a:r>
            <a:r>
              <a:rPr lang="cs-CZ" dirty="0" smtClean="0">
                <a:solidFill>
                  <a:srgbClr val="FF0000"/>
                </a:solidFill>
              </a:rPr>
              <a:t>zrušit,</a:t>
            </a:r>
            <a:r>
              <a:rPr lang="cs-CZ" dirty="0" smtClean="0"/>
              <a:t> a věc přikázat k novému projednání a rozhodnutí, je-li zřejmé, že vadu nelze odstranit ve veřejném zasedání.</a:t>
            </a:r>
          </a:p>
          <a:p>
            <a:pPr algn="just"/>
            <a:r>
              <a:rPr lang="cs-CZ" dirty="0" smtClean="0"/>
              <a:t>Orgán, jemuž Nejvyšší soud nařídil, aby věc znovu projednal a rozhodl, je </a:t>
            </a:r>
            <a:r>
              <a:rPr lang="cs-CZ" dirty="0" smtClean="0">
                <a:solidFill>
                  <a:srgbClr val="00B0F0"/>
                </a:solidFill>
              </a:rPr>
              <a:t>vázán právním názorem</a:t>
            </a:r>
            <a:r>
              <a:rPr lang="cs-CZ" dirty="0" smtClean="0"/>
              <a:t>, který Nejvyšší soud v rozhodnutí o dovolání vyslovil a je povinen provést všechny procesní úkony, které Nejvyšší soud nařídil. </a:t>
            </a:r>
          </a:p>
          <a:p>
            <a:endParaRPr lang="cs-CZ"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B050"/>
                </a:solidFill>
              </a:rPr>
              <a:t>Stížnost pro porušení zákona</a:t>
            </a:r>
            <a:endParaRPr lang="cs-CZ" dirty="0">
              <a:solidFill>
                <a:srgbClr val="00B050"/>
              </a:solidFill>
            </a:endParaRPr>
          </a:p>
        </p:txBody>
      </p:sp>
      <p:sp>
        <p:nvSpPr>
          <p:cNvPr id="3" name="Zástupný symbol pro obsah 2"/>
          <p:cNvSpPr>
            <a:spLocks noGrp="1"/>
          </p:cNvSpPr>
          <p:nvPr>
            <p:ph idx="1"/>
          </p:nvPr>
        </p:nvSpPr>
        <p:spPr>
          <a:xfrm>
            <a:off x="457200" y="1285860"/>
            <a:ext cx="8229600" cy="5572140"/>
          </a:xfrm>
        </p:spPr>
        <p:txBody>
          <a:bodyPr>
            <a:normAutofit fontScale="62500" lnSpcReduction="20000"/>
          </a:bodyPr>
          <a:lstStyle/>
          <a:p>
            <a:pPr algn="just"/>
            <a:r>
              <a:rPr lang="cs-CZ" b="1" dirty="0" smtClean="0"/>
              <a:t>Stížnost pro porušení zákona</a:t>
            </a:r>
            <a:r>
              <a:rPr lang="cs-CZ" dirty="0" smtClean="0"/>
              <a:t> je mimořádným opravným prostředkem, který lze </a:t>
            </a:r>
            <a:r>
              <a:rPr lang="cs-CZ" dirty="0" smtClean="0">
                <a:solidFill>
                  <a:srgbClr val="FF0000"/>
                </a:solidFill>
              </a:rPr>
              <a:t>podat proti pravomocnému rozhodnutí soudu nebo státního zástupce </a:t>
            </a:r>
            <a:r>
              <a:rPr lang="cs-CZ" dirty="0" smtClean="0"/>
              <a:t>(nejsou blíže vymezená). Stížnost </a:t>
            </a:r>
            <a:r>
              <a:rPr lang="cs-CZ" dirty="0" smtClean="0">
                <a:solidFill>
                  <a:srgbClr val="FF0000"/>
                </a:solidFill>
              </a:rPr>
              <a:t>podává zásadně ministr spravedlnosti k Nejvyššímu soudu</a:t>
            </a:r>
            <a:r>
              <a:rPr lang="cs-CZ" dirty="0" smtClean="0"/>
              <a:t> (centralizovaný devolutivní účinek, § 266).</a:t>
            </a:r>
          </a:p>
          <a:p>
            <a:pPr algn="just"/>
            <a:r>
              <a:rPr lang="cs-CZ" dirty="0" smtClean="0">
                <a:solidFill>
                  <a:srgbClr val="0070C0"/>
                </a:solidFill>
              </a:rPr>
              <a:t>Účelem je náprava právních vad nebo náprava vadného postupu řízení, které pravomocnému rozhodnutí předcházelo</a:t>
            </a:r>
            <a:r>
              <a:rPr lang="cs-CZ" dirty="0" smtClean="0"/>
              <a:t>, skutkové nedostatky lze tímto opravným prostředkem přezkoumávat, pokud jsou důsledkem vadného právního posouzení.</a:t>
            </a:r>
          </a:p>
          <a:p>
            <a:pPr algn="just"/>
            <a:r>
              <a:rPr lang="cs-CZ" dirty="0" smtClean="0"/>
              <a:t>Stížnost pro porušení zákona je </a:t>
            </a:r>
            <a:r>
              <a:rPr lang="cs-CZ" dirty="0" smtClean="0">
                <a:solidFill>
                  <a:srgbClr val="FF0000"/>
                </a:solidFill>
              </a:rPr>
              <a:t>oprávněn podat ministr spravedlnosti</a:t>
            </a:r>
            <a:r>
              <a:rPr lang="cs-CZ" dirty="0" smtClean="0"/>
              <a:t>, přičemž ji může podat, ale nemusí, jde o jeho </a:t>
            </a:r>
            <a:r>
              <a:rPr lang="cs-CZ" dirty="0" smtClean="0">
                <a:solidFill>
                  <a:srgbClr val="00B0F0"/>
                </a:solidFill>
              </a:rPr>
              <a:t>dispozitivní právo</a:t>
            </a:r>
            <a:r>
              <a:rPr lang="cs-CZ" dirty="0" smtClean="0"/>
              <a:t>. Podnět k podání stížnosti má právo podat kterákoli osoba.</a:t>
            </a:r>
          </a:p>
          <a:p>
            <a:pPr algn="just"/>
            <a:r>
              <a:rPr lang="cs-CZ" dirty="0" smtClean="0"/>
              <a:t>Lhůta k podání je určena pouze pro případ, že jde o rozhodnutí, jehož zrušení nebo nápravy se lze domáhat dovoláním, v ostatních případech </a:t>
            </a:r>
            <a:r>
              <a:rPr lang="cs-CZ" dirty="0" smtClean="0">
                <a:solidFill>
                  <a:srgbClr val="FF0000"/>
                </a:solidFill>
              </a:rPr>
              <a:t>lhůta neplatí</a:t>
            </a:r>
            <a:r>
              <a:rPr lang="cs-CZ" dirty="0" smtClean="0"/>
              <a:t>.</a:t>
            </a:r>
          </a:p>
          <a:p>
            <a:pPr algn="just"/>
            <a:r>
              <a:rPr lang="cs-CZ" dirty="0" smtClean="0"/>
              <a:t>Pravomocným rozhodnutím, které lze napadnout stížností, se rozumí výhradně výroková část rozhodnutí, nikoli odůvodněni a jeho další formální náležitosti.</a:t>
            </a:r>
          </a:p>
          <a:p>
            <a:pPr algn="just"/>
            <a:r>
              <a:rPr lang="cs-CZ" dirty="0" smtClean="0"/>
              <a:t>Stížnost lze podat i proti výroku o </a:t>
            </a:r>
            <a:r>
              <a:rPr lang="cs-CZ" dirty="0" smtClean="0">
                <a:solidFill>
                  <a:srgbClr val="FF0000"/>
                </a:solidFill>
              </a:rPr>
              <a:t>trestu</a:t>
            </a:r>
            <a:r>
              <a:rPr lang="cs-CZ" dirty="0" smtClean="0"/>
              <a:t>, ovšem pouze v případě, kdy uložený trest je ve výrazném nepoměru ke stupni závažnosti činu nebo k poměrům pachatele.</a:t>
            </a:r>
          </a:p>
          <a:p>
            <a:pPr algn="just"/>
            <a:r>
              <a:rPr lang="cs-CZ" dirty="0" smtClean="0"/>
              <a:t>Porušením zákona se rozumí významný nesoulad napadeného rozhodnutí s právní normou, nikoli jakékoli porušení zákona.</a:t>
            </a:r>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B050"/>
                </a:solidFill>
              </a:rPr>
              <a:t>Opravný prostředek</a:t>
            </a:r>
            <a:endParaRPr lang="cs-CZ" dirty="0">
              <a:solidFill>
                <a:srgbClr val="00B050"/>
              </a:solidFill>
            </a:endParaRPr>
          </a:p>
        </p:txBody>
      </p:sp>
      <p:sp>
        <p:nvSpPr>
          <p:cNvPr id="3" name="Zástupný symbol pro obsah 2"/>
          <p:cNvSpPr>
            <a:spLocks noGrp="1"/>
          </p:cNvSpPr>
          <p:nvPr>
            <p:ph idx="1"/>
          </p:nvPr>
        </p:nvSpPr>
        <p:spPr/>
        <p:txBody>
          <a:bodyPr>
            <a:normAutofit fontScale="70000" lnSpcReduction="20000"/>
          </a:bodyPr>
          <a:lstStyle/>
          <a:p>
            <a:pPr algn="just"/>
            <a:r>
              <a:rPr lang="cs-CZ" b="1" dirty="0" smtClean="0">
                <a:solidFill>
                  <a:srgbClr val="FF0000"/>
                </a:solidFill>
              </a:rPr>
              <a:t>Opravný prostředek </a:t>
            </a:r>
            <a:r>
              <a:rPr lang="cs-CZ" dirty="0" smtClean="0">
                <a:solidFill>
                  <a:srgbClr val="FF0000"/>
                </a:solidFill>
              </a:rPr>
              <a:t>je </a:t>
            </a:r>
            <a:r>
              <a:rPr lang="cs-CZ" dirty="0" smtClean="0"/>
              <a:t>úkon, kterým se zahajuje opravné řízení k přezkoumání rozhodnutí OČTŘ, kterého se domáhá i zákonem oprávněný subjekt. </a:t>
            </a:r>
          </a:p>
          <a:p>
            <a:pPr algn="just"/>
            <a:r>
              <a:rPr lang="cs-CZ" dirty="0" smtClean="0"/>
              <a:t>Řeší se jimi:</a:t>
            </a:r>
          </a:p>
          <a:p>
            <a:pPr algn="just">
              <a:buNone/>
            </a:pPr>
            <a:r>
              <a:rPr lang="cs-CZ" dirty="0" smtClean="0"/>
              <a:t>	•   vady skutkové - </a:t>
            </a:r>
            <a:r>
              <a:rPr lang="cs-CZ" dirty="0" err="1" smtClean="0"/>
              <a:t>error</a:t>
            </a:r>
            <a:r>
              <a:rPr lang="cs-CZ" dirty="0" smtClean="0"/>
              <a:t> in facto,</a:t>
            </a:r>
          </a:p>
          <a:p>
            <a:pPr algn="just">
              <a:buNone/>
            </a:pPr>
            <a:r>
              <a:rPr lang="cs-CZ" dirty="0" smtClean="0"/>
              <a:t>	•   vady právní - </a:t>
            </a:r>
            <a:r>
              <a:rPr lang="cs-CZ" dirty="0" err="1" smtClean="0"/>
              <a:t>error</a:t>
            </a:r>
            <a:r>
              <a:rPr lang="cs-CZ" dirty="0" smtClean="0"/>
              <a:t> in iure,</a:t>
            </a:r>
          </a:p>
          <a:p>
            <a:pPr algn="just">
              <a:buNone/>
            </a:pPr>
            <a:r>
              <a:rPr lang="cs-CZ" dirty="0" smtClean="0"/>
              <a:t>	•   vady procesní - </a:t>
            </a:r>
            <a:r>
              <a:rPr lang="cs-CZ" dirty="0" err="1" smtClean="0"/>
              <a:t>error</a:t>
            </a:r>
            <a:r>
              <a:rPr lang="cs-CZ" dirty="0" smtClean="0"/>
              <a:t> in </a:t>
            </a:r>
            <a:r>
              <a:rPr lang="cs-CZ" dirty="0" err="1" smtClean="0"/>
              <a:t>procedendo</a:t>
            </a:r>
            <a:r>
              <a:rPr lang="cs-CZ" dirty="0" smtClean="0"/>
              <a:t>.</a:t>
            </a:r>
          </a:p>
          <a:p>
            <a:pPr algn="just"/>
            <a:r>
              <a:rPr lang="cs-CZ" b="1" dirty="0" smtClean="0">
                <a:solidFill>
                  <a:srgbClr val="FF0000"/>
                </a:solidFill>
              </a:rPr>
              <a:t>Druhy opravných prostředků</a:t>
            </a:r>
            <a:r>
              <a:rPr lang="cs-CZ" b="1" dirty="0" smtClean="0"/>
              <a:t>:</a:t>
            </a:r>
            <a:endParaRPr lang="cs-CZ" dirty="0" smtClean="0"/>
          </a:p>
          <a:p>
            <a:pPr lvl="1" algn="just"/>
            <a:r>
              <a:rPr lang="cs-CZ" dirty="0" smtClean="0"/>
              <a:t>řádné - mimořádné,</a:t>
            </a:r>
          </a:p>
          <a:p>
            <a:pPr lvl="1" algn="just"/>
            <a:r>
              <a:rPr lang="cs-CZ" dirty="0" smtClean="0"/>
              <a:t>s devolutivním účinkem - bez devolutivního účinku,</a:t>
            </a:r>
          </a:p>
          <a:p>
            <a:pPr lvl="1" algn="just"/>
            <a:r>
              <a:rPr lang="cs-CZ" dirty="0" smtClean="0"/>
              <a:t>s odkladným (</a:t>
            </a:r>
            <a:r>
              <a:rPr lang="cs-CZ" dirty="0" err="1" smtClean="0"/>
              <a:t>suspenzivním</a:t>
            </a:r>
            <a:r>
              <a:rPr lang="cs-CZ" dirty="0" smtClean="0"/>
              <a:t>) účinkem - bez </a:t>
            </a:r>
            <a:r>
              <a:rPr lang="cs-CZ" dirty="0" err="1" smtClean="0"/>
              <a:t>suspenzivního</a:t>
            </a:r>
            <a:r>
              <a:rPr lang="cs-CZ" dirty="0" smtClean="0"/>
              <a:t> účinku.</a:t>
            </a:r>
          </a:p>
          <a:p>
            <a:pPr algn="just"/>
            <a:r>
              <a:rPr lang="cs-CZ" b="1" dirty="0" smtClean="0">
                <a:solidFill>
                  <a:srgbClr val="0070C0"/>
                </a:solidFill>
              </a:rPr>
              <a:t>Řádný opravný prostředek </a:t>
            </a:r>
            <a:r>
              <a:rPr lang="cs-CZ" dirty="0" smtClean="0"/>
              <a:t>- lze uplatnit dříve, než napadené rozhodnutí nabude právní moci, např. stížnost, odvolání, odpor.</a:t>
            </a:r>
          </a:p>
          <a:p>
            <a:pPr algn="just"/>
            <a:r>
              <a:rPr lang="cs-CZ" b="1" dirty="0" smtClean="0">
                <a:solidFill>
                  <a:srgbClr val="0070C0"/>
                </a:solidFill>
              </a:rPr>
              <a:t>Mimořádný opravný prostředek </a:t>
            </a:r>
            <a:r>
              <a:rPr lang="cs-CZ" dirty="0" smtClean="0"/>
              <a:t>- </a:t>
            </a:r>
            <a:r>
              <a:rPr lang="cs-CZ" b="1" dirty="0" smtClean="0"/>
              <a:t>lze </a:t>
            </a:r>
            <a:r>
              <a:rPr lang="cs-CZ" dirty="0" smtClean="0"/>
              <a:t>uplatnit až po nabytí právní moci rozhodnutí - obnova řízení, stížnost pro porušení zákona, dovolání, přezkoumání rozhodnutí státního zástupce Nejvyšším státním zastupitelstvím.</a:t>
            </a:r>
          </a:p>
          <a:p>
            <a:endParaRPr lang="cs-CZ"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B050"/>
                </a:solidFill>
              </a:rPr>
              <a:t>Stížnost pro porušení zákona</a:t>
            </a:r>
            <a:endParaRPr lang="cs-CZ" dirty="0"/>
          </a:p>
        </p:txBody>
      </p:sp>
      <p:sp>
        <p:nvSpPr>
          <p:cNvPr id="3" name="Zástupný symbol pro obsah 2"/>
          <p:cNvSpPr>
            <a:spLocks noGrp="1"/>
          </p:cNvSpPr>
          <p:nvPr>
            <p:ph idx="1"/>
          </p:nvPr>
        </p:nvSpPr>
        <p:spPr/>
        <p:txBody>
          <a:bodyPr>
            <a:normAutofit fontScale="85000" lnSpcReduction="20000"/>
          </a:bodyPr>
          <a:lstStyle/>
          <a:p>
            <a:pPr algn="just"/>
            <a:r>
              <a:rPr lang="cs-CZ" dirty="0" smtClean="0"/>
              <a:t>Nejvyšší soud </a:t>
            </a:r>
            <a:r>
              <a:rPr lang="cs-CZ" dirty="0" smtClean="0">
                <a:solidFill>
                  <a:srgbClr val="FF0000"/>
                </a:solidFill>
              </a:rPr>
              <a:t>zamítne</a:t>
            </a:r>
            <a:r>
              <a:rPr lang="cs-CZ" dirty="0" smtClean="0"/>
              <a:t> stížnost pro porušení zákona:</a:t>
            </a:r>
          </a:p>
          <a:p>
            <a:pPr lvl="1" algn="just"/>
            <a:r>
              <a:rPr lang="cs-CZ" dirty="0" smtClean="0"/>
              <a:t>není-li přípustná,</a:t>
            </a:r>
          </a:p>
          <a:p>
            <a:pPr lvl="1" algn="just"/>
            <a:r>
              <a:rPr lang="cs-CZ" dirty="0" smtClean="0"/>
              <a:t>byla-li podána opožděně,</a:t>
            </a:r>
          </a:p>
          <a:p>
            <a:pPr lvl="1" algn="just"/>
            <a:r>
              <a:rPr lang="cs-CZ" dirty="0" smtClean="0"/>
              <a:t>není-li důvodná.</a:t>
            </a:r>
          </a:p>
          <a:p>
            <a:pPr algn="just"/>
            <a:r>
              <a:rPr lang="cs-CZ" dirty="0" smtClean="0"/>
              <a:t>Shledá-li Nejvyšší soud, že zákon porušen byl, </a:t>
            </a:r>
            <a:r>
              <a:rPr lang="cs-CZ" dirty="0" smtClean="0">
                <a:solidFill>
                  <a:srgbClr val="FF0000"/>
                </a:solidFill>
              </a:rPr>
              <a:t>vysloví rozsudkem, že napadeným rozhodnutím, popřípadě jeho částí nebo v řízení, jež takovému rozhodnutí předcházelo, byl porušen zákon.</a:t>
            </a:r>
          </a:p>
          <a:p>
            <a:pPr algn="just"/>
            <a:r>
              <a:rPr lang="cs-CZ" dirty="0" smtClean="0"/>
              <a:t>Jestliže dojde ke zrušení napadeného rozhodnutí, Nejvyšší soud zpravidla přikáže orgánu, o jehož rozhodnutí jde, aby věc znovu projednal a rozhodl.</a:t>
            </a:r>
          </a:p>
          <a:p>
            <a:pPr algn="just"/>
            <a:r>
              <a:rPr lang="cs-CZ" dirty="0" smtClean="0"/>
              <a:t>Jestliže zákon </a:t>
            </a:r>
            <a:r>
              <a:rPr lang="cs-CZ" dirty="0" smtClean="0">
                <a:solidFill>
                  <a:srgbClr val="00B0F0"/>
                </a:solidFill>
              </a:rPr>
              <a:t>nebyl porušen v neprospěch obviněného </a:t>
            </a:r>
            <a:r>
              <a:rPr lang="cs-CZ" dirty="0" smtClean="0"/>
              <a:t>(tedy zejména byl-li zákon porušen v jeho prospěch), pak provedení nápravy není možné.</a:t>
            </a:r>
          </a:p>
          <a:p>
            <a:endParaRPr lang="cs-CZ" dirty="0" smtClean="0"/>
          </a:p>
          <a:p>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B050"/>
                </a:solidFill>
              </a:rPr>
              <a:t>Obnova řízení</a:t>
            </a:r>
            <a:endParaRPr lang="cs-CZ" dirty="0">
              <a:solidFill>
                <a:srgbClr val="00B050"/>
              </a:solidFill>
            </a:endParaRPr>
          </a:p>
        </p:txBody>
      </p:sp>
      <p:sp>
        <p:nvSpPr>
          <p:cNvPr id="3" name="Zástupný symbol pro obsah 2"/>
          <p:cNvSpPr>
            <a:spLocks noGrp="1"/>
          </p:cNvSpPr>
          <p:nvPr>
            <p:ph idx="1"/>
          </p:nvPr>
        </p:nvSpPr>
        <p:spPr>
          <a:xfrm>
            <a:off x="457200" y="1600200"/>
            <a:ext cx="8229600" cy="5257800"/>
          </a:xfrm>
        </p:spPr>
        <p:txBody>
          <a:bodyPr>
            <a:normAutofit fontScale="70000" lnSpcReduction="20000"/>
          </a:bodyPr>
          <a:lstStyle/>
          <a:p>
            <a:pPr algn="just"/>
            <a:r>
              <a:rPr lang="cs-CZ" dirty="0" smtClean="0"/>
              <a:t>Obnova řízení na rozdíl od předchozích mimořádných opravných prostředků </a:t>
            </a:r>
            <a:r>
              <a:rPr lang="cs-CZ" dirty="0" smtClean="0">
                <a:solidFill>
                  <a:srgbClr val="FF0000"/>
                </a:solidFill>
              </a:rPr>
              <a:t>směřuje především k nápravě vad skutkových, které jsou v pravomocném rozhodnutí. </a:t>
            </a:r>
            <a:r>
              <a:rPr lang="cs-CZ" dirty="0" smtClean="0"/>
              <a:t>Příčiny těchto nedostatků vyšly najevo až po nabytí právní moci rozhodnutí. Z tohoto důvodu nemohly být vyřešeny podáním řádného opravného prostředku. </a:t>
            </a:r>
            <a:endParaRPr lang="cs-CZ" dirty="0" smtClean="0">
              <a:solidFill>
                <a:srgbClr val="FF0000"/>
              </a:solidFill>
            </a:endParaRPr>
          </a:p>
          <a:p>
            <a:pPr algn="just"/>
            <a:r>
              <a:rPr lang="cs-CZ" dirty="0" smtClean="0">
                <a:solidFill>
                  <a:srgbClr val="FF0000"/>
                </a:solidFill>
              </a:rPr>
              <a:t>Obnovu řízení lze povolit</a:t>
            </a:r>
            <a:r>
              <a:rPr lang="cs-CZ" dirty="0" smtClean="0"/>
              <a:t> u pravomocných rozhodnutí; zákon je omezuje na:</a:t>
            </a:r>
          </a:p>
          <a:p>
            <a:pPr lvl="1" algn="just"/>
            <a:r>
              <a:rPr lang="cs-CZ" dirty="0" smtClean="0"/>
              <a:t>rozsudek (odsuzující i zprošťující),</a:t>
            </a:r>
          </a:p>
          <a:p>
            <a:pPr lvl="1" algn="just"/>
            <a:r>
              <a:rPr lang="cs-CZ" dirty="0" smtClean="0"/>
              <a:t>trestní příkaz,</a:t>
            </a:r>
          </a:p>
          <a:p>
            <a:pPr lvl="1" algn="just"/>
            <a:r>
              <a:rPr lang="cs-CZ" dirty="0" smtClean="0"/>
              <a:t>usnesení o zastavení trestního stíhání,</a:t>
            </a:r>
          </a:p>
          <a:p>
            <a:pPr lvl="1" algn="just"/>
            <a:r>
              <a:rPr lang="cs-CZ" dirty="0" smtClean="0"/>
              <a:t>usnesení o podmíněném zastavení trestního stíhání,</a:t>
            </a:r>
          </a:p>
          <a:p>
            <a:pPr lvl="1" algn="just"/>
            <a:r>
              <a:rPr lang="cs-CZ" dirty="0" smtClean="0"/>
              <a:t>usnesení o schválení narovnání,</a:t>
            </a:r>
          </a:p>
          <a:p>
            <a:pPr lvl="1" algn="just"/>
            <a:r>
              <a:rPr lang="cs-CZ" dirty="0" smtClean="0"/>
              <a:t>usnesení o postoupení věci jinému orgánu.</a:t>
            </a:r>
          </a:p>
          <a:p>
            <a:pPr algn="just"/>
            <a:r>
              <a:rPr lang="cs-CZ" dirty="0" smtClean="0"/>
              <a:t>Podmínky povolení obnovy spočívají zejména v </a:t>
            </a:r>
            <a:r>
              <a:rPr lang="cs-CZ" dirty="0" smtClean="0">
                <a:solidFill>
                  <a:srgbClr val="FF0000"/>
                </a:solidFill>
              </a:rPr>
              <a:t>dodatečném zjištění důkazů dříve neznámých</a:t>
            </a:r>
            <a:r>
              <a:rPr lang="cs-CZ" dirty="0" smtClean="0"/>
              <a:t>, které by mohly změnit rozhodnutí o vině a trestu, některý z OČTŘ v původním řízení porušil své povinnosti a dopustil se tak trestného činu, nebo bylo rozhodnuto na základě předpisu, který Ústavní soud zcela nebo zčásti zrušil.</a:t>
            </a:r>
          </a:p>
          <a:p>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B050"/>
                </a:solidFill>
              </a:rPr>
              <a:t>Obnova řízení</a:t>
            </a:r>
            <a:endParaRPr lang="cs-CZ" dirty="0">
              <a:solidFill>
                <a:srgbClr val="00B050"/>
              </a:solidFill>
            </a:endParaRPr>
          </a:p>
        </p:txBody>
      </p:sp>
      <p:sp>
        <p:nvSpPr>
          <p:cNvPr id="3" name="Zástupný symbol pro obsah 2"/>
          <p:cNvSpPr>
            <a:spLocks noGrp="1"/>
          </p:cNvSpPr>
          <p:nvPr>
            <p:ph idx="1"/>
          </p:nvPr>
        </p:nvSpPr>
        <p:spPr>
          <a:xfrm>
            <a:off x="457200" y="1600200"/>
            <a:ext cx="8229600" cy="5257800"/>
          </a:xfrm>
        </p:spPr>
        <p:txBody>
          <a:bodyPr>
            <a:normAutofit fontScale="62500" lnSpcReduction="20000"/>
          </a:bodyPr>
          <a:lstStyle/>
          <a:p>
            <a:pPr algn="just"/>
            <a:r>
              <a:rPr lang="cs-CZ" dirty="0" smtClean="0"/>
              <a:t>O povolení obnovy se nerozhoduje z úřední povinnosti, ale vždy na návrh oprávněné osoby (§ 280). Návrh může být podán ve prospěch nebo v neprospěch obviněného.</a:t>
            </a:r>
          </a:p>
          <a:p>
            <a:pPr lvl="1"/>
            <a:r>
              <a:rPr lang="cs-CZ" dirty="0" smtClean="0"/>
              <a:t>ve prospěch i v neprospěch obviněného státní zástupce,</a:t>
            </a:r>
          </a:p>
          <a:p>
            <a:pPr lvl="1"/>
            <a:r>
              <a:rPr lang="cs-CZ" dirty="0" smtClean="0"/>
              <a:t>ve prospěch obviněného, kromě obviněného také osoby, které by mohly podat v jeho prospěch odvolání.</a:t>
            </a:r>
            <a:endParaRPr lang="cs-CZ" b="1" i="1" dirty="0" smtClean="0">
              <a:solidFill>
                <a:srgbClr val="FF0000"/>
              </a:solidFill>
            </a:endParaRPr>
          </a:p>
          <a:p>
            <a:pPr algn="just"/>
            <a:r>
              <a:rPr lang="cs-CZ" b="1" i="1" dirty="0" smtClean="0">
                <a:solidFill>
                  <a:srgbClr val="FF0000"/>
                </a:solidFill>
              </a:rPr>
              <a:t>Řízení obnovovací</a:t>
            </a:r>
            <a:endParaRPr lang="cs-CZ" dirty="0" smtClean="0">
              <a:solidFill>
                <a:srgbClr val="FF0000"/>
              </a:solidFill>
            </a:endParaRPr>
          </a:p>
          <a:p>
            <a:pPr algn="just">
              <a:buNone/>
            </a:pPr>
            <a:r>
              <a:rPr lang="cs-CZ" dirty="0" smtClean="0"/>
              <a:t>	Jeho účelem není přezkoumávat zákonnosti a odůvodněnost původního pravomocného rozhodnutí, vůči němuž směřuje, tedy zda jsou zde nové skutečnosti nebo důkazy, které byly příslušnému orgánu dříve neznámé a zda jsou způsobilé zpochybnit správnost dosavadního pravomocného rozhodnutí a odůvodnit jiné rozhodnutí. </a:t>
            </a:r>
          </a:p>
          <a:p>
            <a:pPr algn="just"/>
            <a:r>
              <a:rPr lang="cs-CZ" b="1" i="1" dirty="0" smtClean="0">
                <a:solidFill>
                  <a:srgbClr val="FF0000"/>
                </a:solidFill>
              </a:rPr>
              <a:t>Řízeni po povolení obnovy</a:t>
            </a:r>
            <a:r>
              <a:rPr lang="cs-CZ" b="1" dirty="0" smtClean="0"/>
              <a:t> </a:t>
            </a:r>
            <a:r>
              <a:rPr lang="cs-CZ" dirty="0" smtClean="0"/>
              <a:t>(řízení obnovené - </a:t>
            </a:r>
            <a:r>
              <a:rPr lang="cs-CZ" dirty="0" err="1" smtClean="0"/>
              <a:t>iudicium</a:t>
            </a:r>
            <a:r>
              <a:rPr lang="cs-CZ" dirty="0" smtClean="0"/>
              <a:t> </a:t>
            </a:r>
            <a:r>
              <a:rPr lang="cs-CZ" dirty="0" err="1" smtClean="0"/>
              <a:t>rescissorium</a:t>
            </a:r>
            <a:r>
              <a:rPr lang="cs-CZ" dirty="0" smtClean="0"/>
              <a:t>) přichází úvahu, jen když soud alespoň částečně vyhověl návrhu na obnovu řízení, pravomocně povolil obnovu a zrušil původní napadené pravomocné rozhodnutí.</a:t>
            </a:r>
          </a:p>
          <a:p>
            <a:r>
              <a:rPr lang="cs-CZ" dirty="0" smtClean="0"/>
              <a:t>Byla-li povolena obnova jen ve prospěch obviněného:</a:t>
            </a:r>
          </a:p>
          <a:p>
            <a:pPr lvl="1"/>
            <a:r>
              <a:rPr lang="cs-CZ" dirty="0" smtClean="0"/>
              <a:t>doba od právní moci původního rozsudku do právní moci usnesení povolujícího obnovu se do promlčecí doby nezapočítává,</a:t>
            </a:r>
          </a:p>
          <a:p>
            <a:pPr lvl="1"/>
            <a:r>
              <a:rPr lang="cs-CZ" dirty="0" smtClean="0"/>
              <a:t>nesmí mu být novým rozsudkem uložen trest přísnější,</a:t>
            </a:r>
          </a:p>
          <a:p>
            <a:pPr lvl="1"/>
            <a:r>
              <a:rPr lang="cs-CZ" dirty="0" smtClean="0"/>
              <a:t>nepřekáží jeho smrt provedení dalšího řízení a trestní stíhání nelze zastavit proto, že obviněný zemřel.</a:t>
            </a:r>
          </a:p>
          <a:p>
            <a:endParaRPr 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B050"/>
                </a:solidFill>
              </a:rPr>
              <a:t>Stádia trestního řízení</a:t>
            </a:r>
            <a:endParaRPr lang="cs-CZ" dirty="0">
              <a:solidFill>
                <a:srgbClr val="00B050"/>
              </a:solidFill>
            </a:endParaRPr>
          </a:p>
        </p:txBody>
      </p:sp>
      <p:pic>
        <p:nvPicPr>
          <p:cNvPr id="4" name="Picture 2"/>
          <p:cNvPicPr>
            <a:picLocks noGrp="1" noChangeAspect="1" noChangeArrowheads="1"/>
          </p:cNvPicPr>
          <p:nvPr>
            <p:ph idx="1"/>
          </p:nvPr>
        </p:nvPicPr>
        <p:blipFill>
          <a:blip r:embed="rId2" cstate="print"/>
          <a:srcRect/>
          <a:stretch>
            <a:fillRect/>
          </a:stretch>
        </p:blipFill>
        <p:spPr bwMode="auto">
          <a:xfrm>
            <a:off x="0" y="1484784"/>
            <a:ext cx="9144000" cy="5405564"/>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B050"/>
                </a:solidFill>
              </a:rPr>
              <a:t>Zásady opravného řízení</a:t>
            </a:r>
            <a:endParaRPr lang="cs-CZ" dirty="0">
              <a:solidFill>
                <a:srgbClr val="00B050"/>
              </a:solidFill>
            </a:endParaRPr>
          </a:p>
        </p:txBody>
      </p:sp>
      <p:sp>
        <p:nvSpPr>
          <p:cNvPr id="3" name="Zástupný symbol pro obsah 2"/>
          <p:cNvSpPr>
            <a:spLocks noGrp="1"/>
          </p:cNvSpPr>
          <p:nvPr>
            <p:ph idx="1"/>
          </p:nvPr>
        </p:nvSpPr>
        <p:spPr/>
        <p:txBody>
          <a:bodyPr>
            <a:normAutofit fontScale="77500" lnSpcReduction="20000"/>
          </a:bodyPr>
          <a:lstStyle/>
          <a:p>
            <a:pPr algn="just"/>
            <a:r>
              <a:rPr lang="cs-CZ" b="1" u="sng" dirty="0" smtClean="0">
                <a:solidFill>
                  <a:srgbClr val="FF0000"/>
                </a:solidFill>
              </a:rPr>
              <a:t>Beneficium </a:t>
            </a:r>
            <a:r>
              <a:rPr lang="cs-CZ" b="1" u="sng" dirty="0" err="1" smtClean="0">
                <a:solidFill>
                  <a:srgbClr val="FF0000"/>
                </a:solidFill>
              </a:rPr>
              <a:t>cohaesionis</a:t>
            </a:r>
            <a:r>
              <a:rPr lang="cs-CZ" b="1" u="sng" dirty="0" smtClean="0">
                <a:solidFill>
                  <a:srgbClr val="FF0000"/>
                </a:solidFill>
              </a:rPr>
              <a:t> </a:t>
            </a:r>
            <a:r>
              <a:rPr lang="cs-CZ" dirty="0" smtClean="0"/>
              <a:t>- tzv. dobrodiní ze souvislosti. Rozhodnutí ve prospěch jiných spolupachatelů se vydá i v případě, když tyto osoby nepodaly odvolání.</a:t>
            </a:r>
          </a:p>
          <a:p>
            <a:pPr algn="just"/>
            <a:r>
              <a:rPr lang="cs-CZ" b="1" u="sng" dirty="0" err="1" smtClean="0">
                <a:solidFill>
                  <a:srgbClr val="FF0000"/>
                </a:solidFill>
              </a:rPr>
              <a:t>Autoremedura</a:t>
            </a:r>
            <a:r>
              <a:rPr lang="cs-CZ" b="1" dirty="0" smtClean="0"/>
              <a:t> </a:t>
            </a:r>
            <a:r>
              <a:rPr lang="cs-CZ" dirty="0" smtClean="0"/>
              <a:t>- o opravném prostředku (zpravidla stížnosti) rozhodne ten orgán, který napadené rozhodnutí vydal, pokud </a:t>
            </a:r>
            <a:r>
              <a:rPr lang="cs-CZ" dirty="0" err="1" smtClean="0"/>
              <a:t>autoremedurou</a:t>
            </a:r>
            <a:r>
              <a:rPr lang="cs-CZ" dirty="0" smtClean="0"/>
              <a:t> není zasahováno do práv jiných subjektů. </a:t>
            </a:r>
            <a:r>
              <a:rPr lang="cs-CZ" dirty="0" err="1" smtClean="0"/>
              <a:t>Autoremedurou</a:t>
            </a:r>
            <a:r>
              <a:rPr lang="cs-CZ" dirty="0" smtClean="0"/>
              <a:t> se stížnosti vyhovuje.</a:t>
            </a:r>
          </a:p>
          <a:p>
            <a:pPr algn="just"/>
            <a:r>
              <a:rPr lang="cs-CZ" b="1" u="sng" dirty="0" err="1" smtClean="0">
                <a:solidFill>
                  <a:srgbClr val="FF0000"/>
                </a:solidFill>
              </a:rPr>
              <a:t>Suspenzivní</a:t>
            </a:r>
            <a:r>
              <a:rPr lang="cs-CZ" b="1" u="sng" dirty="0" smtClean="0">
                <a:solidFill>
                  <a:srgbClr val="FF0000"/>
                </a:solidFill>
              </a:rPr>
              <a:t> účinek </a:t>
            </a:r>
            <a:r>
              <a:rPr lang="cs-CZ" dirty="0" smtClean="0"/>
              <a:t>opravného prostředku znamená, že podání opravného prostředku má odkladný účinek.</a:t>
            </a:r>
          </a:p>
          <a:p>
            <a:pPr algn="just"/>
            <a:r>
              <a:rPr lang="cs-CZ" b="1" u="sng" dirty="0" smtClean="0">
                <a:solidFill>
                  <a:srgbClr val="FF0000"/>
                </a:solidFill>
              </a:rPr>
              <a:t>Devoluce, devolutivní účinek </a:t>
            </a:r>
            <a:r>
              <a:rPr lang="cs-CZ" dirty="0" smtClean="0"/>
              <a:t>- o opravném prostředku vždy rozhoduje orgán vyššího stupně, než který rozhodnutí vydal. Protikladem devoluce je </a:t>
            </a:r>
            <a:r>
              <a:rPr lang="cs-CZ" dirty="0" err="1" smtClean="0"/>
              <a:t>autoremedura</a:t>
            </a:r>
            <a:r>
              <a:rPr lang="cs-CZ" dirty="0" smtClean="0"/>
              <a:t>.</a:t>
            </a:r>
          </a:p>
          <a:p>
            <a:pPr algn="just"/>
            <a:r>
              <a:rPr lang="cs-CZ" b="1" u="sng" dirty="0" smtClean="0">
                <a:solidFill>
                  <a:srgbClr val="FF0000"/>
                </a:solidFill>
              </a:rPr>
              <a:t>Zákaz reformace in </a:t>
            </a:r>
            <a:r>
              <a:rPr lang="cs-CZ" b="1" u="sng" dirty="0" err="1" smtClean="0">
                <a:solidFill>
                  <a:srgbClr val="FF0000"/>
                </a:solidFill>
              </a:rPr>
              <a:t>peius</a:t>
            </a:r>
            <a:r>
              <a:rPr lang="cs-CZ" b="1" u="sng" dirty="0" smtClean="0">
                <a:solidFill>
                  <a:srgbClr val="FF0000"/>
                </a:solidFill>
              </a:rPr>
              <a:t> </a:t>
            </a:r>
            <a:r>
              <a:rPr lang="cs-CZ" dirty="0" smtClean="0"/>
              <a:t>- zákaz změny rozsudku v neprospěch obžalovaného, v případě, že opravný prostředek je podán pouze ve prospěch obžalovaného.</a:t>
            </a:r>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B050"/>
                </a:solidFill>
              </a:rPr>
              <a:t>Stížnost</a:t>
            </a:r>
            <a:endParaRPr lang="cs-CZ" dirty="0">
              <a:solidFill>
                <a:srgbClr val="00B050"/>
              </a:solidFill>
            </a:endParaRPr>
          </a:p>
        </p:txBody>
      </p:sp>
      <p:sp>
        <p:nvSpPr>
          <p:cNvPr id="3" name="Zástupný symbol pro obsah 2"/>
          <p:cNvSpPr>
            <a:spLocks noGrp="1"/>
          </p:cNvSpPr>
          <p:nvPr>
            <p:ph idx="1"/>
          </p:nvPr>
        </p:nvSpPr>
        <p:spPr/>
        <p:txBody>
          <a:bodyPr>
            <a:normAutofit fontScale="92500" lnSpcReduction="10000"/>
          </a:bodyPr>
          <a:lstStyle/>
          <a:p>
            <a:pPr algn="just"/>
            <a:r>
              <a:rPr lang="cs-CZ" b="1" dirty="0" smtClean="0"/>
              <a:t>Stížnost </a:t>
            </a:r>
            <a:r>
              <a:rPr lang="cs-CZ" dirty="0" smtClean="0"/>
              <a:t>je řádný opravný prostředek proti </a:t>
            </a:r>
            <a:r>
              <a:rPr lang="cs-CZ" dirty="0" smtClean="0">
                <a:solidFill>
                  <a:srgbClr val="FF0000"/>
                </a:solidFill>
              </a:rPr>
              <a:t>usnesení </a:t>
            </a:r>
            <a:r>
              <a:rPr lang="cs-CZ" dirty="0" smtClean="0"/>
              <a:t>v zákonem stanovených případech, kterou je možno podat v zákonem </a:t>
            </a:r>
            <a:r>
              <a:rPr lang="cs-CZ" dirty="0" smtClean="0">
                <a:solidFill>
                  <a:srgbClr val="FF0000"/>
                </a:solidFill>
              </a:rPr>
              <a:t>stanovené lhůtě do 3 dnů </a:t>
            </a:r>
            <a:r>
              <a:rPr lang="cs-CZ" dirty="0" smtClean="0"/>
              <a:t>od doručení (oznámení) rozhodnutí.</a:t>
            </a:r>
          </a:p>
          <a:p>
            <a:pPr algn="just"/>
            <a:r>
              <a:rPr lang="cs-CZ" dirty="0" smtClean="0"/>
              <a:t>Stížnost lze podat</a:t>
            </a:r>
          </a:p>
          <a:p>
            <a:pPr lvl="1" algn="just"/>
            <a:r>
              <a:rPr lang="cs-CZ" dirty="0" smtClean="0"/>
              <a:t>Proti všem usnesením policejního orgánu</a:t>
            </a:r>
          </a:p>
          <a:p>
            <a:pPr lvl="1" algn="just"/>
            <a:r>
              <a:rPr lang="cs-CZ" dirty="0" smtClean="0"/>
              <a:t>Proti usnesení soudu a SZ</a:t>
            </a:r>
          </a:p>
          <a:p>
            <a:pPr lvl="2" algn="just"/>
            <a:r>
              <a:rPr lang="cs-CZ" dirty="0" smtClean="0"/>
              <a:t>tam kde to TŘ výslovně stanoví</a:t>
            </a:r>
          </a:p>
          <a:p>
            <a:pPr lvl="2" algn="just"/>
            <a:r>
              <a:rPr lang="cs-CZ" dirty="0" smtClean="0"/>
              <a:t>jestliže rozhoduje ve věci v prvním stupni</a:t>
            </a:r>
          </a:p>
          <a:p>
            <a:pPr lvl="1" algn="just"/>
            <a:r>
              <a:rPr lang="cs-CZ" dirty="0" smtClean="0"/>
              <a:t>Usnesení NSZ - Proti usnesení nejvyššího státního zástupce lze podat stížnost pouze tehdy, jestliže podle zákona o stížnosti přísluší rozhodnout soudu. Orgánem, který o stížnosti rozhoduje je Nejvyšší soud. </a:t>
            </a:r>
          </a:p>
          <a:p>
            <a:endParaRPr lang="cs-CZ"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B050"/>
                </a:solidFill>
              </a:rPr>
              <a:t>Stížnost</a:t>
            </a:r>
            <a:endParaRPr lang="cs-CZ" dirty="0"/>
          </a:p>
        </p:txBody>
      </p:sp>
      <p:sp>
        <p:nvSpPr>
          <p:cNvPr id="3" name="Zástupný symbol pro obsah 2"/>
          <p:cNvSpPr>
            <a:spLocks noGrp="1"/>
          </p:cNvSpPr>
          <p:nvPr>
            <p:ph idx="1"/>
          </p:nvPr>
        </p:nvSpPr>
        <p:spPr/>
        <p:txBody>
          <a:bodyPr>
            <a:normAutofit fontScale="77500" lnSpcReduction="20000"/>
          </a:bodyPr>
          <a:lstStyle/>
          <a:p>
            <a:pPr algn="just"/>
            <a:r>
              <a:rPr lang="cs-CZ" dirty="0" smtClean="0">
                <a:solidFill>
                  <a:srgbClr val="0070C0"/>
                </a:solidFill>
              </a:rPr>
              <a:t>Oprávněnými osobami </a:t>
            </a:r>
            <a:r>
              <a:rPr lang="cs-CZ" dirty="0" smtClean="0"/>
              <a:t>jsou:</a:t>
            </a:r>
          </a:p>
          <a:p>
            <a:pPr lvl="1" algn="just"/>
            <a:r>
              <a:rPr lang="cs-CZ" dirty="0" smtClean="0"/>
              <a:t>Osoba které se rozhodnutí přímo týká, </a:t>
            </a:r>
          </a:p>
          <a:p>
            <a:pPr lvl="1" algn="just"/>
            <a:r>
              <a:rPr lang="cs-CZ" dirty="0" smtClean="0"/>
              <a:t>Osoba, která k jeho vydání dala podnět (PMS, ředitel věznice)</a:t>
            </a:r>
          </a:p>
          <a:p>
            <a:pPr lvl="1" algn="just"/>
            <a:r>
              <a:rPr lang="cs-CZ" dirty="0" smtClean="0"/>
              <a:t>Osoby za něž může podat stížnost někdo jiný (obhájce na základě PM, zákonný zástupce,  příbuzní v pokolení přímém, sourozenec, osvojitel, manžel, druh).</a:t>
            </a:r>
          </a:p>
          <a:p>
            <a:pPr lvl="1" algn="just"/>
            <a:r>
              <a:rPr lang="cs-CZ" dirty="0" smtClean="0"/>
              <a:t>Zúčastněná osoba a poškozený (zmocněnec na základě PM)</a:t>
            </a:r>
          </a:p>
          <a:p>
            <a:pPr lvl="1" algn="just"/>
            <a:r>
              <a:rPr lang="cs-CZ" dirty="0" smtClean="0"/>
              <a:t>Státní zástupce může stížností napadnout i usnesení vydané soudem (ve prospěch i neprospěch).</a:t>
            </a:r>
          </a:p>
          <a:p>
            <a:pPr lvl="1" algn="just"/>
            <a:r>
              <a:rPr lang="cs-CZ" dirty="0" smtClean="0"/>
              <a:t>OSPOD – za mladistvého i proti jeho vůli</a:t>
            </a:r>
          </a:p>
          <a:p>
            <a:pPr algn="just"/>
            <a:r>
              <a:rPr lang="cs-CZ" dirty="0" smtClean="0"/>
              <a:t>Platí zásada, že oprávněná osoba se může </a:t>
            </a:r>
            <a:r>
              <a:rPr lang="cs-CZ" dirty="0" smtClean="0">
                <a:solidFill>
                  <a:srgbClr val="FF0000"/>
                </a:solidFill>
              </a:rPr>
              <a:t>práva stížnosti vzdát nebo ji vzít zpět. </a:t>
            </a:r>
            <a:r>
              <a:rPr lang="cs-CZ" dirty="0" smtClean="0"/>
              <a:t>(obhájce se souhlasem)</a:t>
            </a:r>
          </a:p>
          <a:p>
            <a:pPr algn="just"/>
            <a:r>
              <a:rPr lang="cs-CZ" dirty="0" smtClean="0">
                <a:solidFill>
                  <a:srgbClr val="0070C0"/>
                </a:solidFill>
              </a:rPr>
              <a:t>Důvodem stížnosti </a:t>
            </a:r>
            <a:r>
              <a:rPr lang="cs-CZ" dirty="0" smtClean="0"/>
              <a:t>mohou být nesprávnost výroku, zřejmý rozpor výroku s odůvodněním, porušení procesního postupu předcházejícímu vydání rozhodnutí.</a:t>
            </a:r>
          </a:p>
          <a:p>
            <a:endParaRPr lang="cs-CZ"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B050"/>
                </a:solidFill>
              </a:rPr>
              <a:t>Stížnost</a:t>
            </a:r>
            <a:endParaRPr lang="cs-CZ" dirty="0"/>
          </a:p>
        </p:txBody>
      </p:sp>
      <p:sp>
        <p:nvSpPr>
          <p:cNvPr id="3" name="Zástupný symbol pro obsah 2"/>
          <p:cNvSpPr>
            <a:spLocks noGrp="1"/>
          </p:cNvSpPr>
          <p:nvPr>
            <p:ph idx="1"/>
          </p:nvPr>
        </p:nvSpPr>
        <p:spPr/>
        <p:txBody>
          <a:bodyPr>
            <a:normAutofit fontScale="85000" lnSpcReduction="10000"/>
          </a:bodyPr>
          <a:lstStyle/>
          <a:p>
            <a:pPr algn="just"/>
            <a:r>
              <a:rPr lang="cs-CZ" dirty="0" smtClean="0"/>
              <a:t>Stížnost se podává vždy </a:t>
            </a:r>
            <a:r>
              <a:rPr lang="cs-CZ" dirty="0" smtClean="0">
                <a:solidFill>
                  <a:srgbClr val="00B0F0"/>
                </a:solidFill>
              </a:rPr>
              <a:t>u orgánu, proti jehož usnesení směřuje</a:t>
            </a:r>
            <a:r>
              <a:rPr lang="cs-CZ" dirty="0" smtClean="0"/>
              <a:t>, a to ve lhůtě tří dnů od oznámení usnesení. </a:t>
            </a:r>
            <a:r>
              <a:rPr lang="cs-CZ" dirty="0" smtClean="0">
                <a:solidFill>
                  <a:srgbClr val="00B0F0"/>
                </a:solidFill>
              </a:rPr>
              <a:t>Oznámením usnesení </a:t>
            </a:r>
            <a:r>
              <a:rPr lang="cs-CZ" dirty="0" smtClean="0"/>
              <a:t>rozumíme jeho vyhlášení, respektive jeho doručení, pokud je doručení opisu usnesení předepsáno. </a:t>
            </a:r>
          </a:p>
          <a:p>
            <a:pPr algn="just"/>
            <a:r>
              <a:rPr lang="cs-CZ" dirty="0" smtClean="0"/>
              <a:t>Podání stížnosti má </a:t>
            </a:r>
            <a:r>
              <a:rPr lang="cs-CZ" dirty="0" smtClean="0">
                <a:solidFill>
                  <a:srgbClr val="FF0000"/>
                </a:solidFill>
              </a:rPr>
              <a:t>odkladný účinek </a:t>
            </a:r>
            <a:r>
              <a:rPr lang="cs-CZ" dirty="0" smtClean="0"/>
              <a:t>pouze v případech v zákoně výslovně uvedených. Tam, kde zákon nepřiznává stížnosti odkladný účinek, lze usnesení vykonat ještě předtím, než nabylo právní moci. Jedná se o tzv. </a:t>
            </a:r>
            <a:r>
              <a:rPr lang="cs-CZ" dirty="0" smtClean="0">
                <a:solidFill>
                  <a:srgbClr val="FF0000"/>
                </a:solidFill>
              </a:rPr>
              <a:t>předběžnou vykonatelnost. </a:t>
            </a:r>
            <a:r>
              <a:rPr lang="cs-CZ" dirty="0" smtClean="0"/>
              <a:t>(U o vzetí do vazby)</a:t>
            </a:r>
          </a:p>
          <a:p>
            <a:pPr algn="just"/>
            <a:r>
              <a:rPr lang="cs-CZ" dirty="0" smtClean="0"/>
              <a:t> Má zásadně </a:t>
            </a:r>
            <a:r>
              <a:rPr lang="cs-CZ" dirty="0" smtClean="0">
                <a:solidFill>
                  <a:srgbClr val="FF0000"/>
                </a:solidFill>
              </a:rPr>
              <a:t>devolutivní účinek </a:t>
            </a:r>
            <a:r>
              <a:rPr lang="cs-CZ" dirty="0" smtClean="0"/>
              <a:t>(rozhoduje nadřízený orgán) , pokud není uplatněna </a:t>
            </a:r>
            <a:r>
              <a:rPr lang="cs-CZ" dirty="0" err="1" smtClean="0"/>
              <a:t>autoremedura</a:t>
            </a:r>
            <a:r>
              <a:rPr lang="cs-CZ" dirty="0" smtClean="0"/>
              <a:t>. </a:t>
            </a:r>
          </a:p>
          <a:p>
            <a:endParaRPr lang="cs-CZ"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B050"/>
                </a:solidFill>
              </a:rPr>
              <a:t>Stížnost</a:t>
            </a:r>
            <a:endParaRPr lang="cs-CZ" dirty="0"/>
          </a:p>
        </p:txBody>
      </p:sp>
      <p:sp>
        <p:nvSpPr>
          <p:cNvPr id="3" name="Zástupný symbol pro obsah 2"/>
          <p:cNvSpPr>
            <a:spLocks noGrp="1"/>
          </p:cNvSpPr>
          <p:nvPr>
            <p:ph idx="1"/>
          </p:nvPr>
        </p:nvSpPr>
        <p:spPr/>
        <p:txBody>
          <a:bodyPr>
            <a:normAutofit fontScale="70000" lnSpcReduction="20000"/>
          </a:bodyPr>
          <a:lstStyle/>
          <a:p>
            <a:pPr algn="just"/>
            <a:r>
              <a:rPr lang="cs-CZ" dirty="0" smtClean="0"/>
              <a:t>Orgán rozhodující o stížnosti </a:t>
            </a:r>
            <a:r>
              <a:rPr lang="cs-CZ" dirty="0" smtClean="0">
                <a:solidFill>
                  <a:srgbClr val="FF0000"/>
                </a:solidFill>
              </a:rPr>
              <a:t>přezkoumá: </a:t>
            </a:r>
          </a:p>
          <a:p>
            <a:pPr lvl="1" algn="just"/>
            <a:r>
              <a:rPr lang="cs-CZ" dirty="0" smtClean="0"/>
              <a:t>zda je stížnost přípustná, </a:t>
            </a:r>
          </a:p>
          <a:p>
            <a:pPr lvl="1" algn="just"/>
            <a:r>
              <a:rPr lang="cs-CZ" dirty="0" smtClean="0"/>
              <a:t>zda byla podána včas a osobou oprávněnou</a:t>
            </a:r>
          </a:p>
          <a:p>
            <a:pPr lvl="1" algn="just"/>
            <a:r>
              <a:rPr lang="cs-CZ" dirty="0" smtClean="0"/>
              <a:t>zda se osoba stížnost podávající stížnosti nevzdala nebo ji nevzala zpět. </a:t>
            </a:r>
          </a:p>
          <a:p>
            <a:pPr lvl="1" algn="just"/>
            <a:r>
              <a:rPr lang="cs-CZ" dirty="0" smtClean="0"/>
              <a:t>správnost všech výroků napadeného usnesení a také řízení napadenému usnesení předcházející.</a:t>
            </a:r>
          </a:p>
          <a:p>
            <a:pPr algn="just"/>
            <a:r>
              <a:rPr lang="cs-CZ" b="1" dirty="0" smtClean="0">
                <a:solidFill>
                  <a:srgbClr val="FF0000"/>
                </a:solidFill>
              </a:rPr>
              <a:t>Revizní princip </a:t>
            </a:r>
            <a:r>
              <a:rPr lang="cs-CZ" dirty="0" smtClean="0"/>
              <a:t>- rozsah přezkoumávání rozhodnutí, které se děje na základě obecné povinnosti dané zákonem, nezávisle na vůli projevené stěžovatelem. Z toho vyplývá, že orgán rozhodující o stížnosti </a:t>
            </a:r>
            <a:r>
              <a:rPr lang="cs-CZ" dirty="0" smtClean="0">
                <a:solidFill>
                  <a:srgbClr val="00B0F0"/>
                </a:solidFill>
              </a:rPr>
              <a:t>přezkoumá napadené usnesení v celé šíři</a:t>
            </a:r>
            <a:r>
              <a:rPr lang="cs-CZ" dirty="0" smtClean="0"/>
              <a:t>. Neomezuje se přitom jen na námitky uplatněné stěžovatelem (princip apelační).</a:t>
            </a:r>
          </a:p>
          <a:p>
            <a:pPr algn="just"/>
            <a:r>
              <a:rPr lang="cs-CZ" dirty="0" smtClean="0"/>
              <a:t>Dosah revizního principu je omezen: </a:t>
            </a:r>
            <a:r>
              <a:rPr lang="cs-CZ" dirty="0" smtClean="0">
                <a:solidFill>
                  <a:srgbClr val="00B0F0"/>
                </a:solidFill>
              </a:rPr>
              <a:t>zásadou zákazu změny k horšímu</a:t>
            </a:r>
            <a:r>
              <a:rPr lang="cs-CZ" dirty="0" smtClean="0"/>
              <a:t> týkající se osoby, která stížnost podala nebo v jejíž prospěch byla stížnost podána. Naopak je revizní princip rozšířen </a:t>
            </a:r>
            <a:r>
              <a:rPr lang="cs-CZ" dirty="0" smtClean="0">
                <a:solidFill>
                  <a:srgbClr val="00B0F0"/>
                </a:solidFill>
              </a:rPr>
              <a:t>zásadou </a:t>
            </a:r>
            <a:r>
              <a:rPr lang="cs-CZ" i="1" dirty="0" smtClean="0">
                <a:solidFill>
                  <a:srgbClr val="00B0F0"/>
                </a:solidFill>
              </a:rPr>
              <a:t>beneficia </a:t>
            </a:r>
            <a:r>
              <a:rPr lang="cs-CZ" i="1" dirty="0" err="1" smtClean="0">
                <a:solidFill>
                  <a:srgbClr val="00B0F0"/>
                </a:solidFill>
              </a:rPr>
              <a:t>cohaesionis</a:t>
            </a:r>
            <a:r>
              <a:rPr lang="cs-CZ" i="1" dirty="0" smtClean="0"/>
              <a:t>. </a:t>
            </a:r>
            <a:r>
              <a:rPr lang="cs-CZ" dirty="0" smtClean="0"/>
              <a:t>To znamená, že pokud nadřízený orgán změní usnesení ve prospěch obviněného z důvodu, který prospívá také některému spoluobviněnému, změní usnesení také ve prospěch tohoto spoluobviněného. </a:t>
            </a:r>
          </a:p>
          <a:p>
            <a:pPr algn="just"/>
            <a:endParaRPr lang="cs-CZ" dirty="0" smtClean="0"/>
          </a:p>
          <a:p>
            <a:endParaRPr lang="cs-CZ" dirty="0" smtClean="0"/>
          </a:p>
          <a:p>
            <a:endParaRPr lang="cs-CZ"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00B050"/>
                </a:solidFill>
              </a:rPr>
              <a:t>Stížnost</a:t>
            </a:r>
            <a:endParaRPr lang="cs-CZ" dirty="0"/>
          </a:p>
        </p:txBody>
      </p:sp>
      <p:sp>
        <p:nvSpPr>
          <p:cNvPr id="3" name="Zástupný symbol pro obsah 2"/>
          <p:cNvSpPr>
            <a:spLocks noGrp="1"/>
          </p:cNvSpPr>
          <p:nvPr>
            <p:ph idx="1"/>
          </p:nvPr>
        </p:nvSpPr>
        <p:spPr/>
        <p:txBody>
          <a:bodyPr>
            <a:normAutofit fontScale="62500" lnSpcReduction="20000"/>
          </a:bodyPr>
          <a:lstStyle/>
          <a:p>
            <a:pPr algn="just"/>
            <a:r>
              <a:rPr lang="cs-CZ" dirty="0" smtClean="0">
                <a:solidFill>
                  <a:srgbClr val="FF0000"/>
                </a:solidFill>
              </a:rPr>
              <a:t>Rozhodnutí stížnostního orgánu:</a:t>
            </a:r>
          </a:p>
          <a:p>
            <a:pPr lvl="1" algn="just"/>
            <a:r>
              <a:rPr lang="cs-CZ" dirty="0" smtClean="0"/>
              <a:t>K </a:t>
            </a:r>
            <a:r>
              <a:rPr lang="cs-CZ" dirty="0" smtClean="0">
                <a:solidFill>
                  <a:srgbClr val="00B0F0"/>
                </a:solidFill>
              </a:rPr>
              <a:t>zamítnutí stížnosti </a:t>
            </a:r>
            <a:r>
              <a:rPr lang="cs-CZ" dirty="0" smtClean="0"/>
              <a:t>dojde buď:</a:t>
            </a:r>
          </a:p>
          <a:p>
            <a:pPr lvl="2" algn="just"/>
            <a:r>
              <a:rPr lang="cs-CZ" dirty="0" smtClean="0"/>
              <a:t>z důvodů formálních, kdy stížnost není přípustná, </a:t>
            </a:r>
          </a:p>
          <a:p>
            <a:pPr lvl="2" algn="just"/>
            <a:r>
              <a:rPr lang="cs-CZ" dirty="0" smtClean="0"/>
              <a:t>z důvodů věcných, kdy stížnost není důvodná.</a:t>
            </a:r>
          </a:p>
          <a:p>
            <a:pPr lvl="1" algn="just"/>
            <a:r>
              <a:rPr lang="cs-CZ" dirty="0" smtClean="0"/>
              <a:t>Nebude-li stížnost zamítnuta, </a:t>
            </a:r>
            <a:r>
              <a:rPr lang="cs-CZ" dirty="0" smtClean="0">
                <a:solidFill>
                  <a:srgbClr val="00B0F0"/>
                </a:solidFill>
              </a:rPr>
              <a:t>zruší nadřízený orgán napadené</a:t>
            </a:r>
            <a:br>
              <a:rPr lang="cs-CZ" dirty="0" smtClean="0">
                <a:solidFill>
                  <a:srgbClr val="00B0F0"/>
                </a:solidFill>
              </a:rPr>
            </a:br>
            <a:r>
              <a:rPr lang="cs-CZ" dirty="0" smtClean="0">
                <a:solidFill>
                  <a:srgbClr val="00B0F0"/>
                </a:solidFill>
              </a:rPr>
              <a:t>usnesení</a:t>
            </a:r>
            <a:r>
              <a:rPr lang="cs-CZ" dirty="0" smtClean="0"/>
              <a:t>, a pokud je zapotřebí nového rozhodnutí:</a:t>
            </a:r>
          </a:p>
          <a:p>
            <a:pPr lvl="2" algn="just"/>
            <a:r>
              <a:rPr lang="cs-CZ" dirty="0" smtClean="0"/>
              <a:t>rozhodne sám ve věci, anebo</a:t>
            </a:r>
          </a:p>
          <a:p>
            <a:pPr lvl="2" algn="just"/>
            <a:r>
              <a:rPr lang="cs-CZ" dirty="0" smtClean="0"/>
              <a:t>uloží orgánu, proti jehož rozhodnutí stížnost směřuje, aby o věci znovu jednal a rozhodl.</a:t>
            </a:r>
          </a:p>
          <a:p>
            <a:pPr lvl="1" algn="just"/>
            <a:r>
              <a:rPr lang="cs-CZ" dirty="0" smtClean="0"/>
              <a:t>Je-li </a:t>
            </a:r>
            <a:r>
              <a:rPr lang="cs-CZ" dirty="0" smtClean="0">
                <a:solidFill>
                  <a:srgbClr val="002060"/>
                </a:solidFill>
              </a:rPr>
              <a:t>vadná jen část </a:t>
            </a:r>
            <a:r>
              <a:rPr lang="cs-CZ" dirty="0" smtClean="0"/>
              <a:t>napadeného usnesení a lze-li ji oddělit od ostatních, anebo týká-li se stížnost jen některé zvíce osob nebo více věcí, o nichž bylo rozhodnuto týmž usnesením, omezí se rozhodnutí nadřízeného orgánu jen na onu část.</a:t>
            </a:r>
          </a:p>
          <a:p>
            <a:pPr lvl="1" algn="just"/>
            <a:r>
              <a:rPr lang="cs-CZ" dirty="0" smtClean="0"/>
              <a:t>Záleží-li vada vtom, že v napadeném usnesení </a:t>
            </a:r>
            <a:r>
              <a:rPr lang="cs-CZ" dirty="0" smtClean="0">
                <a:solidFill>
                  <a:srgbClr val="002060"/>
                </a:solidFill>
              </a:rPr>
              <a:t>některý výrok chybí nebo je neúplný</a:t>
            </a:r>
            <a:r>
              <a:rPr lang="cs-CZ" dirty="0" smtClean="0"/>
              <a:t>, může nadřízený orgán, aniž usnesení zruší, je </a:t>
            </a:r>
            <a:r>
              <a:rPr lang="cs-CZ" dirty="0" smtClean="0">
                <a:solidFill>
                  <a:srgbClr val="00B0F0"/>
                </a:solidFill>
              </a:rPr>
              <a:t>sám buď doplnit, nebo doplnění uložit </a:t>
            </a:r>
            <a:r>
              <a:rPr lang="cs-CZ" dirty="0" smtClean="0"/>
              <a:t>orgánu, proti jehož usnesení stížnost směřuje.</a:t>
            </a:r>
          </a:p>
          <a:p>
            <a:pPr algn="just"/>
            <a:r>
              <a:rPr lang="cs-CZ" dirty="0" smtClean="0"/>
              <a:t>Orgán, jemuž věc byla vrácena, je při novém rozhodování </a:t>
            </a:r>
            <a:r>
              <a:rPr lang="cs-CZ" dirty="0" smtClean="0">
                <a:solidFill>
                  <a:srgbClr val="00B0F0"/>
                </a:solidFill>
              </a:rPr>
              <a:t>vázán právním názorem nadřízeného orgánu. </a:t>
            </a:r>
            <a:r>
              <a:rPr lang="cs-CZ" dirty="0" smtClean="0"/>
              <a:t>Právním názorem se rozumí názor vyslovený k výkladu ustanovení práva hmotného i procesního.</a:t>
            </a:r>
          </a:p>
          <a:p>
            <a:endParaRPr lang="cs-CZ"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rchol">
  <a:themeElements>
    <a:clrScheme name="Vrchol">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Vrchol">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rchol">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210</TotalTime>
  <Words>2445</Words>
  <Application>Microsoft Office PowerPoint</Application>
  <PresentationFormat>Předvádění na obrazovce (4:3)</PresentationFormat>
  <Paragraphs>191</Paragraphs>
  <Slides>22</Slides>
  <Notes>0</Notes>
  <HiddenSlides>0</HiddenSlides>
  <MMClips>0</MMClips>
  <ScaleCrop>false</ScaleCrop>
  <HeadingPairs>
    <vt:vector size="4" baseType="variant">
      <vt:variant>
        <vt:lpstr>Motiv</vt:lpstr>
      </vt:variant>
      <vt:variant>
        <vt:i4>1</vt:i4>
      </vt:variant>
      <vt:variant>
        <vt:lpstr>Nadpisy snímků</vt:lpstr>
      </vt:variant>
      <vt:variant>
        <vt:i4>22</vt:i4>
      </vt:variant>
    </vt:vector>
  </HeadingPairs>
  <TitlesOfParts>
    <vt:vector size="23" baseType="lpstr">
      <vt:lpstr>Vrchol</vt:lpstr>
      <vt:lpstr>Trestní právo opravné prostředky</vt:lpstr>
      <vt:lpstr>Opravný prostředek</vt:lpstr>
      <vt:lpstr>Stádia trestního řízení</vt:lpstr>
      <vt:lpstr>Zásady opravného řízení</vt:lpstr>
      <vt:lpstr>Stížnost</vt:lpstr>
      <vt:lpstr>Stížnost</vt:lpstr>
      <vt:lpstr>Stížnost</vt:lpstr>
      <vt:lpstr>Stížnost</vt:lpstr>
      <vt:lpstr>Stížnost</vt:lpstr>
      <vt:lpstr>Odvolání</vt:lpstr>
      <vt:lpstr>Odvolání</vt:lpstr>
      <vt:lpstr>Odvolání</vt:lpstr>
      <vt:lpstr>Odpor</vt:lpstr>
      <vt:lpstr>Mimořádné opravné prostředky</vt:lpstr>
      <vt:lpstr>Dovolání</vt:lpstr>
      <vt:lpstr>Dovolání</vt:lpstr>
      <vt:lpstr>Dovolání</vt:lpstr>
      <vt:lpstr>Dovolání</vt:lpstr>
      <vt:lpstr>Stížnost pro porušení zákona</vt:lpstr>
      <vt:lpstr>Stížnost pro porušení zákona</vt:lpstr>
      <vt:lpstr>Obnova řízení</vt:lpstr>
      <vt:lpstr>Obnova řízení</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Trestní právo opravné prostředky</dc:title>
  <dc:creator>Roman Vicherek</dc:creator>
  <cp:lastModifiedBy>Milana Hrušáková</cp:lastModifiedBy>
  <cp:revision>24</cp:revision>
  <dcterms:created xsi:type="dcterms:W3CDTF">2012-03-14T16:49:59Z</dcterms:created>
  <dcterms:modified xsi:type="dcterms:W3CDTF">2016-11-01T07:52:19Z</dcterms:modified>
</cp:coreProperties>
</file>