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1" r:id="rId1"/>
  </p:sldMasterIdLst>
  <p:notesMasterIdLst>
    <p:notesMasterId r:id="rId27"/>
  </p:notesMasterIdLst>
  <p:sldIdLst>
    <p:sldId id="256" r:id="rId2"/>
    <p:sldId id="257" r:id="rId3"/>
    <p:sldId id="258" r:id="rId4"/>
    <p:sldId id="259" r:id="rId5"/>
    <p:sldId id="273" r:id="rId6"/>
    <p:sldId id="260" r:id="rId7"/>
    <p:sldId id="274" r:id="rId8"/>
    <p:sldId id="261" r:id="rId9"/>
    <p:sldId id="275" r:id="rId10"/>
    <p:sldId id="262" r:id="rId11"/>
    <p:sldId id="276" r:id="rId12"/>
    <p:sldId id="263" r:id="rId13"/>
    <p:sldId id="264" r:id="rId14"/>
    <p:sldId id="265" r:id="rId15"/>
    <p:sldId id="266" r:id="rId16"/>
    <p:sldId id="267" r:id="rId17"/>
    <p:sldId id="268" r:id="rId18"/>
    <p:sldId id="277" r:id="rId19"/>
    <p:sldId id="278" r:id="rId20"/>
    <p:sldId id="269" r:id="rId21"/>
    <p:sldId id="279" r:id="rId22"/>
    <p:sldId id="270" r:id="rId23"/>
    <p:sldId id="271" r:id="rId24"/>
    <p:sldId id="280" r:id="rId25"/>
    <p:sldId id="272"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2F927"/>
    <a:srgbClr val="F8109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8" autoAdjust="0"/>
    <p:restoredTop sz="94660"/>
  </p:normalViewPr>
  <p:slideViewPr>
    <p:cSldViewPr snapToGrid="0">
      <p:cViewPr>
        <p:scale>
          <a:sx n="79" d="100"/>
          <a:sy n="79" d="100"/>
        </p:scale>
        <p:origin x="-84" y="-74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B7E9C1-27E3-4A2B-828F-57A8203E3605}" type="datetimeFigureOut">
              <a:rPr lang="cs-CZ"/>
              <a:pPr/>
              <a:t>1.11.2016</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BA361D-B749-4A0E-B1EA-8D7A3A3B5DFA}" type="slidenum">
              <a:rPr lang="cs-CZ"/>
              <a:pPr/>
              <a:t>‹#›</a:t>
            </a:fld>
            <a:endParaRPr lang="cs-CZ"/>
          </a:p>
        </p:txBody>
      </p:sp>
    </p:spTree>
    <p:extLst>
      <p:ext uri="{BB962C8B-B14F-4D97-AF65-F5344CB8AC3E}">
        <p14:creationId xmlns:p14="http://schemas.microsoft.com/office/powerpoint/2010/main" val="37809139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A5BA361D-B749-4A0E-B1EA-8D7A3A3B5DFA}" type="slidenum">
              <a:rPr lang="cs-CZ"/>
              <a:pPr/>
              <a:t>2</a:t>
            </a:fld>
            <a:endParaRPr lang="cs-CZ"/>
          </a:p>
        </p:txBody>
      </p:sp>
    </p:spTree>
    <p:extLst>
      <p:ext uri="{BB962C8B-B14F-4D97-AF65-F5344CB8AC3E}">
        <p14:creationId xmlns:p14="http://schemas.microsoft.com/office/powerpoint/2010/main" val="34377916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cs-CZ"/>
              <a:t>Kliknutím lze upravit styl.</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smtClean="0"/>
              <a:pPr/>
              <a:t>11/1/2016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pPr/>
              <a:t>‹#›</a:t>
            </a:fld>
            <a:endParaRPr lang="en-US" dirty="0"/>
          </a:p>
        </p:txBody>
      </p:sp>
    </p:spTree>
    <p:extLst>
      <p:ext uri="{BB962C8B-B14F-4D97-AF65-F5344CB8AC3E}">
        <p14:creationId xmlns:p14="http://schemas.microsoft.com/office/powerpoint/2010/main" val="4207125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4509A250-FF31-4206-8172-F9D3106AACB1}" type="datetimeFigureOut">
              <a:rPr lang="en-US" smtClean="0"/>
              <a:pPr/>
              <a:t>11/1/2016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pPr/>
              <a:t>‹#›</a:t>
            </a:fld>
            <a:endParaRPr lang="en-US" dirty="0"/>
          </a:p>
        </p:txBody>
      </p:sp>
    </p:spTree>
    <p:extLst>
      <p:ext uri="{BB962C8B-B14F-4D97-AF65-F5344CB8AC3E}">
        <p14:creationId xmlns:p14="http://schemas.microsoft.com/office/powerpoint/2010/main" val="127682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cs-CZ"/>
              <a:t>Kliknutím lze upravit styl.</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4509A250-FF31-4206-8172-F9D3106AACB1}" type="datetimeFigureOut">
              <a:rPr lang="en-US" smtClean="0"/>
              <a:pPr/>
              <a:t>11/1/2016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pPr/>
              <a:t>‹#›</a:t>
            </a:fld>
            <a:endParaRPr lang="en-US" dirty="0"/>
          </a:p>
        </p:txBody>
      </p:sp>
    </p:spTree>
    <p:extLst>
      <p:ext uri="{BB962C8B-B14F-4D97-AF65-F5344CB8AC3E}">
        <p14:creationId xmlns:p14="http://schemas.microsoft.com/office/powerpoint/2010/main" val="22156349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cs-CZ"/>
              <a:t>Kliknutím lze upravit styl.</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4509A250-FF31-4206-8172-F9D3106AACB1}" type="datetimeFigureOut">
              <a:rPr lang="en-US" smtClean="0"/>
              <a:pPr/>
              <a:t>11/1/2016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pPr/>
              <a:t>‹#›</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7347720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4509A250-FF31-4206-8172-F9D3106AACB1}" type="datetimeFigureOut">
              <a:rPr lang="en-US" smtClean="0"/>
              <a:pPr/>
              <a:t>11/1/2016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pPr/>
              <a:t>‹#›</a:t>
            </a:fld>
            <a:endParaRPr lang="en-US" dirty="0"/>
          </a:p>
        </p:txBody>
      </p:sp>
    </p:spTree>
    <p:extLst>
      <p:ext uri="{BB962C8B-B14F-4D97-AF65-F5344CB8AC3E}">
        <p14:creationId xmlns:p14="http://schemas.microsoft.com/office/powerpoint/2010/main" val="7356663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cs-CZ"/>
              <a:t>Kliknutím lze upravit styl.</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smtClean="0"/>
              <a:pPr/>
              <a:t>11/1/2016</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pPr/>
              <a:t>‹#›</a:t>
            </a:fld>
            <a:endParaRPr lang="en-US" dirty="0"/>
          </a:p>
        </p:txBody>
      </p:sp>
    </p:spTree>
    <p:extLst>
      <p:ext uri="{BB962C8B-B14F-4D97-AF65-F5344CB8AC3E}">
        <p14:creationId xmlns:p14="http://schemas.microsoft.com/office/powerpoint/2010/main" val="21907200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cs-CZ"/>
              <a:t>Kliknutím lze upravit styl.</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smtClean="0"/>
              <a:pPr/>
              <a:t>11/1/2016</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pPr/>
              <a:t>‹#›</a:t>
            </a:fld>
            <a:endParaRPr lang="en-US" dirty="0"/>
          </a:p>
        </p:txBody>
      </p:sp>
    </p:spTree>
    <p:extLst>
      <p:ext uri="{BB962C8B-B14F-4D97-AF65-F5344CB8AC3E}">
        <p14:creationId xmlns:p14="http://schemas.microsoft.com/office/powerpoint/2010/main" val="42856078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nchorCtr="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pPr/>
              <a:t>11/1/2016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pPr/>
              <a:t>‹#›</a:t>
            </a:fld>
            <a:endParaRPr lang="en-US" dirty="0"/>
          </a:p>
        </p:txBody>
      </p:sp>
    </p:spTree>
    <p:extLst>
      <p:ext uri="{BB962C8B-B14F-4D97-AF65-F5344CB8AC3E}">
        <p14:creationId xmlns:p14="http://schemas.microsoft.com/office/powerpoint/2010/main" val="32665448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cs-CZ"/>
              <a:t>Kliknutím lze upravit styl.</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pPr/>
              <a:t>11/1/2016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pPr/>
              <a:t>‹#›</a:t>
            </a:fld>
            <a:endParaRPr lang="en-US" dirty="0"/>
          </a:p>
        </p:txBody>
      </p:sp>
    </p:spTree>
    <p:extLst>
      <p:ext uri="{BB962C8B-B14F-4D97-AF65-F5344CB8AC3E}">
        <p14:creationId xmlns:p14="http://schemas.microsoft.com/office/powerpoint/2010/main" val="44145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pPr/>
              <a:t>11/1/2016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pPr/>
              <a:t>‹#›</a:t>
            </a:fld>
            <a:endParaRPr lang="en-US" dirty="0"/>
          </a:p>
        </p:txBody>
      </p:sp>
    </p:spTree>
    <p:extLst>
      <p:ext uri="{BB962C8B-B14F-4D97-AF65-F5344CB8AC3E}">
        <p14:creationId xmlns:p14="http://schemas.microsoft.com/office/powerpoint/2010/main" val="2671659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9796027F-7875-4030-9381-8BD8C4F21935}" type="datetimeFigureOut">
              <a:rPr lang="en-US" smtClean="0"/>
              <a:pPr/>
              <a:t>11/1/2016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pPr/>
              <a:t>‹#›</a:t>
            </a:fld>
            <a:endParaRPr lang="en-US" dirty="0"/>
          </a:p>
        </p:txBody>
      </p:sp>
    </p:spTree>
    <p:extLst>
      <p:ext uri="{BB962C8B-B14F-4D97-AF65-F5344CB8AC3E}">
        <p14:creationId xmlns:p14="http://schemas.microsoft.com/office/powerpoint/2010/main" val="1880504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smtClean="0"/>
              <a:pPr/>
              <a:t>11/1/2016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pPr/>
              <a:t>‹#›</a:t>
            </a:fld>
            <a:endParaRPr lang="en-US" dirty="0"/>
          </a:p>
        </p:txBody>
      </p:sp>
    </p:spTree>
    <p:extLst>
      <p:ext uri="{BB962C8B-B14F-4D97-AF65-F5344CB8AC3E}">
        <p14:creationId xmlns:p14="http://schemas.microsoft.com/office/powerpoint/2010/main" val="1040810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smtClean="0"/>
              <a:pPr/>
              <a:t>11/1/2016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smtClean="0"/>
              <a:pPr/>
              <a:t>‹#›</a:t>
            </a:fld>
            <a:endParaRPr lang="en-US" dirty="0"/>
          </a:p>
        </p:txBody>
      </p:sp>
    </p:spTree>
    <p:extLst>
      <p:ext uri="{BB962C8B-B14F-4D97-AF65-F5344CB8AC3E}">
        <p14:creationId xmlns:p14="http://schemas.microsoft.com/office/powerpoint/2010/main" val="763298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smtClean="0"/>
              <a:pPr/>
              <a:t>11/1/2016</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smtClean="0"/>
              <a:pPr/>
              <a:t>‹#›</a:t>
            </a:fld>
            <a:endParaRPr lang="en-US" dirty="0"/>
          </a:p>
        </p:txBody>
      </p:sp>
    </p:spTree>
    <p:extLst>
      <p:ext uri="{BB962C8B-B14F-4D97-AF65-F5344CB8AC3E}">
        <p14:creationId xmlns:p14="http://schemas.microsoft.com/office/powerpoint/2010/main" val="1279930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smtClean="0"/>
              <a:pPr/>
              <a:t>11/1/2016</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smtClean="0"/>
              <a:pPr/>
              <a:t>‹#›</a:t>
            </a:fld>
            <a:endParaRPr lang="en-US" dirty="0"/>
          </a:p>
        </p:txBody>
      </p:sp>
    </p:spTree>
    <p:extLst>
      <p:ext uri="{BB962C8B-B14F-4D97-AF65-F5344CB8AC3E}">
        <p14:creationId xmlns:p14="http://schemas.microsoft.com/office/powerpoint/2010/main" val="13074289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cs-CZ"/>
              <a:t>Kliknutím lze upravit styl.</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7" name="Date Placeholder 4"/>
          <p:cNvSpPr>
            <a:spLocks noGrp="1"/>
          </p:cNvSpPr>
          <p:nvPr>
            <p:ph type="dt" sz="half" idx="10"/>
          </p:nvPr>
        </p:nvSpPr>
        <p:spPr/>
        <p:txBody>
          <a:bodyPr/>
          <a:lstStyle/>
          <a:p>
            <a:fld id="{4509A250-FF31-4206-8172-F9D3106AACB1}" type="datetimeFigureOut">
              <a:rPr lang="en-US" smtClean="0"/>
              <a:pPr/>
              <a:t>11/1/2016</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smtClean="0"/>
              <a:pPr/>
              <a:t>‹#›</a:t>
            </a:fld>
            <a:endParaRPr lang="en-US" dirty="0"/>
          </a:p>
        </p:txBody>
      </p:sp>
    </p:spTree>
    <p:extLst>
      <p:ext uri="{BB962C8B-B14F-4D97-AF65-F5344CB8AC3E}">
        <p14:creationId xmlns:p14="http://schemas.microsoft.com/office/powerpoint/2010/main" val="3896890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cs-CZ"/>
              <a:t>Kliknutím lze upravit styl.</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4509A250-FF31-4206-8172-F9D3106AACB1}" type="datetimeFigureOut">
              <a:rPr lang="en-US" smtClean="0"/>
              <a:pPr/>
              <a:t>11/1/2016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pPr/>
              <a:t>‹#›</a:t>
            </a:fld>
            <a:endParaRPr lang="en-US" dirty="0"/>
          </a:p>
        </p:txBody>
      </p:sp>
    </p:spTree>
    <p:extLst>
      <p:ext uri="{BB962C8B-B14F-4D97-AF65-F5344CB8AC3E}">
        <p14:creationId xmlns:p14="http://schemas.microsoft.com/office/powerpoint/2010/main" val="2521156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cs-CZ"/>
              <a:t>Kliknutím lze upravit styl.</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smtClean="0"/>
              <a:pPr/>
              <a:t>11/1/2016</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smtClean="0"/>
              <a:pPr/>
              <a:t>‹#›</a:t>
            </a:fld>
            <a:endParaRPr lang="en-US" dirty="0"/>
          </a:p>
        </p:txBody>
      </p:sp>
    </p:spTree>
    <p:extLst>
      <p:ext uri="{BB962C8B-B14F-4D97-AF65-F5344CB8AC3E}">
        <p14:creationId xmlns:p14="http://schemas.microsoft.com/office/powerpoint/2010/main" val="4140358435"/>
      </p:ext>
    </p:extLst>
  </p:cSld>
  <p:clrMap bg1="dk1" tx1="lt1" bg2="dk2" tx2="lt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 id="2147483684" r:id="rId13"/>
    <p:sldLayoutId id="2147483685" r:id="rId14"/>
    <p:sldLayoutId id="2147483686" r:id="rId15"/>
    <p:sldLayoutId id="2147483687" r:id="rId16"/>
    <p:sldLayoutId id="2147483688"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hyperlink" Target="mailto:Roman.vicherek@seznam.cz"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154955" y="648393"/>
            <a:ext cx="8825658" cy="1712422"/>
          </a:xfrm>
        </p:spPr>
        <p:txBody>
          <a:bodyPr/>
          <a:lstStyle/>
          <a:p>
            <a:r>
              <a:rPr lang="cs-CZ" sz="4400" dirty="0" smtClean="0"/>
              <a:t>Zvláštní způsoby řízení</a:t>
            </a:r>
            <a:br>
              <a:rPr lang="cs-CZ" sz="4400" dirty="0" smtClean="0"/>
            </a:br>
            <a:r>
              <a:rPr lang="cs-CZ" sz="4400" dirty="0" smtClean="0"/>
              <a:t>Mezinárodní justiční spolupráce</a:t>
            </a:r>
            <a:endParaRPr lang="cs-CZ" sz="4400" dirty="0"/>
          </a:p>
        </p:txBody>
      </p:sp>
      <p:sp>
        <p:nvSpPr>
          <p:cNvPr id="3" name="Podnadpis 2"/>
          <p:cNvSpPr>
            <a:spLocks noGrp="1"/>
          </p:cNvSpPr>
          <p:nvPr>
            <p:ph type="subTitle" idx="1"/>
          </p:nvPr>
        </p:nvSpPr>
        <p:spPr>
          <a:xfrm>
            <a:off x="7099068" y="4189615"/>
            <a:ext cx="4377835" cy="2161309"/>
          </a:xfrm>
        </p:spPr>
        <p:txBody>
          <a:bodyPr>
            <a:normAutofit/>
          </a:bodyPr>
          <a:lstStyle/>
          <a:p>
            <a:r>
              <a:rPr lang="cs-CZ" dirty="0" smtClean="0"/>
              <a:t>JUDr. Roman </a:t>
            </a:r>
            <a:r>
              <a:rPr lang="cs-CZ" dirty="0" err="1" smtClean="0"/>
              <a:t>Vicherek</a:t>
            </a:r>
            <a:endParaRPr lang="cs-CZ" dirty="0" smtClean="0"/>
          </a:p>
          <a:p>
            <a:r>
              <a:rPr lang="cs-CZ" dirty="0" smtClean="0"/>
              <a:t>Okresní soud v Ostravě</a:t>
            </a:r>
          </a:p>
          <a:p>
            <a:r>
              <a:rPr lang="cs-CZ" cap="none" dirty="0" err="1" smtClean="0">
                <a:hlinkClick r:id="rId2"/>
              </a:rPr>
              <a:t>roman.vicherek</a:t>
            </a:r>
            <a:r>
              <a:rPr lang="cs-CZ" cap="none" dirty="0" smtClean="0">
                <a:hlinkClick r:id="rId2"/>
              </a:rPr>
              <a:t>@seznam.</a:t>
            </a:r>
            <a:r>
              <a:rPr lang="cs-CZ" cap="none" dirty="0" err="1" smtClean="0">
                <a:hlinkClick r:id="rId2"/>
              </a:rPr>
              <a:t>cz</a:t>
            </a:r>
            <a:endParaRPr lang="cs-CZ" cap="none" dirty="0" smtClean="0"/>
          </a:p>
          <a:p>
            <a:r>
              <a:rPr lang="cs-CZ" dirty="0" smtClean="0"/>
              <a:t>Tel: 608887184</a:t>
            </a:r>
            <a:endParaRPr lang="cs-CZ" dirty="0"/>
          </a:p>
        </p:txBody>
      </p:sp>
      <p:pic>
        <p:nvPicPr>
          <p:cNvPr id="4" name="Picture 2" descr="Logo: Právnická fakulta Masarykovy univerzity"/>
          <p:cNvPicPr>
            <a:picLocks noChangeAspect="1" noChangeArrowheads="1"/>
          </p:cNvPicPr>
          <p:nvPr/>
        </p:nvPicPr>
        <p:blipFill>
          <a:blip r:embed="rId3" cstate="print"/>
          <a:srcRect/>
          <a:stretch>
            <a:fillRect/>
          </a:stretch>
        </p:blipFill>
        <p:spPr bwMode="auto">
          <a:xfrm>
            <a:off x="0" y="3933590"/>
            <a:ext cx="5822848" cy="1569435"/>
          </a:xfrm>
          <a:prstGeom prst="rect">
            <a:avLst/>
          </a:prstGeom>
          <a:noFill/>
        </p:spPr>
      </p:pic>
    </p:spTree>
    <p:extLst>
      <p:ext uri="{BB962C8B-B14F-4D97-AF65-F5344CB8AC3E}">
        <p14:creationId xmlns:p14="http://schemas.microsoft.com/office/powerpoint/2010/main" val="15830628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Řízení před samosoudcem</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solidFill>
                  <a:srgbClr val="FF0000"/>
                </a:solidFill>
              </a:rPr>
              <a:t>Samosoudce x senát </a:t>
            </a:r>
            <a:r>
              <a:rPr lang="cs-CZ" dirty="0" smtClean="0"/>
              <a:t>(menší skutková a právní složitost – Přečiny do 5 let, méně formální průběh).</a:t>
            </a:r>
          </a:p>
          <a:p>
            <a:r>
              <a:rPr lang="cs-CZ" b="1" dirty="0" smtClean="0">
                <a:solidFill>
                  <a:srgbClr val="FF0000"/>
                </a:solidFill>
              </a:rPr>
              <a:t>Rozdíly</a:t>
            </a:r>
          </a:p>
          <a:p>
            <a:pPr lvl="1"/>
            <a:r>
              <a:rPr lang="cs-CZ" dirty="0" smtClean="0"/>
              <a:t>Řízení koná samosoudce (stejná práva jako senát)</a:t>
            </a:r>
          </a:p>
          <a:p>
            <a:pPr lvl="1"/>
            <a:r>
              <a:rPr lang="cs-CZ" dirty="0" smtClean="0"/>
              <a:t>Neprovádí předběžné projednání obžaloby (přezkoumává obžalobu)</a:t>
            </a:r>
          </a:p>
          <a:p>
            <a:pPr lvl="1"/>
            <a:r>
              <a:rPr lang="cs-CZ" dirty="0" smtClean="0"/>
              <a:t>Právo odmítnout návrh na potrestání</a:t>
            </a:r>
          </a:p>
          <a:p>
            <a:pPr lvl="1"/>
            <a:r>
              <a:rPr lang="cs-CZ" dirty="0" smtClean="0"/>
              <a:t>Stanovit SZ lhůtu k podání návrhu na schválení dohody o vině a trestu</a:t>
            </a:r>
          </a:p>
          <a:p>
            <a:pPr lvl="1"/>
            <a:r>
              <a:rPr lang="cs-CZ" dirty="0" smtClean="0"/>
              <a:t>Může rozhodnout trestním příkazem (TP)</a:t>
            </a:r>
          </a:p>
          <a:p>
            <a:r>
              <a:rPr lang="cs-CZ" dirty="0" smtClean="0">
                <a:solidFill>
                  <a:srgbClr val="FF0000"/>
                </a:solidFill>
              </a:rPr>
              <a:t>Zjednodušené řízení</a:t>
            </a:r>
          </a:p>
          <a:p>
            <a:pPr lvl="1"/>
            <a:r>
              <a:rPr lang="cs-CZ" dirty="0" smtClean="0"/>
              <a:t>Navazuje na zkrácené přípravné řízení</a:t>
            </a:r>
          </a:p>
          <a:p>
            <a:pPr lvl="1"/>
            <a:r>
              <a:rPr lang="cs-CZ" dirty="0" smtClean="0"/>
              <a:t>Zahájeno podáním návrhu na potrestání (NNP)</a:t>
            </a:r>
            <a:endParaRPr lang="cs-CZ"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Řízení před samosoudcem</a:t>
            </a:r>
            <a:endParaRPr lang="cs-CZ" dirty="0"/>
          </a:p>
        </p:txBody>
      </p:sp>
      <p:sp>
        <p:nvSpPr>
          <p:cNvPr id="3" name="Zástupný symbol pro obsah 2"/>
          <p:cNvSpPr>
            <a:spLocks noGrp="1"/>
          </p:cNvSpPr>
          <p:nvPr>
            <p:ph idx="1"/>
          </p:nvPr>
        </p:nvSpPr>
        <p:spPr>
          <a:xfrm>
            <a:off x="1180407" y="1629296"/>
            <a:ext cx="8869446" cy="4619104"/>
          </a:xfrm>
        </p:spPr>
        <p:txBody>
          <a:bodyPr>
            <a:normAutofit fontScale="92500" lnSpcReduction="10000"/>
          </a:bodyPr>
          <a:lstStyle/>
          <a:p>
            <a:r>
              <a:rPr lang="cs-CZ" dirty="0" smtClean="0">
                <a:solidFill>
                  <a:srgbClr val="C00000"/>
                </a:solidFill>
              </a:rPr>
              <a:t>Zjednodušené řízení se zadrženým pachatelem</a:t>
            </a:r>
          </a:p>
          <a:p>
            <a:pPr lvl="1"/>
            <a:r>
              <a:rPr lang="cs-CZ" dirty="0" smtClean="0"/>
              <a:t>Do 24 hod. vyslechnout pachatele soudcem</a:t>
            </a:r>
          </a:p>
          <a:p>
            <a:pPr lvl="1"/>
            <a:r>
              <a:rPr lang="cs-CZ" dirty="0" smtClean="0"/>
              <a:t>Nesporné skutečnosti (není je nutné prokazovat)</a:t>
            </a:r>
          </a:p>
          <a:p>
            <a:pPr lvl="1"/>
            <a:r>
              <a:rPr lang="cs-CZ" dirty="0" smtClean="0"/>
              <a:t>Rozhodne o vazbě, nebo propuštění se zadržení</a:t>
            </a:r>
          </a:p>
          <a:p>
            <a:pPr lvl="1"/>
            <a:r>
              <a:rPr lang="cs-CZ" dirty="0" smtClean="0"/>
              <a:t>Se souhlasem konáno HL ihned (SZ i obhájce mají zkrácenou lhůtu k přípravě).</a:t>
            </a:r>
          </a:p>
          <a:p>
            <a:r>
              <a:rPr lang="cs-CZ" dirty="0" smtClean="0">
                <a:solidFill>
                  <a:srgbClr val="C00000"/>
                </a:solidFill>
              </a:rPr>
              <a:t>Trestní příkaz</a:t>
            </a:r>
          </a:p>
          <a:p>
            <a:pPr lvl="1"/>
            <a:r>
              <a:rPr lang="cs-CZ" dirty="0" smtClean="0"/>
              <a:t>Nekonána HL (rozhodnutí od stolu na základě spisu) – má povahu odsuzujícího rozsudku</a:t>
            </a:r>
          </a:p>
          <a:p>
            <a:pPr lvl="1"/>
            <a:r>
              <a:rPr lang="cs-CZ" dirty="0" smtClean="0"/>
              <a:t>Obviněný je zkrácen na právu se k věci vyjádřit u HL – sjednání nápravy cestou odporu (TP se odporem ruší a je nutné nařídit HL).</a:t>
            </a:r>
          </a:p>
          <a:p>
            <a:pPr lvl="1"/>
            <a:r>
              <a:rPr lang="cs-CZ" dirty="0" smtClean="0"/>
              <a:t>Neplatí zákaz </a:t>
            </a:r>
            <a:r>
              <a:rPr lang="cs-CZ" dirty="0" err="1" smtClean="0"/>
              <a:t>reformation</a:t>
            </a:r>
            <a:r>
              <a:rPr lang="cs-CZ" dirty="0" smtClean="0"/>
              <a:t> in </a:t>
            </a:r>
            <a:r>
              <a:rPr lang="cs-CZ" dirty="0" err="1" smtClean="0"/>
              <a:t>peius</a:t>
            </a:r>
            <a:endParaRPr lang="cs-CZ" dirty="0" smtClean="0"/>
          </a:p>
          <a:p>
            <a:pPr lvl="1"/>
            <a:r>
              <a:rPr lang="cs-CZ" dirty="0" smtClean="0"/>
              <a:t>Jen omezený katalog trestů( TOS jen PO a na 1 rok, DV na 1 rok …)</a:t>
            </a:r>
            <a:endParaRPr lang="cs-CZ"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Řízení po zrušení rozhodnutí nálezem ÚS § 314h – 314k TŘ</a:t>
            </a:r>
            <a:endParaRPr lang="cs-CZ" dirty="0"/>
          </a:p>
        </p:txBody>
      </p:sp>
      <p:sp>
        <p:nvSpPr>
          <p:cNvPr id="3" name="Zástupný symbol pro obsah 2"/>
          <p:cNvSpPr>
            <a:spLocks noGrp="1"/>
          </p:cNvSpPr>
          <p:nvPr>
            <p:ph idx="1"/>
          </p:nvPr>
        </p:nvSpPr>
        <p:spPr/>
        <p:txBody>
          <a:bodyPr/>
          <a:lstStyle/>
          <a:p>
            <a:r>
              <a:rPr lang="cs-CZ" dirty="0" smtClean="0"/>
              <a:t>Ústavní soud </a:t>
            </a:r>
            <a:r>
              <a:rPr lang="cs-CZ" dirty="0" smtClean="0">
                <a:solidFill>
                  <a:srgbClr val="FF0000"/>
                </a:solidFill>
              </a:rPr>
              <a:t>není součásti soudní soustavy </a:t>
            </a:r>
            <a:r>
              <a:rPr lang="cs-CZ" dirty="0" smtClean="0"/>
              <a:t>(nejedná se o třetí instanci) – ochrana ústavnosti (vhodnější toto řešit v zákonu o ÚS).</a:t>
            </a:r>
          </a:p>
          <a:p>
            <a:r>
              <a:rPr lang="cs-CZ" dirty="0" smtClean="0"/>
              <a:t>OČTŘ </a:t>
            </a:r>
            <a:r>
              <a:rPr lang="cs-CZ" dirty="0" smtClean="0">
                <a:solidFill>
                  <a:srgbClr val="FF0000"/>
                </a:solidFill>
              </a:rPr>
              <a:t>pokračuje</a:t>
            </a:r>
            <a:r>
              <a:rPr lang="cs-CZ" dirty="0" smtClean="0"/>
              <a:t> po zrušení </a:t>
            </a:r>
            <a:r>
              <a:rPr lang="cs-CZ" dirty="0" smtClean="0">
                <a:solidFill>
                  <a:srgbClr val="FF0000"/>
                </a:solidFill>
              </a:rPr>
              <a:t>v tom stádiu řízení, které bezprostředně předcházelo</a:t>
            </a:r>
            <a:r>
              <a:rPr lang="cs-CZ" dirty="0" smtClean="0"/>
              <a:t> vydání zrušeného rozhodnutí.</a:t>
            </a:r>
          </a:p>
          <a:p>
            <a:r>
              <a:rPr lang="cs-CZ" dirty="0" smtClean="0"/>
              <a:t>OČTŘ jsou vázány právním názorem ÚS.</a:t>
            </a:r>
            <a:endParaRPr lang="cs-CZ"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dirty="0" smtClean="0"/>
              <a:t>Řízení o přezkumu příkazu k odposlechu a záznamu tel. provozu § 314l-314n</a:t>
            </a:r>
            <a:endParaRPr lang="cs-CZ" sz="3600" dirty="0"/>
          </a:p>
        </p:txBody>
      </p:sp>
      <p:sp>
        <p:nvSpPr>
          <p:cNvPr id="3" name="Zástupný symbol pro obsah 2"/>
          <p:cNvSpPr>
            <a:spLocks noGrp="1"/>
          </p:cNvSpPr>
          <p:nvPr>
            <p:ph idx="1"/>
          </p:nvPr>
        </p:nvSpPr>
        <p:spPr/>
        <p:txBody>
          <a:bodyPr/>
          <a:lstStyle/>
          <a:p>
            <a:r>
              <a:rPr lang="cs-CZ" dirty="0" smtClean="0"/>
              <a:t>Ochrana před </a:t>
            </a:r>
            <a:r>
              <a:rPr lang="cs-CZ" dirty="0" smtClean="0">
                <a:solidFill>
                  <a:srgbClr val="FF0000"/>
                </a:solidFill>
              </a:rPr>
              <a:t>nezákonnými zásahy do práv a svobod </a:t>
            </a:r>
            <a:r>
              <a:rPr lang="cs-CZ" dirty="0" smtClean="0"/>
              <a:t>v souvislosti s vyžíváním telekomunikačního provozu.</a:t>
            </a:r>
          </a:p>
          <a:p>
            <a:r>
              <a:rPr lang="cs-CZ" dirty="0" smtClean="0"/>
              <a:t>Povinnost informovat osoby o úkonech (odposlech, …), který se jich týkal – </a:t>
            </a:r>
            <a:r>
              <a:rPr lang="cs-CZ" dirty="0" smtClean="0">
                <a:solidFill>
                  <a:srgbClr val="72F927"/>
                </a:solidFill>
              </a:rPr>
              <a:t>právo navrhnout přezkum zákonnosti.</a:t>
            </a:r>
          </a:p>
          <a:p>
            <a:r>
              <a:rPr lang="cs-CZ" dirty="0" smtClean="0"/>
              <a:t>Rozhoduje NS:</a:t>
            </a:r>
          </a:p>
          <a:p>
            <a:pPr lvl="1"/>
            <a:r>
              <a:rPr lang="cs-CZ" dirty="0" smtClean="0"/>
              <a:t>Byl vydán nebo jeho provedení bylo  </a:t>
            </a:r>
            <a:r>
              <a:rPr lang="cs-CZ" dirty="0" smtClean="0">
                <a:solidFill>
                  <a:srgbClr val="72F927"/>
                </a:solidFill>
              </a:rPr>
              <a:t>v rozporu se zákonem </a:t>
            </a:r>
          </a:p>
          <a:p>
            <a:pPr lvl="1"/>
            <a:r>
              <a:rPr lang="cs-CZ" dirty="0" smtClean="0"/>
              <a:t>Byl vydán nebo jeho provedení bylo  </a:t>
            </a:r>
            <a:r>
              <a:rPr lang="cs-CZ" dirty="0" smtClean="0">
                <a:solidFill>
                  <a:srgbClr val="72F927"/>
                </a:solidFill>
              </a:rPr>
              <a:t>v souladu  se zákonem </a:t>
            </a:r>
          </a:p>
          <a:p>
            <a:r>
              <a:rPr lang="cs-CZ" dirty="0" smtClean="0"/>
              <a:t>Zákon neupravuje žádné další podrobnosti ani další postup. (Odpovědnost státu za nezákonný postup???)</a:t>
            </a:r>
          </a:p>
          <a:p>
            <a:r>
              <a:rPr lang="cs-CZ" dirty="0" smtClean="0"/>
              <a:t>Rozhodnutí NS </a:t>
            </a:r>
            <a:r>
              <a:rPr lang="cs-CZ" dirty="0" smtClean="0">
                <a:solidFill>
                  <a:srgbClr val="FF0000"/>
                </a:solidFill>
              </a:rPr>
              <a:t>nemá žádný vliv na provedené dokazování </a:t>
            </a:r>
            <a:endParaRPr lang="cs-CZ" dirty="0">
              <a:solidFill>
                <a:srgbClr val="FF0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Řízení o schválení dohody o vině a trestu § 314o-314s</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Navazuje na sjednání </a:t>
            </a:r>
            <a:r>
              <a:rPr lang="cs-CZ" dirty="0" smtClean="0">
                <a:solidFill>
                  <a:srgbClr val="FF0000"/>
                </a:solidFill>
              </a:rPr>
              <a:t>dohody o vině a trestu </a:t>
            </a:r>
            <a:r>
              <a:rPr lang="cs-CZ" dirty="0" smtClean="0"/>
              <a:t>§ 175a – 175b TŘ.</a:t>
            </a:r>
          </a:p>
          <a:p>
            <a:pPr lvl="1"/>
            <a:r>
              <a:rPr lang="cs-CZ" dirty="0" smtClean="0"/>
              <a:t>Prohlášení obviněného, že skutek spáchal.</a:t>
            </a:r>
          </a:p>
          <a:p>
            <a:pPr lvl="1"/>
            <a:r>
              <a:rPr lang="cs-CZ" dirty="0" smtClean="0"/>
              <a:t>Sjednává se se jen za přítomnosti obhájce.</a:t>
            </a:r>
          </a:p>
          <a:p>
            <a:pPr lvl="1"/>
            <a:r>
              <a:rPr lang="cs-CZ" dirty="0" smtClean="0"/>
              <a:t>Dohodu nelze sjednat u ZZZ, nebo v řízení proti uprchlému.</a:t>
            </a:r>
          </a:p>
          <a:p>
            <a:r>
              <a:rPr lang="cs-CZ" dirty="0" smtClean="0"/>
              <a:t>Rozhoduje soud na návrh SZ.</a:t>
            </a:r>
          </a:p>
          <a:p>
            <a:r>
              <a:rPr lang="cs-CZ" dirty="0" smtClean="0"/>
              <a:t>Postup sjednání dohody:</a:t>
            </a:r>
          </a:p>
          <a:p>
            <a:pPr lvl="1"/>
            <a:r>
              <a:rPr lang="cs-CZ" dirty="0" smtClean="0"/>
              <a:t>Soud nařídí VZ k rozhodnutí o návrhu.</a:t>
            </a:r>
          </a:p>
          <a:p>
            <a:pPr lvl="2"/>
            <a:r>
              <a:rPr lang="cs-CZ" dirty="0" smtClean="0"/>
              <a:t>Schválí dohodu</a:t>
            </a:r>
          </a:p>
          <a:p>
            <a:pPr lvl="2"/>
            <a:r>
              <a:rPr lang="cs-CZ" dirty="0" smtClean="0"/>
              <a:t>Neschválí dohodu (nesprávnost skutková, nepřiměřenost trestu) – vrátí usnesením do přípravného řízení.</a:t>
            </a:r>
          </a:p>
          <a:p>
            <a:pPr lvl="1"/>
            <a:r>
              <a:rPr lang="cs-CZ" dirty="0" smtClean="0"/>
              <a:t>Soud návrh odmítne (pro závažné procesní vady).</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Mezinárodní justiční spolupráce</a:t>
            </a:r>
            <a:endParaRPr lang="cs-CZ" dirty="0"/>
          </a:p>
        </p:txBody>
      </p:sp>
      <p:sp>
        <p:nvSpPr>
          <p:cNvPr id="3" name="Zástupný symbol pro obsah 2"/>
          <p:cNvSpPr>
            <a:spLocks noGrp="1"/>
          </p:cNvSpPr>
          <p:nvPr>
            <p:ph idx="1"/>
          </p:nvPr>
        </p:nvSpPr>
        <p:spPr/>
        <p:txBody>
          <a:bodyPr/>
          <a:lstStyle/>
          <a:p>
            <a:r>
              <a:rPr lang="cs-CZ" b="1" dirty="0" smtClean="0">
                <a:solidFill>
                  <a:srgbClr val="C00000"/>
                </a:solidFill>
              </a:rPr>
              <a:t>Vydání k trestnímu stíhání nebo výkonu trestu</a:t>
            </a:r>
          </a:p>
          <a:p>
            <a:r>
              <a:rPr lang="cs-CZ" b="1" dirty="0" smtClean="0">
                <a:solidFill>
                  <a:srgbClr val="C00000"/>
                </a:solidFill>
              </a:rPr>
              <a:t>Dožádání</a:t>
            </a:r>
          </a:p>
          <a:p>
            <a:r>
              <a:rPr lang="cs-CZ" b="1" dirty="0" smtClean="0">
                <a:solidFill>
                  <a:srgbClr val="C00000"/>
                </a:solidFill>
              </a:rPr>
              <a:t>Předávání a převzetí trestního řízení</a:t>
            </a:r>
          </a:p>
          <a:p>
            <a:r>
              <a:rPr lang="cs-CZ" b="1" dirty="0" smtClean="0">
                <a:solidFill>
                  <a:srgbClr val="C00000"/>
                </a:solidFill>
              </a:rPr>
              <a:t>Problematika vlivu cizozemských rozhodnutí na trestní řízení v ČR</a:t>
            </a:r>
          </a:p>
          <a:p>
            <a:r>
              <a:rPr lang="cs-CZ" b="1" dirty="0" smtClean="0">
                <a:solidFill>
                  <a:srgbClr val="C00000"/>
                </a:solidFill>
              </a:rPr>
              <a:t>Mezinárodní soudy a tribunály</a:t>
            </a:r>
          </a:p>
          <a:p>
            <a:endParaRPr lang="cs-CZ"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Obecný výklad</a:t>
            </a:r>
            <a:endParaRPr lang="cs-CZ" dirty="0"/>
          </a:p>
        </p:txBody>
      </p:sp>
      <p:sp>
        <p:nvSpPr>
          <p:cNvPr id="3" name="Zástupný symbol pro obsah 2"/>
          <p:cNvSpPr>
            <a:spLocks noGrp="1"/>
          </p:cNvSpPr>
          <p:nvPr>
            <p:ph idx="1"/>
          </p:nvPr>
        </p:nvSpPr>
        <p:spPr/>
        <p:txBody>
          <a:bodyPr>
            <a:normAutofit fontScale="92500" lnSpcReduction="20000"/>
          </a:bodyPr>
          <a:lstStyle/>
          <a:p>
            <a:pPr algn="just"/>
            <a:r>
              <a:rPr lang="cs-CZ" dirty="0" smtClean="0"/>
              <a:t>Právo trestat je </a:t>
            </a:r>
            <a:r>
              <a:rPr lang="cs-CZ" dirty="0" smtClean="0">
                <a:solidFill>
                  <a:srgbClr val="72F927"/>
                </a:solidFill>
              </a:rPr>
              <a:t>projevem vnitřní suverenity státu</a:t>
            </a:r>
            <a:r>
              <a:rPr lang="cs-CZ" dirty="0" smtClean="0"/>
              <a:t>.</a:t>
            </a:r>
          </a:p>
          <a:p>
            <a:pPr algn="just"/>
            <a:r>
              <a:rPr lang="cs-CZ" dirty="0" smtClean="0"/>
              <a:t>Základní pramenem mezinárodního práva je </a:t>
            </a:r>
            <a:r>
              <a:rPr lang="cs-CZ" dirty="0" smtClean="0">
                <a:solidFill>
                  <a:srgbClr val="C00000"/>
                </a:solidFill>
              </a:rPr>
              <a:t>mezinárodní smlouva</a:t>
            </a:r>
            <a:r>
              <a:rPr lang="cs-CZ" dirty="0" smtClean="0"/>
              <a:t>.</a:t>
            </a:r>
          </a:p>
          <a:p>
            <a:pPr algn="just"/>
            <a:r>
              <a:rPr lang="cs-CZ" dirty="0" smtClean="0">
                <a:solidFill>
                  <a:srgbClr val="72F927"/>
                </a:solidFill>
              </a:rPr>
              <a:t>Úmluva o vzájemné pomoci ve věcech trestních mezi členskými státy EU ze dne 29.5.2000</a:t>
            </a:r>
          </a:p>
          <a:p>
            <a:pPr algn="just"/>
            <a:r>
              <a:rPr lang="cs-CZ" b="1" dirty="0" smtClean="0">
                <a:solidFill>
                  <a:srgbClr val="72F927"/>
                </a:solidFill>
              </a:rPr>
              <a:t>EUROPOL</a:t>
            </a:r>
            <a:r>
              <a:rPr lang="cs-CZ" dirty="0" smtClean="0"/>
              <a:t> – „Policejní jednotka“ sídlí v Haagu, působnost je v shromažďování dat, </a:t>
            </a:r>
            <a:r>
              <a:rPr lang="cs-CZ" dirty="0" smtClean="0">
                <a:solidFill>
                  <a:srgbClr val="FF0000"/>
                </a:solidFill>
              </a:rPr>
              <a:t>provádí kriminalistickou a operativní analýzu a podílí se na výměně operativních policejních informací </a:t>
            </a:r>
            <a:r>
              <a:rPr lang="cs-CZ" dirty="0" smtClean="0"/>
              <a:t>mezi členskými státy.</a:t>
            </a:r>
          </a:p>
          <a:p>
            <a:pPr algn="just"/>
            <a:r>
              <a:rPr lang="cs-CZ" b="1" dirty="0" smtClean="0">
                <a:solidFill>
                  <a:srgbClr val="72F927"/>
                </a:solidFill>
              </a:rPr>
              <a:t>EUROJUST</a:t>
            </a:r>
            <a:r>
              <a:rPr lang="cs-CZ" dirty="0" smtClean="0">
                <a:solidFill>
                  <a:srgbClr val="72F927"/>
                </a:solidFill>
              </a:rPr>
              <a:t> </a:t>
            </a:r>
            <a:r>
              <a:rPr lang="cs-CZ" dirty="0" smtClean="0"/>
              <a:t>– jednotka sídlící v Haagu složená z národních zástupců</a:t>
            </a:r>
          </a:p>
          <a:p>
            <a:pPr lvl="1" algn="just"/>
            <a:r>
              <a:rPr lang="cs-CZ" dirty="0" smtClean="0"/>
              <a:t>podporovat a zlepšovat </a:t>
            </a:r>
            <a:r>
              <a:rPr lang="cs-CZ" dirty="0" smtClean="0">
                <a:solidFill>
                  <a:srgbClr val="FF0000"/>
                </a:solidFill>
              </a:rPr>
              <a:t>koordinaci vyšetřování</a:t>
            </a:r>
          </a:p>
          <a:p>
            <a:pPr lvl="1" algn="just"/>
            <a:r>
              <a:rPr lang="cs-CZ" dirty="0" smtClean="0"/>
              <a:t>zlepšovat spolupráci</a:t>
            </a:r>
          </a:p>
          <a:p>
            <a:pPr algn="just"/>
            <a:r>
              <a:rPr lang="cs-CZ" dirty="0" smtClean="0"/>
              <a:t>V ČR upraveno z.č. 104/2013 Sb. zákon o mezinárodní justiční spolupráci (ZMJS)</a:t>
            </a:r>
            <a:endParaRPr lang="cs-CZ"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Vydání k trestnímu stíhání nebo výkonu trestu (extradice)</a:t>
            </a:r>
            <a:endParaRPr lang="cs-CZ" dirty="0"/>
          </a:p>
        </p:txBody>
      </p:sp>
      <p:sp>
        <p:nvSpPr>
          <p:cNvPr id="3" name="Zástupný symbol pro obsah 2"/>
          <p:cNvSpPr>
            <a:spLocks noGrp="1"/>
          </p:cNvSpPr>
          <p:nvPr>
            <p:ph idx="1"/>
          </p:nvPr>
        </p:nvSpPr>
        <p:spPr>
          <a:xfrm>
            <a:off x="1103312" y="2052918"/>
            <a:ext cx="8946541" cy="4805082"/>
          </a:xfrm>
        </p:spPr>
        <p:txBody>
          <a:bodyPr>
            <a:normAutofit fontScale="92500" lnSpcReduction="10000"/>
          </a:bodyPr>
          <a:lstStyle/>
          <a:p>
            <a:pPr algn="just"/>
            <a:r>
              <a:rPr lang="cs-CZ" dirty="0" smtClean="0"/>
              <a:t>Vydání je akt spočívající v odevzdání osoby, jež je v jurisdikci státu, na jehož území se tato osoba nachází, resp. na jehož území osoba po spáchání trestného činu uprchla (stát dožádaný), státu příslušnému ji trestně stíhat nebo na ní vykonat trest (stát </a:t>
            </a:r>
            <a:r>
              <a:rPr lang="cs-CZ" dirty="0" err="1" smtClean="0"/>
              <a:t>dožádající</a:t>
            </a:r>
            <a:r>
              <a:rPr lang="cs-CZ" dirty="0" smtClean="0"/>
              <a:t>), na jehož území a v jehož jurisdikci byla tato osoba obviněná nebo pravomocně odsouzená pro trestný čin.</a:t>
            </a:r>
          </a:p>
          <a:p>
            <a:pPr algn="just"/>
            <a:r>
              <a:rPr lang="cs-CZ" dirty="0" smtClean="0"/>
              <a:t>Vydání probíhá:</a:t>
            </a:r>
          </a:p>
          <a:p>
            <a:pPr algn="just"/>
            <a:r>
              <a:rPr lang="cs-CZ" dirty="0" smtClean="0">
                <a:solidFill>
                  <a:srgbClr val="72F927"/>
                </a:solidFill>
              </a:rPr>
              <a:t>Bez smluvního podkladu</a:t>
            </a:r>
          </a:p>
          <a:p>
            <a:pPr lvl="1" algn="just"/>
            <a:r>
              <a:rPr lang="cs-CZ" dirty="0" smtClean="0"/>
              <a:t>Zásada nevydávání vlastních státních příslušníků</a:t>
            </a:r>
          </a:p>
          <a:p>
            <a:pPr lvl="1" algn="just"/>
            <a:r>
              <a:rPr lang="cs-CZ" dirty="0" smtClean="0"/>
              <a:t>Zásada vzájemnosti (reciprocita)</a:t>
            </a:r>
          </a:p>
          <a:p>
            <a:pPr lvl="1" algn="just"/>
            <a:r>
              <a:rPr lang="cs-CZ" dirty="0" smtClean="0"/>
              <a:t>Zásada oboustranné trestnosti</a:t>
            </a:r>
          </a:p>
          <a:p>
            <a:pPr lvl="1" algn="just"/>
            <a:r>
              <a:rPr lang="cs-CZ" dirty="0" smtClean="0"/>
              <a:t>Zásada speciality</a:t>
            </a:r>
          </a:p>
          <a:p>
            <a:pPr lvl="1" algn="just"/>
            <a:r>
              <a:rPr lang="cs-CZ" dirty="0" smtClean="0"/>
              <a:t>Zásada nepřípustnosti vydání pro stanovený okruh trestných činů.</a:t>
            </a:r>
          </a:p>
          <a:p>
            <a:pPr algn="just"/>
            <a:r>
              <a:rPr lang="cs-CZ" dirty="0" smtClean="0">
                <a:solidFill>
                  <a:srgbClr val="72F927"/>
                </a:solidFill>
              </a:rPr>
              <a:t>Na základě mezinárodní smlouvy</a:t>
            </a:r>
            <a:endParaRPr lang="cs-CZ" dirty="0">
              <a:solidFill>
                <a:srgbClr val="72F927"/>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Vydání k trestnímu stíhání nebo výkonu trestu (extradice)</a:t>
            </a:r>
            <a:endParaRPr lang="cs-CZ" dirty="0"/>
          </a:p>
        </p:txBody>
      </p:sp>
      <p:sp>
        <p:nvSpPr>
          <p:cNvPr id="3" name="Zástupný symbol pro obsah 2"/>
          <p:cNvSpPr>
            <a:spLocks noGrp="1"/>
          </p:cNvSpPr>
          <p:nvPr>
            <p:ph idx="1"/>
          </p:nvPr>
        </p:nvSpPr>
        <p:spPr>
          <a:xfrm>
            <a:off x="1103312" y="1712422"/>
            <a:ext cx="8946541" cy="4937760"/>
          </a:xfrm>
        </p:spPr>
        <p:txBody>
          <a:bodyPr>
            <a:normAutofit fontScale="92500" lnSpcReduction="10000"/>
          </a:bodyPr>
          <a:lstStyle/>
          <a:p>
            <a:pPr lvl="1"/>
            <a:r>
              <a:rPr lang="cs-CZ" dirty="0" smtClean="0"/>
              <a:t>Mnohostranné smlouvy (Evropská úmluva o vydávání 1957)</a:t>
            </a:r>
          </a:p>
          <a:p>
            <a:pPr lvl="1"/>
            <a:r>
              <a:rPr lang="cs-CZ" dirty="0" smtClean="0"/>
              <a:t>Dvoustranné smlouvy ( s USA č. 48/1926 Sb., s KLDR 93/1989 Sb.)</a:t>
            </a:r>
          </a:p>
          <a:p>
            <a:r>
              <a:rPr lang="cs-CZ" b="1" dirty="0" smtClean="0">
                <a:solidFill>
                  <a:srgbClr val="C00000"/>
                </a:solidFill>
              </a:rPr>
              <a:t>Vnitrostátní úprava § 78 – 104 ZMJS</a:t>
            </a:r>
          </a:p>
          <a:p>
            <a:r>
              <a:rPr lang="cs-CZ" dirty="0" smtClean="0">
                <a:solidFill>
                  <a:srgbClr val="72F927"/>
                </a:solidFill>
              </a:rPr>
              <a:t>Vydání z cizího státu do ČR § 78 - § 86 ZMJS</a:t>
            </a:r>
          </a:p>
          <a:p>
            <a:pPr lvl="1"/>
            <a:r>
              <a:rPr lang="cs-CZ" dirty="0" smtClean="0"/>
              <a:t>Opatření nezbytná pro vydání osoby z cizího státu (navazuje na MZR) žádá MS na žádost soudů (12 </a:t>
            </a:r>
            <a:r>
              <a:rPr lang="cs-CZ" dirty="0" err="1" smtClean="0"/>
              <a:t>měs</a:t>
            </a:r>
            <a:r>
              <a:rPr lang="cs-CZ" dirty="0" smtClean="0"/>
              <a:t>. </a:t>
            </a:r>
            <a:r>
              <a:rPr lang="cs-CZ" dirty="0" err="1" smtClean="0"/>
              <a:t>PkZ</a:t>
            </a:r>
            <a:r>
              <a:rPr lang="cs-CZ" dirty="0" smtClean="0"/>
              <a:t>).</a:t>
            </a:r>
          </a:p>
          <a:p>
            <a:r>
              <a:rPr lang="cs-CZ" dirty="0" smtClean="0">
                <a:solidFill>
                  <a:srgbClr val="72F927"/>
                </a:solidFill>
              </a:rPr>
              <a:t>Vydání z ČR do cizího státu</a:t>
            </a:r>
          </a:p>
          <a:p>
            <a:pPr lvl="1"/>
            <a:r>
              <a:rPr lang="cs-CZ" dirty="0" smtClean="0"/>
              <a:t>Předběžné šetření  (KSZ zjišťuje podmínky pro vydání).</a:t>
            </a:r>
          </a:p>
          <a:p>
            <a:pPr lvl="1"/>
            <a:r>
              <a:rPr lang="cs-CZ" dirty="0" smtClean="0"/>
              <a:t>Rozhodnutí soudu (KS rozhoduje o vydání, po PM věc předá MS).</a:t>
            </a:r>
          </a:p>
          <a:p>
            <a:pPr lvl="1"/>
            <a:r>
              <a:rPr lang="cs-CZ" dirty="0" smtClean="0"/>
              <a:t>Rozhodování ministra spravedlnosti – oprávnění v případně pochybností věc předložit k posouzení NS.</a:t>
            </a:r>
          </a:p>
          <a:p>
            <a:pPr lvl="1"/>
            <a:r>
              <a:rPr lang="cs-CZ" dirty="0" smtClean="0"/>
              <a:t>Povolení a provedení vydání – povoluje ministr spravedlnosti (není povinen vyhovět i když soud kladně rozhodl)</a:t>
            </a:r>
          </a:p>
          <a:p>
            <a:pPr lvl="1"/>
            <a:r>
              <a:rPr lang="cs-CZ" dirty="0" smtClean="0">
                <a:solidFill>
                  <a:srgbClr val="F8109A"/>
                </a:solidFill>
              </a:rPr>
              <a:t>Zjednodušené vydání </a:t>
            </a:r>
            <a:r>
              <a:rPr lang="cs-CZ" dirty="0" smtClean="0"/>
              <a:t>(osoba souhlasí se svým vydáním  - soud nerozhoduje).</a:t>
            </a:r>
            <a:endParaRPr lang="cs-CZ"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Vydání k trestnímu stíhání nebo výkonu trestu (extradice)</a:t>
            </a:r>
            <a:endParaRPr lang="cs-CZ" dirty="0"/>
          </a:p>
        </p:txBody>
      </p:sp>
      <p:sp>
        <p:nvSpPr>
          <p:cNvPr id="3" name="Zástupný symbol pro obsah 2"/>
          <p:cNvSpPr>
            <a:spLocks noGrp="1"/>
          </p:cNvSpPr>
          <p:nvPr>
            <p:ph idx="1"/>
          </p:nvPr>
        </p:nvSpPr>
        <p:spPr/>
        <p:txBody>
          <a:bodyPr/>
          <a:lstStyle/>
          <a:p>
            <a:r>
              <a:rPr lang="cs-CZ" b="1" dirty="0" smtClean="0">
                <a:solidFill>
                  <a:srgbClr val="FF0000"/>
                </a:solidFill>
              </a:rPr>
              <a:t>Evropský zatýkací rozkaz (EZR)</a:t>
            </a:r>
          </a:p>
          <a:p>
            <a:pPr lvl="1"/>
            <a:r>
              <a:rPr lang="cs-CZ" dirty="0" smtClean="0"/>
              <a:t>Odstranění administrativní fáze vydávání (rozhodují jen soudy KS)</a:t>
            </a:r>
          </a:p>
          <a:p>
            <a:pPr lvl="1"/>
            <a:r>
              <a:rPr lang="cs-CZ" dirty="0" smtClean="0"/>
              <a:t>Přímý právní styk justičních orgánů</a:t>
            </a:r>
          </a:p>
          <a:p>
            <a:pPr lvl="1"/>
            <a:r>
              <a:rPr lang="cs-CZ" dirty="0" smtClean="0"/>
              <a:t>Stanovení lhůt pro rozhodování § 209 ZMJS</a:t>
            </a:r>
          </a:p>
          <a:p>
            <a:pPr lvl="1"/>
            <a:r>
              <a:rPr lang="cs-CZ" dirty="0" smtClean="0"/>
              <a:t>Povinnost předat až na výjimky stanovené § 205 ZMJS</a:t>
            </a:r>
          </a:p>
          <a:p>
            <a:pPr lvl="1"/>
            <a:r>
              <a:rPr lang="cs-CZ" dirty="0" smtClean="0"/>
              <a:t>Povinnost předat vlastní občany </a:t>
            </a:r>
          </a:p>
          <a:p>
            <a:pPr lvl="1"/>
            <a:r>
              <a:rPr lang="cs-CZ" dirty="0" smtClean="0"/>
              <a:t>Odstranění principu přezkoumávání oboustranné trestnosti u vybraných kategorií </a:t>
            </a:r>
            <a:r>
              <a:rPr lang="cs-CZ" dirty="0" err="1" smtClean="0"/>
              <a:t>tr</a:t>
            </a:r>
            <a:r>
              <a:rPr lang="cs-CZ" dirty="0" smtClean="0"/>
              <a:t>. činů</a:t>
            </a:r>
          </a:p>
          <a:p>
            <a:pPr>
              <a:buNone/>
            </a:pPr>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Obsah přednášky</a:t>
            </a:r>
            <a:endParaRPr lang="cs-CZ" dirty="0"/>
          </a:p>
        </p:txBody>
      </p:sp>
      <p:sp>
        <p:nvSpPr>
          <p:cNvPr id="3" name="Zástupný symbol pro obsah 2"/>
          <p:cNvSpPr>
            <a:spLocks noGrp="1"/>
          </p:cNvSpPr>
          <p:nvPr>
            <p:ph idx="1"/>
          </p:nvPr>
        </p:nvSpPr>
        <p:spPr>
          <a:xfrm>
            <a:off x="581891" y="1213658"/>
            <a:ext cx="10856421" cy="5054138"/>
          </a:xfrm>
        </p:spPr>
        <p:txBody>
          <a:bodyPr>
            <a:normAutofit fontScale="92500" lnSpcReduction="20000"/>
          </a:bodyPr>
          <a:lstStyle/>
          <a:p>
            <a:r>
              <a:rPr lang="cs-CZ" b="1" dirty="0" smtClean="0">
                <a:solidFill>
                  <a:srgbClr val="C00000"/>
                </a:solidFill>
              </a:rPr>
              <a:t>Zvláštní způsoby řízení</a:t>
            </a:r>
          </a:p>
          <a:p>
            <a:pPr marL="857250" lvl="1" indent="-457200"/>
            <a:r>
              <a:rPr lang="cs-CZ" dirty="0" smtClean="0"/>
              <a:t>Řízení proti </a:t>
            </a:r>
            <a:r>
              <a:rPr lang="cs-CZ" dirty="0" err="1" smtClean="0"/>
              <a:t>mladistvím</a:t>
            </a:r>
            <a:endParaRPr lang="cs-CZ" dirty="0" smtClean="0"/>
          </a:p>
          <a:p>
            <a:pPr marL="857250" lvl="1" indent="-457200"/>
            <a:r>
              <a:rPr lang="cs-CZ" dirty="0" smtClean="0"/>
              <a:t>Řízení proti uprchlému</a:t>
            </a:r>
          </a:p>
          <a:p>
            <a:pPr marL="857250" lvl="1" indent="-457200"/>
            <a:r>
              <a:rPr lang="cs-CZ" dirty="0" smtClean="0"/>
              <a:t>Podmíněné zastavení trestního stíhání</a:t>
            </a:r>
          </a:p>
          <a:p>
            <a:pPr marL="857250" lvl="1" indent="-457200"/>
            <a:r>
              <a:rPr lang="cs-CZ" dirty="0" smtClean="0"/>
              <a:t>Narovnání</a:t>
            </a:r>
          </a:p>
          <a:p>
            <a:pPr marL="857250" lvl="1" indent="-457200"/>
            <a:r>
              <a:rPr lang="cs-CZ" dirty="0" smtClean="0"/>
              <a:t>Řízení před samosoudcem</a:t>
            </a:r>
          </a:p>
          <a:p>
            <a:pPr marL="857250" lvl="1" indent="-457200"/>
            <a:r>
              <a:rPr lang="cs-CZ" dirty="0" smtClean="0"/>
              <a:t>Řízení pro zrušení rozhodnutí nálezem Ústavního soudu</a:t>
            </a:r>
          </a:p>
          <a:p>
            <a:pPr marL="857250" lvl="1" indent="-457200"/>
            <a:r>
              <a:rPr lang="cs-CZ" dirty="0" smtClean="0"/>
              <a:t>Řízení o přezkumu příkazu k odposlechu, záznamu o tel. provozu</a:t>
            </a:r>
          </a:p>
          <a:p>
            <a:pPr marL="857250" lvl="1" indent="-457200"/>
            <a:r>
              <a:rPr lang="cs-CZ" dirty="0" smtClean="0"/>
              <a:t>Řízení o schválení dohody o vině a trestu</a:t>
            </a:r>
          </a:p>
          <a:p>
            <a:r>
              <a:rPr lang="cs-CZ" b="1" dirty="0" smtClean="0">
                <a:solidFill>
                  <a:srgbClr val="C00000"/>
                </a:solidFill>
              </a:rPr>
              <a:t>Mezinárodní justiční spolupráce</a:t>
            </a:r>
          </a:p>
          <a:p>
            <a:pPr lvl="1"/>
            <a:r>
              <a:rPr lang="cs-CZ" dirty="0" smtClean="0"/>
              <a:t>Vydání k trestnímu stíhání nebo výkonu trestu</a:t>
            </a:r>
          </a:p>
          <a:p>
            <a:pPr lvl="1"/>
            <a:r>
              <a:rPr lang="cs-CZ" dirty="0" smtClean="0"/>
              <a:t>Dožádání</a:t>
            </a:r>
          </a:p>
          <a:p>
            <a:pPr lvl="1"/>
            <a:r>
              <a:rPr lang="cs-CZ" dirty="0" smtClean="0"/>
              <a:t>Předávání a převzetí trestního řízení</a:t>
            </a:r>
          </a:p>
          <a:p>
            <a:pPr lvl="1"/>
            <a:r>
              <a:rPr lang="cs-CZ" dirty="0" smtClean="0"/>
              <a:t>Problematika vlivu cizozemských rozhodnutí na trestní řízení v ČR</a:t>
            </a:r>
          </a:p>
          <a:p>
            <a:pPr lvl="1"/>
            <a:r>
              <a:rPr lang="cs-CZ" dirty="0" smtClean="0"/>
              <a:t>Mezinárodní soudy a tribunály</a:t>
            </a:r>
            <a:endParaRPr lang="cs-CZ" dirty="0"/>
          </a:p>
        </p:txBody>
      </p:sp>
    </p:spTree>
    <p:extLst>
      <p:ext uri="{BB962C8B-B14F-4D97-AF65-F5344CB8AC3E}">
        <p14:creationId xmlns:p14="http://schemas.microsoft.com/office/powerpoint/2010/main" val="19801200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Dožádání – právní pomoc</a:t>
            </a:r>
            <a:endParaRPr lang="cs-CZ" dirty="0"/>
          </a:p>
        </p:txBody>
      </p:sp>
      <p:sp>
        <p:nvSpPr>
          <p:cNvPr id="3" name="Zástupný symbol pro obsah 2"/>
          <p:cNvSpPr>
            <a:spLocks noGrp="1"/>
          </p:cNvSpPr>
          <p:nvPr>
            <p:ph idx="1"/>
          </p:nvPr>
        </p:nvSpPr>
        <p:spPr/>
        <p:txBody>
          <a:bodyPr>
            <a:normAutofit/>
          </a:bodyPr>
          <a:lstStyle/>
          <a:p>
            <a:r>
              <a:rPr lang="cs-CZ" dirty="0" smtClean="0">
                <a:solidFill>
                  <a:srgbClr val="C00000"/>
                </a:solidFill>
              </a:rPr>
              <a:t>Mezinárodní policejní spolupráce </a:t>
            </a:r>
            <a:r>
              <a:rPr lang="cs-CZ" dirty="0" smtClean="0"/>
              <a:t>– získání a ověření informací v TŘ</a:t>
            </a:r>
          </a:p>
          <a:p>
            <a:r>
              <a:rPr lang="cs-CZ" dirty="0" smtClean="0">
                <a:solidFill>
                  <a:srgbClr val="C00000"/>
                </a:solidFill>
              </a:rPr>
              <a:t>Mezinárodní justiční spolupráce </a:t>
            </a:r>
            <a:r>
              <a:rPr lang="cs-CZ" dirty="0" smtClean="0"/>
              <a:t>– získání důkazu použitelného v řízení před trestním soudcem</a:t>
            </a:r>
          </a:p>
          <a:p>
            <a:r>
              <a:rPr lang="cs-CZ" dirty="0" smtClean="0"/>
              <a:t>V žádosti o právní pomoc je vždy žádáno o </a:t>
            </a:r>
            <a:r>
              <a:rPr lang="cs-CZ" b="1" dirty="0" smtClean="0">
                <a:solidFill>
                  <a:srgbClr val="72F927"/>
                </a:solidFill>
              </a:rPr>
              <a:t>provedení procesního úkonu</a:t>
            </a:r>
            <a:r>
              <a:rPr lang="cs-CZ" dirty="0" smtClean="0"/>
              <a:t> (výslech svědka, domovní prohlídka …)</a:t>
            </a:r>
          </a:p>
          <a:p>
            <a:r>
              <a:rPr lang="cs-CZ" dirty="0" smtClean="0"/>
              <a:t>Dožádání provádí „</a:t>
            </a:r>
            <a:r>
              <a:rPr lang="cs-CZ" b="1" dirty="0" smtClean="0">
                <a:solidFill>
                  <a:srgbClr val="72F927"/>
                </a:solidFill>
              </a:rPr>
              <a:t>justiční orgány</a:t>
            </a:r>
            <a:r>
              <a:rPr lang="cs-CZ" dirty="0" smtClean="0"/>
              <a:t>“ což jsou nejen soudy, ale i SZ.</a:t>
            </a:r>
          </a:p>
          <a:p>
            <a:r>
              <a:rPr lang="cs-CZ" dirty="0" smtClean="0"/>
              <a:t>Dožádání</a:t>
            </a:r>
          </a:p>
          <a:p>
            <a:pPr lvl="1"/>
            <a:r>
              <a:rPr lang="cs-CZ" dirty="0" smtClean="0">
                <a:solidFill>
                  <a:srgbClr val="72F927"/>
                </a:solidFill>
              </a:rPr>
              <a:t>Bez smluvního podkladu (</a:t>
            </a:r>
            <a:r>
              <a:rPr lang="cs-CZ" dirty="0" smtClean="0"/>
              <a:t>Na základě práva provádějícího státu)</a:t>
            </a:r>
          </a:p>
          <a:p>
            <a:pPr lvl="1"/>
            <a:r>
              <a:rPr lang="cs-CZ" dirty="0" smtClean="0"/>
              <a:t>Na základě </a:t>
            </a:r>
            <a:r>
              <a:rPr lang="cs-CZ" dirty="0" smtClean="0">
                <a:solidFill>
                  <a:srgbClr val="72F927"/>
                </a:solidFill>
              </a:rPr>
              <a:t>mezinárodní smlouvy </a:t>
            </a:r>
            <a:r>
              <a:rPr lang="cs-CZ" dirty="0" smtClean="0"/>
              <a:t>(např. Evropská úmluva o vzájemné pomoci ve věcech trestních 1959)</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Dožádání – právní pomoc</a:t>
            </a:r>
            <a:endParaRPr lang="cs-CZ" dirty="0"/>
          </a:p>
        </p:txBody>
      </p:sp>
      <p:sp>
        <p:nvSpPr>
          <p:cNvPr id="3" name="Zástupný symbol pro obsah 2"/>
          <p:cNvSpPr>
            <a:spLocks noGrp="1"/>
          </p:cNvSpPr>
          <p:nvPr>
            <p:ph idx="1"/>
          </p:nvPr>
        </p:nvSpPr>
        <p:spPr/>
        <p:txBody>
          <a:bodyPr/>
          <a:lstStyle/>
          <a:p>
            <a:r>
              <a:rPr lang="cs-CZ" dirty="0" smtClean="0">
                <a:solidFill>
                  <a:srgbClr val="FF0000"/>
                </a:solidFill>
              </a:rPr>
              <a:t>Vnitrostátní úprava § 39-77 ZMJS</a:t>
            </a:r>
          </a:p>
          <a:p>
            <a:pPr lvl="1"/>
            <a:r>
              <a:rPr lang="cs-CZ" dirty="0" smtClean="0"/>
              <a:t>Vyžádání právní pomoci SZ (v přípravném řízení) , soudy</a:t>
            </a:r>
          </a:p>
          <a:p>
            <a:pPr lvl="1"/>
            <a:r>
              <a:rPr lang="cs-CZ" dirty="0" smtClean="0"/>
              <a:t>Vyřízení právní pomoci (pro cizí státy) – provádí  KSZ nebo KS</a:t>
            </a:r>
          </a:p>
          <a:p>
            <a:r>
              <a:rPr lang="cs-CZ" dirty="0" smtClean="0"/>
              <a:t>Spolupráce v EU</a:t>
            </a:r>
          </a:p>
          <a:p>
            <a:r>
              <a:rPr lang="cs-CZ" dirty="0" smtClean="0"/>
              <a:t>Úmluva o vzájemné pomoci ve věcech trestních mezi členskými státy EU ze dne 29.5.2000 (v ČR č. 55/2006 Sb. m. s.)</a:t>
            </a:r>
          </a:p>
          <a:p>
            <a:pPr lvl="1"/>
            <a:r>
              <a:rPr lang="cs-CZ" dirty="0" smtClean="0"/>
              <a:t>umožňuje stanovit lhůtu pro vyřízení  žádosti</a:t>
            </a:r>
          </a:p>
          <a:p>
            <a:pPr lvl="1"/>
            <a:r>
              <a:rPr lang="cs-CZ" dirty="0" smtClean="0"/>
              <a:t>dodržení formalit a procesních postupů stanovených </a:t>
            </a:r>
            <a:r>
              <a:rPr lang="cs-CZ" dirty="0" err="1" smtClean="0"/>
              <a:t>dožádajícím</a:t>
            </a:r>
            <a:r>
              <a:rPr lang="cs-CZ" dirty="0" smtClean="0"/>
              <a:t> státem (přítomnost obhájce , videokonference).</a:t>
            </a:r>
          </a:p>
          <a:p>
            <a:pPr>
              <a:buNone/>
            </a:pPr>
            <a:endParaRPr lang="cs-CZ"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Předávání a převzetí trestního řízení</a:t>
            </a:r>
            <a:endParaRPr lang="cs-CZ" dirty="0"/>
          </a:p>
        </p:txBody>
      </p:sp>
      <p:sp>
        <p:nvSpPr>
          <p:cNvPr id="3" name="Zástupný symbol pro obsah 2"/>
          <p:cNvSpPr>
            <a:spLocks noGrp="1"/>
          </p:cNvSpPr>
          <p:nvPr>
            <p:ph idx="1"/>
          </p:nvPr>
        </p:nvSpPr>
        <p:spPr>
          <a:xfrm>
            <a:off x="1103312" y="1246910"/>
            <a:ext cx="8946541" cy="5001490"/>
          </a:xfrm>
        </p:spPr>
        <p:txBody>
          <a:bodyPr>
            <a:normAutofit/>
          </a:bodyPr>
          <a:lstStyle/>
          <a:p>
            <a:pPr algn="just"/>
            <a:r>
              <a:rPr lang="cs-CZ" dirty="0" smtClean="0"/>
              <a:t>Souvisí se zásadou </a:t>
            </a:r>
            <a:r>
              <a:rPr lang="cs-CZ" b="1" dirty="0" smtClean="0">
                <a:solidFill>
                  <a:srgbClr val="72F927"/>
                </a:solidFill>
              </a:rPr>
              <a:t>nevydávat své občany k TS jinému státu</a:t>
            </a:r>
            <a:r>
              <a:rPr lang="cs-CZ" dirty="0" smtClean="0"/>
              <a:t>. TS je převzato jiným státem, než tím, který TS zahájil případně vedl. (př. </a:t>
            </a:r>
            <a:r>
              <a:rPr lang="cs-CZ" dirty="0" err="1" smtClean="0"/>
              <a:t>Sholtys</a:t>
            </a:r>
            <a:r>
              <a:rPr lang="cs-CZ" dirty="0" smtClean="0"/>
              <a:t>)</a:t>
            </a:r>
          </a:p>
          <a:p>
            <a:pPr algn="just"/>
            <a:r>
              <a:rPr lang="cs-CZ" dirty="0" smtClean="0"/>
              <a:t>Předávání</a:t>
            </a:r>
          </a:p>
          <a:p>
            <a:pPr lvl="1" algn="just"/>
            <a:r>
              <a:rPr lang="cs-CZ" dirty="0" smtClean="0">
                <a:solidFill>
                  <a:srgbClr val="72F927"/>
                </a:solidFill>
              </a:rPr>
              <a:t>Bez smluvního podkladu </a:t>
            </a:r>
            <a:r>
              <a:rPr lang="cs-CZ" dirty="0" smtClean="0"/>
              <a:t>(aplikovatelnost práva dožádaného státu na pachatele a konkrétní TČ – kauza katarského prince)</a:t>
            </a:r>
          </a:p>
          <a:p>
            <a:pPr lvl="1" algn="just"/>
            <a:r>
              <a:rPr lang="cs-CZ" dirty="0" smtClean="0">
                <a:solidFill>
                  <a:srgbClr val="72F927"/>
                </a:solidFill>
              </a:rPr>
              <a:t>Na základě mezinárodní smlouvy </a:t>
            </a:r>
            <a:r>
              <a:rPr lang="cs-CZ" dirty="0" smtClean="0"/>
              <a:t>(mnohostranné, dvoustranné)</a:t>
            </a:r>
          </a:p>
          <a:p>
            <a:pPr lvl="2" algn="just"/>
            <a:r>
              <a:rPr lang="cs-CZ" dirty="0" smtClean="0"/>
              <a:t>Evropská úmluva o předávání trestního řízení 1972 </a:t>
            </a:r>
          </a:p>
          <a:p>
            <a:pPr algn="just"/>
            <a:r>
              <a:rPr lang="cs-CZ" dirty="0" smtClean="0"/>
              <a:t>Vnitrostátní úprava § 105 – 117 ZMJS</a:t>
            </a:r>
          </a:p>
          <a:p>
            <a:pPr lvl="1" algn="just"/>
            <a:r>
              <a:rPr lang="cs-CZ" dirty="0" smtClean="0"/>
              <a:t>O předání  žádá SZ nebo soud v případě, že na území ČR nelze naplnit účel TS, protože pachatel např. utekl do svého domovského státu. Pokud neexistuje „přímý styk justičních orgánů“ žádost se zasílá prostřednictvím NSZ nebo MS.</a:t>
            </a:r>
          </a:p>
          <a:p>
            <a:pPr lvl="1" algn="just"/>
            <a:r>
              <a:rPr lang="cs-CZ" dirty="0" smtClean="0"/>
              <a:t>O převzetí  věci rozhoduje NSZ (§ 112 – 117 ZMJS)</a:t>
            </a:r>
            <a:endParaRPr lang="cs-CZ"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Vliv cizozemských trestních rozhodnutí na trestní řízení v ČR</a:t>
            </a:r>
            <a:endParaRPr lang="cs-CZ" dirty="0"/>
          </a:p>
        </p:txBody>
      </p:sp>
      <p:sp>
        <p:nvSpPr>
          <p:cNvPr id="3" name="Zástupný symbol pro obsah 2"/>
          <p:cNvSpPr>
            <a:spLocks noGrp="1"/>
          </p:cNvSpPr>
          <p:nvPr>
            <p:ph idx="1"/>
          </p:nvPr>
        </p:nvSpPr>
        <p:spPr/>
        <p:txBody>
          <a:bodyPr/>
          <a:lstStyle/>
          <a:p>
            <a:pPr algn="just"/>
            <a:r>
              <a:rPr lang="cs-CZ" dirty="0" smtClean="0"/>
              <a:t>Svrchovanost státu na svém území – </a:t>
            </a:r>
            <a:r>
              <a:rPr lang="cs-CZ" dirty="0" smtClean="0">
                <a:solidFill>
                  <a:srgbClr val="72F927"/>
                </a:solidFill>
              </a:rPr>
              <a:t>oslabení suverenity </a:t>
            </a:r>
            <a:r>
              <a:rPr lang="cs-CZ" dirty="0" smtClean="0"/>
              <a:t>cestou mezinárodní smlouvy a nebo zakotvení účinku cizích rozhodnutí na svém území ve vnitrostátním právu.</a:t>
            </a:r>
          </a:p>
          <a:p>
            <a:pPr algn="just"/>
            <a:r>
              <a:rPr lang="cs-CZ" dirty="0" smtClean="0">
                <a:solidFill>
                  <a:srgbClr val="FF0000"/>
                </a:solidFill>
              </a:rPr>
              <a:t>Překážka věci rozhodnuté </a:t>
            </a:r>
            <a:r>
              <a:rPr lang="cs-CZ" dirty="0" smtClean="0"/>
              <a:t>(res </a:t>
            </a:r>
            <a:r>
              <a:rPr lang="cs-CZ" dirty="0" err="1" smtClean="0"/>
              <a:t>judicata</a:t>
            </a:r>
            <a:r>
              <a:rPr lang="cs-CZ" dirty="0" smtClean="0"/>
              <a:t>), překážka věci zahájené (lis alibi </a:t>
            </a:r>
            <a:r>
              <a:rPr lang="cs-CZ" dirty="0" err="1" smtClean="0"/>
              <a:t>pendens</a:t>
            </a:r>
            <a:r>
              <a:rPr lang="cs-CZ" dirty="0" smtClean="0"/>
              <a:t>) – ne bis in </a:t>
            </a:r>
            <a:r>
              <a:rPr lang="cs-CZ" dirty="0" err="1" smtClean="0"/>
              <a:t>idem</a:t>
            </a:r>
            <a:r>
              <a:rPr lang="cs-CZ" dirty="0" smtClean="0"/>
              <a:t> - nestíhatelnost pro týž skutek, za který již byla osoba odsouzená.</a:t>
            </a:r>
          </a:p>
          <a:p>
            <a:pPr algn="just"/>
            <a:r>
              <a:rPr lang="cs-CZ" dirty="0" smtClean="0"/>
              <a:t>Uznávání a výkon trestních rozsudků cizozemských soudů</a:t>
            </a:r>
          </a:p>
          <a:p>
            <a:pPr algn="just"/>
            <a:r>
              <a:rPr lang="cs-CZ" dirty="0" smtClean="0"/>
              <a:t>Cizozemská rozhodnutí nejsou v ČR přímo vykonatelná, aby měli právní účinky je nutné je orgány ČR uznat (popř. rozhodnout o výkonu).</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Vliv cizozemských trestních rozhodnutí na trestní řízení v ČR</a:t>
            </a:r>
            <a:endParaRPr lang="cs-CZ" dirty="0"/>
          </a:p>
        </p:txBody>
      </p:sp>
      <p:sp>
        <p:nvSpPr>
          <p:cNvPr id="3" name="Zástupný symbol pro obsah 2"/>
          <p:cNvSpPr>
            <a:spLocks noGrp="1"/>
          </p:cNvSpPr>
          <p:nvPr>
            <p:ph idx="1"/>
          </p:nvPr>
        </p:nvSpPr>
        <p:spPr>
          <a:xfrm>
            <a:off x="1103312" y="1862051"/>
            <a:ext cx="8946541" cy="4995949"/>
          </a:xfrm>
        </p:spPr>
        <p:txBody>
          <a:bodyPr>
            <a:normAutofit fontScale="92500" lnSpcReduction="20000"/>
          </a:bodyPr>
          <a:lstStyle/>
          <a:p>
            <a:r>
              <a:rPr lang="cs-CZ" dirty="0" smtClean="0"/>
              <a:t>1. Uznání rozhodnutí o provedení úkonu trestního řízení </a:t>
            </a:r>
          </a:p>
          <a:p>
            <a:pPr lvl="1"/>
            <a:r>
              <a:rPr lang="cs-CZ" dirty="0" smtClean="0"/>
              <a:t>Zajišťovací příkaz § 226-238 ZMJS – zajištění hodnot za účelem propadnutí a zajištění věcného či listinného důkazu.</a:t>
            </a:r>
          </a:p>
          <a:p>
            <a:pPr lvl="1"/>
            <a:r>
              <a:rPr lang="cs-CZ" dirty="0" smtClean="0"/>
              <a:t>Rozhoduje KSZ, KS</a:t>
            </a:r>
          </a:p>
          <a:p>
            <a:r>
              <a:rPr lang="cs-CZ" dirty="0" smtClean="0"/>
              <a:t>2. Uznání a výkon pravomocných konečných rozhodnutí v TŘ § 118 – 140 ZMJS</a:t>
            </a:r>
          </a:p>
          <a:p>
            <a:pPr lvl="1"/>
            <a:r>
              <a:rPr lang="cs-CZ" dirty="0" smtClean="0"/>
              <a:t>Uznání a výkon cizích rozhodnutí v ČR</a:t>
            </a:r>
          </a:p>
          <a:p>
            <a:pPr lvl="2"/>
            <a:r>
              <a:rPr lang="cs-CZ" dirty="0" smtClean="0"/>
              <a:t>Princip exequatur – cizí rozhodnutí může být na území ČR vykonáno jen na základě rozhodnutí příslušného soudu v ČR.</a:t>
            </a:r>
          </a:p>
          <a:p>
            <a:pPr lvl="2"/>
            <a:r>
              <a:rPr lang="cs-CZ" dirty="0" smtClean="0"/>
              <a:t>Návrh MS k KS – pokud sou kladně rozhodne ministr vydává souhlas s převzetím výkonu. Pokud cizí stát udělí souhlas,  je nařízen jeho výkon. (Např. dohled a kontrola nad odsouzenými na svobodě)</a:t>
            </a:r>
          </a:p>
          <a:p>
            <a:pPr lvl="1"/>
            <a:r>
              <a:rPr lang="cs-CZ" dirty="0" smtClean="0"/>
              <a:t>Předání výkonu rozsudku z ČR do ciziny </a:t>
            </a:r>
          </a:p>
          <a:p>
            <a:pPr lvl="2"/>
            <a:r>
              <a:rPr lang="cs-CZ" dirty="0" smtClean="0"/>
              <a:t>MS se souhlasem a na žádost soud, který trest uložil.</a:t>
            </a:r>
          </a:p>
          <a:p>
            <a:pPr lvl="1"/>
            <a:r>
              <a:rPr lang="cs-CZ" dirty="0" smtClean="0"/>
              <a:t>Uznání a výkon pravomocných konečných rozhodnutí v TŘ v EU</a:t>
            </a:r>
          </a:p>
          <a:p>
            <a:pPr lvl="2"/>
            <a:r>
              <a:rPr lang="cs-CZ" dirty="0" smtClean="0"/>
              <a:t>Rámcové rozhodnutí Rady 2008/909 SVV z 27.11.2008</a:t>
            </a:r>
          </a:p>
          <a:p>
            <a:pPr lvl="2"/>
            <a:r>
              <a:rPr lang="cs-CZ" dirty="0" smtClean="0"/>
              <a:t>Přímý styk justičních orgánů</a:t>
            </a:r>
          </a:p>
          <a:p>
            <a:pPr lvl="1"/>
            <a:endParaRPr lang="cs-CZ" dirty="0" smtClean="0"/>
          </a:p>
          <a:p>
            <a:pPr>
              <a:buNone/>
            </a:pPr>
            <a:endParaRPr lang="cs-CZ" dirty="0" smtClean="0"/>
          </a:p>
          <a:p>
            <a:endParaRPr lang="cs-CZ"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Mezinárodní soudy a tribunály</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err="1" smtClean="0"/>
              <a:t>Vrnitrostátním</a:t>
            </a:r>
            <a:r>
              <a:rPr lang="cs-CZ" dirty="0" smtClean="0"/>
              <a:t> právu je upravená spolupráce v § 145 – 184 ZMJS</a:t>
            </a:r>
          </a:p>
          <a:p>
            <a:r>
              <a:rPr lang="cs-CZ" dirty="0" smtClean="0">
                <a:solidFill>
                  <a:srgbClr val="FF0000"/>
                </a:solidFill>
              </a:rPr>
              <a:t>Rezoluce Rady bezpečnosti OSN </a:t>
            </a:r>
            <a:r>
              <a:rPr lang="cs-CZ" dirty="0" smtClean="0"/>
              <a:t>(ad hoc)</a:t>
            </a:r>
          </a:p>
          <a:p>
            <a:pPr lvl="1"/>
            <a:r>
              <a:rPr lang="cs-CZ" dirty="0" smtClean="0"/>
              <a:t>Mezinárodní tribunál  pro bývalou Jugoslávii (1993)</a:t>
            </a:r>
          </a:p>
          <a:p>
            <a:pPr lvl="1"/>
            <a:r>
              <a:rPr lang="cs-CZ" dirty="0" smtClean="0"/>
              <a:t>Mezinárodní tribunál pro Rwandu (1994)</a:t>
            </a:r>
          </a:p>
          <a:p>
            <a:pPr lvl="1"/>
            <a:r>
              <a:rPr lang="cs-CZ" dirty="0" smtClean="0"/>
              <a:t>Zvláštní soud pro Sierra </a:t>
            </a:r>
            <a:r>
              <a:rPr lang="cs-CZ" dirty="0" err="1" smtClean="0"/>
              <a:t>Leone</a:t>
            </a:r>
            <a:r>
              <a:rPr lang="cs-CZ" dirty="0" smtClean="0"/>
              <a:t> (1996)</a:t>
            </a:r>
          </a:p>
          <a:p>
            <a:pPr lvl="1"/>
            <a:r>
              <a:rPr lang="cs-CZ" dirty="0" smtClean="0">
                <a:solidFill>
                  <a:srgbClr val="72F927"/>
                </a:solidFill>
              </a:rPr>
              <a:t>Povinnost státu s tribunály spolupracovat</a:t>
            </a:r>
          </a:p>
          <a:p>
            <a:pPr lvl="1"/>
            <a:endParaRPr lang="cs-CZ" dirty="0" smtClean="0"/>
          </a:p>
          <a:p>
            <a:r>
              <a:rPr lang="cs-CZ" b="1" dirty="0" smtClean="0">
                <a:solidFill>
                  <a:srgbClr val="FF0000"/>
                </a:solidFill>
              </a:rPr>
              <a:t>Mezinárodní trestní soud</a:t>
            </a:r>
          </a:p>
          <a:p>
            <a:pPr lvl="1"/>
            <a:r>
              <a:rPr lang="cs-CZ" dirty="0" smtClean="0"/>
              <a:t>Zřízen na základě mezinárodní smlouvy – Úmluva o zřízení Mezinárodního trestního soudu (ICC) ze dne 17.7.1998</a:t>
            </a:r>
          </a:p>
          <a:p>
            <a:pPr lvl="1"/>
            <a:r>
              <a:rPr lang="cs-CZ" dirty="0" smtClean="0"/>
              <a:t>Sídlí v Haagu</a:t>
            </a:r>
          </a:p>
          <a:p>
            <a:pPr lvl="1"/>
            <a:r>
              <a:rPr lang="cs-CZ" dirty="0" smtClean="0"/>
              <a:t>Jurisdikce se </a:t>
            </a:r>
            <a:r>
              <a:rPr lang="cs-CZ" dirty="0" smtClean="0">
                <a:solidFill>
                  <a:srgbClr val="72F927"/>
                </a:solidFill>
              </a:rPr>
              <a:t>uplatní až poté, co smluvní stát není schopen nebo ochoten uplatnit svou vlastní </a:t>
            </a:r>
            <a:r>
              <a:rPr lang="cs-CZ" dirty="0" err="1" smtClean="0">
                <a:solidFill>
                  <a:srgbClr val="72F927"/>
                </a:solidFill>
              </a:rPr>
              <a:t>jurusdikci</a:t>
            </a:r>
            <a:r>
              <a:rPr lang="cs-CZ" dirty="0" smtClean="0">
                <a:solidFill>
                  <a:srgbClr val="72F927"/>
                </a:solidFill>
              </a:rPr>
              <a:t>.</a:t>
            </a:r>
            <a:endParaRPr lang="cs-CZ" dirty="0">
              <a:solidFill>
                <a:srgbClr val="72F927"/>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Obecný výklad</a:t>
            </a:r>
            <a:endParaRPr lang="cs-CZ" dirty="0"/>
          </a:p>
        </p:txBody>
      </p:sp>
      <p:sp>
        <p:nvSpPr>
          <p:cNvPr id="3" name="Zástupný symbol pro obsah 2"/>
          <p:cNvSpPr>
            <a:spLocks noGrp="1"/>
          </p:cNvSpPr>
          <p:nvPr>
            <p:ph idx="1"/>
          </p:nvPr>
        </p:nvSpPr>
        <p:spPr/>
        <p:txBody>
          <a:bodyPr/>
          <a:lstStyle/>
          <a:p>
            <a:r>
              <a:rPr lang="cs-CZ" dirty="0" smtClean="0"/>
              <a:t>Odchylky od obecného způsobu úpravy trestního řízení.</a:t>
            </a:r>
          </a:p>
          <a:p>
            <a:r>
              <a:rPr lang="cs-CZ" dirty="0" smtClean="0"/>
              <a:t>Řízení proti mladistvým od 1.1.2004 upraveno v zákoně č. 218/2003 Sb. O soudnictví ve věcech mládeže (zvláštní ochrana dětí a mládeže)</a:t>
            </a:r>
          </a:p>
          <a:p>
            <a:r>
              <a:rPr lang="cs-CZ" dirty="0" smtClean="0"/>
              <a:t>Řízení proti právnickým osobám z.č. 418/2011 Sb.</a:t>
            </a:r>
          </a:p>
          <a:p>
            <a:r>
              <a:rPr lang="cs-CZ" dirty="0" smtClean="0"/>
              <a:t>Odklony (zkrácení a zjednodušení řízení)</a:t>
            </a:r>
          </a:p>
          <a:p>
            <a:pPr lvl="1"/>
            <a:r>
              <a:rPr lang="cs-CZ" dirty="0" smtClean="0"/>
              <a:t>Podmíněné zastavení trestního stíhání</a:t>
            </a:r>
          </a:p>
          <a:p>
            <a:pPr lvl="1"/>
            <a:r>
              <a:rPr lang="cs-CZ" dirty="0" smtClean="0"/>
              <a:t>Narovnání</a:t>
            </a:r>
          </a:p>
          <a:p>
            <a:pPr lvl="1"/>
            <a:r>
              <a:rPr lang="cs-CZ" dirty="0" smtClean="0"/>
              <a:t>Odstoupení od trestního stíhání mladistvého</a:t>
            </a:r>
          </a:p>
          <a:p>
            <a:pPr lvl="1"/>
            <a:r>
              <a:rPr lang="cs-CZ" dirty="0" smtClean="0"/>
              <a:t>Trestní příkaz</a:t>
            </a:r>
            <a:endParaRPr lang="cs-CZ"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Řízení proti uprchlému § 302 – 306a</a:t>
            </a:r>
            <a:endParaRPr lang="cs-CZ" dirty="0"/>
          </a:p>
        </p:txBody>
      </p:sp>
      <p:sp>
        <p:nvSpPr>
          <p:cNvPr id="3" name="Zástupný symbol pro obsah 2"/>
          <p:cNvSpPr>
            <a:spLocks noGrp="1"/>
          </p:cNvSpPr>
          <p:nvPr>
            <p:ph idx="1"/>
          </p:nvPr>
        </p:nvSpPr>
        <p:spPr/>
        <p:txBody>
          <a:bodyPr>
            <a:normAutofit fontScale="92500"/>
          </a:bodyPr>
          <a:lstStyle/>
          <a:p>
            <a:r>
              <a:rPr lang="cs-CZ" dirty="0" smtClean="0">
                <a:solidFill>
                  <a:srgbClr val="C00000"/>
                </a:solidFill>
              </a:rPr>
              <a:t>Nedostupnost pro OČTŘ </a:t>
            </a:r>
            <a:r>
              <a:rPr lang="cs-CZ" dirty="0" smtClean="0"/>
              <a:t>(pobytem v cizině, nebo tím, že se skrývá)</a:t>
            </a:r>
          </a:p>
          <a:p>
            <a:pPr lvl="1"/>
            <a:r>
              <a:rPr lang="cs-CZ" dirty="0" smtClean="0"/>
              <a:t>Předvolání</a:t>
            </a:r>
          </a:p>
          <a:p>
            <a:pPr lvl="1"/>
            <a:r>
              <a:rPr lang="cs-CZ" dirty="0" smtClean="0"/>
              <a:t>Předvedení</a:t>
            </a:r>
          </a:p>
          <a:p>
            <a:pPr lvl="1"/>
            <a:r>
              <a:rPr lang="cs-CZ" dirty="0" smtClean="0"/>
              <a:t>Pátrání po pobytu</a:t>
            </a:r>
          </a:p>
          <a:p>
            <a:pPr lvl="1"/>
            <a:r>
              <a:rPr lang="cs-CZ" dirty="0" err="1" smtClean="0"/>
              <a:t>PkZ</a:t>
            </a:r>
            <a:endParaRPr lang="cs-CZ" dirty="0" smtClean="0"/>
          </a:p>
          <a:p>
            <a:pPr lvl="1"/>
            <a:r>
              <a:rPr lang="cs-CZ" dirty="0" smtClean="0"/>
              <a:t>EZR, MZR (nyní postup dle § 78 ZMJS) – po 6, 12 měsících</a:t>
            </a:r>
          </a:p>
          <a:p>
            <a:r>
              <a:rPr lang="cs-CZ" dirty="0" smtClean="0"/>
              <a:t>Od vydání </a:t>
            </a:r>
            <a:r>
              <a:rPr lang="cs-CZ" dirty="0" err="1" smtClean="0"/>
              <a:t>PkZ</a:t>
            </a:r>
            <a:r>
              <a:rPr lang="cs-CZ" dirty="0" smtClean="0"/>
              <a:t> uplyne cca. 1 rok do spuštění řízení proti uprchlému (doba není upravená TŘ)</a:t>
            </a:r>
          </a:p>
          <a:p>
            <a:r>
              <a:rPr lang="cs-CZ" dirty="0" smtClean="0">
                <a:solidFill>
                  <a:srgbClr val="C00000"/>
                </a:solidFill>
              </a:rPr>
              <a:t>Jen proti obviněnému </a:t>
            </a:r>
            <a:r>
              <a:rPr lang="cs-CZ" dirty="0" smtClean="0"/>
              <a:t>(výjimka § 303 odst. 1 doručením UZTS obhájci)</a:t>
            </a:r>
          </a:p>
          <a:p>
            <a:r>
              <a:rPr lang="cs-CZ" dirty="0" smtClean="0"/>
              <a:t>Pokud </a:t>
            </a:r>
            <a:r>
              <a:rPr lang="cs-CZ" dirty="0" smtClean="0">
                <a:solidFill>
                  <a:srgbClr val="C00000"/>
                </a:solidFill>
              </a:rPr>
              <a:t>odpadnou důvody pro řízení proti uprchlému </a:t>
            </a:r>
            <a:r>
              <a:rPr lang="cs-CZ" dirty="0" smtClean="0"/>
              <a:t>pokračuje se dle obecných ustanovení.</a:t>
            </a:r>
            <a:endParaRPr lang="cs-CZ"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Řízení proti uprchlému § 302 – 306a</a:t>
            </a:r>
            <a:endParaRPr lang="cs-CZ" dirty="0"/>
          </a:p>
        </p:txBody>
      </p:sp>
      <p:sp>
        <p:nvSpPr>
          <p:cNvPr id="3" name="Zástupný symbol pro obsah 2"/>
          <p:cNvSpPr>
            <a:spLocks noGrp="1"/>
          </p:cNvSpPr>
          <p:nvPr>
            <p:ph idx="1"/>
          </p:nvPr>
        </p:nvSpPr>
        <p:spPr/>
        <p:txBody>
          <a:bodyPr>
            <a:normAutofit fontScale="92500" lnSpcReduction="10000"/>
          </a:bodyPr>
          <a:lstStyle/>
          <a:p>
            <a:pPr algn="just"/>
            <a:r>
              <a:rPr lang="cs-CZ" dirty="0" smtClean="0"/>
              <a:t>Uprchlý je </a:t>
            </a:r>
            <a:r>
              <a:rPr lang="cs-CZ" dirty="0" smtClean="0">
                <a:solidFill>
                  <a:srgbClr val="72F927"/>
                </a:solidFill>
              </a:rPr>
              <a:t>zastupován obhájcem </a:t>
            </a:r>
            <a:r>
              <a:rPr lang="cs-CZ" dirty="0" smtClean="0"/>
              <a:t>(důvod nutné obhajoby) - širší práva (jako obviněný)</a:t>
            </a:r>
          </a:p>
          <a:p>
            <a:pPr algn="just"/>
            <a:r>
              <a:rPr lang="cs-CZ" b="1" dirty="0" smtClean="0">
                <a:solidFill>
                  <a:srgbClr val="F8109A"/>
                </a:solidFill>
              </a:rPr>
              <a:t>Zahájení  </a:t>
            </a:r>
          </a:p>
          <a:p>
            <a:pPr lvl="1" algn="just"/>
            <a:r>
              <a:rPr lang="cs-CZ" dirty="0" smtClean="0"/>
              <a:t>záznam SZ v přípravném řízení</a:t>
            </a:r>
          </a:p>
          <a:p>
            <a:pPr lvl="1" algn="just"/>
            <a:r>
              <a:rPr lang="cs-CZ" dirty="0" smtClean="0"/>
              <a:t>soud usnesením</a:t>
            </a:r>
          </a:p>
          <a:p>
            <a:pPr algn="just"/>
            <a:r>
              <a:rPr lang="cs-CZ" dirty="0" smtClean="0"/>
              <a:t>Uveřejnění předvolání na </a:t>
            </a:r>
            <a:r>
              <a:rPr lang="cs-CZ" dirty="0" smtClean="0">
                <a:solidFill>
                  <a:srgbClr val="72F927"/>
                </a:solidFill>
              </a:rPr>
              <a:t>úřední desce soudu</a:t>
            </a:r>
          </a:p>
          <a:p>
            <a:pPr algn="just"/>
            <a:r>
              <a:rPr lang="cs-CZ" dirty="0" smtClean="0"/>
              <a:t>HL probíhá i bez účasti obviněného</a:t>
            </a:r>
          </a:p>
          <a:p>
            <a:pPr algn="just"/>
            <a:r>
              <a:rPr lang="cs-CZ" b="1" dirty="0" smtClean="0">
                <a:solidFill>
                  <a:srgbClr val="F8109A"/>
                </a:solidFill>
              </a:rPr>
              <a:t>Odpadnutí důvodu řízení proti uprchlému</a:t>
            </a:r>
          </a:p>
          <a:p>
            <a:pPr lvl="1" algn="just"/>
            <a:r>
              <a:rPr lang="cs-CZ" dirty="0" smtClean="0">
                <a:solidFill>
                  <a:srgbClr val="72F927"/>
                </a:solidFill>
              </a:rPr>
              <a:t>Před PM rozsudku </a:t>
            </a:r>
            <a:r>
              <a:rPr lang="cs-CZ" dirty="0" smtClean="0"/>
              <a:t>- Pokračuje se dle obecných ustanovení, doposud provedené důkazy se provedou znovu </a:t>
            </a:r>
          </a:p>
          <a:p>
            <a:pPr lvl="1" algn="just"/>
            <a:r>
              <a:rPr lang="cs-CZ" dirty="0" smtClean="0">
                <a:solidFill>
                  <a:srgbClr val="72F927"/>
                </a:solidFill>
              </a:rPr>
              <a:t>Po PM rozsudku </a:t>
            </a:r>
            <a:r>
              <a:rPr lang="cs-CZ" dirty="0" smtClean="0"/>
              <a:t>– Na návrh odsouzeného se rozsudek zruší a řízení provede znovu o tom musí být poučen.</a:t>
            </a:r>
          </a:p>
          <a:p>
            <a:pPr lvl="1"/>
            <a:endParaRPr lang="cs-CZ" dirty="0" smtClean="0"/>
          </a:p>
          <a:p>
            <a:pPr>
              <a:buNone/>
            </a:pPr>
            <a:endParaRPr lang="cs-CZ"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Podmíněné zastavení trestního stíhání § 307 TŘ</a:t>
            </a:r>
            <a:endParaRPr lang="cs-CZ" dirty="0"/>
          </a:p>
        </p:txBody>
      </p:sp>
      <p:sp>
        <p:nvSpPr>
          <p:cNvPr id="3" name="Zástupný symbol pro obsah 2"/>
          <p:cNvSpPr>
            <a:spLocks noGrp="1"/>
          </p:cNvSpPr>
          <p:nvPr>
            <p:ph idx="1"/>
          </p:nvPr>
        </p:nvSpPr>
        <p:spPr/>
        <p:txBody>
          <a:bodyPr>
            <a:normAutofit fontScale="92500" lnSpcReduction="20000"/>
          </a:bodyPr>
          <a:lstStyle/>
          <a:p>
            <a:pPr algn="just"/>
            <a:r>
              <a:rPr lang="cs-CZ" dirty="0" smtClean="0"/>
              <a:t>Podstatou je dočasné zastavení TS (nerozhoduje se, neukládá se trest), osvědčí se ve ZD zastaví se TS definitivně.</a:t>
            </a:r>
          </a:p>
          <a:p>
            <a:pPr algn="just"/>
            <a:r>
              <a:rPr lang="cs-CZ" dirty="0" smtClean="0">
                <a:solidFill>
                  <a:srgbClr val="C00000"/>
                </a:solidFill>
              </a:rPr>
              <a:t>Předpoklady:</a:t>
            </a:r>
          </a:p>
          <a:p>
            <a:pPr lvl="1" algn="just"/>
            <a:r>
              <a:rPr lang="cs-CZ" dirty="0" smtClean="0"/>
              <a:t>Přečin</a:t>
            </a:r>
          </a:p>
          <a:p>
            <a:pPr lvl="1" algn="just"/>
            <a:r>
              <a:rPr lang="cs-CZ" dirty="0" smtClean="0"/>
              <a:t>Doznání</a:t>
            </a:r>
          </a:p>
          <a:p>
            <a:pPr lvl="1" algn="just"/>
            <a:r>
              <a:rPr lang="cs-CZ" dirty="0" smtClean="0"/>
              <a:t>Nahrazení škody (vydání bezdůvodného obohacení), dohoda na NŠ, jiná potřebná opatření (oznámení pojistné události pojišťovně) – lze i tam kde škoda nevznikla (R 47/1996 </a:t>
            </a:r>
            <a:r>
              <a:rPr lang="cs-CZ" dirty="0" err="1" smtClean="0"/>
              <a:t>SbSR</a:t>
            </a:r>
            <a:r>
              <a:rPr lang="cs-CZ" dirty="0" smtClean="0"/>
              <a:t>), nebo poškozený odmítl  NŠ (R 55/2001 </a:t>
            </a:r>
            <a:r>
              <a:rPr lang="cs-CZ" dirty="0" err="1" smtClean="0"/>
              <a:t>SbSR</a:t>
            </a:r>
            <a:r>
              <a:rPr lang="cs-CZ" dirty="0" smtClean="0"/>
              <a:t>).</a:t>
            </a:r>
          </a:p>
          <a:p>
            <a:pPr lvl="1" algn="just"/>
            <a:r>
              <a:rPr lang="cs-CZ" dirty="0" smtClean="0"/>
              <a:t> Souhlas obviněného s tímto způsobem vyřízení věci.</a:t>
            </a:r>
          </a:p>
          <a:p>
            <a:pPr lvl="1" algn="just"/>
            <a:r>
              <a:rPr lang="cs-CZ" dirty="0" smtClean="0"/>
              <a:t>Tento způsob vyřízení lze považovat za dostačující (přihlíží se k):</a:t>
            </a:r>
          </a:p>
          <a:p>
            <a:pPr lvl="2" algn="just"/>
            <a:r>
              <a:rPr lang="cs-CZ" dirty="0" smtClean="0"/>
              <a:t>Osoba pachatele </a:t>
            </a:r>
          </a:p>
          <a:p>
            <a:pPr lvl="2" algn="just"/>
            <a:r>
              <a:rPr lang="cs-CZ" dirty="0" smtClean="0"/>
              <a:t>Okolnosti případu </a:t>
            </a:r>
          </a:p>
          <a:p>
            <a:pPr algn="just"/>
            <a:r>
              <a:rPr lang="cs-CZ" dirty="0" smtClean="0">
                <a:solidFill>
                  <a:srgbClr val="C00000"/>
                </a:solidFill>
              </a:rPr>
              <a:t>Není vázáno na souhlas poškozeného</a:t>
            </a:r>
            <a:r>
              <a:rPr lang="cs-CZ" dirty="0" smtClean="0"/>
              <a:t>.</a:t>
            </a:r>
            <a:endParaRPr lang="cs-C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Podmíněné zastavení trestního stíhání § 307 TŘ</a:t>
            </a:r>
            <a:endParaRPr lang="cs-CZ" dirty="0"/>
          </a:p>
        </p:txBody>
      </p:sp>
      <p:sp>
        <p:nvSpPr>
          <p:cNvPr id="3" name="Zástupný symbol pro obsah 2"/>
          <p:cNvSpPr>
            <a:spLocks noGrp="1"/>
          </p:cNvSpPr>
          <p:nvPr>
            <p:ph idx="1"/>
          </p:nvPr>
        </p:nvSpPr>
        <p:spPr/>
        <p:txBody>
          <a:bodyPr/>
          <a:lstStyle/>
          <a:p>
            <a:r>
              <a:rPr lang="cs-CZ" dirty="0" smtClean="0"/>
              <a:t>Přísnější alternativa </a:t>
            </a:r>
            <a:r>
              <a:rPr lang="cs-CZ" dirty="0" smtClean="0">
                <a:solidFill>
                  <a:srgbClr val="C00000"/>
                </a:solidFill>
              </a:rPr>
              <a:t>(§ 307 odst. 2 TŘ</a:t>
            </a:r>
            <a:r>
              <a:rPr lang="cs-CZ" dirty="0" smtClean="0"/>
              <a:t>): od roku 2012 možno uložit navíc další podmínku:</a:t>
            </a:r>
          </a:p>
          <a:p>
            <a:pPr lvl="1"/>
            <a:r>
              <a:rPr lang="cs-CZ" dirty="0" smtClean="0"/>
              <a:t>Pachatel se zaváže, že se během </a:t>
            </a:r>
            <a:r>
              <a:rPr lang="cs-CZ" dirty="0" smtClean="0">
                <a:solidFill>
                  <a:srgbClr val="72F927"/>
                </a:solidFill>
              </a:rPr>
              <a:t>ZD zdrží určité činnosti</a:t>
            </a:r>
            <a:r>
              <a:rPr lang="cs-CZ" dirty="0" smtClean="0"/>
              <a:t>, v souvislosti s níž se dopustil přečinu (řízení motorového vozidla)</a:t>
            </a:r>
          </a:p>
          <a:p>
            <a:pPr lvl="1"/>
            <a:r>
              <a:rPr lang="cs-CZ" dirty="0" smtClean="0"/>
              <a:t>Složí </a:t>
            </a:r>
            <a:r>
              <a:rPr lang="cs-CZ" dirty="0" smtClean="0">
                <a:solidFill>
                  <a:srgbClr val="72F927"/>
                </a:solidFill>
              </a:rPr>
              <a:t>peněžitou částku určenou státu na peněžitou pomoc obětem </a:t>
            </a:r>
          </a:p>
          <a:p>
            <a:r>
              <a:rPr lang="cs-CZ" dirty="0" smtClean="0">
                <a:solidFill>
                  <a:srgbClr val="C00000"/>
                </a:solidFill>
              </a:rPr>
              <a:t>Zkušební doba </a:t>
            </a:r>
            <a:r>
              <a:rPr lang="cs-CZ" dirty="0" smtClean="0"/>
              <a:t>6 měsíců – 2 roky, v případě § 307 odst. 2 TŘ až 5 let. Nutné vést řádný život a uhradit vzniklou škodu.</a:t>
            </a:r>
          </a:p>
          <a:p>
            <a:pPr lvl="1"/>
            <a:r>
              <a:rPr lang="cs-CZ" dirty="0" smtClean="0"/>
              <a:t>Splněno – obviněný se </a:t>
            </a:r>
            <a:r>
              <a:rPr lang="cs-CZ" dirty="0" smtClean="0">
                <a:solidFill>
                  <a:srgbClr val="72F927"/>
                </a:solidFill>
              </a:rPr>
              <a:t>osvědčil</a:t>
            </a:r>
          </a:p>
          <a:p>
            <a:pPr lvl="1"/>
            <a:r>
              <a:rPr lang="cs-CZ" dirty="0" smtClean="0"/>
              <a:t>Nesplněno – </a:t>
            </a:r>
            <a:r>
              <a:rPr lang="cs-CZ" dirty="0" smtClean="0">
                <a:solidFill>
                  <a:srgbClr val="72F927"/>
                </a:solidFill>
              </a:rPr>
              <a:t>pokračování v TS </a:t>
            </a:r>
            <a:r>
              <a:rPr lang="cs-CZ" dirty="0" smtClean="0"/>
              <a:t>(lze i během ZD)</a:t>
            </a:r>
            <a:endParaRPr lang="cs-CZ"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Narovnání § 309 - 314 TŘ</a:t>
            </a:r>
            <a:endParaRPr lang="cs-CZ" dirty="0"/>
          </a:p>
        </p:txBody>
      </p:sp>
      <p:sp>
        <p:nvSpPr>
          <p:cNvPr id="3" name="Zástupný symbol pro obsah 2"/>
          <p:cNvSpPr>
            <a:spLocks noGrp="1"/>
          </p:cNvSpPr>
          <p:nvPr>
            <p:ph idx="1"/>
          </p:nvPr>
        </p:nvSpPr>
        <p:spPr/>
        <p:txBody>
          <a:bodyPr>
            <a:normAutofit fontScale="92500" lnSpcReduction="20000"/>
          </a:bodyPr>
          <a:lstStyle/>
          <a:p>
            <a:pPr algn="just"/>
            <a:r>
              <a:rPr lang="cs-CZ" dirty="0" smtClean="0"/>
              <a:t>Dohoda mezi obviněným a poškozeným, která vyžaduje procesní schválení a jejímž důsledkem je zastavení TS.</a:t>
            </a:r>
          </a:p>
          <a:p>
            <a:pPr algn="just"/>
            <a:r>
              <a:rPr lang="cs-CZ" b="1" dirty="0" smtClean="0">
                <a:solidFill>
                  <a:srgbClr val="C00000"/>
                </a:solidFill>
              </a:rPr>
              <a:t>Předpoklady:</a:t>
            </a:r>
          </a:p>
          <a:p>
            <a:pPr lvl="1" algn="just"/>
            <a:r>
              <a:rPr lang="cs-CZ" dirty="0" smtClean="0"/>
              <a:t>Přečin</a:t>
            </a:r>
          </a:p>
          <a:p>
            <a:pPr lvl="1" algn="just"/>
            <a:r>
              <a:rPr lang="cs-CZ" dirty="0" smtClean="0"/>
              <a:t>obviněný </a:t>
            </a:r>
            <a:r>
              <a:rPr lang="cs-CZ" dirty="0" smtClean="0">
                <a:solidFill>
                  <a:srgbClr val="FF0000"/>
                </a:solidFill>
              </a:rPr>
              <a:t>prohlásí, že spáchal skutek pro který je stíhán </a:t>
            </a:r>
            <a:r>
              <a:rPr lang="cs-CZ" dirty="0" smtClean="0"/>
              <a:t>– na rozdíl od PZTS (v dalším řízení </a:t>
            </a:r>
            <a:r>
              <a:rPr lang="cs-CZ" dirty="0" smtClean="0">
                <a:solidFill>
                  <a:srgbClr val="FF0000"/>
                </a:solidFill>
              </a:rPr>
              <a:t>nelze použít jako důkaz</a:t>
            </a:r>
            <a:r>
              <a:rPr lang="cs-CZ" dirty="0" smtClean="0"/>
              <a:t>).</a:t>
            </a:r>
          </a:p>
          <a:p>
            <a:pPr lvl="1" algn="just"/>
            <a:r>
              <a:rPr lang="cs-CZ" dirty="0" smtClean="0"/>
              <a:t>uhrazení škody (vydání bezdůvodného obohacení), učiní potřebné úkony k uhrazení škody. (</a:t>
            </a:r>
            <a:r>
              <a:rPr lang="cs-CZ" dirty="0" smtClean="0">
                <a:solidFill>
                  <a:srgbClr val="72F927"/>
                </a:solidFill>
              </a:rPr>
              <a:t>pokud nebyla způsobená škoda nelze narovnat</a:t>
            </a:r>
            <a:r>
              <a:rPr lang="cs-CZ" dirty="0" smtClean="0"/>
              <a:t>)</a:t>
            </a:r>
          </a:p>
          <a:p>
            <a:pPr lvl="1" algn="just"/>
            <a:r>
              <a:rPr lang="cs-CZ" dirty="0" smtClean="0"/>
              <a:t>složí na účet soudu peněžitou částku určenou státu na peněžitou pomoc obětem trestné činnosti </a:t>
            </a:r>
          </a:p>
          <a:p>
            <a:pPr lvl="1" algn="just"/>
            <a:r>
              <a:rPr lang="cs-CZ" dirty="0" smtClean="0">
                <a:solidFill>
                  <a:srgbClr val="FF0000"/>
                </a:solidFill>
              </a:rPr>
              <a:t>Obviněný i poškozený </a:t>
            </a:r>
            <a:r>
              <a:rPr lang="cs-CZ" dirty="0" smtClean="0"/>
              <a:t>(rozdíl PZTS) </a:t>
            </a:r>
            <a:r>
              <a:rPr lang="cs-CZ" dirty="0" smtClean="0">
                <a:solidFill>
                  <a:srgbClr val="FF0000"/>
                </a:solidFill>
              </a:rPr>
              <a:t>souhlasí</a:t>
            </a:r>
            <a:r>
              <a:rPr lang="cs-CZ" dirty="0" smtClean="0"/>
              <a:t> s tímto vyřízením.</a:t>
            </a:r>
          </a:p>
          <a:p>
            <a:pPr lvl="1" algn="just"/>
            <a:r>
              <a:rPr lang="cs-CZ" dirty="0" smtClean="0"/>
              <a:t>považuje-li takový způsob vyřízení věci za dostačující vzhledem k povaze a závažnosti spáchaného činu, k míře, jakou byl přečinem dotčen veřejný zájem, k osobě obviněného a jeho osobním a majetkovým poměrům.</a:t>
            </a:r>
          </a:p>
          <a:p>
            <a:pPr lvl="1"/>
            <a:endParaRPr lang="cs-CZ" dirty="0" smtClean="0"/>
          </a:p>
          <a:p>
            <a:endParaRPr lang="cs-CZ"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Narovnání § 309 - 314 TŘ</a:t>
            </a:r>
            <a:endParaRPr lang="cs-CZ" dirty="0"/>
          </a:p>
        </p:txBody>
      </p:sp>
      <p:sp>
        <p:nvSpPr>
          <p:cNvPr id="3" name="Zástupný symbol pro obsah 2"/>
          <p:cNvSpPr>
            <a:spLocks noGrp="1"/>
          </p:cNvSpPr>
          <p:nvPr>
            <p:ph idx="1"/>
          </p:nvPr>
        </p:nvSpPr>
        <p:spPr/>
        <p:txBody>
          <a:bodyPr/>
          <a:lstStyle/>
          <a:p>
            <a:r>
              <a:rPr lang="cs-CZ" dirty="0" smtClean="0"/>
              <a:t>Rozhodnutí o zastavení TS. (definitivní  konec TS na rozdíl od PZTS)</a:t>
            </a:r>
          </a:p>
          <a:p>
            <a:r>
              <a:rPr lang="cs-CZ" dirty="0" smtClean="0"/>
              <a:t>V přípravném řízení rozhoduje SZ.</a:t>
            </a:r>
          </a:p>
          <a:p>
            <a:r>
              <a:rPr lang="cs-CZ" dirty="0" smtClean="0"/>
              <a:t>Stížnost s odkladným účinkem (obviněný a poškozený, případně SZ).</a:t>
            </a:r>
            <a:endParaRPr lang="cs-CZ"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xmlns="" name="Ion" id="{B8441ADB-2E43-4AF7-B97A-BD870242C6A8}" vid="{BACC050B-8757-4460-95D8-E37B46A6B421}"/>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418</TotalTime>
  <Words>2230</Words>
  <Application>Microsoft Office PowerPoint</Application>
  <PresentationFormat>Vlastní</PresentationFormat>
  <Paragraphs>228</Paragraphs>
  <Slides>25</Slides>
  <Notes>1</Notes>
  <HiddenSlides>0</HiddenSlides>
  <MMClips>0</MMClips>
  <ScaleCrop>false</ScaleCrop>
  <HeadingPairs>
    <vt:vector size="4" baseType="variant">
      <vt:variant>
        <vt:lpstr>Motiv</vt:lpstr>
      </vt:variant>
      <vt:variant>
        <vt:i4>1</vt:i4>
      </vt:variant>
      <vt:variant>
        <vt:lpstr>Nadpisy snímků</vt:lpstr>
      </vt:variant>
      <vt:variant>
        <vt:i4>25</vt:i4>
      </vt:variant>
    </vt:vector>
  </HeadingPairs>
  <TitlesOfParts>
    <vt:vector size="26" baseType="lpstr">
      <vt:lpstr>Ion</vt:lpstr>
      <vt:lpstr>Zvláštní způsoby řízení Mezinárodní justiční spolupráce</vt:lpstr>
      <vt:lpstr>Obsah přednášky</vt:lpstr>
      <vt:lpstr>Obecný výklad</vt:lpstr>
      <vt:lpstr>Řízení proti uprchlému § 302 – 306a</vt:lpstr>
      <vt:lpstr>Řízení proti uprchlému § 302 – 306a</vt:lpstr>
      <vt:lpstr>Podmíněné zastavení trestního stíhání § 307 TŘ</vt:lpstr>
      <vt:lpstr>Podmíněné zastavení trestního stíhání § 307 TŘ</vt:lpstr>
      <vt:lpstr>Narovnání § 309 - 314 TŘ</vt:lpstr>
      <vt:lpstr>Narovnání § 309 - 314 TŘ</vt:lpstr>
      <vt:lpstr>Řízení před samosoudcem</vt:lpstr>
      <vt:lpstr>Řízení před samosoudcem</vt:lpstr>
      <vt:lpstr>Řízení po zrušení rozhodnutí nálezem ÚS § 314h – 314k TŘ</vt:lpstr>
      <vt:lpstr>Řízení o přezkumu příkazu k odposlechu a záznamu tel. provozu § 314l-314n</vt:lpstr>
      <vt:lpstr>Řízení o schválení dohody o vině a trestu § 314o-314s</vt:lpstr>
      <vt:lpstr>Mezinárodní justiční spolupráce</vt:lpstr>
      <vt:lpstr>Obecný výklad</vt:lpstr>
      <vt:lpstr>Vydání k trestnímu stíhání nebo výkonu trestu (extradice)</vt:lpstr>
      <vt:lpstr>Vydání k trestnímu stíhání nebo výkonu trestu (extradice)</vt:lpstr>
      <vt:lpstr>Vydání k trestnímu stíhání nebo výkonu trestu (extradice)</vt:lpstr>
      <vt:lpstr>Dožádání – právní pomoc</vt:lpstr>
      <vt:lpstr>Dožádání – právní pomoc</vt:lpstr>
      <vt:lpstr>Předávání a převzetí trestního řízení</vt:lpstr>
      <vt:lpstr>Vliv cizozemských trestních rozhodnutí na trestní řízení v ČR</vt:lpstr>
      <vt:lpstr>Vliv cizozemských trestních rozhodnutí na trestní řízení v ČR</vt:lpstr>
      <vt:lpstr>Mezinárodní soudy a tribunály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Petr Barborik</dc:creator>
  <cp:lastModifiedBy>Milana Hrušáková</cp:lastModifiedBy>
  <cp:revision>42</cp:revision>
  <dcterms:created xsi:type="dcterms:W3CDTF">2013-07-31T14:12:32Z</dcterms:created>
  <dcterms:modified xsi:type="dcterms:W3CDTF">2016-11-01T07:51:52Z</dcterms:modified>
</cp:coreProperties>
</file>