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15" r:id="rId2"/>
  </p:sldMasterIdLst>
  <p:notesMasterIdLst>
    <p:notesMasterId r:id="rId78"/>
  </p:notesMasterIdLst>
  <p:sldIdLst>
    <p:sldId id="277" r:id="rId3"/>
    <p:sldId id="278" r:id="rId4"/>
    <p:sldId id="308" r:id="rId5"/>
    <p:sldId id="309" r:id="rId6"/>
    <p:sldId id="344" r:id="rId7"/>
    <p:sldId id="310" r:id="rId8"/>
    <p:sldId id="318" r:id="rId9"/>
    <p:sldId id="311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  <p:sldId id="373" r:id="rId39"/>
    <p:sldId id="375" r:id="rId40"/>
    <p:sldId id="374" r:id="rId41"/>
    <p:sldId id="376" r:id="rId42"/>
    <p:sldId id="377" r:id="rId43"/>
    <p:sldId id="378" r:id="rId44"/>
    <p:sldId id="379" r:id="rId45"/>
    <p:sldId id="380" r:id="rId46"/>
    <p:sldId id="381" r:id="rId47"/>
    <p:sldId id="382" r:id="rId48"/>
    <p:sldId id="383" r:id="rId49"/>
    <p:sldId id="384" r:id="rId50"/>
    <p:sldId id="385" r:id="rId51"/>
    <p:sldId id="386" r:id="rId52"/>
    <p:sldId id="389" r:id="rId53"/>
    <p:sldId id="387" r:id="rId54"/>
    <p:sldId id="388" r:id="rId55"/>
    <p:sldId id="390" r:id="rId56"/>
    <p:sldId id="391" r:id="rId57"/>
    <p:sldId id="392" r:id="rId58"/>
    <p:sldId id="393" r:id="rId59"/>
    <p:sldId id="394" r:id="rId60"/>
    <p:sldId id="409" r:id="rId61"/>
    <p:sldId id="410" r:id="rId62"/>
    <p:sldId id="411" r:id="rId63"/>
    <p:sldId id="395" r:id="rId64"/>
    <p:sldId id="396" r:id="rId65"/>
    <p:sldId id="397" r:id="rId66"/>
    <p:sldId id="398" r:id="rId67"/>
    <p:sldId id="399" r:id="rId68"/>
    <p:sldId id="400" r:id="rId69"/>
    <p:sldId id="401" r:id="rId70"/>
    <p:sldId id="402" r:id="rId71"/>
    <p:sldId id="403" r:id="rId72"/>
    <p:sldId id="404" r:id="rId73"/>
    <p:sldId id="405" r:id="rId74"/>
    <p:sldId id="406" r:id="rId75"/>
    <p:sldId id="407" r:id="rId76"/>
    <p:sldId id="408" r:id="rId7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88732" autoAdjust="0"/>
  </p:normalViewPr>
  <p:slideViewPr>
    <p:cSldViewPr>
      <p:cViewPr varScale="1">
        <p:scale>
          <a:sx n="95" d="100"/>
          <a:sy n="95" d="100"/>
        </p:scale>
        <p:origin x="46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D2BCB74-06E2-44B1-B3D1-649F33DED2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48609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1CCEEC-6605-4A9E-87CA-2ED10C896A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461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3DF4D-D8CB-41FC-B5A7-AC583A49B3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411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AA350-BA1F-47DF-83BC-4F778EDCC09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452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26064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32971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9400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80876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154881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40514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89967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357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4E668-7F6D-493B-9098-A0652A34C2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03341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80073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79713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8427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8E107-3DBC-4C3B-A509-AAD363EEF5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204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B7F57-7F3A-4D63-A342-3EBB80BC58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039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CB5E5-3254-48FE-AF18-E0177669FF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8592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72759-03AC-4468-A27C-61F0FC40D5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20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67EF0-EB3A-44D2-80E2-22C0B7EFC1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576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AEDB-5193-4C7E-8495-0006705634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525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342F2-D52B-4C89-ADA5-8791F44170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351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44DDE70D-C71D-45E4-B77D-94ECFA3785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 smtClean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5" r:id="rId9"/>
    <p:sldLayoutId id="2147484046" r:id="rId10"/>
    <p:sldLayoutId id="214748404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Trestní právo hmotné -zvláštní část 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podzim </a:t>
            </a:r>
            <a:r>
              <a:rPr lang="cs-CZ" dirty="0" smtClean="0"/>
              <a:t>2016</a:t>
            </a:r>
          </a:p>
          <a:p>
            <a:endParaRPr lang="cs-CZ" sz="2800" dirty="0" smtClean="0"/>
          </a:p>
          <a:p>
            <a:r>
              <a:rPr lang="cs-CZ" sz="2800" dirty="0" smtClean="0"/>
              <a:t>Úvod do trestního práva hmotného a procesního II.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67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trestné činy ohrožující život a zdraví</a:t>
            </a:r>
          </a:p>
          <a:p>
            <a:pPr lvl="1"/>
            <a:r>
              <a:rPr lang="cs-CZ" dirty="0" smtClean="0"/>
              <a:t>§ 149 mučení a jiné nelidské a kruté zacházení</a:t>
            </a:r>
          </a:p>
          <a:p>
            <a:pPr lvl="1"/>
            <a:r>
              <a:rPr lang="cs-CZ" dirty="0" smtClean="0"/>
              <a:t>§ 150 neposkytnutí pomoci</a:t>
            </a:r>
          </a:p>
          <a:p>
            <a:pPr lvl="1"/>
            <a:r>
              <a:rPr lang="cs-CZ" dirty="0" smtClean="0"/>
              <a:t>§ 151 neposkytnutí pomoci řidičem dopravního prostředku</a:t>
            </a:r>
          </a:p>
          <a:p>
            <a:pPr lvl="1"/>
            <a:r>
              <a:rPr lang="cs-CZ" dirty="0" smtClean="0"/>
              <a:t>§ 152 šíření nakažlivé lidské nemoci</a:t>
            </a:r>
          </a:p>
          <a:p>
            <a:pPr lvl="1"/>
            <a:r>
              <a:rPr lang="cs-CZ" dirty="0" smtClean="0"/>
              <a:t>§ 153 šíření nakažlivé lidské nemoci z nedbalosti</a:t>
            </a:r>
          </a:p>
          <a:p>
            <a:pPr lvl="1"/>
            <a:r>
              <a:rPr lang="cs-CZ" dirty="0" smtClean="0"/>
              <a:t>§ 155 ohrožení pohlavní nemocí</a:t>
            </a:r>
          </a:p>
          <a:p>
            <a:pPr lvl="1"/>
            <a:r>
              <a:rPr lang="cs-CZ" dirty="0" smtClean="0"/>
              <a:t>§ 156 ohrožování zdraví závadnými potravinami a jinými předměty</a:t>
            </a:r>
          </a:p>
          <a:p>
            <a:pPr lvl="1"/>
            <a:r>
              <a:rPr lang="cs-CZ" dirty="0" smtClean="0"/>
              <a:t>§ 157 ohrožování zdraví závadnými potravinami a jinými předměty z nedbalosti</a:t>
            </a:r>
          </a:p>
          <a:p>
            <a:pPr lvl="1"/>
            <a:r>
              <a:rPr lang="cs-CZ" dirty="0" smtClean="0"/>
              <a:t>§ 158 rvačka</a:t>
            </a:r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4. – trestné činy proti těhotenství ženy</a:t>
            </a:r>
          </a:p>
          <a:p>
            <a:pPr lvl="1"/>
            <a:r>
              <a:rPr lang="cs-CZ" dirty="0" smtClean="0"/>
              <a:t>§ 159 nedovolené přerušení těhotenství bez souhlasu těhotné ženy</a:t>
            </a:r>
          </a:p>
          <a:p>
            <a:pPr lvl="1"/>
            <a:r>
              <a:rPr lang="cs-CZ" dirty="0" smtClean="0"/>
              <a:t>§ 160 nedovolené přerušení těhotenství se souhlasem těhotné ženy</a:t>
            </a:r>
          </a:p>
          <a:p>
            <a:pPr lvl="1"/>
            <a:r>
              <a:rPr lang="cs-CZ" dirty="0" smtClean="0"/>
              <a:t>§ 161 pomoc těhotné ženě k umělému přerušení těhotenství</a:t>
            </a:r>
          </a:p>
          <a:p>
            <a:pPr lvl="1"/>
            <a:r>
              <a:rPr lang="cs-CZ" dirty="0" smtClean="0"/>
              <a:t>§ 162 svádění těhotné ženy k umělému přerušení těhotenství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5. – trestné činy související s neoprávněným nakládáním s lidskými tkáněmi a orgány, lidským embryem a lidským genomem</a:t>
            </a:r>
          </a:p>
          <a:p>
            <a:pPr lvl="1"/>
            <a:r>
              <a:rPr lang="cs-CZ" dirty="0" smtClean="0"/>
              <a:t>§ 164 neoprávněné odebrání tkání a orgánů</a:t>
            </a:r>
          </a:p>
          <a:p>
            <a:pPr lvl="1"/>
            <a:r>
              <a:rPr lang="cs-CZ" dirty="0" smtClean="0"/>
              <a:t>§ 165 nedovolené nakládání s tkáněmi a orgány</a:t>
            </a:r>
          </a:p>
          <a:p>
            <a:pPr lvl="1"/>
            <a:r>
              <a:rPr lang="cs-CZ" dirty="0" smtClean="0"/>
              <a:t>§ 166 odběr tkáně, orgánu a provedení transplantace za úplatu</a:t>
            </a:r>
          </a:p>
          <a:p>
            <a:pPr lvl="1"/>
            <a:r>
              <a:rPr lang="cs-CZ" dirty="0" smtClean="0"/>
              <a:t>§ 167 nedovolené nakládání s lidským embryem a lidským genomem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II. – trestné činy proti svobodě a právům na ochranu osobnosti, soukromí a listovního tajemství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0113" y="3140968"/>
            <a:ext cx="7772400" cy="2989957"/>
          </a:xfrm>
        </p:spPr>
        <p:txBody>
          <a:bodyPr/>
          <a:lstStyle/>
          <a:p>
            <a:r>
              <a:rPr lang="cs-CZ" dirty="0" smtClean="0"/>
              <a:t>objektem je svoboda (pohybu, pobytu, atd.) a nedotknutelnost lidské osobnosti a jejích projevů </a:t>
            </a:r>
          </a:p>
          <a:p>
            <a:endParaRPr lang="cs-CZ" dirty="0" smtClean="0"/>
          </a:p>
          <a:p>
            <a:r>
              <a:rPr lang="cs-CZ" dirty="0" smtClean="0"/>
              <a:t>hlava rozdělena do dvou dílů</a:t>
            </a:r>
          </a:p>
          <a:p>
            <a:pPr lvl="1"/>
            <a:r>
              <a:rPr lang="cs-CZ" dirty="0" smtClean="0"/>
              <a:t>trestné činy proti svobodě</a:t>
            </a:r>
          </a:p>
          <a:p>
            <a:pPr lvl="1"/>
            <a:r>
              <a:rPr lang="cs-CZ" dirty="0" smtClean="0"/>
              <a:t>trestné činy proti právům na ochranu osobnosti, soukromí a listovního tajemství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celkem 17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9752</a:t>
            </a:r>
            <a:r>
              <a:rPr lang="cs-CZ" dirty="0" smtClean="0"/>
              <a:t> registrovaných TČ</a:t>
            </a:r>
          </a:p>
          <a:p>
            <a:pPr lvl="1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5645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1587</a:t>
            </a:r>
            <a:r>
              <a:rPr lang="cs-CZ" dirty="0" smtClean="0"/>
              <a:t>, k TOS s PO </a:t>
            </a:r>
            <a:r>
              <a:rPr lang="en-US" dirty="0" smtClean="0"/>
              <a:t>3314</a:t>
            </a:r>
            <a:endParaRPr lang="cs-CZ" dirty="0" smtClean="0"/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490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467</a:t>
            </a:r>
            <a:r>
              <a:rPr lang="cs-CZ" dirty="0" smtClean="0"/>
              <a:t> případech řízení zastaveno, v </a:t>
            </a:r>
            <a:r>
              <a:rPr lang="en-US" dirty="0" smtClean="0"/>
              <a:t>205</a:t>
            </a:r>
            <a:r>
              <a:rPr lang="cs-CZ" dirty="0" smtClean="0"/>
              <a:t>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proti svobodě</a:t>
            </a:r>
          </a:p>
          <a:p>
            <a:pPr lvl="1"/>
            <a:r>
              <a:rPr lang="cs-CZ" dirty="0" smtClean="0"/>
              <a:t>§ 168 obchodování s lidmi</a:t>
            </a:r>
          </a:p>
          <a:p>
            <a:pPr lvl="1"/>
            <a:r>
              <a:rPr lang="cs-CZ" dirty="0" smtClean="0"/>
              <a:t>§ 169 svěření dítěte do moci jiného</a:t>
            </a:r>
          </a:p>
          <a:p>
            <a:pPr lvl="1"/>
            <a:r>
              <a:rPr lang="cs-CZ" dirty="0" smtClean="0"/>
              <a:t>§ 170 zbavení osobní svobody</a:t>
            </a:r>
          </a:p>
          <a:p>
            <a:pPr lvl="1"/>
            <a:r>
              <a:rPr lang="cs-CZ" dirty="0" smtClean="0"/>
              <a:t>§ 171 omezování osobní svobody</a:t>
            </a:r>
          </a:p>
          <a:p>
            <a:pPr lvl="1"/>
            <a:r>
              <a:rPr lang="cs-CZ" dirty="0" smtClean="0"/>
              <a:t>§ 172 zavlečení</a:t>
            </a:r>
          </a:p>
          <a:p>
            <a:pPr lvl="1"/>
            <a:r>
              <a:rPr lang="cs-CZ" dirty="0" smtClean="0"/>
              <a:t>§ 173 loupež</a:t>
            </a:r>
          </a:p>
          <a:p>
            <a:pPr lvl="1"/>
            <a:r>
              <a:rPr lang="cs-CZ" dirty="0" smtClean="0"/>
              <a:t>§ 174 braní rukojmí</a:t>
            </a:r>
          </a:p>
          <a:p>
            <a:pPr lvl="1"/>
            <a:r>
              <a:rPr lang="cs-CZ" dirty="0" smtClean="0"/>
              <a:t>§ 175 vydírání</a:t>
            </a:r>
          </a:p>
          <a:p>
            <a:pPr lvl="1"/>
            <a:r>
              <a:rPr lang="cs-CZ" dirty="0" smtClean="0"/>
              <a:t>§ 176 omezování svobody vyznání</a:t>
            </a:r>
          </a:p>
          <a:p>
            <a:pPr lvl="1"/>
            <a:r>
              <a:rPr lang="cs-CZ" dirty="0" smtClean="0"/>
              <a:t>§ 177 útisk</a:t>
            </a:r>
          </a:p>
          <a:p>
            <a:pPr lvl="1"/>
            <a:r>
              <a:rPr lang="cs-CZ" dirty="0" smtClean="0"/>
              <a:t>§ 178 porušování domovní svobody</a:t>
            </a:r>
          </a:p>
          <a:p>
            <a:pPr lvl="1"/>
            <a:r>
              <a:rPr lang="cs-CZ" dirty="0" smtClean="0"/>
              <a:t>§ 179 porušování svobody sdružování a shromažďování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trestné činy proti právům na ochranu osobnosti, soukromí a listovního tajemství</a:t>
            </a:r>
          </a:p>
          <a:p>
            <a:pPr lvl="1"/>
            <a:r>
              <a:rPr lang="cs-CZ" dirty="0" smtClean="0"/>
              <a:t>§ 180 </a:t>
            </a:r>
            <a:r>
              <a:rPr lang="cs-CZ" sz="2400" dirty="0" smtClean="0">
                <a:ea typeface="+mn-ea"/>
                <a:cs typeface="+mn-cs"/>
              </a:rPr>
              <a:t>neoprávněné nakládání s osobními údaji</a:t>
            </a:r>
          </a:p>
          <a:p>
            <a:pPr lvl="1"/>
            <a:r>
              <a:rPr lang="cs-CZ" dirty="0" smtClean="0"/>
              <a:t>§ 181 poškození cizích práv</a:t>
            </a:r>
          </a:p>
          <a:p>
            <a:pPr lvl="1"/>
            <a:r>
              <a:rPr lang="cs-CZ" dirty="0" smtClean="0"/>
              <a:t>§ 181 porušení tajemství dopravovaných zpráv</a:t>
            </a:r>
          </a:p>
          <a:p>
            <a:pPr lvl="1"/>
            <a:r>
              <a:rPr lang="cs-CZ" sz="2200" dirty="0" smtClean="0"/>
              <a:t>§ 183 porušení tajemství listin a jiných dokumentů uchovávaných v soukromí</a:t>
            </a:r>
          </a:p>
          <a:p>
            <a:pPr lvl="1"/>
            <a:r>
              <a:rPr lang="cs-CZ" dirty="0" smtClean="0"/>
              <a:t>§ 184 pomluva</a:t>
            </a:r>
            <a:endParaRPr lang="cs-CZ" sz="22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III. – trestné činy proti lidské důstojnosti v sexuální oblasti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420888"/>
            <a:ext cx="7772400" cy="2989957"/>
          </a:xfrm>
        </p:spPr>
        <p:txBody>
          <a:bodyPr/>
          <a:lstStyle/>
          <a:p>
            <a:r>
              <a:rPr lang="cs-CZ" dirty="0" smtClean="0"/>
              <a:t>objekty jsou svoboda nakládání s vlastním tělem, nerušený sexuální vývoj dětí a mladistvých, ochrana zákazu pohlavního styku mezi blízkými příbuznými, ochrana „mravopočestnosti“</a:t>
            </a:r>
          </a:p>
          <a:p>
            <a:endParaRPr lang="cs-CZ" dirty="0" smtClean="0"/>
          </a:p>
          <a:p>
            <a:r>
              <a:rPr lang="cs-CZ" dirty="0" smtClean="0"/>
              <a:t>hlava se dále nedělí</a:t>
            </a:r>
          </a:p>
          <a:p>
            <a:endParaRPr lang="cs-CZ" dirty="0" smtClean="0"/>
          </a:p>
          <a:p>
            <a:r>
              <a:rPr lang="cs-CZ" dirty="0" smtClean="0"/>
              <a:t>celkem 11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1054</a:t>
            </a:r>
            <a:r>
              <a:rPr lang="cs-CZ" dirty="0" smtClean="0"/>
              <a:t> registrovaných TČ</a:t>
            </a:r>
          </a:p>
          <a:p>
            <a:pPr lvl="1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611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111</a:t>
            </a:r>
            <a:r>
              <a:rPr lang="cs-CZ" dirty="0" smtClean="0"/>
              <a:t>, k TOS s PO </a:t>
            </a:r>
            <a:r>
              <a:rPr lang="en-US" dirty="0" smtClean="0"/>
              <a:t>466</a:t>
            </a:r>
            <a:r>
              <a:rPr lang="cs-CZ" dirty="0" smtClean="0"/>
              <a:t>, celkem 111 ochranných léčení (sexuologických 69)</a:t>
            </a:r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143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23</a:t>
            </a:r>
            <a:r>
              <a:rPr lang="cs-CZ" dirty="0" smtClean="0"/>
              <a:t> případech řízení zastaveno, ve </a:t>
            </a:r>
            <a:r>
              <a:rPr lang="en-US" dirty="0" smtClean="0"/>
              <a:t>4</a:t>
            </a:r>
            <a:r>
              <a:rPr lang="cs-CZ" dirty="0" smtClean="0"/>
              <a:t>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185 znásilnění</a:t>
            </a:r>
          </a:p>
          <a:p>
            <a:pPr lvl="1"/>
            <a:r>
              <a:rPr lang="cs-CZ" dirty="0" smtClean="0"/>
              <a:t>§ 186 sexuální nátlak</a:t>
            </a:r>
          </a:p>
          <a:p>
            <a:pPr lvl="1"/>
            <a:r>
              <a:rPr lang="cs-CZ" dirty="0" smtClean="0"/>
              <a:t>§ 187 pohlavní zneužití </a:t>
            </a:r>
          </a:p>
          <a:p>
            <a:pPr lvl="1"/>
            <a:r>
              <a:rPr lang="cs-CZ" dirty="0" smtClean="0"/>
              <a:t>§ 188 soulož mezi příbuznými</a:t>
            </a:r>
          </a:p>
          <a:p>
            <a:pPr lvl="1"/>
            <a:r>
              <a:rPr lang="cs-CZ" dirty="0" smtClean="0"/>
              <a:t>§ 189 kuplířství </a:t>
            </a:r>
          </a:p>
          <a:p>
            <a:pPr lvl="1"/>
            <a:r>
              <a:rPr lang="cs-CZ" dirty="0" smtClean="0"/>
              <a:t>§ 190 prostituce ohrožující mravní vývoj dětí</a:t>
            </a:r>
          </a:p>
          <a:p>
            <a:pPr lvl="1"/>
            <a:r>
              <a:rPr lang="cs-CZ" dirty="0" smtClean="0"/>
              <a:t>§ 191 šíření pornografie</a:t>
            </a:r>
          </a:p>
          <a:p>
            <a:pPr lvl="1"/>
            <a:r>
              <a:rPr lang="cs-CZ" dirty="0" smtClean="0"/>
              <a:t>§ 192 výroba a jiné nakládání s dětskou pornografií</a:t>
            </a:r>
          </a:p>
          <a:p>
            <a:pPr lvl="1"/>
            <a:r>
              <a:rPr lang="cs-CZ" dirty="0" smtClean="0"/>
              <a:t>§ 193 zneužití dítěte k výrobě pornografie</a:t>
            </a:r>
          </a:p>
          <a:p>
            <a:pPr lvl="1"/>
            <a:r>
              <a:rPr lang="cs-CZ" dirty="0" smtClean="0"/>
              <a:t>§ 193a účast na pornografickém představení</a:t>
            </a:r>
          </a:p>
          <a:p>
            <a:pPr lvl="1"/>
            <a:r>
              <a:rPr lang="cs-CZ" dirty="0" smtClean="0"/>
              <a:t>§ 193b navazování nedovolených kontaktů s dítětem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obecné a zvláštní části </a:t>
            </a:r>
            <a:r>
              <a:rPr lang="cs-CZ" dirty="0" err="1" smtClean="0"/>
              <a:t>tr</a:t>
            </a:r>
            <a:r>
              <a:rPr lang="cs-CZ" dirty="0" smtClean="0"/>
              <a:t>. zákoníku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část - § 1 - § 139, zvláštní část - § 140 - § 418 </a:t>
            </a:r>
          </a:p>
          <a:p>
            <a:endParaRPr lang="cs-CZ" dirty="0" smtClean="0"/>
          </a:p>
          <a:p>
            <a:r>
              <a:rPr lang="cs-CZ" dirty="0" smtClean="0"/>
              <a:t>obecná část – obecné instituty, legální definice</a:t>
            </a:r>
          </a:p>
          <a:p>
            <a:pPr lvl="1"/>
            <a:r>
              <a:rPr lang="cs-CZ" dirty="0" smtClean="0"/>
              <a:t>vymezuje základy trestní odpovědnosti a trestní sankce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zvláštní část – konkrétní skutkové podstaty</a:t>
            </a:r>
          </a:p>
          <a:p>
            <a:pPr lvl="1"/>
            <a:r>
              <a:rPr lang="cs-CZ" dirty="0" smtClean="0"/>
              <a:t>vymezuje katalog jednotlivých trestných činů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vztah komplementarity </a:t>
            </a:r>
          </a:p>
          <a:p>
            <a:pPr lvl="1"/>
            <a:r>
              <a:rPr lang="cs-CZ" dirty="0" smtClean="0"/>
              <a:t>vzájemně se doplňují, jedna bez druhé by byly nepoužitelné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IV. – trestné činy proti rodině a dětem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420888"/>
            <a:ext cx="7772400" cy="2989957"/>
          </a:xfrm>
        </p:spPr>
        <p:txBody>
          <a:bodyPr/>
          <a:lstStyle/>
          <a:p>
            <a:r>
              <a:rPr lang="cs-CZ" dirty="0" smtClean="0"/>
              <a:t>objektem je zájem ochraně řádné výchovy, výživy a všeobecného vývoje dítěte, jakož i na ochraně funkčních vztahů v rodině v souladu se základními společenskými normami</a:t>
            </a:r>
          </a:p>
          <a:p>
            <a:endParaRPr lang="cs-CZ" dirty="0" smtClean="0"/>
          </a:p>
          <a:p>
            <a:r>
              <a:rPr lang="cs-CZ" dirty="0" smtClean="0"/>
              <a:t>hlava se dále nedělí</a:t>
            </a:r>
          </a:p>
          <a:p>
            <a:endParaRPr lang="cs-CZ" dirty="0" smtClean="0"/>
          </a:p>
          <a:p>
            <a:r>
              <a:rPr lang="cs-CZ" dirty="0" smtClean="0"/>
              <a:t>celkem 9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IV.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14005 registrovaných TČ</a:t>
            </a:r>
          </a:p>
          <a:p>
            <a:pPr lvl="2"/>
            <a:r>
              <a:rPr lang="cs-CZ" dirty="0" smtClean="0"/>
              <a:t>z toho </a:t>
            </a:r>
            <a:r>
              <a:rPr lang="en-US" dirty="0" smtClean="0"/>
              <a:t>13582</a:t>
            </a:r>
            <a:r>
              <a:rPr lang="cs-CZ" dirty="0" smtClean="0"/>
              <a:t> TČ zanedbání povinné výživy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10862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734</a:t>
            </a:r>
            <a:r>
              <a:rPr lang="cs-CZ" dirty="0" smtClean="0"/>
              <a:t>, k TOS s PO </a:t>
            </a:r>
            <a:r>
              <a:rPr lang="en-US" dirty="0" smtClean="0"/>
              <a:t>8651</a:t>
            </a:r>
            <a:endParaRPr lang="cs-CZ" dirty="0" smtClean="0"/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1383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538</a:t>
            </a:r>
            <a:r>
              <a:rPr lang="cs-CZ" dirty="0" smtClean="0"/>
              <a:t> případech řízení zastaveno, v </a:t>
            </a:r>
            <a:r>
              <a:rPr lang="en-US" dirty="0" smtClean="0"/>
              <a:t>67</a:t>
            </a:r>
            <a:r>
              <a:rPr lang="cs-CZ" dirty="0" smtClean="0"/>
              <a:t>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IV.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194 dvojí manželství</a:t>
            </a:r>
          </a:p>
          <a:p>
            <a:pPr lvl="1"/>
            <a:r>
              <a:rPr lang="cs-CZ" dirty="0" smtClean="0"/>
              <a:t>§ 195 opuštění svěřené osoby</a:t>
            </a:r>
          </a:p>
          <a:p>
            <a:pPr lvl="1"/>
            <a:r>
              <a:rPr lang="cs-CZ" dirty="0" smtClean="0"/>
              <a:t>§ 196 zanedbání povinné výživy</a:t>
            </a:r>
          </a:p>
          <a:p>
            <a:pPr lvl="1"/>
            <a:r>
              <a:rPr lang="cs-CZ" dirty="0" smtClean="0"/>
              <a:t>§ 198 týrání svěřené osoby</a:t>
            </a:r>
          </a:p>
          <a:p>
            <a:pPr lvl="1"/>
            <a:r>
              <a:rPr lang="cs-CZ" dirty="0" smtClean="0"/>
              <a:t>§ 199 týrání osoby žijící ve společném obydlí</a:t>
            </a:r>
          </a:p>
          <a:p>
            <a:pPr lvl="1"/>
            <a:r>
              <a:rPr lang="cs-CZ" dirty="0" smtClean="0"/>
              <a:t>§ 200 únos dítěte a osoby stižené duševní poruchou</a:t>
            </a:r>
          </a:p>
          <a:p>
            <a:pPr lvl="1"/>
            <a:r>
              <a:rPr lang="cs-CZ" dirty="0" smtClean="0"/>
              <a:t>§ 201 ohrožování výchovy dítěte</a:t>
            </a:r>
          </a:p>
          <a:p>
            <a:pPr lvl="1"/>
            <a:r>
              <a:rPr lang="cs-CZ" dirty="0" smtClean="0"/>
              <a:t>§ 202 svádění k pohlavnímu styku</a:t>
            </a:r>
          </a:p>
          <a:p>
            <a:pPr lvl="1"/>
            <a:r>
              <a:rPr lang="cs-CZ" dirty="0" smtClean="0"/>
              <a:t>§ 204 podání alkoholu dítěti 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V. – trestné činy proti majetku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420888"/>
            <a:ext cx="7772400" cy="2989957"/>
          </a:xfrm>
        </p:spPr>
        <p:txBody>
          <a:bodyPr/>
          <a:lstStyle/>
          <a:p>
            <a:r>
              <a:rPr lang="cs-CZ" dirty="0" smtClean="0"/>
              <a:t>objektem je ochrana majetkových zájmů, zejména nerušeného výkonu vlastnického práva</a:t>
            </a:r>
          </a:p>
          <a:p>
            <a:pPr lvl="1"/>
            <a:r>
              <a:rPr lang="cs-CZ" dirty="0" smtClean="0"/>
              <a:t>mimo to však i např. ochrana cizího majetku a jeho řádné správy</a:t>
            </a:r>
          </a:p>
          <a:p>
            <a:endParaRPr lang="cs-CZ" dirty="0" smtClean="0"/>
          </a:p>
          <a:p>
            <a:r>
              <a:rPr lang="cs-CZ" dirty="0" smtClean="0"/>
              <a:t>hlava se dále nedělí</a:t>
            </a:r>
          </a:p>
          <a:p>
            <a:pPr lvl="1"/>
            <a:r>
              <a:rPr lang="cs-CZ" dirty="0" smtClean="0"/>
              <a:t>lze však rozlišovat TČ obohacovací, </a:t>
            </a:r>
            <a:r>
              <a:rPr lang="cs-CZ" dirty="0" err="1" smtClean="0"/>
              <a:t>poškozovací</a:t>
            </a:r>
            <a:r>
              <a:rPr lang="cs-CZ" dirty="0" smtClean="0"/>
              <a:t>, kořistnické a tzv. krádež užitku</a:t>
            </a:r>
          </a:p>
          <a:p>
            <a:endParaRPr lang="cs-CZ" dirty="0" smtClean="0"/>
          </a:p>
          <a:p>
            <a:r>
              <a:rPr lang="cs-CZ" dirty="0" smtClean="0"/>
              <a:t>celkem 28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46750</a:t>
            </a:r>
            <a:r>
              <a:rPr lang="cs-CZ" dirty="0" smtClean="0"/>
              <a:t> registrovaných TČ</a:t>
            </a:r>
          </a:p>
          <a:p>
            <a:pPr lvl="2"/>
            <a:r>
              <a:rPr lang="cs-CZ" dirty="0" smtClean="0"/>
              <a:t>z toho </a:t>
            </a:r>
            <a:r>
              <a:rPr lang="en-US" dirty="0" smtClean="0"/>
              <a:t>33530</a:t>
            </a:r>
            <a:r>
              <a:rPr lang="cs-CZ" dirty="0" smtClean="0"/>
              <a:t> TČ krádeže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27770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5109</a:t>
            </a:r>
            <a:r>
              <a:rPr lang="cs-CZ" dirty="0" smtClean="0"/>
              <a:t>, k TOS s PO </a:t>
            </a:r>
            <a:r>
              <a:rPr lang="en-US" dirty="0" smtClean="0"/>
              <a:t>17644</a:t>
            </a:r>
            <a:endParaRPr lang="cs-CZ" dirty="0" smtClean="0"/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1524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2537</a:t>
            </a:r>
            <a:r>
              <a:rPr lang="cs-CZ" dirty="0" smtClean="0"/>
              <a:t> případech řízení zastaveno, v </a:t>
            </a:r>
            <a:r>
              <a:rPr lang="en-US" dirty="0" smtClean="0"/>
              <a:t>370</a:t>
            </a:r>
            <a:r>
              <a:rPr lang="cs-CZ" dirty="0" smtClean="0"/>
              <a:t>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205 krádež</a:t>
            </a:r>
          </a:p>
          <a:p>
            <a:pPr lvl="1"/>
            <a:r>
              <a:rPr lang="cs-CZ" dirty="0" smtClean="0"/>
              <a:t>§ 206 zpronevěra</a:t>
            </a:r>
          </a:p>
          <a:p>
            <a:pPr lvl="1"/>
            <a:r>
              <a:rPr lang="cs-CZ" dirty="0" smtClean="0"/>
              <a:t>§ 207 neoprávněné užívání cizí věci</a:t>
            </a:r>
          </a:p>
          <a:p>
            <a:pPr lvl="1"/>
            <a:r>
              <a:rPr lang="cs-CZ" dirty="0" smtClean="0"/>
              <a:t>§ 208 n</a:t>
            </a:r>
            <a:r>
              <a:rPr lang="cs-CZ" sz="2000" dirty="0" smtClean="0"/>
              <a:t>eoprávněný zásah do práva k domu, bytu nebo k nebytovému prostoru</a:t>
            </a:r>
          </a:p>
          <a:p>
            <a:pPr lvl="1"/>
            <a:r>
              <a:rPr lang="cs-CZ" sz="2000" dirty="0" smtClean="0"/>
              <a:t>§ 209 podvod</a:t>
            </a:r>
          </a:p>
          <a:p>
            <a:pPr lvl="1"/>
            <a:r>
              <a:rPr lang="cs-CZ" sz="2000" dirty="0" smtClean="0"/>
              <a:t>§ 210 pojistný podvod</a:t>
            </a:r>
          </a:p>
          <a:p>
            <a:pPr lvl="1"/>
            <a:r>
              <a:rPr lang="cs-CZ" sz="2000" dirty="0" smtClean="0"/>
              <a:t>§ 211 úvěrový podvod</a:t>
            </a:r>
          </a:p>
          <a:p>
            <a:pPr lvl="1"/>
            <a:r>
              <a:rPr lang="cs-CZ" sz="2000" dirty="0" smtClean="0"/>
              <a:t>§ 212 dotační podvod</a:t>
            </a:r>
          </a:p>
          <a:p>
            <a:pPr lvl="1"/>
            <a:r>
              <a:rPr lang="cs-CZ" sz="2000" dirty="0" smtClean="0"/>
              <a:t>§ 213 provozování nepoctivých her a sázek</a:t>
            </a:r>
          </a:p>
          <a:p>
            <a:pPr lvl="1"/>
            <a:r>
              <a:rPr lang="cs-CZ" sz="2000" dirty="0" smtClean="0"/>
              <a:t>§ 214 podílnictví </a:t>
            </a:r>
          </a:p>
          <a:p>
            <a:pPr lvl="1"/>
            <a:r>
              <a:rPr lang="cs-CZ" sz="2000" dirty="0" smtClean="0"/>
              <a:t>§ 215 podílnictví z nedbalosti</a:t>
            </a:r>
          </a:p>
          <a:p>
            <a:pPr lvl="1"/>
            <a:r>
              <a:rPr lang="cs-CZ" sz="2000" dirty="0" smtClean="0"/>
              <a:t>§ 216 legalizace výnosů z trestné činnosti</a:t>
            </a:r>
          </a:p>
          <a:p>
            <a:pPr lvl="1"/>
            <a:r>
              <a:rPr lang="cs-CZ" sz="2000" dirty="0" smtClean="0"/>
              <a:t>§ 217 legalizace výnosů z trestné činnosti z nedbalosti</a:t>
            </a:r>
          </a:p>
          <a:p>
            <a:pPr lvl="1"/>
            <a:endParaRPr lang="en-GB" sz="20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V. – přehled trestných činů II.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218 lichva </a:t>
            </a:r>
          </a:p>
          <a:p>
            <a:pPr lvl="1"/>
            <a:r>
              <a:rPr lang="cs-CZ" dirty="0" smtClean="0"/>
              <a:t>§ 219 zatajení věci</a:t>
            </a:r>
          </a:p>
          <a:p>
            <a:pPr lvl="1"/>
            <a:r>
              <a:rPr lang="cs-CZ" dirty="0" smtClean="0"/>
              <a:t>§ 220 porušení povinnosti při správě cizího majetku</a:t>
            </a:r>
          </a:p>
          <a:p>
            <a:pPr lvl="1"/>
            <a:r>
              <a:rPr lang="cs-CZ" dirty="0" smtClean="0"/>
              <a:t>§ 221 porušení povinnosti při správě cizího majetku z nedbalosti</a:t>
            </a:r>
          </a:p>
          <a:p>
            <a:pPr lvl="1"/>
            <a:r>
              <a:rPr lang="cs-CZ" dirty="0" smtClean="0"/>
              <a:t>§ 222 poškození věřitele </a:t>
            </a:r>
          </a:p>
          <a:p>
            <a:pPr lvl="1"/>
            <a:r>
              <a:rPr lang="cs-CZ" dirty="0" smtClean="0"/>
              <a:t>§ 223 zvýhodnění věřitele</a:t>
            </a:r>
          </a:p>
          <a:p>
            <a:pPr lvl="1"/>
            <a:r>
              <a:rPr lang="cs-CZ" dirty="0" smtClean="0"/>
              <a:t>§ 224 způsobení úpadku</a:t>
            </a:r>
          </a:p>
          <a:p>
            <a:pPr lvl="1"/>
            <a:r>
              <a:rPr lang="cs-CZ" dirty="0" smtClean="0"/>
              <a:t>§ 225 porušení povinnosti v </a:t>
            </a:r>
            <a:r>
              <a:rPr lang="cs-CZ" dirty="0" err="1" smtClean="0"/>
              <a:t>insolvenčním</a:t>
            </a:r>
            <a:r>
              <a:rPr lang="cs-CZ" dirty="0" smtClean="0"/>
              <a:t> řízení </a:t>
            </a:r>
          </a:p>
          <a:p>
            <a:pPr lvl="1"/>
            <a:r>
              <a:rPr lang="cs-CZ" sz="2000" dirty="0" smtClean="0"/>
              <a:t>§ 226 pletichy v </a:t>
            </a:r>
            <a:r>
              <a:rPr lang="cs-CZ" sz="2000" dirty="0" err="1" smtClean="0"/>
              <a:t>insolvenčním</a:t>
            </a:r>
            <a:r>
              <a:rPr lang="cs-CZ" sz="2000" dirty="0" smtClean="0"/>
              <a:t> řízení</a:t>
            </a:r>
          </a:p>
          <a:p>
            <a:pPr lvl="1"/>
            <a:r>
              <a:rPr lang="cs-CZ" sz="2000" dirty="0" smtClean="0"/>
              <a:t>§ 227 porušení povinnosti učinit pravdivé prohlášení o majetku</a:t>
            </a:r>
          </a:p>
          <a:p>
            <a:pPr lvl="1"/>
            <a:r>
              <a:rPr lang="cs-CZ" sz="2000" dirty="0" smtClean="0"/>
              <a:t>§ 228 poškození cizí věci</a:t>
            </a:r>
          </a:p>
          <a:p>
            <a:pPr lvl="1">
              <a:buNone/>
            </a:pPr>
            <a:endParaRPr lang="en-GB" sz="2000" dirty="0" smtClean="0"/>
          </a:p>
          <a:p>
            <a:pPr lvl="1"/>
            <a:endParaRPr lang="cs-CZ" dirty="0" smtClean="0"/>
          </a:p>
          <a:p>
            <a:pPr lvl="1"/>
            <a:endParaRPr lang="en-GB" sz="20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V. – přehled trestných činů III.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229 zneužívání vlastnictví</a:t>
            </a:r>
          </a:p>
          <a:p>
            <a:pPr lvl="1"/>
            <a:r>
              <a:rPr lang="cs-CZ" sz="2000" dirty="0" smtClean="0"/>
              <a:t>§ 230 neoprávněný přístup k počítačovému systému a nosiči informací</a:t>
            </a:r>
          </a:p>
          <a:p>
            <a:pPr lvl="1"/>
            <a:r>
              <a:rPr lang="cs-CZ" sz="2000" dirty="0" smtClean="0"/>
              <a:t>§ 231 opatření a přechovávání přístupového zařízení a hesla k počítačovému systému a jiných takových dat</a:t>
            </a:r>
          </a:p>
          <a:p>
            <a:pPr lvl="1"/>
            <a:r>
              <a:rPr lang="cs-CZ" sz="2000" dirty="0" smtClean="0"/>
              <a:t>§ 232 poškození záznamu v počítačovém systému a na nosiči informací a zásah do vybavení počítače z nedbalosti</a:t>
            </a:r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cs-CZ" sz="2000" dirty="0" smtClean="0"/>
          </a:p>
          <a:p>
            <a:pPr lvl="1">
              <a:buNone/>
            </a:pPr>
            <a:endParaRPr lang="en-GB" sz="2000" dirty="0" smtClean="0"/>
          </a:p>
          <a:p>
            <a:pPr lvl="1"/>
            <a:endParaRPr lang="cs-CZ" dirty="0" smtClean="0"/>
          </a:p>
          <a:p>
            <a:pPr lvl="1"/>
            <a:endParaRPr lang="en-GB" sz="2000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trestné činy hospodářské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2989957"/>
          </a:xfrm>
        </p:spPr>
        <p:txBody>
          <a:bodyPr/>
          <a:lstStyle/>
          <a:p>
            <a:r>
              <a:rPr lang="cs-CZ" dirty="0" smtClean="0"/>
              <a:t>objektem je ochrana fungování tržní ekonomiky a jejích závazných pravidel</a:t>
            </a:r>
          </a:p>
          <a:p>
            <a:endParaRPr lang="cs-CZ" dirty="0" smtClean="0"/>
          </a:p>
          <a:p>
            <a:r>
              <a:rPr lang="cs-CZ" dirty="0" smtClean="0"/>
              <a:t>hlava se dělí na čtyři díly</a:t>
            </a:r>
          </a:p>
          <a:p>
            <a:pPr lvl="1"/>
            <a:r>
              <a:rPr lang="cs-CZ" dirty="0" smtClean="0"/>
              <a:t>díl 1. – TČ proti měně a platebním prostředkům </a:t>
            </a:r>
          </a:p>
          <a:p>
            <a:pPr lvl="1"/>
            <a:r>
              <a:rPr lang="cs-CZ" dirty="0" smtClean="0"/>
              <a:t>díl 2. – TČ daňové, poplatkové a devizové</a:t>
            </a:r>
          </a:p>
          <a:p>
            <a:pPr lvl="1"/>
            <a:r>
              <a:rPr lang="cs-CZ" dirty="0" smtClean="0"/>
              <a:t>díl 3. – TČ proti závazným pravidlům tržní ekonomiky a oběhu zboží ve styku s cizinou</a:t>
            </a:r>
          </a:p>
          <a:p>
            <a:pPr lvl="1"/>
            <a:r>
              <a:rPr lang="cs-CZ" dirty="0" smtClean="0"/>
              <a:t>díl 4. – TČ proti průmyslovým právům a proti autorskému právu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celkem 37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4468</a:t>
            </a:r>
            <a:r>
              <a:rPr lang="cs-CZ" dirty="0" smtClean="0"/>
              <a:t> registrovaných TČ</a:t>
            </a:r>
          </a:p>
          <a:p>
            <a:pPr lvl="1"/>
            <a:r>
              <a:rPr lang="cs-CZ" dirty="0" smtClean="0"/>
              <a:t>z toho </a:t>
            </a:r>
            <a:r>
              <a:rPr lang="en-US" dirty="0" smtClean="0"/>
              <a:t>3751</a:t>
            </a:r>
            <a:r>
              <a:rPr lang="cs-CZ" dirty="0" smtClean="0"/>
              <a:t> </a:t>
            </a:r>
            <a:r>
              <a:rPr lang="cs-CZ" sz="2000" dirty="0" smtClean="0"/>
              <a:t>neoprávněné opatření, padělání a pozměnění platebního prostředku</a:t>
            </a:r>
          </a:p>
          <a:p>
            <a:pPr lvl="2">
              <a:buNone/>
            </a:pPr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2960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579</a:t>
            </a:r>
            <a:r>
              <a:rPr lang="cs-CZ" dirty="0" smtClean="0"/>
              <a:t>, k TOS s PO </a:t>
            </a:r>
            <a:r>
              <a:rPr lang="en-US" dirty="0" smtClean="0"/>
              <a:t>1951</a:t>
            </a:r>
            <a:endParaRPr lang="cs-CZ" dirty="0" smtClean="0"/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281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198</a:t>
            </a:r>
            <a:r>
              <a:rPr lang="cs-CZ" dirty="0" smtClean="0"/>
              <a:t> případech řízení zastaveno, v </a:t>
            </a:r>
            <a:r>
              <a:rPr lang="en-US" dirty="0" smtClean="0"/>
              <a:t>19</a:t>
            </a:r>
            <a:r>
              <a:rPr lang="cs-CZ" dirty="0" smtClean="0"/>
              <a:t>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část trestního zákoníku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exkluzivní kodifikace trestných činů</a:t>
            </a:r>
          </a:p>
          <a:p>
            <a:pPr lvl="1"/>
            <a:r>
              <a:rPr lang="cs-CZ" dirty="0" smtClean="0"/>
              <a:t>kompletní úprava definic skutkových podstat trestných činů</a:t>
            </a:r>
          </a:p>
          <a:p>
            <a:pPr lvl="1"/>
            <a:r>
              <a:rPr lang="cs-CZ" dirty="0" smtClean="0"/>
              <a:t>zásada žádný trestný čin bez zákona, zákaz retroaktivity, zákaz analogie v neprospěch pachatele</a:t>
            </a:r>
          </a:p>
          <a:p>
            <a:pPr lvl="1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u právnických osob výčet trestných činů omezen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§ 7 zák. o </a:t>
            </a:r>
            <a:r>
              <a:rPr lang="cs-CZ" dirty="0" err="1" smtClean="0">
                <a:ea typeface="+mn-ea"/>
                <a:cs typeface="+mn-cs"/>
              </a:rPr>
              <a:t>tr</a:t>
            </a:r>
            <a:r>
              <a:rPr lang="cs-CZ" dirty="0" smtClean="0">
                <a:ea typeface="+mn-ea"/>
                <a:cs typeface="+mn-cs"/>
              </a:rPr>
              <a:t>. odpovědnosti </a:t>
            </a:r>
            <a:r>
              <a:rPr lang="cs-CZ" dirty="0" err="1" smtClean="0">
                <a:ea typeface="+mn-ea"/>
                <a:cs typeface="+mn-cs"/>
              </a:rPr>
              <a:t>pr</a:t>
            </a:r>
            <a:r>
              <a:rPr lang="cs-CZ" dirty="0" smtClean="0">
                <a:ea typeface="+mn-ea"/>
                <a:cs typeface="+mn-cs"/>
              </a:rPr>
              <a:t>. osob</a:t>
            </a:r>
          </a:p>
          <a:p>
            <a:pPr marL="742950" lvl="2" indent="-342900"/>
            <a:endParaRPr lang="cs-CZ" dirty="0" smtClean="0">
              <a:ea typeface="+mn-ea"/>
              <a:cs typeface="+mn-cs"/>
            </a:endParaRPr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u mladistvých všechny trestné činy, jako u dospělých 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sněmovní tisk 817/0 -&gt; u zvlášť závažných zločinů, za něž lze uložit výjimečný trest, snížení věku na 13 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 vláda vyslovila s návrhem nesouhlas </a:t>
            </a:r>
          </a:p>
          <a:p>
            <a:pPr lvl="1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proti měně a platebním prostředkům</a:t>
            </a:r>
          </a:p>
          <a:p>
            <a:pPr lvl="1"/>
            <a:r>
              <a:rPr lang="cs-CZ" dirty="0" smtClean="0"/>
              <a:t>§ 233 p</a:t>
            </a:r>
            <a:r>
              <a:rPr lang="cs-CZ" sz="2000" dirty="0" smtClean="0"/>
              <a:t>adělání a pozměnění peněz</a:t>
            </a:r>
          </a:p>
          <a:p>
            <a:pPr lvl="1"/>
            <a:r>
              <a:rPr lang="cs-CZ" dirty="0" smtClean="0"/>
              <a:t>§ 234 </a:t>
            </a:r>
            <a:r>
              <a:rPr lang="cs-CZ" sz="2000" dirty="0" smtClean="0"/>
              <a:t>neoprávněné opatření, padělání a pozměnění platebního prostředku</a:t>
            </a:r>
          </a:p>
          <a:p>
            <a:pPr lvl="1"/>
            <a:r>
              <a:rPr lang="cs-CZ" sz="2000" dirty="0" smtClean="0"/>
              <a:t>§ 235 udávání padělaných a pozměněných peněz</a:t>
            </a:r>
          </a:p>
          <a:p>
            <a:pPr lvl="1"/>
            <a:r>
              <a:rPr lang="cs-CZ" sz="2000" dirty="0" smtClean="0"/>
              <a:t>§ 236 výroba a držení padělatelského náčiní</a:t>
            </a:r>
          </a:p>
          <a:p>
            <a:pPr lvl="1"/>
            <a:r>
              <a:rPr lang="cs-CZ" sz="2000" dirty="0" smtClean="0"/>
              <a:t>§ 237 neoprávněná výroba peněz</a:t>
            </a:r>
          </a:p>
          <a:p>
            <a:pPr lvl="1"/>
            <a:r>
              <a:rPr lang="cs-CZ" sz="2000" dirty="0" smtClean="0"/>
              <a:t>§ 239 ohrožování oběhu tuzemských peněz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trestné činy daňové, poplatkové a devizové</a:t>
            </a:r>
          </a:p>
          <a:p>
            <a:pPr lvl="1"/>
            <a:r>
              <a:rPr lang="cs-CZ" dirty="0" smtClean="0"/>
              <a:t>§ 240 z</a:t>
            </a:r>
            <a:r>
              <a:rPr lang="cs-CZ" sz="2000" dirty="0" smtClean="0"/>
              <a:t>krácení daně, poplatku a podobné povinné platby</a:t>
            </a:r>
          </a:p>
          <a:p>
            <a:pPr lvl="1"/>
            <a:r>
              <a:rPr lang="cs-CZ" sz="2000" dirty="0" smtClean="0"/>
              <a:t>§ 241 neodvedení daně, pojistného na sociální zabezpečení a podobné povinné platby</a:t>
            </a:r>
          </a:p>
          <a:p>
            <a:pPr lvl="1"/>
            <a:r>
              <a:rPr lang="cs-CZ" sz="2000" dirty="0" smtClean="0"/>
              <a:t>§ 243 nesplnění oznamovací povinnosti v daňovém řízení</a:t>
            </a:r>
          </a:p>
          <a:p>
            <a:pPr lvl="1"/>
            <a:r>
              <a:rPr lang="cs-CZ" sz="2000" dirty="0" smtClean="0"/>
              <a:t>§ 244 porušení předpisů o nálepkách a jiných předmětech k označení zboží</a:t>
            </a:r>
          </a:p>
          <a:p>
            <a:pPr lvl="1"/>
            <a:r>
              <a:rPr lang="cs-CZ" sz="2000" dirty="0" smtClean="0"/>
              <a:t>§ 245 padělání a pozměnění předmětů k označení zboží pro daňové účely a předmětů dokazujících splnění poplatkové povinnosti</a:t>
            </a:r>
          </a:p>
          <a:p>
            <a:pPr lvl="1"/>
            <a:r>
              <a:rPr lang="cs-CZ" sz="2000" dirty="0" smtClean="0"/>
              <a:t>§ 246 padělání a pozměnění známek</a:t>
            </a:r>
          </a:p>
          <a:p>
            <a:pPr lvl="1"/>
            <a:r>
              <a:rPr lang="cs-CZ" sz="2000" dirty="0" smtClean="0"/>
              <a:t>§ 247 ohrožení devizového hospodářství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trestné činy proti závazným pravidlům tržní ekonomiky a oběhu zboží ve styku s cizinou</a:t>
            </a:r>
          </a:p>
          <a:p>
            <a:pPr lvl="1"/>
            <a:r>
              <a:rPr lang="cs-CZ" sz="2000" dirty="0" smtClean="0"/>
              <a:t>§ 248</a:t>
            </a:r>
            <a:r>
              <a:rPr lang="cs-CZ" dirty="0" smtClean="0"/>
              <a:t> </a:t>
            </a:r>
            <a:r>
              <a:rPr lang="cs-CZ" sz="2000" dirty="0" smtClean="0"/>
              <a:t>p</a:t>
            </a:r>
            <a:r>
              <a:rPr lang="en-GB" sz="2000" dirty="0" err="1" smtClean="0"/>
              <a:t>orušení</a:t>
            </a:r>
            <a:r>
              <a:rPr lang="en-GB" sz="2000" dirty="0" smtClean="0"/>
              <a:t> </a:t>
            </a:r>
            <a:r>
              <a:rPr lang="en-GB" sz="2000" dirty="0" err="1" smtClean="0"/>
              <a:t>předpisů</a:t>
            </a:r>
            <a:r>
              <a:rPr lang="en-GB" sz="2000" dirty="0" smtClean="0"/>
              <a:t> o </a:t>
            </a:r>
            <a:r>
              <a:rPr lang="en-GB" sz="2000" dirty="0" err="1" smtClean="0"/>
              <a:t>pravidlech</a:t>
            </a:r>
            <a:r>
              <a:rPr lang="en-GB" sz="2000" dirty="0" smtClean="0"/>
              <a:t> </a:t>
            </a:r>
            <a:r>
              <a:rPr lang="en-GB" sz="2000" dirty="0" err="1" smtClean="0"/>
              <a:t>hospodářské</a:t>
            </a:r>
            <a:r>
              <a:rPr lang="en-GB" sz="2000" dirty="0" smtClean="0"/>
              <a:t> </a:t>
            </a:r>
            <a:r>
              <a:rPr lang="en-GB" sz="2000" dirty="0" err="1" smtClean="0"/>
              <a:t>soutěže</a:t>
            </a:r>
            <a:endParaRPr lang="en-GB" sz="2000" dirty="0" smtClean="0"/>
          </a:p>
          <a:p>
            <a:pPr lvl="1"/>
            <a:r>
              <a:rPr lang="cs-CZ" sz="2000" dirty="0" smtClean="0"/>
              <a:t>§ 249 n</a:t>
            </a:r>
            <a:r>
              <a:rPr lang="en-GB" sz="2000" dirty="0" err="1" smtClean="0"/>
              <a:t>eoprávněné</a:t>
            </a:r>
            <a:r>
              <a:rPr lang="en-GB" sz="2000" dirty="0" smtClean="0"/>
              <a:t> </a:t>
            </a:r>
            <a:r>
              <a:rPr lang="en-GB" sz="2000" dirty="0" err="1" smtClean="0"/>
              <a:t>vydání</a:t>
            </a:r>
            <a:r>
              <a:rPr lang="en-GB" sz="2000" dirty="0" smtClean="0"/>
              <a:t> </a:t>
            </a:r>
            <a:r>
              <a:rPr lang="en-GB" sz="2000" dirty="0" err="1" smtClean="0"/>
              <a:t>cenného</a:t>
            </a:r>
            <a:r>
              <a:rPr lang="en-GB" sz="2000" dirty="0" smtClean="0"/>
              <a:t> </a:t>
            </a:r>
            <a:r>
              <a:rPr lang="en-GB" sz="2000" dirty="0" err="1" smtClean="0"/>
              <a:t>papíru</a:t>
            </a:r>
            <a:endParaRPr lang="en-GB" sz="2000" dirty="0" smtClean="0"/>
          </a:p>
          <a:p>
            <a:pPr lvl="1"/>
            <a:r>
              <a:rPr lang="cs-CZ" sz="2000" dirty="0" smtClean="0"/>
              <a:t>§ 250 </a:t>
            </a:r>
            <a:r>
              <a:rPr lang="pl-PL" sz="2000" dirty="0" smtClean="0"/>
              <a:t>manipulace s kurzem investičních nástrojů</a:t>
            </a:r>
          </a:p>
          <a:p>
            <a:pPr lvl="1"/>
            <a:r>
              <a:rPr lang="cs-CZ" sz="2000" dirty="0" smtClean="0"/>
              <a:t>§ 251 neoprávněné podnikání</a:t>
            </a:r>
          </a:p>
          <a:p>
            <a:pPr lvl="1"/>
            <a:r>
              <a:rPr lang="cs-CZ" sz="2000" dirty="0" smtClean="0"/>
              <a:t>§ 252 n</a:t>
            </a:r>
            <a:r>
              <a:rPr lang="en-GB" sz="2000" dirty="0" err="1" smtClean="0"/>
              <a:t>eoprávněné</a:t>
            </a:r>
            <a:r>
              <a:rPr lang="en-GB" sz="2000" dirty="0" smtClean="0"/>
              <a:t> </a:t>
            </a:r>
            <a:r>
              <a:rPr lang="en-GB" sz="2000" dirty="0" err="1" smtClean="0"/>
              <a:t>provozování</a:t>
            </a:r>
            <a:r>
              <a:rPr lang="en-GB" sz="2000" dirty="0" smtClean="0"/>
              <a:t> </a:t>
            </a:r>
            <a:r>
              <a:rPr lang="en-GB" sz="2000" dirty="0" err="1" smtClean="0"/>
              <a:t>loterie</a:t>
            </a:r>
            <a:r>
              <a:rPr lang="en-GB" sz="2000" dirty="0" smtClean="0"/>
              <a:t> a </a:t>
            </a:r>
            <a:r>
              <a:rPr lang="en-GB" sz="2000" dirty="0" err="1" smtClean="0"/>
              <a:t>podobné</a:t>
            </a:r>
            <a:r>
              <a:rPr lang="en-GB" sz="2000" dirty="0" smtClean="0"/>
              <a:t> </a:t>
            </a:r>
            <a:r>
              <a:rPr lang="en-GB" sz="2000" dirty="0" err="1" smtClean="0"/>
              <a:t>sázkové</a:t>
            </a:r>
            <a:r>
              <a:rPr lang="en-GB" sz="2000" dirty="0" smtClean="0"/>
              <a:t> </a:t>
            </a:r>
            <a:r>
              <a:rPr lang="en-GB" sz="2000" dirty="0" err="1" smtClean="0"/>
              <a:t>hry</a:t>
            </a:r>
            <a:endParaRPr lang="cs-CZ" sz="2000" dirty="0" smtClean="0"/>
          </a:p>
          <a:p>
            <a:pPr lvl="1"/>
            <a:r>
              <a:rPr lang="cs-CZ" sz="2000" dirty="0" smtClean="0"/>
              <a:t>§ 253 p</a:t>
            </a:r>
            <a:r>
              <a:rPr lang="en-GB" sz="2000" dirty="0" err="1" smtClean="0"/>
              <a:t>oškozování</a:t>
            </a:r>
            <a:r>
              <a:rPr lang="en-GB" sz="2000" dirty="0" smtClean="0"/>
              <a:t> </a:t>
            </a:r>
            <a:r>
              <a:rPr lang="en-GB" sz="2000" dirty="0" err="1" smtClean="0"/>
              <a:t>spotřebitele</a:t>
            </a:r>
            <a:endParaRPr lang="en-GB" sz="2000" dirty="0" smtClean="0"/>
          </a:p>
          <a:p>
            <a:pPr lvl="1"/>
            <a:r>
              <a:rPr lang="cs-CZ" sz="2000" dirty="0" smtClean="0"/>
              <a:t>§ 254 z</a:t>
            </a:r>
            <a:r>
              <a:rPr lang="en-GB" sz="2000" dirty="0" err="1" smtClean="0"/>
              <a:t>kreslování</a:t>
            </a:r>
            <a:r>
              <a:rPr lang="en-GB" sz="2000" dirty="0" smtClean="0"/>
              <a:t> </a:t>
            </a:r>
            <a:r>
              <a:rPr lang="en-GB" sz="2000" dirty="0" err="1" smtClean="0"/>
              <a:t>údajů</a:t>
            </a:r>
            <a:r>
              <a:rPr lang="en-GB" sz="2000" dirty="0" smtClean="0"/>
              <a:t> o </a:t>
            </a:r>
            <a:r>
              <a:rPr lang="en-GB" sz="2000" dirty="0" err="1" smtClean="0"/>
              <a:t>stavu</a:t>
            </a:r>
            <a:r>
              <a:rPr lang="en-GB" sz="2000" dirty="0" smtClean="0"/>
              <a:t> </a:t>
            </a:r>
            <a:r>
              <a:rPr lang="en-GB" sz="2000" dirty="0" err="1" smtClean="0"/>
              <a:t>hospodaření</a:t>
            </a:r>
            <a:r>
              <a:rPr lang="en-GB" sz="2000" dirty="0" smtClean="0"/>
              <a:t> a </a:t>
            </a:r>
            <a:r>
              <a:rPr lang="en-GB" sz="2000" dirty="0" err="1" smtClean="0"/>
              <a:t>jmění</a:t>
            </a:r>
            <a:endParaRPr lang="en-GB" sz="2000" dirty="0" smtClean="0"/>
          </a:p>
          <a:p>
            <a:pPr lvl="1"/>
            <a:r>
              <a:rPr lang="cs-CZ" sz="2000" dirty="0" smtClean="0"/>
              <a:t>§ 255 z</a:t>
            </a:r>
            <a:r>
              <a:rPr lang="en-GB" sz="2000" dirty="0" err="1" smtClean="0"/>
              <a:t>neužití</a:t>
            </a:r>
            <a:r>
              <a:rPr lang="en-GB" sz="2000" dirty="0" smtClean="0"/>
              <a:t> </a:t>
            </a:r>
            <a:r>
              <a:rPr lang="en-GB" sz="2000" dirty="0" err="1" smtClean="0"/>
              <a:t>informace</a:t>
            </a:r>
            <a:r>
              <a:rPr lang="en-GB" sz="2000" dirty="0" smtClean="0"/>
              <a:t> a </a:t>
            </a:r>
            <a:r>
              <a:rPr lang="en-GB" sz="2000" dirty="0" err="1" smtClean="0"/>
              <a:t>postavení</a:t>
            </a:r>
            <a:r>
              <a:rPr lang="en-GB" sz="2000" dirty="0" smtClean="0"/>
              <a:t> v </a:t>
            </a:r>
            <a:r>
              <a:rPr lang="en-GB" sz="2000" dirty="0" err="1" smtClean="0"/>
              <a:t>obchodním</a:t>
            </a:r>
            <a:r>
              <a:rPr lang="en-GB" sz="2000" dirty="0" smtClean="0"/>
              <a:t> </a:t>
            </a:r>
            <a:r>
              <a:rPr lang="en-GB" sz="2000" dirty="0" err="1" smtClean="0"/>
              <a:t>styku</a:t>
            </a:r>
            <a:endParaRPr lang="en-GB" sz="2000" dirty="0" smtClean="0"/>
          </a:p>
          <a:p>
            <a:pPr lvl="1"/>
            <a:r>
              <a:rPr lang="cs-CZ" sz="2000" dirty="0" smtClean="0"/>
              <a:t>§ 256 z</a:t>
            </a:r>
            <a:r>
              <a:rPr lang="en-GB" sz="2000" dirty="0" err="1" smtClean="0"/>
              <a:t>jednání</a:t>
            </a:r>
            <a:r>
              <a:rPr lang="en-GB" sz="2000" dirty="0" smtClean="0"/>
              <a:t> </a:t>
            </a:r>
            <a:r>
              <a:rPr lang="en-GB" sz="2000" dirty="0" err="1" smtClean="0"/>
              <a:t>výhody</a:t>
            </a:r>
            <a:r>
              <a:rPr lang="en-GB" sz="2000" dirty="0" smtClean="0"/>
              <a:t> </a:t>
            </a:r>
            <a:r>
              <a:rPr lang="en-GB" sz="2000" dirty="0" err="1" smtClean="0"/>
              <a:t>při</a:t>
            </a:r>
            <a:r>
              <a:rPr lang="en-GB" sz="2000" dirty="0" smtClean="0"/>
              <a:t> </a:t>
            </a:r>
            <a:r>
              <a:rPr lang="en-GB" sz="2000" dirty="0" err="1" smtClean="0"/>
              <a:t>zadání</a:t>
            </a:r>
            <a:r>
              <a:rPr lang="en-GB" sz="2000" dirty="0" smtClean="0"/>
              <a:t> </a:t>
            </a:r>
            <a:r>
              <a:rPr lang="en-GB" sz="2000" dirty="0" err="1" smtClean="0"/>
              <a:t>veřejné</a:t>
            </a:r>
            <a:r>
              <a:rPr lang="en-GB" sz="2000" dirty="0" smtClean="0"/>
              <a:t> </a:t>
            </a:r>
            <a:r>
              <a:rPr lang="en-GB" sz="2000" dirty="0" err="1" smtClean="0"/>
              <a:t>zakázky</a:t>
            </a:r>
            <a:r>
              <a:rPr lang="en-GB" sz="2000" dirty="0" smtClean="0"/>
              <a:t>, </a:t>
            </a:r>
            <a:r>
              <a:rPr lang="en-GB" sz="2000" dirty="0" err="1" smtClean="0"/>
              <a:t>při</a:t>
            </a:r>
            <a:r>
              <a:rPr lang="en-GB" sz="2000" dirty="0" smtClean="0"/>
              <a:t> </a:t>
            </a:r>
            <a:r>
              <a:rPr lang="en-GB" sz="2000" dirty="0" err="1" smtClean="0"/>
              <a:t>veřejné</a:t>
            </a:r>
            <a:r>
              <a:rPr lang="en-GB" sz="2000" dirty="0" smtClean="0"/>
              <a:t> </a:t>
            </a:r>
            <a:r>
              <a:rPr lang="en-GB" sz="2000" dirty="0" err="1" smtClean="0"/>
              <a:t>soutěži</a:t>
            </a:r>
            <a:r>
              <a:rPr lang="en-GB" sz="2000" dirty="0" smtClean="0"/>
              <a:t> a </a:t>
            </a:r>
            <a:r>
              <a:rPr lang="en-GB" sz="2000" dirty="0" err="1" smtClean="0"/>
              <a:t>veřejné</a:t>
            </a:r>
            <a:r>
              <a:rPr lang="en-GB" sz="2000" dirty="0" smtClean="0"/>
              <a:t> </a:t>
            </a:r>
            <a:r>
              <a:rPr lang="en-GB" sz="2000" dirty="0" err="1" smtClean="0"/>
              <a:t>dražbě</a:t>
            </a:r>
            <a:endParaRPr lang="cs-CZ" sz="2000" dirty="0" smtClean="0"/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trestné činy proti závazným pravidlům tržní ekonomiky a oběhu zboží ve styku s cizinou II. </a:t>
            </a:r>
          </a:p>
          <a:p>
            <a:pPr lvl="1"/>
            <a:r>
              <a:rPr lang="cs-CZ" sz="2000" dirty="0" smtClean="0"/>
              <a:t>§ 257 pletichy při zadání veřejné zakázky a při veřejné soutěži</a:t>
            </a:r>
          </a:p>
          <a:p>
            <a:pPr lvl="1"/>
            <a:r>
              <a:rPr lang="cs-CZ" sz="2000" dirty="0" smtClean="0"/>
              <a:t>§ 258 pletichy při veřejné dražbě</a:t>
            </a:r>
          </a:p>
          <a:p>
            <a:pPr lvl="1"/>
            <a:r>
              <a:rPr lang="cs-CZ" sz="2000" dirty="0" smtClean="0"/>
              <a:t>§ 259 vystavení nepravdivého potvrzení a zprávy</a:t>
            </a:r>
          </a:p>
          <a:p>
            <a:pPr lvl="1"/>
            <a:r>
              <a:rPr lang="cs-CZ" sz="2000" dirty="0" smtClean="0"/>
              <a:t>§ 260 poškození finančních zájmů Evropské unie</a:t>
            </a:r>
          </a:p>
          <a:p>
            <a:pPr lvl="1"/>
            <a:r>
              <a:rPr lang="cs-CZ" sz="2000" dirty="0" smtClean="0"/>
              <a:t>§ 261 porušení předpisů o oběhu zboží ve styku s cizinou</a:t>
            </a:r>
          </a:p>
          <a:p>
            <a:pPr lvl="1"/>
            <a:r>
              <a:rPr lang="cs-CZ" sz="2000" dirty="0" smtClean="0"/>
              <a:t>§ 262 porušení předpisů o kontrole vývozu zboží a technologií dvojího užití</a:t>
            </a:r>
          </a:p>
          <a:p>
            <a:pPr lvl="1"/>
            <a:r>
              <a:rPr lang="cs-CZ" sz="2000" dirty="0" smtClean="0"/>
              <a:t>§ 263 porušení povinností při vývozu zboží a technologií dvojího užití</a:t>
            </a:r>
          </a:p>
          <a:p>
            <a:pPr lvl="1"/>
            <a:r>
              <a:rPr lang="cs-CZ" sz="2000" dirty="0" smtClean="0"/>
              <a:t>§ 264 zkreslení údajů a nevedení podkladů ohledně vývozu zboží a technologií dvojího užití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trestné činy proti závazným pravidlům tržní ekonomiky a oběhu zboží ve styku s cizinou III. </a:t>
            </a:r>
          </a:p>
          <a:p>
            <a:pPr lvl="1"/>
            <a:r>
              <a:rPr lang="cs-CZ" sz="2000" dirty="0" smtClean="0"/>
              <a:t>§ 265 zkreslení údajů a nevedení podkladů ohledně vývozu zboží a technologií dvojího užití</a:t>
            </a:r>
          </a:p>
          <a:p>
            <a:pPr lvl="1"/>
            <a:r>
              <a:rPr lang="cs-CZ" sz="2000" dirty="0" smtClean="0"/>
              <a:t>§ 266 provedení zahraničního obchodu s vojenským materiálem bez povolení nebo licence</a:t>
            </a:r>
          </a:p>
          <a:p>
            <a:pPr lvl="1"/>
            <a:r>
              <a:rPr lang="cs-CZ" sz="2000" dirty="0" smtClean="0"/>
              <a:t>§ 267 zkreslení údajů a nevedení podkladů ohledně zahraničního obchodu s vojenským materiálem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7. – trestné činy proti průmyslovým právům a proti autorskému právu</a:t>
            </a:r>
          </a:p>
          <a:p>
            <a:pPr lvl="1"/>
            <a:r>
              <a:rPr lang="cs-CZ" sz="2000" dirty="0" smtClean="0"/>
              <a:t>§ 268 porušení práv k ochranné známce a jiným označením</a:t>
            </a:r>
          </a:p>
          <a:p>
            <a:pPr lvl="1"/>
            <a:r>
              <a:rPr lang="cs-CZ" sz="2000" dirty="0" smtClean="0"/>
              <a:t>§ 269 porušení chráněných průmyslových práv</a:t>
            </a:r>
          </a:p>
          <a:p>
            <a:pPr lvl="1"/>
            <a:r>
              <a:rPr lang="cs-CZ" sz="2000" dirty="0" smtClean="0"/>
              <a:t>§ 270 porušení autorského práva, práv souvisejících s právem autorským a práv k databázi</a:t>
            </a:r>
          </a:p>
          <a:p>
            <a:pPr lvl="1"/>
            <a:r>
              <a:rPr lang="cs-CZ" sz="2000" dirty="0" smtClean="0"/>
              <a:t>§ 271 padělání a napodobení díla výtvarného umění</a:t>
            </a:r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VII. – trestné činy obecně nebezpečné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2989957"/>
          </a:xfrm>
        </p:spPr>
        <p:txBody>
          <a:bodyPr/>
          <a:lstStyle/>
          <a:p>
            <a:r>
              <a:rPr lang="cs-CZ" dirty="0" smtClean="0"/>
              <a:t>objektem je obecná bezpečnost, resp. život, zdraví a majetek proti specifickým způsobům narušení</a:t>
            </a:r>
          </a:p>
          <a:p>
            <a:r>
              <a:rPr lang="cs-CZ" dirty="0" smtClean="0"/>
              <a:t>hlava se dělí na dva díly</a:t>
            </a:r>
          </a:p>
          <a:p>
            <a:pPr lvl="1"/>
            <a:r>
              <a:rPr lang="cs-CZ" dirty="0" smtClean="0"/>
              <a:t>díl 1. – TČ obecně ohrožující </a:t>
            </a:r>
          </a:p>
          <a:p>
            <a:pPr lvl="1"/>
            <a:r>
              <a:rPr lang="cs-CZ" dirty="0" smtClean="0"/>
              <a:t>díl 2. – TČ </a:t>
            </a:r>
            <a:r>
              <a:rPr lang="cs-CZ" sz="2000" dirty="0" smtClean="0"/>
              <a:t>ohrožující vzdušný dopravní prostředek, civilní plavidlo a pevnou plošinu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celkem 20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17328</a:t>
            </a:r>
            <a:r>
              <a:rPr lang="cs-CZ" dirty="0" smtClean="0"/>
              <a:t> registrovaných TČ</a:t>
            </a:r>
          </a:p>
          <a:p>
            <a:pPr lvl="2"/>
            <a:r>
              <a:rPr lang="cs-CZ" dirty="0" smtClean="0"/>
              <a:t>z toho </a:t>
            </a:r>
            <a:r>
              <a:rPr lang="en-US" dirty="0" smtClean="0"/>
              <a:t>13286</a:t>
            </a:r>
            <a:r>
              <a:rPr lang="cs-CZ" dirty="0" smtClean="0"/>
              <a:t> TČ ohrožení pod vlivem </a:t>
            </a:r>
            <a:r>
              <a:rPr lang="cs-CZ" smtClean="0"/>
              <a:t>návykové látky</a:t>
            </a:r>
            <a:endParaRPr lang="cs-CZ" dirty="0" smtClean="0"/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14537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928</a:t>
            </a:r>
            <a:r>
              <a:rPr lang="cs-CZ" dirty="0" smtClean="0"/>
              <a:t>, k TOS s PO </a:t>
            </a:r>
            <a:r>
              <a:rPr lang="en-US" dirty="0" smtClean="0"/>
              <a:t>10934</a:t>
            </a:r>
            <a:endParaRPr lang="cs-CZ" dirty="0" smtClean="0"/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210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192</a:t>
            </a:r>
            <a:r>
              <a:rPr lang="cs-CZ" dirty="0" smtClean="0"/>
              <a:t> případech řízení zastaveno, v 165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Hlava VII. </a:t>
            </a:r>
            <a:r>
              <a:rPr lang="cs-CZ" dirty="0" smtClean="0"/>
              <a:t>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obecně ohrožující</a:t>
            </a:r>
          </a:p>
          <a:p>
            <a:pPr lvl="1"/>
            <a:r>
              <a:rPr lang="cs-CZ" sz="2000" dirty="0" smtClean="0"/>
              <a:t>§ 272 obecné ohrožení</a:t>
            </a:r>
          </a:p>
          <a:p>
            <a:pPr lvl="1"/>
            <a:r>
              <a:rPr lang="cs-CZ" sz="2000" dirty="0" smtClean="0"/>
              <a:t>§ 273 obecné ohrožení z nedbalosti</a:t>
            </a:r>
          </a:p>
          <a:p>
            <a:pPr lvl="1"/>
            <a:r>
              <a:rPr lang="cs-CZ" sz="2000" dirty="0" smtClean="0"/>
              <a:t>§ 274 ohrožení pod vlivem návykové látky</a:t>
            </a:r>
          </a:p>
          <a:p>
            <a:pPr lvl="1"/>
            <a:r>
              <a:rPr lang="cs-CZ" sz="2000" dirty="0" smtClean="0"/>
              <a:t>§ 275 porušení povinnosti při hrozivé tísni</a:t>
            </a:r>
          </a:p>
          <a:p>
            <a:pPr lvl="1"/>
            <a:r>
              <a:rPr lang="cs-CZ" sz="2000" dirty="0" smtClean="0"/>
              <a:t>§ 276 poškození a ohrožení provozu obecně prospěšného zařízení</a:t>
            </a:r>
          </a:p>
          <a:p>
            <a:pPr lvl="1"/>
            <a:r>
              <a:rPr lang="cs-CZ" sz="2000" dirty="0" smtClean="0"/>
              <a:t>§ 277 poškození a ohrožení provozu obecně prospěšného zařízení z nedbalosti</a:t>
            </a:r>
          </a:p>
          <a:p>
            <a:pPr lvl="1"/>
            <a:r>
              <a:rPr lang="cs-CZ" sz="2000" dirty="0" smtClean="0"/>
              <a:t>§ 278 poškození geodetického bodu</a:t>
            </a:r>
          </a:p>
          <a:p>
            <a:pPr lvl="1"/>
            <a:r>
              <a:rPr lang="cs-CZ" sz="2000" dirty="0" smtClean="0"/>
              <a:t>§ 279 nedovolené ozbrojování</a:t>
            </a:r>
          </a:p>
          <a:p>
            <a:pPr lvl="1"/>
            <a:r>
              <a:rPr lang="cs-CZ" sz="2000" dirty="0" smtClean="0"/>
              <a:t>§ 280 vývoj, výroba a držení zakázaných bojových prostředků</a:t>
            </a:r>
          </a:p>
          <a:p>
            <a:pPr lvl="1"/>
            <a:r>
              <a:rPr lang="cs-CZ" sz="2000" dirty="0" smtClean="0"/>
              <a:t>§ 281 nedovolená výroba a držení radioaktivní látky a vysoce nebezpečné látky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obecně ohrožující</a:t>
            </a:r>
          </a:p>
          <a:p>
            <a:pPr lvl="1"/>
            <a:r>
              <a:rPr lang="cs-CZ" sz="2000" dirty="0" smtClean="0"/>
              <a:t>§ 282 nedovolená výroba a držení jaderného materiálu a zvláštního štěpného materiálu</a:t>
            </a:r>
          </a:p>
          <a:p>
            <a:pPr lvl="1"/>
            <a:r>
              <a:rPr lang="cs-CZ" sz="2000" dirty="0" smtClean="0"/>
              <a:t>§ 283 nedovolená výroba a jiné nakládání s omamnými a psychotropními látkami a s jedy</a:t>
            </a:r>
          </a:p>
          <a:p>
            <a:pPr lvl="1"/>
            <a:r>
              <a:rPr lang="cs-CZ" sz="2000" dirty="0" smtClean="0"/>
              <a:t>§ 284 přechovávání omamné a psychotropní látky a jedu</a:t>
            </a:r>
          </a:p>
          <a:p>
            <a:pPr lvl="1"/>
            <a:r>
              <a:rPr lang="cs-CZ" sz="2000" dirty="0" smtClean="0"/>
              <a:t>§ 285 nedovolené pěstování rostlin obsahujících omamnou nebo psychotropní látku</a:t>
            </a:r>
          </a:p>
          <a:p>
            <a:pPr lvl="1"/>
            <a:r>
              <a:rPr lang="cs-CZ" sz="2000" dirty="0" smtClean="0"/>
              <a:t>§ 286 výroba a držení předmětu k nedovolené výrobě omamné a psychotropní látky a jedu</a:t>
            </a:r>
          </a:p>
          <a:p>
            <a:pPr lvl="1"/>
            <a:r>
              <a:rPr lang="cs-CZ" sz="2000" dirty="0" smtClean="0"/>
              <a:t>§ 287 šíření toxikomanie</a:t>
            </a:r>
          </a:p>
          <a:p>
            <a:pPr lvl="1"/>
            <a:r>
              <a:rPr lang="cs-CZ" sz="2000" dirty="0" smtClean="0"/>
              <a:t>§ 288</a:t>
            </a:r>
            <a:r>
              <a:rPr lang="cs-CZ" sz="2000" b="1" dirty="0" smtClean="0"/>
              <a:t> </a:t>
            </a:r>
            <a:r>
              <a:rPr lang="cs-CZ" sz="2000" dirty="0" smtClean="0"/>
              <a:t>výroba a jiné nakládání s látkami s hormonálním účinkem</a:t>
            </a:r>
          </a:p>
          <a:p>
            <a:pPr lvl="1"/>
            <a:r>
              <a:rPr lang="cs-CZ" sz="2000" dirty="0" err="1" smtClean="0"/>
              <a:t>Pl</a:t>
            </a:r>
            <a:r>
              <a:rPr lang="cs-CZ" sz="2000" dirty="0" smtClean="0"/>
              <a:t>. ÚS 13/12-&gt; </a:t>
            </a:r>
            <a:r>
              <a:rPr lang="cs-CZ" sz="2000" dirty="0" err="1" smtClean="0"/>
              <a:t>Tpjn</a:t>
            </a:r>
            <a:r>
              <a:rPr lang="cs-CZ" sz="2000" dirty="0" smtClean="0"/>
              <a:t> 301/2013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Systematika– 13 hlav dle objektu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TČ proti životu a zdraví</a:t>
            </a:r>
          </a:p>
          <a:p>
            <a:pPr lvl="1"/>
            <a:r>
              <a:rPr lang="cs-CZ" sz="2000" dirty="0" smtClean="0"/>
              <a:t>TČ proti svobodě a právům na ochranu osobnosti, soukromí a listovního tajemství </a:t>
            </a:r>
          </a:p>
          <a:p>
            <a:pPr lvl="1"/>
            <a:r>
              <a:rPr lang="cs-CZ" sz="2000" dirty="0" smtClean="0"/>
              <a:t>TČ proti lidské důstojnosti v sexuální oblasti</a:t>
            </a:r>
          </a:p>
          <a:p>
            <a:pPr lvl="1"/>
            <a:r>
              <a:rPr lang="cs-CZ" sz="2000" dirty="0" smtClean="0"/>
              <a:t>TČ proti rodině a dětem</a:t>
            </a:r>
          </a:p>
          <a:p>
            <a:pPr lvl="1"/>
            <a:r>
              <a:rPr lang="cs-CZ" sz="2000" dirty="0" smtClean="0"/>
              <a:t>TČ proti majetku</a:t>
            </a:r>
          </a:p>
          <a:p>
            <a:pPr lvl="1"/>
            <a:r>
              <a:rPr lang="cs-CZ" sz="2000" dirty="0" smtClean="0"/>
              <a:t>TČ hospodářské</a:t>
            </a:r>
          </a:p>
          <a:p>
            <a:pPr lvl="1"/>
            <a:r>
              <a:rPr lang="cs-CZ" sz="2000" dirty="0" smtClean="0"/>
              <a:t>TČ obecně nebezpečné</a:t>
            </a:r>
          </a:p>
          <a:p>
            <a:pPr lvl="1"/>
            <a:r>
              <a:rPr lang="cs-CZ" sz="2000" dirty="0" smtClean="0"/>
              <a:t>TČ proti životnímu prostřední</a:t>
            </a:r>
          </a:p>
          <a:p>
            <a:pPr lvl="1"/>
            <a:r>
              <a:rPr lang="cs-CZ" sz="2000" dirty="0" smtClean="0"/>
              <a:t>TČ proti ČR, cizímu státu a mezinárodní organizaci</a:t>
            </a:r>
          </a:p>
          <a:p>
            <a:pPr lvl="1"/>
            <a:r>
              <a:rPr lang="cs-CZ" sz="2000" dirty="0" smtClean="0"/>
              <a:t>TČ proti pořádku ve věcech veřejných</a:t>
            </a:r>
          </a:p>
          <a:p>
            <a:pPr lvl="1"/>
            <a:r>
              <a:rPr lang="cs-CZ" sz="2000" dirty="0" smtClean="0"/>
              <a:t>TČ proti branné povinnosti</a:t>
            </a:r>
          </a:p>
          <a:p>
            <a:pPr lvl="1"/>
            <a:r>
              <a:rPr lang="cs-CZ" sz="2000" dirty="0" smtClean="0"/>
              <a:t>TČ vojenské</a:t>
            </a:r>
          </a:p>
          <a:p>
            <a:pPr lvl="1"/>
            <a:r>
              <a:rPr lang="cs-CZ" sz="2000" dirty="0" smtClean="0"/>
              <a:t>TČ proti lidskosti, proti míru a válečné TČ 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</a:t>
            </a:r>
            <a:r>
              <a:rPr lang="cs-CZ" sz="2000" dirty="0" smtClean="0"/>
              <a:t>trestné činy ohrožující vzdušný dopravní prostředek, civilní plavidlo a pevnou plošinu</a:t>
            </a:r>
          </a:p>
          <a:p>
            <a:pPr lvl="1"/>
            <a:r>
              <a:rPr lang="cs-CZ" sz="2000" dirty="0" smtClean="0"/>
              <a:t>§ 290 získání kontroly nad vzdušným dopravním prostředkem, civilním plavidlem a pevnou plošinou</a:t>
            </a:r>
          </a:p>
          <a:p>
            <a:pPr lvl="1"/>
            <a:r>
              <a:rPr lang="cs-CZ" sz="2000" dirty="0" smtClean="0"/>
              <a:t>§ 291 ohrožení bezpečnosti vzdušného dopravního prostředku a civilního plavidla</a:t>
            </a:r>
          </a:p>
          <a:p>
            <a:pPr lvl="1"/>
            <a:r>
              <a:rPr lang="cs-CZ" sz="2000" dirty="0" smtClean="0"/>
              <a:t>§ 292 zavlečení vzdušného dopravního prostředku do ciziny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VIII. – trestné činy proti životnímu prostředí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2989957"/>
          </a:xfrm>
        </p:spPr>
        <p:txBody>
          <a:bodyPr/>
          <a:lstStyle/>
          <a:p>
            <a:r>
              <a:rPr lang="cs-CZ" dirty="0" smtClean="0"/>
              <a:t>objektem je zájem na ochraně životního prostředí a jeho složek, resp. práva člověka na příznivé ŽP </a:t>
            </a:r>
          </a:p>
          <a:p>
            <a:r>
              <a:rPr lang="cs-CZ" dirty="0" smtClean="0"/>
              <a:t>hlava se nedělí</a:t>
            </a:r>
          </a:p>
          <a:p>
            <a:endParaRPr lang="cs-CZ" dirty="0" smtClean="0"/>
          </a:p>
          <a:p>
            <a:r>
              <a:rPr lang="cs-CZ" dirty="0" smtClean="0"/>
              <a:t>celkem 16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1</a:t>
            </a:r>
            <a:r>
              <a:rPr lang="cs-CZ" dirty="0" smtClean="0"/>
              <a:t>31 registrovaných TČ</a:t>
            </a:r>
          </a:p>
          <a:p>
            <a:pPr lvl="2"/>
            <a:r>
              <a:rPr lang="cs-CZ" dirty="0" smtClean="0"/>
              <a:t>z toho 41 TČ týrání zvířat, 24 TČ pytláctví, 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cs-CZ" sz="2400" dirty="0" smtClean="0"/>
              <a:t>66 odsouzených</a:t>
            </a:r>
          </a:p>
          <a:p>
            <a:pPr lvl="1"/>
            <a:r>
              <a:rPr lang="cs-CZ" dirty="0" smtClean="0"/>
              <a:t>k NEPO TOS 4, k TOS s PO 48</a:t>
            </a:r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cs-CZ" sz="2400" dirty="0" smtClean="0"/>
              <a:t>3 případech</a:t>
            </a:r>
          </a:p>
          <a:p>
            <a:pPr lvl="1"/>
            <a:r>
              <a:rPr lang="cs-CZ" dirty="0" smtClean="0"/>
              <a:t>ve </a:t>
            </a:r>
            <a:r>
              <a:rPr lang="en-US" dirty="0" smtClean="0"/>
              <a:t>2</a:t>
            </a:r>
            <a:r>
              <a:rPr lang="cs-CZ" dirty="0" smtClean="0"/>
              <a:t> případech řízení zastaveno, v 7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§ 293 poškození a ohrožení životního prostředí </a:t>
            </a:r>
          </a:p>
          <a:p>
            <a:pPr lvl="1"/>
            <a:r>
              <a:rPr lang="cs-CZ" sz="2000" dirty="0" smtClean="0"/>
              <a:t>§ 294 poškození a ohrožení životního prostředí z nedbalosti </a:t>
            </a:r>
          </a:p>
          <a:p>
            <a:pPr lvl="1"/>
            <a:r>
              <a:rPr lang="cs-CZ" sz="2000" dirty="0" smtClean="0"/>
              <a:t>§ 294a poškození vodního zdroje </a:t>
            </a:r>
          </a:p>
          <a:p>
            <a:pPr lvl="1"/>
            <a:r>
              <a:rPr lang="cs-CZ" sz="2000" dirty="0" smtClean="0"/>
              <a:t>§ 295 poškození lesa </a:t>
            </a:r>
          </a:p>
          <a:p>
            <a:pPr lvl="1"/>
            <a:r>
              <a:rPr lang="cs-CZ" sz="2000" dirty="0" smtClean="0"/>
              <a:t>§ 297 neoprávněné vypuštění znečišťujících látek </a:t>
            </a:r>
          </a:p>
          <a:p>
            <a:pPr lvl="1"/>
            <a:r>
              <a:rPr lang="cs-CZ" sz="2000" dirty="0" smtClean="0"/>
              <a:t>§ 298 neoprávněné nakládání s odpady </a:t>
            </a:r>
          </a:p>
          <a:p>
            <a:pPr lvl="1"/>
            <a:r>
              <a:rPr lang="cs-CZ" sz="2000" dirty="0" smtClean="0"/>
              <a:t>§ 298a neoprávněná výroba a jiné nakládání s látkami poškozujícími ozonovou vrstvu </a:t>
            </a:r>
          </a:p>
          <a:p>
            <a:pPr lvl="1"/>
            <a:r>
              <a:rPr lang="cs-CZ" sz="2000" dirty="0" smtClean="0"/>
              <a:t>§ 299 neoprávněné nakládání s chráněnými volně žijícími živočichy a planě rostoucími rostlinami </a:t>
            </a:r>
          </a:p>
          <a:p>
            <a:pPr lvl="1"/>
            <a:r>
              <a:rPr lang="cs-CZ" sz="2000" dirty="0" smtClean="0"/>
              <a:t>§ 300 neoprávněné nakládání s chráněnými volně žijícími živočichy a planě rostoucími rostlinami z nedbalosti </a:t>
            </a:r>
          </a:p>
          <a:p>
            <a:pPr lvl="1"/>
            <a:r>
              <a:rPr lang="cs-CZ" sz="2000" dirty="0" smtClean="0"/>
              <a:t>§ 301 poškození chráněných částí přírody </a:t>
            </a:r>
          </a:p>
          <a:p>
            <a:pPr lvl="1"/>
            <a:r>
              <a:rPr lang="cs-CZ" sz="2000" dirty="0" smtClean="0"/>
              <a:t>§ 302 týrání zvířat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VIII.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 smtClean="0"/>
              <a:t>§ 303 zanedbání péče o zvíře z nedbalosti </a:t>
            </a:r>
          </a:p>
          <a:p>
            <a:pPr lvl="1"/>
            <a:r>
              <a:rPr lang="cs-CZ" sz="2000" dirty="0" smtClean="0"/>
              <a:t>§ 304 pytláctví </a:t>
            </a:r>
          </a:p>
          <a:p>
            <a:pPr lvl="1"/>
            <a:r>
              <a:rPr lang="cs-CZ" sz="2000" dirty="0" smtClean="0"/>
              <a:t>§ 305 neoprávněná výroba, držení a jiné nakládání s léčivy a jinými látkami ovlivňujícími užitkovost hospodářských zvířat</a:t>
            </a:r>
          </a:p>
          <a:p>
            <a:pPr lvl="1"/>
            <a:r>
              <a:rPr lang="cs-CZ" sz="2000" dirty="0" smtClean="0"/>
              <a:t>§ 306 šíření nakažlivé nemoci zvířat </a:t>
            </a:r>
          </a:p>
          <a:p>
            <a:pPr lvl="1"/>
            <a:r>
              <a:rPr lang="cs-CZ" sz="2000" dirty="0" smtClean="0"/>
              <a:t>§ 307 šíření nakažlivé nemoci a škůdce užitkových rostlin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IX. – trestné činy proti České republice, cizímu státu a mezinárodní organizaci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298995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objektem jsou základní prvky suverénního demokratického a právního státu, jakož i ochrana činnosti mezinárodních organizací</a:t>
            </a:r>
          </a:p>
          <a:p>
            <a:r>
              <a:rPr lang="cs-CZ" dirty="0" smtClean="0"/>
              <a:t>hlava se dělí na 3 díly:</a:t>
            </a:r>
          </a:p>
          <a:p>
            <a:pPr lvl="1"/>
            <a:r>
              <a:rPr lang="cs-CZ" dirty="0" smtClean="0"/>
              <a:t>díl 1. - TČ proti základům ČR, cizího státu a MO</a:t>
            </a:r>
          </a:p>
          <a:p>
            <a:pPr lvl="1"/>
            <a:r>
              <a:rPr lang="cs-CZ" dirty="0" smtClean="0"/>
              <a:t>díl 2. - TČ proti bezpečnosti ČR, cizího státu a MO</a:t>
            </a:r>
          </a:p>
          <a:p>
            <a:pPr lvl="1"/>
            <a:r>
              <a:rPr lang="cs-CZ" dirty="0" smtClean="0"/>
              <a:t>díl 3. - TČ proti obraně státu</a:t>
            </a:r>
          </a:p>
          <a:p>
            <a:endParaRPr lang="cs-CZ" dirty="0" smtClean="0"/>
          </a:p>
          <a:p>
            <a:r>
              <a:rPr lang="cs-CZ" dirty="0" smtClean="0"/>
              <a:t>celkem 13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IX.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4 registrované TČ</a:t>
            </a:r>
          </a:p>
          <a:p>
            <a:pPr lvl="2"/>
            <a:r>
              <a:rPr lang="cs-CZ" dirty="0" smtClean="0"/>
              <a:t>z toho 4 TČ ohrožení utajované informace (+ 1 TČ teroristického útoku z předcházejícího období)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cs-CZ" sz="2400" dirty="0" smtClean="0"/>
              <a:t>1 odsouzený</a:t>
            </a:r>
          </a:p>
          <a:p>
            <a:pPr lvl="1"/>
            <a:r>
              <a:rPr lang="cs-CZ" dirty="0" smtClean="0"/>
              <a:t>k NEPO TOS 0, k TOS s PO 1</a:t>
            </a:r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 </a:t>
            </a:r>
            <a:r>
              <a:rPr lang="cs-CZ" sz="2400" dirty="0" smtClean="0"/>
              <a:t>1 jednom případě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IX.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proti základům ČR, cizího státu a MO</a:t>
            </a:r>
          </a:p>
          <a:p>
            <a:pPr lvl="1"/>
            <a:r>
              <a:rPr lang="cs-CZ" dirty="0" smtClean="0"/>
              <a:t>§ 309 vlastizrada </a:t>
            </a:r>
          </a:p>
          <a:p>
            <a:pPr lvl="1"/>
            <a:r>
              <a:rPr lang="cs-CZ" dirty="0" smtClean="0"/>
              <a:t>§ 310 rozvracení republiky </a:t>
            </a:r>
          </a:p>
          <a:p>
            <a:pPr lvl="1"/>
            <a:r>
              <a:rPr lang="cs-CZ" dirty="0" smtClean="0"/>
              <a:t>§ 311 teroristický útok </a:t>
            </a:r>
          </a:p>
          <a:p>
            <a:pPr lvl="1"/>
            <a:r>
              <a:rPr lang="cs-CZ" dirty="0" smtClean="0"/>
              <a:t>§ 312 teror </a:t>
            </a:r>
          </a:p>
          <a:p>
            <a:pPr lvl="1"/>
            <a:r>
              <a:rPr lang="cs-CZ" dirty="0" smtClean="0"/>
              <a:t>§ 314 sabotáž </a:t>
            </a:r>
          </a:p>
          <a:p>
            <a:pPr lvl="1"/>
            <a:r>
              <a:rPr lang="cs-CZ" dirty="0" smtClean="0"/>
              <a:t>§ 315 zneužití zastupování státu a mezinárodní organizace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IX.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trestné činy proti bezpečnosti ČR, cizího státu a MO</a:t>
            </a:r>
          </a:p>
          <a:p>
            <a:pPr lvl="1"/>
            <a:r>
              <a:rPr lang="cs-CZ" dirty="0" smtClean="0"/>
              <a:t>§ 316 vyzvědačství </a:t>
            </a:r>
          </a:p>
          <a:p>
            <a:pPr lvl="1"/>
            <a:r>
              <a:rPr lang="cs-CZ" dirty="0" smtClean="0"/>
              <a:t>§ 317 ohrožení utajované informace </a:t>
            </a:r>
          </a:p>
          <a:p>
            <a:pPr lvl="1"/>
            <a:r>
              <a:rPr lang="cs-CZ" dirty="0" smtClean="0"/>
              <a:t>§ 318 ohrožení utajované informace z nedbalosti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IX.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trestné činy proti obraně státu</a:t>
            </a:r>
          </a:p>
          <a:p>
            <a:pPr lvl="1"/>
            <a:r>
              <a:rPr lang="cs-CZ" dirty="0" smtClean="0"/>
              <a:t>§ 319 spolupráce s nepřítelem </a:t>
            </a:r>
          </a:p>
          <a:p>
            <a:pPr lvl="1"/>
            <a:r>
              <a:rPr lang="cs-CZ" dirty="0" smtClean="0"/>
              <a:t>§ 320 válečná zrada </a:t>
            </a:r>
          </a:p>
          <a:p>
            <a:pPr lvl="1"/>
            <a:r>
              <a:rPr lang="cs-CZ" dirty="0" smtClean="0"/>
              <a:t>§ 321 služba v cizích ozbrojených silách </a:t>
            </a:r>
          </a:p>
          <a:p>
            <a:pPr lvl="1"/>
            <a:r>
              <a:rPr lang="cs-CZ" dirty="0" smtClean="0"/>
              <a:t>§ 322 porušení osobní a věcné povinnosti pro obranu státu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Logika systematiky zvláštní části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od individuálních zájmů ke kolektivním 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konkrétní lidský život – hl. I., genocidium (životy všech členů celého společenství – hl. XIII.)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vyjadřuje ideový přechod oproti původní úpravě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důležitost chráněného zájmu nelze mechanicky dovozovat z hlavy, v níž se nachází </a:t>
            </a:r>
          </a:p>
          <a:p>
            <a:pPr marL="742950" lvl="2" indent="-342900"/>
            <a:endParaRPr lang="cs-CZ" dirty="0" smtClean="0">
              <a:ea typeface="+mn-ea"/>
              <a:cs typeface="+mn-cs"/>
            </a:endParaRPr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řazení v rámci jednotlivých hlav dle závažnosti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zpravidla od nejzávažnějšího k nejméně závažným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trestné činy obdobného charakteru se však zpravidla sdružují (např. § 140, § 141, § 142 a § 143)</a:t>
            </a:r>
          </a:p>
          <a:p>
            <a:pPr marL="742950" lvl="2" indent="-342900"/>
            <a:r>
              <a:rPr lang="cs-CZ" dirty="0" smtClean="0">
                <a:ea typeface="+mn-ea"/>
                <a:cs typeface="+mn-cs"/>
              </a:rPr>
              <a:t>struktura trestného činu zpravidla základní skutková podstata (odst. 1), kvalifikované skutkové podstaty (další odst.), + </a:t>
            </a:r>
            <a:r>
              <a:rPr lang="cs-CZ" dirty="0" err="1" smtClean="0">
                <a:ea typeface="+mn-ea"/>
                <a:cs typeface="+mn-cs"/>
              </a:rPr>
              <a:t>ev</a:t>
            </a:r>
            <a:r>
              <a:rPr lang="cs-CZ" dirty="0" smtClean="0">
                <a:ea typeface="+mn-ea"/>
                <a:cs typeface="+mn-cs"/>
              </a:rPr>
              <a:t>. trestnost přípravy 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trestné činy proti pořádku ve věcech veřejných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2989957"/>
          </a:xfrm>
        </p:spPr>
        <p:txBody>
          <a:bodyPr/>
          <a:lstStyle/>
          <a:p>
            <a:r>
              <a:rPr lang="cs-CZ" dirty="0" smtClean="0"/>
              <a:t>objektem je řádný výkon veřejné moci a nenarušený průběh veřejného života</a:t>
            </a:r>
          </a:p>
          <a:p>
            <a:endParaRPr lang="cs-CZ" dirty="0" smtClean="0"/>
          </a:p>
          <a:p>
            <a:r>
              <a:rPr lang="cs-CZ" dirty="0" smtClean="0"/>
              <a:t>mnoho nesourodých trestných činů</a:t>
            </a:r>
          </a:p>
          <a:p>
            <a:endParaRPr lang="cs-CZ" dirty="0" smtClean="0"/>
          </a:p>
          <a:p>
            <a:r>
              <a:rPr lang="cs-CZ" dirty="0" smtClean="0"/>
              <a:t>celkem 42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trestné činy proti pořádku ve věcech veřejných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2989957"/>
          </a:xfrm>
        </p:spPr>
        <p:txBody>
          <a:bodyPr/>
          <a:lstStyle/>
          <a:p>
            <a:r>
              <a:rPr lang="cs-CZ" dirty="0" smtClean="0"/>
              <a:t>hlava se dělí na 8 dílů:</a:t>
            </a:r>
          </a:p>
          <a:p>
            <a:pPr lvl="1"/>
            <a:r>
              <a:rPr lang="cs-CZ" dirty="0" smtClean="0"/>
              <a:t>díl 1. - TČ proti výkonu pravomoci orgánu veřejné moci a úřední osoby</a:t>
            </a:r>
          </a:p>
          <a:p>
            <a:pPr lvl="1"/>
            <a:r>
              <a:rPr lang="cs-CZ" dirty="0" smtClean="0"/>
              <a:t>díl 2. - TČ úředních osob</a:t>
            </a:r>
          </a:p>
          <a:p>
            <a:pPr lvl="1"/>
            <a:r>
              <a:rPr lang="cs-CZ" dirty="0" smtClean="0"/>
              <a:t>díl 3. – úplatkářství</a:t>
            </a:r>
          </a:p>
          <a:p>
            <a:pPr lvl="1"/>
            <a:r>
              <a:rPr lang="cs-CZ" dirty="0" smtClean="0"/>
              <a:t>díl 4. – jiná rušení činnosti orgánu veřejné moci</a:t>
            </a:r>
          </a:p>
          <a:p>
            <a:pPr lvl="1"/>
            <a:r>
              <a:rPr lang="cs-CZ" dirty="0" smtClean="0"/>
              <a:t>díl 5. – TČ narušující soužití lidí</a:t>
            </a:r>
          </a:p>
          <a:p>
            <a:pPr lvl="1"/>
            <a:r>
              <a:rPr lang="cs-CZ" dirty="0" smtClean="0"/>
              <a:t>díl 6. – jiná rušení veřejného pořádku</a:t>
            </a:r>
          </a:p>
          <a:p>
            <a:pPr lvl="1"/>
            <a:r>
              <a:rPr lang="cs-CZ" dirty="0" smtClean="0"/>
              <a:t>díl 7. – organizovaná zločinecká skupina</a:t>
            </a:r>
          </a:p>
          <a:p>
            <a:pPr lvl="1"/>
            <a:r>
              <a:rPr lang="cs-CZ" dirty="0" smtClean="0"/>
              <a:t>díl 8. – některé další formy trestné součinnosti 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25171 registrovaných TČ</a:t>
            </a:r>
          </a:p>
          <a:p>
            <a:pPr lvl="2"/>
            <a:r>
              <a:rPr lang="cs-CZ" dirty="0" smtClean="0"/>
              <a:t>z toho 11823 TČ maření výkonu úředního rozhodnutí a vykázání, 7569 TČ výtržnictví (+ 25 TČ přijetí úplatku a 189 TČ podplácení)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cs-CZ" sz="2400" dirty="0" smtClean="0"/>
              <a:t>15807 odsouzených</a:t>
            </a:r>
          </a:p>
          <a:p>
            <a:pPr lvl="1"/>
            <a:r>
              <a:rPr lang="cs-CZ" dirty="0" smtClean="0"/>
              <a:t>k NEPO TOS 2982, k TOS s PO 9218</a:t>
            </a:r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/>
              <a:t>Zproštění obžaloby ve 567 případů</a:t>
            </a:r>
          </a:p>
          <a:p>
            <a:pPr lvl="1"/>
            <a:r>
              <a:rPr lang="cs-CZ" dirty="0" smtClean="0"/>
              <a:t>v 918 případů řízení zastaveno, v 545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proti výkonu pravomoci orgánu veřejné moci a úřední osoby</a:t>
            </a:r>
          </a:p>
          <a:p>
            <a:pPr lvl="1"/>
            <a:r>
              <a:rPr lang="cs-CZ" dirty="0" smtClean="0"/>
              <a:t>§ 323 násilí proti orgánu veřejné moci </a:t>
            </a:r>
          </a:p>
          <a:p>
            <a:pPr lvl="1"/>
            <a:r>
              <a:rPr lang="cs-CZ" dirty="0" smtClean="0"/>
              <a:t>§ 324 vyhrožování s cílem působit na orgán veřejné moci </a:t>
            </a:r>
          </a:p>
          <a:p>
            <a:pPr lvl="1"/>
            <a:r>
              <a:rPr lang="cs-CZ" dirty="0" smtClean="0"/>
              <a:t>§ 325 násilí proti úřední osobě </a:t>
            </a:r>
          </a:p>
          <a:p>
            <a:pPr lvl="1"/>
            <a:r>
              <a:rPr lang="cs-CZ" dirty="0" smtClean="0"/>
              <a:t>§ 326 vyhrožování s cílem působit na úřední osobu </a:t>
            </a:r>
          </a:p>
          <a:p>
            <a:pPr lvl="1"/>
            <a:r>
              <a:rPr lang="cs-CZ" dirty="0" smtClean="0"/>
              <a:t>§ 328 přisvojení pravomoci úřadu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trestné činy úředních osob</a:t>
            </a:r>
          </a:p>
          <a:p>
            <a:pPr lvl="1"/>
            <a:r>
              <a:rPr lang="cs-CZ" dirty="0" smtClean="0"/>
              <a:t>§ 329 zneužití pravomoci úřední osoby </a:t>
            </a:r>
          </a:p>
          <a:p>
            <a:pPr lvl="1"/>
            <a:r>
              <a:rPr lang="cs-CZ" dirty="0" smtClean="0"/>
              <a:t>§ 330 maření úkolu úřední osoby z nedbalosti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úplatkářství</a:t>
            </a:r>
          </a:p>
          <a:p>
            <a:pPr lvl="1"/>
            <a:r>
              <a:rPr lang="cs-CZ" dirty="0" smtClean="0"/>
              <a:t>§ 331 přijetí úplatku </a:t>
            </a:r>
          </a:p>
          <a:p>
            <a:pPr lvl="1"/>
            <a:r>
              <a:rPr lang="cs-CZ" dirty="0" smtClean="0"/>
              <a:t>§ 332 podplacení </a:t>
            </a:r>
          </a:p>
          <a:p>
            <a:pPr lvl="1"/>
            <a:r>
              <a:rPr lang="cs-CZ" dirty="0" smtClean="0"/>
              <a:t>§ 333 nepřímé úplatkářství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4. –jiná rušení činnosti orgánu veřejné moci</a:t>
            </a:r>
          </a:p>
          <a:p>
            <a:pPr lvl="1"/>
            <a:r>
              <a:rPr lang="cs-CZ" dirty="0" smtClean="0"/>
              <a:t>§ 335 zasahování do nezávislosti soudu </a:t>
            </a:r>
          </a:p>
          <a:p>
            <a:pPr lvl="1"/>
            <a:r>
              <a:rPr lang="cs-CZ" dirty="0" smtClean="0"/>
              <a:t>§ 336 pohrdání soudem </a:t>
            </a:r>
          </a:p>
          <a:p>
            <a:pPr lvl="1"/>
            <a:r>
              <a:rPr lang="cs-CZ" dirty="0" smtClean="0"/>
              <a:t>§ 337 maření výkonu úředního rozhodnutí a vykázání </a:t>
            </a:r>
          </a:p>
          <a:p>
            <a:pPr lvl="1"/>
            <a:r>
              <a:rPr lang="cs-CZ" dirty="0" smtClean="0"/>
              <a:t>§ 338 osvobození vězně </a:t>
            </a:r>
          </a:p>
          <a:p>
            <a:pPr lvl="1"/>
            <a:r>
              <a:rPr lang="cs-CZ" dirty="0" smtClean="0"/>
              <a:t>§ 339 násilné překročení státní hranice </a:t>
            </a:r>
          </a:p>
          <a:p>
            <a:pPr lvl="1"/>
            <a:r>
              <a:rPr lang="cs-CZ" dirty="0" smtClean="0"/>
              <a:t>§ 340 organizování a umožnění nedovoleného překročení státní hranice </a:t>
            </a:r>
          </a:p>
          <a:p>
            <a:pPr lvl="1"/>
            <a:r>
              <a:rPr lang="cs-CZ" dirty="0" smtClean="0"/>
              <a:t>§ 341 napomáhání k neoprávněnému pobytu na území republiky </a:t>
            </a:r>
          </a:p>
          <a:p>
            <a:pPr lvl="1"/>
            <a:r>
              <a:rPr lang="cs-CZ" dirty="0" smtClean="0"/>
              <a:t>§ 342 neoprávněné zaměstnávání cizinců </a:t>
            </a:r>
          </a:p>
          <a:p>
            <a:pPr lvl="1"/>
            <a:r>
              <a:rPr lang="cs-CZ" dirty="0" smtClean="0"/>
              <a:t>§ 343 porušení předpisů o mezinárodních letech </a:t>
            </a:r>
          </a:p>
          <a:p>
            <a:pPr lvl="1"/>
            <a:r>
              <a:rPr lang="cs-CZ" dirty="0" smtClean="0"/>
              <a:t>§ 344 vzpoura vězňů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4. – jiná rušení činnosti orgánu veřejné moci</a:t>
            </a:r>
          </a:p>
          <a:p>
            <a:pPr lvl="1"/>
            <a:r>
              <a:rPr lang="cs-CZ" dirty="0" smtClean="0"/>
              <a:t>§ 345 křivé obvinění </a:t>
            </a:r>
          </a:p>
          <a:p>
            <a:pPr lvl="1"/>
            <a:r>
              <a:rPr lang="cs-CZ" dirty="0" smtClean="0"/>
              <a:t>§ 346 křivá výpověď a nepravdivý znalecký posudek </a:t>
            </a:r>
          </a:p>
          <a:p>
            <a:pPr lvl="1"/>
            <a:r>
              <a:rPr lang="cs-CZ" dirty="0" smtClean="0"/>
              <a:t>§ 347 křivé tlumočení </a:t>
            </a:r>
          </a:p>
          <a:p>
            <a:pPr lvl="1"/>
            <a:r>
              <a:rPr lang="cs-CZ" dirty="0" smtClean="0"/>
              <a:t>§ 348 padělání a pozměnění veřejné listiny</a:t>
            </a:r>
          </a:p>
          <a:p>
            <a:pPr lvl="1"/>
            <a:r>
              <a:rPr lang="cs-CZ" dirty="0" smtClean="0"/>
              <a:t>§ 349 nedovolená výroba a držení pečetidla státní pečeti a úředního razítka </a:t>
            </a:r>
          </a:p>
          <a:p>
            <a:pPr lvl="1"/>
            <a:r>
              <a:rPr lang="cs-CZ" dirty="0" smtClean="0"/>
              <a:t>§ 350 padělání a vystavení nepravdivé lékařské zprávy, posudku a nálezu </a:t>
            </a:r>
          </a:p>
          <a:p>
            <a:pPr lvl="1"/>
            <a:r>
              <a:rPr lang="cs-CZ" dirty="0" smtClean="0"/>
              <a:t>§ 351 maření přípravy a průběhu voleb a referenda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5. – TČ narušující soužití lidí</a:t>
            </a:r>
          </a:p>
          <a:p>
            <a:pPr lvl="1"/>
            <a:r>
              <a:rPr lang="cs-CZ" dirty="0" smtClean="0"/>
              <a:t>§ 352 násilí proti skupině obyvatelů a proti jednotlivci </a:t>
            </a:r>
          </a:p>
          <a:p>
            <a:pPr lvl="1"/>
            <a:r>
              <a:rPr lang="cs-CZ" dirty="0" smtClean="0"/>
              <a:t>§ 353 nebezpečné vyhrožování </a:t>
            </a:r>
          </a:p>
          <a:p>
            <a:pPr lvl="1"/>
            <a:r>
              <a:rPr lang="cs-CZ" dirty="0" smtClean="0"/>
              <a:t>§ 354 nebezpečné pronásledování </a:t>
            </a:r>
          </a:p>
          <a:p>
            <a:pPr lvl="1"/>
            <a:r>
              <a:rPr lang="cs-CZ" dirty="0" smtClean="0"/>
              <a:t>§ 355 hanobení národa, rasy, etnické nebo jiné skupiny osob </a:t>
            </a:r>
          </a:p>
          <a:p>
            <a:pPr lvl="1"/>
            <a:r>
              <a:rPr lang="cs-CZ" dirty="0" smtClean="0"/>
              <a:t>§ 356 podněcování k nenávisti vůči skupině osob nebo k omezování jejich práv a svobod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6. – jiná rušení veřejného pořádku</a:t>
            </a:r>
          </a:p>
          <a:p>
            <a:pPr lvl="1"/>
            <a:r>
              <a:rPr lang="cs-CZ" dirty="0" smtClean="0"/>
              <a:t>§ 357 šíření poplašné zprávy </a:t>
            </a:r>
          </a:p>
          <a:p>
            <a:pPr lvl="1"/>
            <a:r>
              <a:rPr lang="cs-CZ" dirty="0" smtClean="0"/>
              <a:t>§ 358 výtržnictví </a:t>
            </a:r>
          </a:p>
          <a:p>
            <a:pPr lvl="1"/>
            <a:r>
              <a:rPr lang="cs-CZ" dirty="0" smtClean="0"/>
              <a:t>§ 359 hanobení lidských ostatků </a:t>
            </a:r>
          </a:p>
          <a:p>
            <a:pPr lvl="1"/>
            <a:r>
              <a:rPr lang="cs-CZ" dirty="0" smtClean="0"/>
              <a:t>§ 360 opilství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trestné činy proti životu a zdraví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objektem je život a zdraví, resp. nedotknutelnost fyzické integrity </a:t>
            </a:r>
          </a:p>
          <a:p>
            <a:endParaRPr lang="cs-CZ" dirty="0" smtClean="0"/>
          </a:p>
          <a:p>
            <a:r>
              <a:rPr lang="cs-CZ" dirty="0" smtClean="0"/>
              <a:t>hlava rozdělena do pěti dílů</a:t>
            </a:r>
          </a:p>
          <a:p>
            <a:pPr lvl="1"/>
            <a:r>
              <a:rPr lang="cs-CZ" dirty="0" smtClean="0"/>
              <a:t>trestné činy proti životu</a:t>
            </a:r>
          </a:p>
          <a:p>
            <a:pPr lvl="1"/>
            <a:r>
              <a:rPr lang="cs-CZ" dirty="0" smtClean="0"/>
              <a:t>trestné činy proti zdraví </a:t>
            </a:r>
          </a:p>
          <a:p>
            <a:pPr lvl="1"/>
            <a:r>
              <a:rPr lang="cs-CZ" dirty="0" smtClean="0"/>
              <a:t>trestné činy ohrožující život a zdraví</a:t>
            </a:r>
          </a:p>
          <a:p>
            <a:pPr lvl="1"/>
            <a:r>
              <a:rPr lang="cs-CZ" dirty="0" smtClean="0"/>
              <a:t>trestné činy proti těhotenství ženy</a:t>
            </a:r>
          </a:p>
          <a:p>
            <a:pPr lvl="1"/>
            <a:r>
              <a:rPr lang="cs-CZ" dirty="0" smtClean="0"/>
              <a:t>trestné činy související s neoprávněným nakládáním s lidskými tkáněmi a orgány, lidským embryem a lidským genomem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celkem 27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7. – organizovaná zločinecká skupina</a:t>
            </a:r>
          </a:p>
          <a:p>
            <a:pPr lvl="1"/>
            <a:r>
              <a:rPr lang="cs-CZ" dirty="0" smtClean="0"/>
              <a:t>§ 361 účast na organizované zločinecké skupině</a:t>
            </a:r>
          </a:p>
          <a:p>
            <a:pPr lvl="1"/>
            <a:r>
              <a:rPr lang="cs-CZ" dirty="0" smtClean="0"/>
              <a:t>+ beztrestnost agenta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8. – některé další formy trestné součinnosti</a:t>
            </a:r>
          </a:p>
          <a:p>
            <a:pPr lvl="1"/>
            <a:r>
              <a:rPr lang="cs-CZ" dirty="0" smtClean="0"/>
              <a:t>§ 364 podněcování k trestnému činu </a:t>
            </a:r>
          </a:p>
          <a:p>
            <a:pPr lvl="1"/>
            <a:r>
              <a:rPr lang="cs-CZ" dirty="0" smtClean="0"/>
              <a:t>§ 365 schvalování trestného činu </a:t>
            </a:r>
          </a:p>
          <a:p>
            <a:pPr lvl="1"/>
            <a:r>
              <a:rPr lang="cs-CZ" dirty="0" smtClean="0"/>
              <a:t>§ 366 nadržování </a:t>
            </a:r>
          </a:p>
          <a:p>
            <a:pPr lvl="1"/>
            <a:r>
              <a:rPr lang="cs-CZ" dirty="0" smtClean="0"/>
              <a:t>§ 367 nepřekažení trestného činu </a:t>
            </a:r>
          </a:p>
          <a:p>
            <a:pPr lvl="1"/>
            <a:r>
              <a:rPr lang="cs-CZ" dirty="0" smtClean="0"/>
              <a:t>§ 368 neoznámení trestného činu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XI. – trestné činy proti branné povinnosti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2204864"/>
            <a:ext cx="7772400" cy="2989957"/>
          </a:xfrm>
        </p:spPr>
        <p:txBody>
          <a:bodyPr/>
          <a:lstStyle/>
          <a:p>
            <a:r>
              <a:rPr lang="cs-CZ" dirty="0" smtClean="0"/>
              <a:t>objektem je zájem na kvalifikovaném personálním zajištění obrany ČR</a:t>
            </a:r>
          </a:p>
          <a:p>
            <a:endParaRPr lang="cs-CZ" dirty="0" smtClean="0"/>
          </a:p>
          <a:p>
            <a:r>
              <a:rPr lang="cs-CZ" dirty="0" smtClean="0"/>
              <a:t>hlava se vnitřně nedělí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celkem 6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28 registrovaných TČ</a:t>
            </a:r>
          </a:p>
          <a:p>
            <a:pPr lvl="2"/>
            <a:r>
              <a:rPr lang="cs-CZ" dirty="0" smtClean="0"/>
              <a:t>neplnění odvodní povinnosti, nenastoupení k mimořádné službě v ozbrojených silách z nedbalosti)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cs-CZ" sz="2400" dirty="0" smtClean="0"/>
              <a:t>2 odsouzení</a:t>
            </a:r>
          </a:p>
          <a:p>
            <a:pPr lvl="1"/>
            <a:r>
              <a:rPr lang="cs-CZ" dirty="0" smtClean="0"/>
              <a:t>k NEPO TOS 0, k TOS s PO 9</a:t>
            </a:r>
          </a:p>
          <a:p>
            <a:pPr marL="742950" lvl="2" indent="-342900"/>
            <a:endParaRPr lang="cs-CZ" dirty="0" smtClean="0"/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§ 369 maření způsobilosti k službě </a:t>
            </a:r>
          </a:p>
          <a:p>
            <a:pPr lvl="1"/>
            <a:r>
              <a:rPr lang="cs-CZ" dirty="0" smtClean="0"/>
              <a:t>§ 370 neplnění odvodní povinnosti </a:t>
            </a:r>
          </a:p>
          <a:p>
            <a:pPr lvl="1"/>
            <a:r>
              <a:rPr lang="cs-CZ" dirty="0" smtClean="0"/>
              <a:t>§ 371 obcházení branné povinnosti </a:t>
            </a:r>
          </a:p>
          <a:p>
            <a:pPr lvl="1"/>
            <a:r>
              <a:rPr lang="cs-CZ" dirty="0" smtClean="0"/>
              <a:t>§ 372 nenastoupení služby v ozbrojených silách </a:t>
            </a:r>
          </a:p>
          <a:p>
            <a:pPr lvl="1"/>
            <a:r>
              <a:rPr lang="cs-CZ" dirty="0" smtClean="0"/>
              <a:t>§ 373 nenastoupení mimořádné služby v ozbrojených silách </a:t>
            </a:r>
          </a:p>
          <a:p>
            <a:pPr lvl="1"/>
            <a:r>
              <a:rPr lang="cs-CZ" dirty="0" smtClean="0"/>
              <a:t>§ 374 nenastoupení mimořádné služby v ozbrojených silách z nedbalosti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trestné činy vojenské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2989957"/>
          </a:xfrm>
        </p:spPr>
        <p:txBody>
          <a:bodyPr/>
          <a:lstStyle/>
          <a:p>
            <a:r>
              <a:rPr lang="cs-CZ" dirty="0" smtClean="0"/>
              <a:t>objektem je zájem na zajištění obranyschopnosti České republiky</a:t>
            </a:r>
          </a:p>
          <a:p>
            <a:r>
              <a:rPr lang="cs-CZ" dirty="0" smtClean="0"/>
              <a:t>hlava se dělí na 5 dílů:</a:t>
            </a:r>
          </a:p>
          <a:p>
            <a:pPr lvl="1"/>
            <a:r>
              <a:rPr lang="cs-CZ" dirty="0" smtClean="0"/>
              <a:t>díl 1. – TČ proti vojenské podřízenosti a vojenské cti</a:t>
            </a:r>
          </a:p>
          <a:p>
            <a:pPr lvl="1"/>
            <a:r>
              <a:rPr lang="cs-CZ" dirty="0" smtClean="0"/>
              <a:t>díl 2. – TČ proti povinnosti konat vojenskou službu</a:t>
            </a:r>
          </a:p>
          <a:p>
            <a:pPr lvl="1"/>
            <a:r>
              <a:rPr lang="cs-CZ" dirty="0" smtClean="0"/>
              <a:t>díl 3. – TČ proti povinnostem strážní, dozorčí nebo jiné služby</a:t>
            </a:r>
          </a:p>
          <a:p>
            <a:pPr lvl="1"/>
            <a:r>
              <a:rPr lang="cs-CZ" dirty="0" smtClean="0"/>
              <a:t>díl 4. – TČ ohrožující bojeschopnost ozbrojených sil</a:t>
            </a:r>
          </a:p>
          <a:p>
            <a:pPr lvl="1"/>
            <a:r>
              <a:rPr lang="cs-CZ" dirty="0" smtClean="0"/>
              <a:t>díl 5. – TČ proti služebním povinnostem příslušníků bezpečnostních sborů</a:t>
            </a:r>
          </a:p>
          <a:p>
            <a:r>
              <a:rPr lang="cs-CZ" dirty="0" smtClean="0"/>
              <a:t>speciální subjekt – voják (§ 114 odst. 4 </a:t>
            </a:r>
            <a:r>
              <a:rPr lang="cs-CZ" dirty="0" err="1" smtClean="0"/>
              <a:t>TrZ</a:t>
            </a:r>
            <a:r>
              <a:rPr lang="cs-CZ" dirty="0" smtClean="0"/>
              <a:t>) </a:t>
            </a:r>
          </a:p>
          <a:p>
            <a:r>
              <a:rPr lang="cs-CZ" dirty="0" smtClean="0"/>
              <a:t>celkem 24 TČ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28 registrovaných TČ</a:t>
            </a:r>
          </a:p>
          <a:p>
            <a:pPr lvl="2"/>
            <a:r>
              <a:rPr lang="cs-CZ" dirty="0" smtClean="0"/>
              <a:t>z toho 9 TČ porušení povinnosti strážní služby a 7 TČ porušení povinnosti dozorčí a jiné služby </a:t>
            </a:r>
          </a:p>
          <a:p>
            <a:pPr lvl="2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cs-CZ" sz="2400" dirty="0" smtClean="0"/>
              <a:t>11 odsouzení</a:t>
            </a:r>
          </a:p>
          <a:p>
            <a:pPr lvl="1"/>
            <a:r>
              <a:rPr lang="cs-CZ" dirty="0" smtClean="0"/>
              <a:t>k NEPO TOS 0, k TOS s PO 9</a:t>
            </a:r>
          </a:p>
          <a:p>
            <a:pPr lvl="1"/>
            <a:endParaRPr lang="cs-CZ" dirty="0" smtClean="0"/>
          </a:p>
          <a:p>
            <a:pPr marL="342900" lvl="2" indent="-342900"/>
            <a:r>
              <a:rPr lang="cs-CZ" sz="2400" dirty="0" smtClean="0"/>
              <a:t>Zproštění obžaloby ve 2 případech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TČ proti vojenské podřízenosti a vojenské cti</a:t>
            </a:r>
          </a:p>
          <a:p>
            <a:pPr lvl="1"/>
            <a:r>
              <a:rPr lang="cs-CZ" sz="2000" dirty="0" smtClean="0"/>
              <a:t>§ 375 neuposlechnutí rozkazu </a:t>
            </a:r>
          </a:p>
          <a:p>
            <a:pPr lvl="1"/>
            <a:r>
              <a:rPr lang="cs-CZ" sz="2000" dirty="0" smtClean="0"/>
              <a:t>§ 376 neuposlechnutí rozkazu z nedbalosti </a:t>
            </a:r>
          </a:p>
          <a:p>
            <a:pPr lvl="1"/>
            <a:r>
              <a:rPr lang="cs-CZ" sz="2000" dirty="0" smtClean="0"/>
              <a:t>§ 377 zprotivení a donucení k porušení vojenské povinnosti </a:t>
            </a:r>
          </a:p>
          <a:p>
            <a:pPr lvl="1"/>
            <a:r>
              <a:rPr lang="cs-CZ" sz="2000" dirty="0" smtClean="0"/>
              <a:t>§ 378 urážka mezi vojáky </a:t>
            </a:r>
          </a:p>
          <a:p>
            <a:pPr lvl="1"/>
            <a:r>
              <a:rPr lang="cs-CZ" sz="2000" dirty="0" smtClean="0"/>
              <a:t>§ 379 urážka mezi vojáky násilím nebo pohrůžkou násilí </a:t>
            </a:r>
          </a:p>
          <a:p>
            <a:pPr lvl="1"/>
            <a:r>
              <a:rPr lang="cs-CZ" sz="2000" dirty="0" smtClean="0"/>
              <a:t>§ 380 urážka vojáka stejné hodnosti násilím nebo pohrůžkou násilí </a:t>
            </a:r>
          </a:p>
          <a:p>
            <a:pPr lvl="1"/>
            <a:r>
              <a:rPr lang="cs-CZ" sz="2000" dirty="0" smtClean="0"/>
              <a:t>§ 381 násilí vůči nadřízenému </a:t>
            </a:r>
          </a:p>
          <a:p>
            <a:pPr lvl="1"/>
            <a:r>
              <a:rPr lang="cs-CZ" sz="2000" dirty="0" smtClean="0"/>
              <a:t>§ 382 porušování práv a chráněných zájmů vojáků stejné hodnosti </a:t>
            </a:r>
          </a:p>
          <a:p>
            <a:pPr lvl="1"/>
            <a:r>
              <a:rPr lang="cs-CZ" sz="2000" dirty="0" smtClean="0"/>
              <a:t>§ 383 porušování práv a chráněných zájmů vojáků podřízených nebo s nižší hodností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TČ proti povinnosti konat vojenskou službu</a:t>
            </a:r>
          </a:p>
          <a:p>
            <a:pPr lvl="1"/>
            <a:r>
              <a:rPr lang="cs-CZ" sz="2000" dirty="0" smtClean="0"/>
              <a:t>§ 384 vyhýbání se výkonu služby </a:t>
            </a:r>
          </a:p>
          <a:p>
            <a:pPr lvl="1"/>
            <a:r>
              <a:rPr lang="cs-CZ" sz="2000" dirty="0" smtClean="0"/>
              <a:t>§ 385 vyhýbání se výkonu služby z nedbalosti </a:t>
            </a:r>
          </a:p>
          <a:p>
            <a:pPr lvl="1"/>
            <a:r>
              <a:rPr lang="cs-CZ" sz="2000" dirty="0" smtClean="0"/>
              <a:t>§ 386 zběhnutí </a:t>
            </a:r>
          </a:p>
          <a:p>
            <a:pPr lvl="1"/>
            <a:r>
              <a:rPr lang="cs-CZ" sz="2000" dirty="0" smtClean="0"/>
              <a:t>§ 387 svémocné odloučení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3. – TČ proti povinnostem strážní, dozorčí nebo jiné služby</a:t>
            </a:r>
          </a:p>
          <a:p>
            <a:pPr lvl="1"/>
            <a:r>
              <a:rPr lang="cs-CZ" sz="2000" dirty="0" smtClean="0"/>
              <a:t>§ 388 vyhýbání se výkonu strážní, dozorčí nebo jiné služby </a:t>
            </a:r>
          </a:p>
          <a:p>
            <a:pPr lvl="1"/>
            <a:r>
              <a:rPr lang="cs-CZ" sz="2000" dirty="0" smtClean="0"/>
              <a:t>§ 389 porušení povinnosti strážní služby </a:t>
            </a:r>
          </a:p>
          <a:p>
            <a:pPr lvl="1"/>
            <a:r>
              <a:rPr lang="cs-CZ" sz="2000" dirty="0" smtClean="0"/>
              <a:t>§ 390 porušení povinnosti dozorčí nebo jiné služby </a:t>
            </a:r>
          </a:p>
          <a:p>
            <a:pPr lvl="1"/>
            <a:r>
              <a:rPr lang="cs-CZ" sz="2000" dirty="0" smtClean="0"/>
              <a:t>§ 391 porušení povinnosti služby při obraně vzdušného prostoru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</a:t>
            </a:r>
            <a:r>
              <a:rPr lang="en-US" dirty="0" smtClean="0"/>
              <a:t>6578</a:t>
            </a:r>
            <a:r>
              <a:rPr lang="cs-CZ" dirty="0" smtClean="0"/>
              <a:t> registrovaných TČ</a:t>
            </a:r>
          </a:p>
          <a:p>
            <a:pPr lvl="1"/>
            <a:r>
              <a:rPr lang="cs-CZ" dirty="0" smtClean="0"/>
              <a:t>tj. absolutní číslo není známo</a:t>
            </a:r>
          </a:p>
          <a:p>
            <a:pPr lvl="1"/>
            <a:endParaRPr lang="cs-CZ" dirty="0" smtClean="0"/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en-US" sz="2400" dirty="0" smtClean="0"/>
              <a:t>4463</a:t>
            </a:r>
            <a:r>
              <a:rPr lang="cs-CZ" sz="2400" dirty="0" smtClean="0"/>
              <a:t> odsouzených</a:t>
            </a:r>
          </a:p>
          <a:p>
            <a:pPr lvl="1"/>
            <a:r>
              <a:rPr lang="cs-CZ" dirty="0" smtClean="0"/>
              <a:t>k NEPO TOS </a:t>
            </a:r>
            <a:r>
              <a:rPr lang="en-US" dirty="0" smtClean="0"/>
              <a:t>510</a:t>
            </a:r>
            <a:r>
              <a:rPr lang="cs-CZ" dirty="0" smtClean="0"/>
              <a:t>, k TOS s PO </a:t>
            </a:r>
            <a:r>
              <a:rPr lang="en-US" dirty="0" smtClean="0"/>
              <a:t>3467</a:t>
            </a:r>
            <a:endParaRPr lang="cs-CZ" dirty="0" smtClean="0"/>
          </a:p>
          <a:p>
            <a:pPr marL="742950" lvl="2" indent="-342900"/>
            <a:endParaRPr lang="cs-CZ" dirty="0" smtClean="0"/>
          </a:p>
          <a:p>
            <a:pPr marL="342900" lvl="2" indent="-342900"/>
            <a:r>
              <a:rPr lang="cs-CZ" sz="2400" dirty="0" smtClean="0">
                <a:ea typeface="+mn-ea"/>
                <a:cs typeface="+mn-cs"/>
              </a:rPr>
              <a:t>Zproštění obžaloby ve </a:t>
            </a:r>
            <a:r>
              <a:rPr lang="en-US" sz="2400" dirty="0" smtClean="0"/>
              <a:t>322</a:t>
            </a:r>
            <a:r>
              <a:rPr lang="cs-CZ" sz="2400" dirty="0" smtClean="0"/>
              <a:t> případech</a:t>
            </a:r>
          </a:p>
          <a:p>
            <a:pPr lvl="1"/>
            <a:r>
              <a:rPr lang="cs-CZ" dirty="0" smtClean="0"/>
              <a:t>ve 132 případech řízení zastaveno, v 209 postoupeno správnímu orgánu</a:t>
            </a:r>
          </a:p>
          <a:p>
            <a:pPr marL="800100" lvl="3" indent="-342900"/>
            <a:endParaRPr lang="cs-CZ" dirty="0" smtClean="0">
              <a:ea typeface="+mn-ea"/>
              <a:cs typeface="+mn-cs"/>
            </a:endParaRPr>
          </a:p>
          <a:p>
            <a:pPr marL="742950" lvl="2" indent="-342900"/>
            <a:r>
              <a:rPr lang="cs-CZ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4. – TČ ohrožující bojeschopnost ozbrojených sil</a:t>
            </a:r>
          </a:p>
          <a:p>
            <a:pPr lvl="1"/>
            <a:r>
              <a:rPr lang="cs-CZ" sz="2000" dirty="0" smtClean="0"/>
              <a:t>§ 392 ohrožování morálního stavu vojáků </a:t>
            </a:r>
          </a:p>
          <a:p>
            <a:pPr lvl="1"/>
            <a:r>
              <a:rPr lang="cs-CZ" sz="2000" dirty="0" smtClean="0"/>
              <a:t>§ 393 porušení služební povinnosti vojáka </a:t>
            </a:r>
          </a:p>
          <a:p>
            <a:pPr lvl="1"/>
            <a:r>
              <a:rPr lang="cs-CZ" sz="2000" dirty="0" smtClean="0"/>
              <a:t>§ 394 zbabělost před nepřítelem </a:t>
            </a:r>
          </a:p>
          <a:p>
            <a:pPr lvl="1"/>
            <a:r>
              <a:rPr lang="cs-CZ" sz="2000" dirty="0" smtClean="0"/>
              <a:t>§ 395 nesplnění bojového úkolu </a:t>
            </a:r>
          </a:p>
          <a:p>
            <a:pPr lvl="1"/>
            <a:r>
              <a:rPr lang="cs-CZ" sz="2000" dirty="0" smtClean="0"/>
              <a:t>§ 396 opuštění vojenského materiálu </a:t>
            </a:r>
          </a:p>
          <a:p>
            <a:pPr lvl="1"/>
            <a:r>
              <a:rPr lang="cs-CZ" sz="2000" dirty="0" smtClean="0"/>
              <a:t>§ 397 vydání vojáků a vojenského materiálu nepříteli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5. – TČ proti služebním povinnostem příslušníků bezpečnostních sborů</a:t>
            </a:r>
          </a:p>
          <a:p>
            <a:pPr lvl="1"/>
            <a:r>
              <a:rPr lang="cs-CZ" dirty="0" smtClean="0"/>
              <a:t>§ 398 - porušení služební povinnosti příslušníka bezpečnostního sboru </a:t>
            </a:r>
          </a:p>
          <a:p>
            <a:pPr lvl="1"/>
            <a:r>
              <a:rPr lang="cs-CZ" dirty="0" smtClean="0"/>
              <a:t>+ vymezení jiných vojenských TČ, které se vztahují i na příslušníky bezpečnostních sborů </a:t>
            </a:r>
          </a:p>
          <a:p>
            <a:pPr lvl="1"/>
            <a:r>
              <a:rPr lang="cs-CZ" dirty="0" smtClean="0"/>
              <a:t>bezpečnostní sbor = Policie ČR, HZS ČR, Celní správa ČR, Vězeňská služba ČR, GIBS, BIS, Úřad pro zahraniční styky a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XIII. – trestné činy proti míru, trestné činy proti lidskosti a válečné trestné činy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99592" y="1772816"/>
            <a:ext cx="8064896" cy="2989957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objektem je zájem na ochraně základních předpokladů humanisticky orientovaného mezinárodního společenství</a:t>
            </a:r>
          </a:p>
          <a:p>
            <a:r>
              <a:rPr lang="cs-CZ" dirty="0" smtClean="0"/>
              <a:t>hlava se dělí na 3 díly:</a:t>
            </a:r>
          </a:p>
          <a:p>
            <a:pPr lvl="1"/>
            <a:r>
              <a:rPr lang="cs-CZ" dirty="0" smtClean="0"/>
              <a:t>díl 1. – TČ proti lidskosti</a:t>
            </a:r>
          </a:p>
          <a:p>
            <a:pPr lvl="1"/>
            <a:r>
              <a:rPr lang="cs-CZ" dirty="0" smtClean="0"/>
              <a:t>díl 2. – TČ proti míru a válečné TČ</a:t>
            </a:r>
          </a:p>
          <a:p>
            <a:pPr lvl="1"/>
            <a:r>
              <a:rPr lang="cs-CZ" dirty="0" smtClean="0"/>
              <a:t>díl 3. – společná ustanovení</a:t>
            </a:r>
          </a:p>
          <a:p>
            <a:r>
              <a:rPr lang="cs-CZ" dirty="0" smtClean="0"/>
              <a:t>většina z nich nepromlčitelná - § 35 písm. a) </a:t>
            </a:r>
            <a:r>
              <a:rPr lang="cs-CZ" dirty="0" err="1" smtClean="0"/>
              <a:t>TrZ</a:t>
            </a:r>
            <a:r>
              <a:rPr lang="cs-CZ" dirty="0" smtClean="0"/>
              <a:t> </a:t>
            </a:r>
          </a:p>
          <a:p>
            <a:r>
              <a:rPr lang="cs-CZ" dirty="0" smtClean="0"/>
              <a:t>celkem 18 TČ</a:t>
            </a:r>
          </a:p>
          <a:p>
            <a:r>
              <a:rPr lang="cs-CZ" dirty="0" smtClean="0"/>
              <a:t>odpovědnost nadřízeného - § 418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XIII. – statistika za rok 2014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Celkem 104 registrovaných TČ</a:t>
            </a:r>
          </a:p>
          <a:p>
            <a:pPr lvl="2"/>
            <a:r>
              <a:rPr lang="cs-CZ" dirty="0" smtClean="0"/>
              <a:t>z toho 75 TČ projevu sympatií k hnutí směřující k potlačení práv a svobod člověka a 21 TČ založení, podpory a propagace hnutí směřujícího k potlačení práv a svobod člověka</a:t>
            </a:r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Celkem </a:t>
            </a:r>
            <a:r>
              <a:rPr lang="cs-CZ" sz="2400" dirty="0" smtClean="0"/>
              <a:t>60 odsouzení</a:t>
            </a:r>
          </a:p>
          <a:p>
            <a:pPr lvl="1"/>
            <a:r>
              <a:rPr lang="cs-CZ" dirty="0" smtClean="0"/>
              <a:t>k NEPO TOS 7, k TOS s PO 43</a:t>
            </a:r>
          </a:p>
          <a:p>
            <a:pPr lvl="1"/>
            <a:endParaRPr lang="cs-CZ" dirty="0" smtClean="0"/>
          </a:p>
          <a:p>
            <a:pPr marL="342900" lvl="2" indent="-342900"/>
            <a:r>
              <a:rPr lang="cs-CZ" sz="2400" dirty="0" smtClean="0"/>
              <a:t>Zproštění obžaloby ve 3 případech</a:t>
            </a:r>
          </a:p>
          <a:p>
            <a:pPr marL="800100" lvl="3" indent="-342900"/>
            <a:r>
              <a:rPr lang="cs-CZ" dirty="0" smtClean="0"/>
              <a:t>v 1 případě řízení zastaveno, ve 2 postoupeno správnímu orgánu</a:t>
            </a:r>
          </a:p>
          <a:p>
            <a:pPr marL="342900" lvl="2" indent="-342900"/>
            <a:r>
              <a:rPr lang="cs-CZ" sz="2400" dirty="0" smtClean="0"/>
              <a:t>zdroj: Statistická ročenka kriminality za rok 2014, Ministerstvo spravedlnosti 2016, dostupné z: http://cslav.justice.cz/InfoData/statisticke-rocenky.html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428576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TČ proti lidskosti</a:t>
            </a:r>
          </a:p>
          <a:p>
            <a:pPr lvl="1"/>
            <a:r>
              <a:rPr lang="cs-CZ" dirty="0" smtClean="0"/>
              <a:t>§ 400 genocidium </a:t>
            </a:r>
          </a:p>
          <a:p>
            <a:pPr lvl="1"/>
            <a:r>
              <a:rPr lang="cs-CZ" dirty="0" smtClean="0"/>
              <a:t>§ 401 útok proti lidskosti </a:t>
            </a:r>
          </a:p>
          <a:p>
            <a:pPr lvl="1"/>
            <a:r>
              <a:rPr lang="cs-CZ" dirty="0" smtClean="0"/>
              <a:t>§ 402 apartheid a diskriminace skupiny lidí </a:t>
            </a:r>
          </a:p>
          <a:p>
            <a:pPr lvl="1"/>
            <a:r>
              <a:rPr lang="cs-CZ" dirty="0" smtClean="0"/>
              <a:t>§ 403 založení, podpora a propagace hnutí směřujícího k potlačení práv a svobod člověka </a:t>
            </a:r>
          </a:p>
          <a:p>
            <a:pPr lvl="1"/>
            <a:r>
              <a:rPr lang="cs-CZ" dirty="0" smtClean="0"/>
              <a:t>§ 404 projev sympatií k hnutí směřujícímu k potlačení práv a svobod člověka </a:t>
            </a:r>
          </a:p>
          <a:p>
            <a:pPr lvl="1"/>
            <a:r>
              <a:rPr lang="cs-CZ" dirty="0" smtClean="0"/>
              <a:t>§ 405 popírání, zpochybňování, schvalování a ospravedlňování genocidia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XIII. – přehled trestných činů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TČ proti míru a válečné TČ</a:t>
            </a:r>
          </a:p>
          <a:p>
            <a:pPr lvl="1"/>
            <a:r>
              <a:rPr lang="cs-CZ" sz="2000" dirty="0" smtClean="0"/>
              <a:t>§ 405a agrese </a:t>
            </a:r>
          </a:p>
          <a:p>
            <a:pPr lvl="1"/>
            <a:r>
              <a:rPr lang="cs-CZ" sz="2000" dirty="0" smtClean="0"/>
              <a:t>§ 406 příprava útočné války </a:t>
            </a:r>
          </a:p>
          <a:p>
            <a:pPr lvl="1"/>
            <a:r>
              <a:rPr lang="cs-CZ" sz="2000" dirty="0" smtClean="0"/>
              <a:t>§ 407 podněcování útočné války </a:t>
            </a:r>
          </a:p>
          <a:p>
            <a:pPr lvl="1"/>
            <a:r>
              <a:rPr lang="cs-CZ" sz="2000" dirty="0" smtClean="0"/>
              <a:t>§ 409 styky ohrožující mír </a:t>
            </a:r>
          </a:p>
          <a:p>
            <a:pPr lvl="1"/>
            <a:r>
              <a:rPr lang="cs-CZ" sz="2000" dirty="0" smtClean="0"/>
              <a:t>§ 410 porušení mezinárodních sankcí </a:t>
            </a:r>
          </a:p>
          <a:p>
            <a:pPr lvl="1"/>
            <a:r>
              <a:rPr lang="cs-CZ" sz="2000" dirty="0" smtClean="0"/>
              <a:t>§ 411 použití zakázaného bojového prostředku a nedovolené vedení boje </a:t>
            </a:r>
          </a:p>
          <a:p>
            <a:pPr lvl="1"/>
            <a:r>
              <a:rPr lang="cs-CZ" sz="2000" dirty="0" smtClean="0"/>
              <a:t>§ 412 válečná krutost </a:t>
            </a:r>
          </a:p>
          <a:p>
            <a:pPr lvl="1"/>
            <a:r>
              <a:rPr lang="cs-CZ" sz="2000" dirty="0" smtClean="0"/>
              <a:t>§ 413 perzekuce obyvatelstva </a:t>
            </a:r>
          </a:p>
          <a:p>
            <a:pPr lvl="1"/>
            <a:r>
              <a:rPr lang="cs-CZ" sz="2000" dirty="0" smtClean="0"/>
              <a:t>§ 414 plenění v prostoru válečných operací </a:t>
            </a:r>
          </a:p>
          <a:p>
            <a:pPr lvl="1"/>
            <a:r>
              <a:rPr lang="cs-CZ" sz="2000" dirty="0" smtClean="0"/>
              <a:t>§ 415 zneužití mezinárodně uznávaných a státních znaků </a:t>
            </a:r>
          </a:p>
          <a:p>
            <a:pPr lvl="1"/>
            <a:r>
              <a:rPr lang="cs-CZ" sz="2000" dirty="0" smtClean="0"/>
              <a:t>§ 416 zneužití vlajky a příměří </a:t>
            </a:r>
          </a:p>
          <a:p>
            <a:pPr lvl="1"/>
            <a:r>
              <a:rPr lang="cs-CZ" sz="2000" dirty="0" smtClean="0"/>
              <a:t>§ 417 ublížení parlamentáři </a:t>
            </a:r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1. – trestné činy proti životu</a:t>
            </a:r>
          </a:p>
          <a:p>
            <a:pPr lvl="1"/>
            <a:r>
              <a:rPr lang="cs-CZ" dirty="0" smtClean="0"/>
              <a:t>§ 140 vražda</a:t>
            </a:r>
          </a:p>
          <a:p>
            <a:pPr lvl="1"/>
            <a:r>
              <a:rPr lang="cs-CZ" dirty="0" smtClean="0"/>
              <a:t>§ 141 zabití</a:t>
            </a:r>
          </a:p>
          <a:p>
            <a:pPr lvl="1"/>
            <a:r>
              <a:rPr lang="cs-CZ" dirty="0" smtClean="0"/>
              <a:t>§ 142 vražda novorozeného dítěte matkou</a:t>
            </a:r>
          </a:p>
          <a:p>
            <a:pPr lvl="1"/>
            <a:r>
              <a:rPr lang="cs-CZ" dirty="0" smtClean="0"/>
              <a:t>§ 143 usmrcení z nedbalosti</a:t>
            </a:r>
          </a:p>
          <a:p>
            <a:pPr lvl="1"/>
            <a:r>
              <a:rPr lang="cs-CZ" dirty="0" smtClean="0"/>
              <a:t>§ 144 účast na sebevraždě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Hlava I. – přehled trestných činů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Díl 2. – trestné činy proti zdraví</a:t>
            </a:r>
          </a:p>
          <a:p>
            <a:pPr lvl="1"/>
            <a:r>
              <a:rPr lang="cs-CZ" dirty="0" smtClean="0"/>
              <a:t>§ 145 těžké ublížení na zdraví</a:t>
            </a:r>
          </a:p>
          <a:p>
            <a:pPr lvl="1"/>
            <a:r>
              <a:rPr lang="cs-CZ" dirty="0" smtClean="0"/>
              <a:t>§ 146 ublížení na zdraví</a:t>
            </a:r>
          </a:p>
          <a:p>
            <a:pPr lvl="1"/>
            <a:r>
              <a:rPr lang="cs-CZ" dirty="0" smtClean="0"/>
              <a:t>§ 146a ublížení na zdraví z omluvitelné pohnutky</a:t>
            </a:r>
          </a:p>
          <a:p>
            <a:pPr lvl="1"/>
            <a:r>
              <a:rPr lang="cs-CZ" dirty="0" smtClean="0"/>
              <a:t>§ 147 těžké ublížení na zdraví z nedbalosti</a:t>
            </a:r>
          </a:p>
          <a:p>
            <a:pPr lvl="1"/>
            <a:r>
              <a:rPr lang="cs-CZ" dirty="0" smtClean="0"/>
              <a:t>§ 148 ublížení na zdraví z nedbalosti 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8432702"/>
      </p:ext>
    </p:extLst>
  </p:cSld>
  <p:clrMapOvr>
    <a:masterClrMapping/>
  </p:clrMapOvr>
</p:sld>
</file>

<file path=ppt/theme/theme1.xml><?xml version="1.0" encoding="utf-8"?>
<a:theme xmlns:a="http://schemas.openxmlformats.org/drawingml/2006/main" name="PrF MU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PrF MU</Template>
  <TotalTime>3213</TotalTime>
  <Words>4716</Words>
  <Application>Microsoft Office PowerPoint</Application>
  <PresentationFormat>Předvádění na obrazovce (4:3)</PresentationFormat>
  <Paragraphs>763</Paragraphs>
  <Slides>75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75</vt:i4>
      </vt:variant>
    </vt:vector>
  </HeadingPairs>
  <TitlesOfParts>
    <vt:vector size="80" baseType="lpstr">
      <vt:lpstr>Arial</vt:lpstr>
      <vt:lpstr>Trebuchet MS</vt:lpstr>
      <vt:lpstr>Wingdings</vt:lpstr>
      <vt:lpstr>PrF MU</vt:lpstr>
      <vt:lpstr>BÉŽOVÁ TITL</vt:lpstr>
      <vt:lpstr>Trestní právo hmotné -zvláštní část </vt:lpstr>
      <vt:lpstr>Vztah obecné a zvláštní části tr. zákoníku</vt:lpstr>
      <vt:lpstr>Zvláštní část trestního zákoníku</vt:lpstr>
      <vt:lpstr>Systematika– 13 hlav dle objektu</vt:lpstr>
      <vt:lpstr>Logika systematiky zvláštní části </vt:lpstr>
      <vt:lpstr>Hlava I. – trestné činy proti životu a zdraví</vt:lpstr>
      <vt:lpstr>Hlava I. – statistika za rok 2014</vt:lpstr>
      <vt:lpstr>Hlava I. – přehled trestných činů</vt:lpstr>
      <vt:lpstr>Hlava I. – přehled trestných činů</vt:lpstr>
      <vt:lpstr>Hlava I. – přehled trestných činů</vt:lpstr>
      <vt:lpstr>Hlava I. – přehled trestných činů</vt:lpstr>
      <vt:lpstr>Hlava I. – přehled trestných činů</vt:lpstr>
      <vt:lpstr>Hlava II. – trestné činy proti svobodě a právům na ochranu osobnosti, soukromí a listovního tajemství </vt:lpstr>
      <vt:lpstr>Hlava II. – statistika za rok 2014</vt:lpstr>
      <vt:lpstr>Hlava II. – přehled trestných činů</vt:lpstr>
      <vt:lpstr>Hlava II. – přehled trestných činů</vt:lpstr>
      <vt:lpstr>Hlava III. – trestné činy proti lidské důstojnosti v sexuální oblasti</vt:lpstr>
      <vt:lpstr>Hlava III. – statistika za rok 2014</vt:lpstr>
      <vt:lpstr>Hlava III. – přehled trestných činů</vt:lpstr>
      <vt:lpstr>Hlava IV. – trestné činy proti rodině a dětem</vt:lpstr>
      <vt:lpstr>Hlava IV. – statistika za rok 2014</vt:lpstr>
      <vt:lpstr>Hlava IV. – přehled trestných činů</vt:lpstr>
      <vt:lpstr>Hlava V. – trestné činy proti majetku</vt:lpstr>
      <vt:lpstr>Hlava V. – statistika za rok 2014</vt:lpstr>
      <vt:lpstr>Hlava V. – přehled trestných činů</vt:lpstr>
      <vt:lpstr>Hlava V. – přehled trestných činů II.</vt:lpstr>
      <vt:lpstr>Hlava V. – přehled trestných činů III.</vt:lpstr>
      <vt:lpstr>Hlava VI. – trestné činy hospodářské</vt:lpstr>
      <vt:lpstr>Hlava VI. – statistika za rok 2014</vt:lpstr>
      <vt:lpstr>Hlava VI. – přehled trestných činů</vt:lpstr>
      <vt:lpstr>Hlava VI. – přehled trestných činů</vt:lpstr>
      <vt:lpstr>Hlava VI. – přehled trestných činů</vt:lpstr>
      <vt:lpstr>Hlava VI. – přehled trestných činů</vt:lpstr>
      <vt:lpstr>Hlava VI. – přehled trestných činů</vt:lpstr>
      <vt:lpstr>Hlava VI. – přehled trestných činů</vt:lpstr>
      <vt:lpstr>Hlava VII. – trestné činy obecně nebezpečné</vt:lpstr>
      <vt:lpstr>Hlava VII. – statistika za rok 2014</vt:lpstr>
      <vt:lpstr>Hlava VII. – přehled trestných činů</vt:lpstr>
      <vt:lpstr>Hlava VII. – přehled trestných činů</vt:lpstr>
      <vt:lpstr>Hlava VII. – přehled trestných činů</vt:lpstr>
      <vt:lpstr>Hlava VIII. – trestné činy proti životnímu prostředí</vt:lpstr>
      <vt:lpstr>Hlava VIII. – statistika za rok 2014</vt:lpstr>
      <vt:lpstr>Hlava VIII. – přehled trestných činů</vt:lpstr>
      <vt:lpstr>Hlava VIII. – přehled trestných činů</vt:lpstr>
      <vt:lpstr>Hlava IX. – trestné činy proti České republice, cizímu státu a mezinárodní organizaci</vt:lpstr>
      <vt:lpstr>Hlava IX. – statistika za rok 2014</vt:lpstr>
      <vt:lpstr>Hlava IX. – přehled trestných činů</vt:lpstr>
      <vt:lpstr>Hlava IX. – přehled trestných činů</vt:lpstr>
      <vt:lpstr>Hlava IX. – přehled trestných činů</vt:lpstr>
      <vt:lpstr>Hlava X. – trestné činy proti pořádku ve věcech veřejných</vt:lpstr>
      <vt:lpstr>Hlava X. – trestné činy proti pořádku ve věcech veřejných</vt:lpstr>
      <vt:lpstr>Hlava X. – statistika za rok 2014</vt:lpstr>
      <vt:lpstr>Hlava X. – přehled trestných činů</vt:lpstr>
      <vt:lpstr>Hlava X. – přehled trestných činů</vt:lpstr>
      <vt:lpstr>Hlava X. – přehled trestných činů </vt:lpstr>
      <vt:lpstr>Hlava X. – přehled trestných činů </vt:lpstr>
      <vt:lpstr>Hlava X. – přehled trestných činů </vt:lpstr>
      <vt:lpstr>Hlava X. – přehled trestných činů </vt:lpstr>
      <vt:lpstr>Hlava X. – přehled trestných činů </vt:lpstr>
      <vt:lpstr>Hlava X. – přehled trestných činů </vt:lpstr>
      <vt:lpstr>Hlava X. – přehled trestných činů </vt:lpstr>
      <vt:lpstr>Hlava XI. – trestné činy proti branné povinnosti</vt:lpstr>
      <vt:lpstr>Hlava XI. – statistika za rok 2014</vt:lpstr>
      <vt:lpstr>Hlava XI. – přehled trestných činů </vt:lpstr>
      <vt:lpstr>Hlava XII. – trestné činy vojenské</vt:lpstr>
      <vt:lpstr>Hlava XII. – statistika za rok 2014</vt:lpstr>
      <vt:lpstr>Hlava XII. – přehled trestných činů </vt:lpstr>
      <vt:lpstr>Hlava XII. – přehled trestných činů </vt:lpstr>
      <vt:lpstr>Hlava XII. – přehled trestných činů </vt:lpstr>
      <vt:lpstr>Hlava XII. – přehled trestných činů </vt:lpstr>
      <vt:lpstr>Hlava XII. – přehled trestných činů </vt:lpstr>
      <vt:lpstr>Hlava XIII. – trestné činy proti míru, trestné činy proti lidskosti a válečné trestné činy</vt:lpstr>
      <vt:lpstr>Hlava XIII. – statistika za rok 2014</vt:lpstr>
      <vt:lpstr>Hlava XIII. – přehled trestných činů </vt:lpstr>
      <vt:lpstr>Hlava XIII. – přehled trestných činů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kupní smlouvy, práva a povinnosti stran, INCOTERMS</dc:title>
  <dc:creator>Administrator</dc:creator>
  <cp:lastModifiedBy>Jan Provazník</cp:lastModifiedBy>
  <cp:revision>203</cp:revision>
  <dcterms:created xsi:type="dcterms:W3CDTF">2006-11-05T14:41:36Z</dcterms:created>
  <dcterms:modified xsi:type="dcterms:W3CDTF">2016-12-12T09:33:48Z</dcterms:modified>
</cp:coreProperties>
</file>