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63" r:id="rId3"/>
    <p:sldId id="310" r:id="rId4"/>
    <p:sldId id="266" r:id="rId5"/>
    <p:sldId id="290" r:id="rId6"/>
    <p:sldId id="309" r:id="rId7"/>
    <p:sldId id="267" r:id="rId8"/>
    <p:sldId id="295" r:id="rId9"/>
    <p:sldId id="271" r:id="rId10"/>
    <p:sldId id="272" r:id="rId11"/>
    <p:sldId id="274" r:id="rId12"/>
    <p:sldId id="273" r:id="rId13"/>
    <p:sldId id="331" r:id="rId14"/>
    <p:sldId id="340" r:id="rId15"/>
    <p:sldId id="292" r:id="rId16"/>
    <p:sldId id="322" r:id="rId17"/>
    <p:sldId id="279" r:id="rId18"/>
    <p:sldId id="293" r:id="rId19"/>
    <p:sldId id="275" r:id="rId20"/>
    <p:sldId id="276" r:id="rId21"/>
    <p:sldId id="311" r:id="rId22"/>
    <p:sldId id="277" r:id="rId23"/>
    <p:sldId id="298" r:id="rId24"/>
    <p:sldId id="332" r:id="rId25"/>
    <p:sldId id="278" r:id="rId26"/>
    <p:sldId id="312" r:id="rId27"/>
    <p:sldId id="313" r:id="rId28"/>
    <p:sldId id="317" r:id="rId29"/>
    <p:sldId id="318" r:id="rId30"/>
    <p:sldId id="328" r:id="rId31"/>
    <p:sldId id="333" r:id="rId32"/>
    <p:sldId id="334" r:id="rId33"/>
    <p:sldId id="326" r:id="rId34"/>
    <p:sldId id="324" r:id="rId35"/>
    <p:sldId id="325" r:id="rId36"/>
    <p:sldId id="327" r:id="rId37"/>
    <p:sldId id="329" r:id="rId38"/>
    <p:sldId id="323" r:id="rId39"/>
    <p:sldId id="281" r:id="rId40"/>
    <p:sldId id="335" r:id="rId41"/>
    <p:sldId id="308" r:id="rId42"/>
    <p:sldId id="300" r:id="rId43"/>
    <p:sldId id="302" r:id="rId44"/>
    <p:sldId id="314" r:id="rId45"/>
    <p:sldId id="336" r:id="rId46"/>
    <p:sldId id="301" r:id="rId47"/>
    <p:sldId id="303" r:id="rId48"/>
    <p:sldId id="304" r:id="rId49"/>
    <p:sldId id="305" r:id="rId50"/>
    <p:sldId id="341" r:id="rId51"/>
    <p:sldId id="330" r:id="rId52"/>
    <p:sldId id="342" r:id="rId53"/>
    <p:sldId id="284" r:id="rId54"/>
    <p:sldId id="316" r:id="rId55"/>
    <p:sldId id="337" r:id="rId56"/>
    <p:sldId id="338" r:id="rId57"/>
    <p:sldId id="339" r:id="rId58"/>
    <p:sldId id="265"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AA1F"/>
    <a:srgbClr val="FFFFFF"/>
    <a:srgbClr val="F1EEE7"/>
    <a:srgbClr val="F9F8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061" y="-58"/>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4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74B17C-A8D6-4EC1-9F74-DEF1B852E50E}"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CN" altLang="en-US"/>
        </a:p>
      </dgm:t>
    </dgm:pt>
    <dgm:pt modelId="{5D72DEBB-C4EE-4A4C-998A-DBACC02F0CFB}">
      <dgm:prSet phldrT="[文本]" custT="1"/>
      <dgm:spPr/>
      <dgm:t>
        <a:bodyPr/>
        <a:lstStyle/>
        <a:p>
          <a:r>
            <a:rPr lang="cs-CZ" altLang="zh-CN" sz="1800" dirty="0"/>
            <a:t>Ústavní</a:t>
          </a:r>
          <a:r>
            <a:rPr lang="cs-CZ" altLang="zh-CN" sz="1600" dirty="0"/>
            <a:t> </a:t>
          </a:r>
          <a:r>
            <a:rPr lang="cs-CZ" altLang="zh-CN" sz="1800" dirty="0"/>
            <a:t>základy</a:t>
          </a:r>
          <a:endParaRPr lang="zh-CN" altLang="en-US" sz="1600" dirty="0"/>
        </a:p>
      </dgm:t>
    </dgm:pt>
    <dgm:pt modelId="{17E68D72-00DC-4896-AF97-6202D147E269}" type="parTrans" cxnId="{1A220DA0-ED41-4929-AA2B-745CE0C8832B}">
      <dgm:prSet/>
      <dgm:spPr/>
      <dgm:t>
        <a:bodyPr/>
        <a:lstStyle/>
        <a:p>
          <a:endParaRPr lang="zh-CN" altLang="en-US"/>
        </a:p>
      </dgm:t>
    </dgm:pt>
    <dgm:pt modelId="{2E39222F-7B7B-4ED2-827E-1328DFCF5572}" type="sibTrans" cxnId="{1A220DA0-ED41-4929-AA2B-745CE0C8832B}">
      <dgm:prSet/>
      <dgm:spPr/>
      <dgm:t>
        <a:bodyPr/>
        <a:lstStyle/>
        <a:p>
          <a:endParaRPr lang="zh-CN" altLang="en-US"/>
        </a:p>
      </dgm:t>
    </dgm:pt>
    <dgm:pt modelId="{240C59D7-2CE4-462A-9515-C237DA44CA8D}">
      <dgm:prSet phldrT="[文本]"/>
      <dgm:spPr/>
      <dgm:t>
        <a:bodyPr/>
        <a:lstStyle/>
        <a:p>
          <a:r>
            <a:rPr lang="cs-CZ" altLang="zh-CN" dirty="0"/>
            <a:t>Orgány</a:t>
          </a:r>
          <a:endParaRPr lang="zh-CN" altLang="en-US" dirty="0"/>
        </a:p>
      </dgm:t>
    </dgm:pt>
    <dgm:pt modelId="{CD49C4B8-92C8-418B-931E-B71E1BE6881B}" type="parTrans" cxnId="{910A7DF5-E214-4793-B0E5-4BDA9128D21F}">
      <dgm:prSet/>
      <dgm:spPr/>
      <dgm:t>
        <a:bodyPr/>
        <a:lstStyle/>
        <a:p>
          <a:endParaRPr lang="zh-CN" altLang="en-US"/>
        </a:p>
      </dgm:t>
    </dgm:pt>
    <dgm:pt modelId="{947B3124-FA3E-44E6-A51D-10587B3FB02E}" type="sibTrans" cxnId="{910A7DF5-E214-4793-B0E5-4BDA9128D21F}">
      <dgm:prSet/>
      <dgm:spPr/>
      <dgm:t>
        <a:bodyPr/>
        <a:lstStyle/>
        <a:p>
          <a:endParaRPr lang="zh-CN" altLang="en-US"/>
        </a:p>
      </dgm:t>
    </dgm:pt>
    <dgm:pt modelId="{B05E394A-9B94-4D12-AA2A-4A782672DD2C}">
      <dgm:prSet phldrT="[文本]"/>
      <dgm:spPr/>
      <dgm:t>
        <a:bodyPr/>
        <a:lstStyle/>
        <a:p>
          <a:r>
            <a:rPr lang="cs-CZ" altLang="zh-CN" dirty="0"/>
            <a:t>Správní proces</a:t>
          </a:r>
          <a:endParaRPr lang="zh-CN" altLang="en-US" dirty="0"/>
        </a:p>
      </dgm:t>
    </dgm:pt>
    <dgm:pt modelId="{A56B56F5-D1A3-4E94-9B1D-AFE1904D8299}" type="parTrans" cxnId="{DAD30B86-5D82-4561-9BF4-8FBCCDDA715C}">
      <dgm:prSet/>
      <dgm:spPr/>
      <dgm:t>
        <a:bodyPr/>
        <a:lstStyle/>
        <a:p>
          <a:endParaRPr lang="zh-CN" altLang="en-US"/>
        </a:p>
      </dgm:t>
    </dgm:pt>
    <dgm:pt modelId="{7A5B6132-DA9E-4D4C-92AC-FEA7555A6732}" type="sibTrans" cxnId="{DAD30B86-5D82-4561-9BF4-8FBCCDDA715C}">
      <dgm:prSet/>
      <dgm:spPr/>
      <dgm:t>
        <a:bodyPr/>
        <a:lstStyle/>
        <a:p>
          <a:endParaRPr lang="zh-CN" altLang="en-US"/>
        </a:p>
      </dgm:t>
    </dgm:pt>
    <dgm:pt modelId="{7D9423EC-6A38-4926-B806-E86DC14550C0}">
      <dgm:prSet/>
      <dgm:spPr/>
      <dgm:t>
        <a:bodyPr/>
        <a:lstStyle/>
        <a:p>
          <a:r>
            <a:rPr lang="cs-CZ" dirty="0"/>
            <a:t>Základní pojmy a instituty</a:t>
          </a:r>
        </a:p>
      </dgm:t>
    </dgm:pt>
    <dgm:pt modelId="{290AE959-9638-449F-9283-1CA37626E473}" type="parTrans" cxnId="{13077B52-F113-41CB-B402-72CFB56B2642}">
      <dgm:prSet/>
      <dgm:spPr/>
      <dgm:t>
        <a:bodyPr/>
        <a:lstStyle/>
        <a:p>
          <a:endParaRPr lang="cs-CZ"/>
        </a:p>
      </dgm:t>
    </dgm:pt>
    <dgm:pt modelId="{F5676DD8-0768-467A-B8E9-3239A754970D}" type="sibTrans" cxnId="{13077B52-F113-41CB-B402-72CFB56B2642}">
      <dgm:prSet/>
      <dgm:spPr/>
      <dgm:t>
        <a:bodyPr/>
        <a:lstStyle/>
        <a:p>
          <a:endParaRPr lang="cs-CZ"/>
        </a:p>
      </dgm:t>
    </dgm:pt>
    <dgm:pt modelId="{99ECF7C9-8827-46CE-9045-5C2F76E1B8C0}">
      <dgm:prSet/>
      <dgm:spPr/>
      <dgm:t>
        <a:bodyPr/>
        <a:lstStyle/>
        <a:p>
          <a:r>
            <a:rPr lang="cs-CZ" dirty="0"/>
            <a:t>Prameny</a:t>
          </a:r>
        </a:p>
      </dgm:t>
    </dgm:pt>
    <dgm:pt modelId="{73EDB5BF-5C59-4CD4-AE54-D3211ED5F27B}" type="parTrans" cxnId="{B69A2DC1-6792-48D7-A5FE-A4CFA1D50316}">
      <dgm:prSet/>
      <dgm:spPr/>
      <dgm:t>
        <a:bodyPr/>
        <a:lstStyle/>
        <a:p>
          <a:endParaRPr lang="cs-CZ"/>
        </a:p>
      </dgm:t>
    </dgm:pt>
    <dgm:pt modelId="{57FBE512-5E20-48F5-AB50-6B49034089AB}" type="sibTrans" cxnId="{B69A2DC1-6792-48D7-A5FE-A4CFA1D50316}">
      <dgm:prSet/>
      <dgm:spPr/>
      <dgm:t>
        <a:bodyPr/>
        <a:lstStyle/>
        <a:p>
          <a:endParaRPr lang="cs-CZ"/>
        </a:p>
      </dgm:t>
    </dgm:pt>
    <dgm:pt modelId="{290ADAC8-17E0-4F11-BE79-899CD4DD5E12}" type="pres">
      <dgm:prSet presAssocID="{0274B17C-A8D6-4EC1-9F74-DEF1B852E50E}" presName="linear" presStyleCnt="0">
        <dgm:presLayoutVars>
          <dgm:dir/>
          <dgm:animLvl val="lvl"/>
          <dgm:resizeHandles val="exact"/>
        </dgm:presLayoutVars>
      </dgm:prSet>
      <dgm:spPr/>
      <dgm:t>
        <a:bodyPr/>
        <a:lstStyle/>
        <a:p>
          <a:endParaRPr lang="cs-CZ"/>
        </a:p>
      </dgm:t>
    </dgm:pt>
    <dgm:pt modelId="{45EF6FC4-75DC-49E3-BD05-7B7E6300CE25}" type="pres">
      <dgm:prSet presAssocID="{5D72DEBB-C4EE-4A4C-998A-DBACC02F0CFB}" presName="parentLin" presStyleCnt="0"/>
      <dgm:spPr/>
    </dgm:pt>
    <dgm:pt modelId="{20A6C866-FD85-4400-83D4-E3B919A34B51}" type="pres">
      <dgm:prSet presAssocID="{5D72DEBB-C4EE-4A4C-998A-DBACC02F0CFB}" presName="parentLeftMargin" presStyleLbl="node1" presStyleIdx="0" presStyleCnt="5"/>
      <dgm:spPr/>
      <dgm:t>
        <a:bodyPr/>
        <a:lstStyle/>
        <a:p>
          <a:endParaRPr lang="cs-CZ"/>
        </a:p>
      </dgm:t>
    </dgm:pt>
    <dgm:pt modelId="{833C47F7-914D-4919-99FE-C55F44DD4350}" type="pres">
      <dgm:prSet presAssocID="{5D72DEBB-C4EE-4A4C-998A-DBACC02F0CFB}" presName="parentText" presStyleLbl="node1" presStyleIdx="0" presStyleCnt="5">
        <dgm:presLayoutVars>
          <dgm:chMax val="0"/>
          <dgm:bulletEnabled val="1"/>
        </dgm:presLayoutVars>
      </dgm:prSet>
      <dgm:spPr/>
      <dgm:t>
        <a:bodyPr/>
        <a:lstStyle/>
        <a:p>
          <a:endParaRPr lang="cs-CZ"/>
        </a:p>
      </dgm:t>
    </dgm:pt>
    <dgm:pt modelId="{1CA09CCC-EF99-4340-B4E1-5E5C5D8074D6}" type="pres">
      <dgm:prSet presAssocID="{5D72DEBB-C4EE-4A4C-998A-DBACC02F0CFB}" presName="negativeSpace" presStyleCnt="0"/>
      <dgm:spPr/>
    </dgm:pt>
    <dgm:pt modelId="{5EFADA3F-DBD8-47B3-87A4-F7C4DF43CC18}" type="pres">
      <dgm:prSet presAssocID="{5D72DEBB-C4EE-4A4C-998A-DBACC02F0CFB}" presName="childText" presStyleLbl="conFgAcc1" presStyleIdx="0" presStyleCnt="5">
        <dgm:presLayoutVars>
          <dgm:bulletEnabled val="1"/>
        </dgm:presLayoutVars>
      </dgm:prSet>
      <dgm:spPr/>
    </dgm:pt>
    <dgm:pt modelId="{D5BCB613-75FD-4DEE-8DA5-6CE19F632FB4}" type="pres">
      <dgm:prSet presAssocID="{2E39222F-7B7B-4ED2-827E-1328DFCF5572}" presName="spaceBetweenRectangles" presStyleCnt="0"/>
      <dgm:spPr/>
    </dgm:pt>
    <dgm:pt modelId="{7ACF66A2-E512-4410-8128-FF7E35055F0C}" type="pres">
      <dgm:prSet presAssocID="{99ECF7C9-8827-46CE-9045-5C2F76E1B8C0}" presName="parentLin" presStyleCnt="0"/>
      <dgm:spPr/>
    </dgm:pt>
    <dgm:pt modelId="{6AB278FF-ADE8-4A05-9BA3-15D91554C03E}" type="pres">
      <dgm:prSet presAssocID="{99ECF7C9-8827-46CE-9045-5C2F76E1B8C0}" presName="parentLeftMargin" presStyleLbl="node1" presStyleIdx="0" presStyleCnt="5"/>
      <dgm:spPr/>
      <dgm:t>
        <a:bodyPr/>
        <a:lstStyle/>
        <a:p>
          <a:endParaRPr lang="cs-CZ"/>
        </a:p>
      </dgm:t>
    </dgm:pt>
    <dgm:pt modelId="{E0D762D7-324C-4EC8-82FA-524A09F5241B}" type="pres">
      <dgm:prSet presAssocID="{99ECF7C9-8827-46CE-9045-5C2F76E1B8C0}" presName="parentText" presStyleLbl="node1" presStyleIdx="1" presStyleCnt="5">
        <dgm:presLayoutVars>
          <dgm:chMax val="0"/>
          <dgm:bulletEnabled val="1"/>
        </dgm:presLayoutVars>
      </dgm:prSet>
      <dgm:spPr/>
      <dgm:t>
        <a:bodyPr/>
        <a:lstStyle/>
        <a:p>
          <a:endParaRPr lang="cs-CZ"/>
        </a:p>
      </dgm:t>
    </dgm:pt>
    <dgm:pt modelId="{01F93459-514E-4CB6-8966-B098FDA9E3AC}" type="pres">
      <dgm:prSet presAssocID="{99ECF7C9-8827-46CE-9045-5C2F76E1B8C0}" presName="negativeSpace" presStyleCnt="0"/>
      <dgm:spPr/>
    </dgm:pt>
    <dgm:pt modelId="{A732ADBF-9495-4556-85A4-C3CFC60738F8}" type="pres">
      <dgm:prSet presAssocID="{99ECF7C9-8827-46CE-9045-5C2F76E1B8C0}" presName="childText" presStyleLbl="conFgAcc1" presStyleIdx="1" presStyleCnt="5">
        <dgm:presLayoutVars>
          <dgm:bulletEnabled val="1"/>
        </dgm:presLayoutVars>
      </dgm:prSet>
      <dgm:spPr/>
    </dgm:pt>
    <dgm:pt modelId="{8B667ADA-F5CF-40FE-8AFD-725AD20F2300}" type="pres">
      <dgm:prSet presAssocID="{57FBE512-5E20-48F5-AB50-6B49034089AB}" presName="spaceBetweenRectangles" presStyleCnt="0"/>
      <dgm:spPr/>
    </dgm:pt>
    <dgm:pt modelId="{A5A8023D-C3ED-4715-A4F1-23EBE033DD4A}" type="pres">
      <dgm:prSet presAssocID="{7D9423EC-6A38-4926-B806-E86DC14550C0}" presName="parentLin" presStyleCnt="0"/>
      <dgm:spPr/>
    </dgm:pt>
    <dgm:pt modelId="{352E9C84-9195-4871-B6A8-4C6D550905C1}" type="pres">
      <dgm:prSet presAssocID="{7D9423EC-6A38-4926-B806-E86DC14550C0}" presName="parentLeftMargin" presStyleLbl="node1" presStyleIdx="1" presStyleCnt="5"/>
      <dgm:spPr/>
      <dgm:t>
        <a:bodyPr/>
        <a:lstStyle/>
        <a:p>
          <a:endParaRPr lang="cs-CZ"/>
        </a:p>
      </dgm:t>
    </dgm:pt>
    <dgm:pt modelId="{FBAB0F5C-E99D-434E-8122-86B6F792DB1F}" type="pres">
      <dgm:prSet presAssocID="{7D9423EC-6A38-4926-B806-E86DC14550C0}" presName="parentText" presStyleLbl="node1" presStyleIdx="2" presStyleCnt="5">
        <dgm:presLayoutVars>
          <dgm:chMax val="0"/>
          <dgm:bulletEnabled val="1"/>
        </dgm:presLayoutVars>
      </dgm:prSet>
      <dgm:spPr/>
      <dgm:t>
        <a:bodyPr/>
        <a:lstStyle/>
        <a:p>
          <a:endParaRPr lang="cs-CZ"/>
        </a:p>
      </dgm:t>
    </dgm:pt>
    <dgm:pt modelId="{94DA9CB9-9114-4B83-A2C5-C65846C3B6F4}" type="pres">
      <dgm:prSet presAssocID="{7D9423EC-6A38-4926-B806-E86DC14550C0}" presName="negativeSpace" presStyleCnt="0"/>
      <dgm:spPr/>
    </dgm:pt>
    <dgm:pt modelId="{4D877450-AE47-4D10-A9D9-CBE78A4B7360}" type="pres">
      <dgm:prSet presAssocID="{7D9423EC-6A38-4926-B806-E86DC14550C0}" presName="childText" presStyleLbl="conFgAcc1" presStyleIdx="2" presStyleCnt="5">
        <dgm:presLayoutVars>
          <dgm:bulletEnabled val="1"/>
        </dgm:presLayoutVars>
      </dgm:prSet>
      <dgm:spPr/>
    </dgm:pt>
    <dgm:pt modelId="{DB3C5859-0B10-4A49-B6C3-73753A264EE6}" type="pres">
      <dgm:prSet presAssocID="{F5676DD8-0768-467A-B8E9-3239A754970D}" presName="spaceBetweenRectangles" presStyleCnt="0"/>
      <dgm:spPr/>
    </dgm:pt>
    <dgm:pt modelId="{AD00622C-704A-40DB-AA9A-CF6B66B9CB56}" type="pres">
      <dgm:prSet presAssocID="{240C59D7-2CE4-462A-9515-C237DA44CA8D}" presName="parentLin" presStyleCnt="0"/>
      <dgm:spPr/>
    </dgm:pt>
    <dgm:pt modelId="{1C3B8E56-CDD6-48F6-8138-C0343817464C}" type="pres">
      <dgm:prSet presAssocID="{240C59D7-2CE4-462A-9515-C237DA44CA8D}" presName="parentLeftMargin" presStyleLbl="node1" presStyleIdx="2" presStyleCnt="5"/>
      <dgm:spPr/>
      <dgm:t>
        <a:bodyPr/>
        <a:lstStyle/>
        <a:p>
          <a:endParaRPr lang="cs-CZ"/>
        </a:p>
      </dgm:t>
    </dgm:pt>
    <dgm:pt modelId="{120FC45C-3BD5-48EA-A639-E7D5A20ED3FD}" type="pres">
      <dgm:prSet presAssocID="{240C59D7-2CE4-462A-9515-C237DA44CA8D}" presName="parentText" presStyleLbl="node1" presStyleIdx="3" presStyleCnt="5">
        <dgm:presLayoutVars>
          <dgm:chMax val="0"/>
          <dgm:bulletEnabled val="1"/>
        </dgm:presLayoutVars>
      </dgm:prSet>
      <dgm:spPr/>
      <dgm:t>
        <a:bodyPr/>
        <a:lstStyle/>
        <a:p>
          <a:endParaRPr lang="cs-CZ"/>
        </a:p>
      </dgm:t>
    </dgm:pt>
    <dgm:pt modelId="{197A93D8-BD3E-486E-ABDB-8DA346AD7C11}" type="pres">
      <dgm:prSet presAssocID="{240C59D7-2CE4-462A-9515-C237DA44CA8D}" presName="negativeSpace" presStyleCnt="0"/>
      <dgm:spPr/>
    </dgm:pt>
    <dgm:pt modelId="{58D67328-282B-4E2B-B4DB-8AD412BAFFBC}" type="pres">
      <dgm:prSet presAssocID="{240C59D7-2CE4-462A-9515-C237DA44CA8D}" presName="childText" presStyleLbl="conFgAcc1" presStyleIdx="3" presStyleCnt="5">
        <dgm:presLayoutVars>
          <dgm:bulletEnabled val="1"/>
        </dgm:presLayoutVars>
      </dgm:prSet>
      <dgm:spPr/>
    </dgm:pt>
    <dgm:pt modelId="{C761DE94-27E5-4F75-9E5A-A7E6DD8791DF}" type="pres">
      <dgm:prSet presAssocID="{947B3124-FA3E-44E6-A51D-10587B3FB02E}" presName="spaceBetweenRectangles" presStyleCnt="0"/>
      <dgm:spPr/>
    </dgm:pt>
    <dgm:pt modelId="{B38C66CE-824B-42F9-A9FE-390D8396D086}" type="pres">
      <dgm:prSet presAssocID="{B05E394A-9B94-4D12-AA2A-4A782672DD2C}" presName="parentLin" presStyleCnt="0"/>
      <dgm:spPr/>
    </dgm:pt>
    <dgm:pt modelId="{0846F4B8-B208-428D-B0F2-ECF3D2F850BA}" type="pres">
      <dgm:prSet presAssocID="{B05E394A-9B94-4D12-AA2A-4A782672DD2C}" presName="parentLeftMargin" presStyleLbl="node1" presStyleIdx="3" presStyleCnt="5"/>
      <dgm:spPr/>
      <dgm:t>
        <a:bodyPr/>
        <a:lstStyle/>
        <a:p>
          <a:endParaRPr lang="cs-CZ"/>
        </a:p>
      </dgm:t>
    </dgm:pt>
    <dgm:pt modelId="{8D3EE3B5-4895-4D5C-BF7C-9C953348E53B}" type="pres">
      <dgm:prSet presAssocID="{B05E394A-9B94-4D12-AA2A-4A782672DD2C}" presName="parentText" presStyleLbl="node1" presStyleIdx="4" presStyleCnt="5">
        <dgm:presLayoutVars>
          <dgm:chMax val="0"/>
          <dgm:bulletEnabled val="1"/>
        </dgm:presLayoutVars>
      </dgm:prSet>
      <dgm:spPr/>
      <dgm:t>
        <a:bodyPr/>
        <a:lstStyle/>
        <a:p>
          <a:endParaRPr lang="cs-CZ"/>
        </a:p>
      </dgm:t>
    </dgm:pt>
    <dgm:pt modelId="{F262F509-6396-4BFC-87D5-70BB0970B22E}" type="pres">
      <dgm:prSet presAssocID="{B05E394A-9B94-4D12-AA2A-4A782672DD2C}" presName="negativeSpace" presStyleCnt="0"/>
      <dgm:spPr/>
    </dgm:pt>
    <dgm:pt modelId="{F776FF77-BBFD-429A-B555-3A759A0377CC}" type="pres">
      <dgm:prSet presAssocID="{B05E394A-9B94-4D12-AA2A-4A782672DD2C}" presName="childText" presStyleLbl="conFgAcc1" presStyleIdx="4" presStyleCnt="5">
        <dgm:presLayoutVars>
          <dgm:bulletEnabled val="1"/>
        </dgm:presLayoutVars>
      </dgm:prSet>
      <dgm:spPr/>
    </dgm:pt>
  </dgm:ptLst>
  <dgm:cxnLst>
    <dgm:cxn modelId="{699B527D-ADB2-4E54-A4E3-09CFFCDFB40E}" type="presOf" srcId="{99ECF7C9-8827-46CE-9045-5C2F76E1B8C0}" destId="{6AB278FF-ADE8-4A05-9BA3-15D91554C03E}" srcOrd="0" destOrd="0" presId="urn:microsoft.com/office/officeart/2005/8/layout/list1"/>
    <dgm:cxn modelId="{A4F0AFCF-DC3C-458A-A303-F6C7D7730B37}" type="presOf" srcId="{0274B17C-A8D6-4EC1-9F74-DEF1B852E50E}" destId="{290ADAC8-17E0-4F11-BE79-899CD4DD5E12}" srcOrd="0" destOrd="0" presId="urn:microsoft.com/office/officeart/2005/8/layout/list1"/>
    <dgm:cxn modelId="{1A220DA0-ED41-4929-AA2B-745CE0C8832B}" srcId="{0274B17C-A8D6-4EC1-9F74-DEF1B852E50E}" destId="{5D72DEBB-C4EE-4A4C-998A-DBACC02F0CFB}" srcOrd="0" destOrd="0" parTransId="{17E68D72-00DC-4896-AF97-6202D147E269}" sibTransId="{2E39222F-7B7B-4ED2-827E-1328DFCF5572}"/>
    <dgm:cxn modelId="{0BBF1B3F-8A92-4869-A7D9-B0D160818933}" type="presOf" srcId="{B05E394A-9B94-4D12-AA2A-4A782672DD2C}" destId="{0846F4B8-B208-428D-B0F2-ECF3D2F850BA}" srcOrd="0" destOrd="0" presId="urn:microsoft.com/office/officeart/2005/8/layout/list1"/>
    <dgm:cxn modelId="{B69A2DC1-6792-48D7-A5FE-A4CFA1D50316}" srcId="{0274B17C-A8D6-4EC1-9F74-DEF1B852E50E}" destId="{99ECF7C9-8827-46CE-9045-5C2F76E1B8C0}" srcOrd="1" destOrd="0" parTransId="{73EDB5BF-5C59-4CD4-AE54-D3211ED5F27B}" sibTransId="{57FBE512-5E20-48F5-AB50-6B49034089AB}"/>
    <dgm:cxn modelId="{60A2F5CD-4503-4F11-9076-BABD10ADACEA}" type="presOf" srcId="{5D72DEBB-C4EE-4A4C-998A-DBACC02F0CFB}" destId="{833C47F7-914D-4919-99FE-C55F44DD4350}" srcOrd="1" destOrd="0" presId="urn:microsoft.com/office/officeart/2005/8/layout/list1"/>
    <dgm:cxn modelId="{BDC3F5AE-9032-4949-BFA1-A984BFE343AD}" type="presOf" srcId="{7D9423EC-6A38-4926-B806-E86DC14550C0}" destId="{352E9C84-9195-4871-B6A8-4C6D550905C1}" srcOrd="0" destOrd="0" presId="urn:microsoft.com/office/officeart/2005/8/layout/list1"/>
    <dgm:cxn modelId="{355BD02A-7B22-4BB2-9886-633DBA06289A}" type="presOf" srcId="{7D9423EC-6A38-4926-B806-E86DC14550C0}" destId="{FBAB0F5C-E99D-434E-8122-86B6F792DB1F}" srcOrd="1" destOrd="0" presId="urn:microsoft.com/office/officeart/2005/8/layout/list1"/>
    <dgm:cxn modelId="{13CB3B3D-B9E4-4D21-A6C1-8145CCF056CA}" type="presOf" srcId="{240C59D7-2CE4-462A-9515-C237DA44CA8D}" destId="{1C3B8E56-CDD6-48F6-8138-C0343817464C}" srcOrd="0" destOrd="0" presId="urn:microsoft.com/office/officeart/2005/8/layout/list1"/>
    <dgm:cxn modelId="{910A7DF5-E214-4793-B0E5-4BDA9128D21F}" srcId="{0274B17C-A8D6-4EC1-9F74-DEF1B852E50E}" destId="{240C59D7-2CE4-462A-9515-C237DA44CA8D}" srcOrd="3" destOrd="0" parTransId="{CD49C4B8-92C8-418B-931E-B71E1BE6881B}" sibTransId="{947B3124-FA3E-44E6-A51D-10587B3FB02E}"/>
    <dgm:cxn modelId="{13077B52-F113-41CB-B402-72CFB56B2642}" srcId="{0274B17C-A8D6-4EC1-9F74-DEF1B852E50E}" destId="{7D9423EC-6A38-4926-B806-E86DC14550C0}" srcOrd="2" destOrd="0" parTransId="{290AE959-9638-449F-9283-1CA37626E473}" sibTransId="{F5676DD8-0768-467A-B8E9-3239A754970D}"/>
    <dgm:cxn modelId="{DAD30B86-5D82-4561-9BF4-8FBCCDDA715C}" srcId="{0274B17C-A8D6-4EC1-9F74-DEF1B852E50E}" destId="{B05E394A-9B94-4D12-AA2A-4A782672DD2C}" srcOrd="4" destOrd="0" parTransId="{A56B56F5-D1A3-4E94-9B1D-AFE1904D8299}" sibTransId="{7A5B6132-DA9E-4D4C-92AC-FEA7555A6732}"/>
    <dgm:cxn modelId="{8BDE5AA8-EA2A-49D9-9255-350C9250FD68}" type="presOf" srcId="{B05E394A-9B94-4D12-AA2A-4A782672DD2C}" destId="{8D3EE3B5-4895-4D5C-BF7C-9C953348E53B}" srcOrd="1" destOrd="0" presId="urn:microsoft.com/office/officeart/2005/8/layout/list1"/>
    <dgm:cxn modelId="{300DC019-576E-44D5-9D12-6D7BBC6F284B}" type="presOf" srcId="{240C59D7-2CE4-462A-9515-C237DA44CA8D}" destId="{120FC45C-3BD5-48EA-A639-E7D5A20ED3FD}" srcOrd="1" destOrd="0" presId="urn:microsoft.com/office/officeart/2005/8/layout/list1"/>
    <dgm:cxn modelId="{406B1AE7-9F86-4678-A5F9-42149665F590}" type="presOf" srcId="{5D72DEBB-C4EE-4A4C-998A-DBACC02F0CFB}" destId="{20A6C866-FD85-4400-83D4-E3B919A34B51}" srcOrd="0" destOrd="0" presId="urn:microsoft.com/office/officeart/2005/8/layout/list1"/>
    <dgm:cxn modelId="{D1B7C127-304C-460E-ADBE-B297960B3123}" type="presOf" srcId="{99ECF7C9-8827-46CE-9045-5C2F76E1B8C0}" destId="{E0D762D7-324C-4EC8-82FA-524A09F5241B}" srcOrd="1" destOrd="0" presId="urn:microsoft.com/office/officeart/2005/8/layout/list1"/>
    <dgm:cxn modelId="{B8B175EB-3802-4423-BD00-61F9EE4076B0}" type="presParOf" srcId="{290ADAC8-17E0-4F11-BE79-899CD4DD5E12}" destId="{45EF6FC4-75DC-49E3-BD05-7B7E6300CE25}" srcOrd="0" destOrd="0" presId="urn:microsoft.com/office/officeart/2005/8/layout/list1"/>
    <dgm:cxn modelId="{AAA92218-2CE1-4622-83DB-FFAE2E6BE968}" type="presParOf" srcId="{45EF6FC4-75DC-49E3-BD05-7B7E6300CE25}" destId="{20A6C866-FD85-4400-83D4-E3B919A34B51}" srcOrd="0" destOrd="0" presId="urn:microsoft.com/office/officeart/2005/8/layout/list1"/>
    <dgm:cxn modelId="{94217C50-C294-4944-A6B3-10712E36058F}" type="presParOf" srcId="{45EF6FC4-75DC-49E3-BD05-7B7E6300CE25}" destId="{833C47F7-914D-4919-99FE-C55F44DD4350}" srcOrd="1" destOrd="0" presId="urn:microsoft.com/office/officeart/2005/8/layout/list1"/>
    <dgm:cxn modelId="{62AC62EE-5944-4C83-ADBC-6BCE4E441DDD}" type="presParOf" srcId="{290ADAC8-17E0-4F11-BE79-899CD4DD5E12}" destId="{1CA09CCC-EF99-4340-B4E1-5E5C5D8074D6}" srcOrd="1" destOrd="0" presId="urn:microsoft.com/office/officeart/2005/8/layout/list1"/>
    <dgm:cxn modelId="{D649D9B9-4DA8-4F66-B842-3E9326F8BE25}" type="presParOf" srcId="{290ADAC8-17E0-4F11-BE79-899CD4DD5E12}" destId="{5EFADA3F-DBD8-47B3-87A4-F7C4DF43CC18}" srcOrd="2" destOrd="0" presId="urn:microsoft.com/office/officeart/2005/8/layout/list1"/>
    <dgm:cxn modelId="{AAD9A12F-0360-4BD5-A706-28837183B1A4}" type="presParOf" srcId="{290ADAC8-17E0-4F11-BE79-899CD4DD5E12}" destId="{D5BCB613-75FD-4DEE-8DA5-6CE19F632FB4}" srcOrd="3" destOrd="0" presId="urn:microsoft.com/office/officeart/2005/8/layout/list1"/>
    <dgm:cxn modelId="{AC965255-15B6-4F5D-9EF7-E0F3162E07CC}" type="presParOf" srcId="{290ADAC8-17E0-4F11-BE79-899CD4DD5E12}" destId="{7ACF66A2-E512-4410-8128-FF7E35055F0C}" srcOrd="4" destOrd="0" presId="urn:microsoft.com/office/officeart/2005/8/layout/list1"/>
    <dgm:cxn modelId="{865B0B50-79EE-4BF2-9D2D-DC78C88003B8}" type="presParOf" srcId="{7ACF66A2-E512-4410-8128-FF7E35055F0C}" destId="{6AB278FF-ADE8-4A05-9BA3-15D91554C03E}" srcOrd="0" destOrd="0" presId="urn:microsoft.com/office/officeart/2005/8/layout/list1"/>
    <dgm:cxn modelId="{B15249B3-6B37-4E8A-85BB-9454F6F8C53C}" type="presParOf" srcId="{7ACF66A2-E512-4410-8128-FF7E35055F0C}" destId="{E0D762D7-324C-4EC8-82FA-524A09F5241B}" srcOrd="1" destOrd="0" presId="urn:microsoft.com/office/officeart/2005/8/layout/list1"/>
    <dgm:cxn modelId="{76B3749D-67AA-47C4-AE9B-4692145EC694}" type="presParOf" srcId="{290ADAC8-17E0-4F11-BE79-899CD4DD5E12}" destId="{01F93459-514E-4CB6-8966-B098FDA9E3AC}" srcOrd="5" destOrd="0" presId="urn:microsoft.com/office/officeart/2005/8/layout/list1"/>
    <dgm:cxn modelId="{C9A935BA-DC02-412E-AEBF-07B8C499EF6A}" type="presParOf" srcId="{290ADAC8-17E0-4F11-BE79-899CD4DD5E12}" destId="{A732ADBF-9495-4556-85A4-C3CFC60738F8}" srcOrd="6" destOrd="0" presId="urn:microsoft.com/office/officeart/2005/8/layout/list1"/>
    <dgm:cxn modelId="{6C73D5CD-539F-4A3F-90F3-EFB44C476084}" type="presParOf" srcId="{290ADAC8-17E0-4F11-BE79-899CD4DD5E12}" destId="{8B667ADA-F5CF-40FE-8AFD-725AD20F2300}" srcOrd="7" destOrd="0" presId="urn:microsoft.com/office/officeart/2005/8/layout/list1"/>
    <dgm:cxn modelId="{F2D2641C-429C-41A3-9B21-F7BA60649F04}" type="presParOf" srcId="{290ADAC8-17E0-4F11-BE79-899CD4DD5E12}" destId="{A5A8023D-C3ED-4715-A4F1-23EBE033DD4A}" srcOrd="8" destOrd="0" presId="urn:microsoft.com/office/officeart/2005/8/layout/list1"/>
    <dgm:cxn modelId="{732EF9C7-9A74-407E-BEC9-A9170CEAB685}" type="presParOf" srcId="{A5A8023D-C3ED-4715-A4F1-23EBE033DD4A}" destId="{352E9C84-9195-4871-B6A8-4C6D550905C1}" srcOrd="0" destOrd="0" presId="urn:microsoft.com/office/officeart/2005/8/layout/list1"/>
    <dgm:cxn modelId="{F511812C-AEED-4440-A226-524B50543509}" type="presParOf" srcId="{A5A8023D-C3ED-4715-A4F1-23EBE033DD4A}" destId="{FBAB0F5C-E99D-434E-8122-86B6F792DB1F}" srcOrd="1" destOrd="0" presId="urn:microsoft.com/office/officeart/2005/8/layout/list1"/>
    <dgm:cxn modelId="{537A3DFF-156F-4712-8C19-E550909C7485}" type="presParOf" srcId="{290ADAC8-17E0-4F11-BE79-899CD4DD5E12}" destId="{94DA9CB9-9114-4B83-A2C5-C65846C3B6F4}" srcOrd="9" destOrd="0" presId="urn:microsoft.com/office/officeart/2005/8/layout/list1"/>
    <dgm:cxn modelId="{C461942B-2ABA-4C59-89E8-9005431839C8}" type="presParOf" srcId="{290ADAC8-17E0-4F11-BE79-899CD4DD5E12}" destId="{4D877450-AE47-4D10-A9D9-CBE78A4B7360}" srcOrd="10" destOrd="0" presId="urn:microsoft.com/office/officeart/2005/8/layout/list1"/>
    <dgm:cxn modelId="{403F0CAB-D683-4202-ACB0-7DEE2466D64A}" type="presParOf" srcId="{290ADAC8-17E0-4F11-BE79-899CD4DD5E12}" destId="{DB3C5859-0B10-4A49-B6C3-73753A264EE6}" srcOrd="11" destOrd="0" presId="urn:microsoft.com/office/officeart/2005/8/layout/list1"/>
    <dgm:cxn modelId="{E2889E90-85C0-4D3D-9FE6-15C49FEF74FF}" type="presParOf" srcId="{290ADAC8-17E0-4F11-BE79-899CD4DD5E12}" destId="{AD00622C-704A-40DB-AA9A-CF6B66B9CB56}" srcOrd="12" destOrd="0" presId="urn:microsoft.com/office/officeart/2005/8/layout/list1"/>
    <dgm:cxn modelId="{F87372AB-4F78-44C2-A917-C63E95378371}" type="presParOf" srcId="{AD00622C-704A-40DB-AA9A-CF6B66B9CB56}" destId="{1C3B8E56-CDD6-48F6-8138-C0343817464C}" srcOrd="0" destOrd="0" presId="urn:microsoft.com/office/officeart/2005/8/layout/list1"/>
    <dgm:cxn modelId="{B2E325DB-ADF5-4332-995D-BCD62AAAF898}" type="presParOf" srcId="{AD00622C-704A-40DB-AA9A-CF6B66B9CB56}" destId="{120FC45C-3BD5-48EA-A639-E7D5A20ED3FD}" srcOrd="1" destOrd="0" presId="urn:microsoft.com/office/officeart/2005/8/layout/list1"/>
    <dgm:cxn modelId="{8D0B337C-C0F0-46C5-8753-8F175238427D}" type="presParOf" srcId="{290ADAC8-17E0-4F11-BE79-899CD4DD5E12}" destId="{197A93D8-BD3E-486E-ABDB-8DA346AD7C11}" srcOrd="13" destOrd="0" presId="urn:microsoft.com/office/officeart/2005/8/layout/list1"/>
    <dgm:cxn modelId="{6B6C22FA-B196-438B-8D54-0D746C469703}" type="presParOf" srcId="{290ADAC8-17E0-4F11-BE79-899CD4DD5E12}" destId="{58D67328-282B-4E2B-B4DB-8AD412BAFFBC}" srcOrd="14" destOrd="0" presId="urn:microsoft.com/office/officeart/2005/8/layout/list1"/>
    <dgm:cxn modelId="{A758E118-3105-440A-9434-AE97D7A60118}" type="presParOf" srcId="{290ADAC8-17E0-4F11-BE79-899CD4DD5E12}" destId="{C761DE94-27E5-4F75-9E5A-A7E6DD8791DF}" srcOrd="15" destOrd="0" presId="urn:microsoft.com/office/officeart/2005/8/layout/list1"/>
    <dgm:cxn modelId="{BE14C9E0-CEBD-439D-A6F3-6BB2BCF9C97D}" type="presParOf" srcId="{290ADAC8-17E0-4F11-BE79-899CD4DD5E12}" destId="{B38C66CE-824B-42F9-A9FE-390D8396D086}" srcOrd="16" destOrd="0" presId="urn:microsoft.com/office/officeart/2005/8/layout/list1"/>
    <dgm:cxn modelId="{3ABB4B38-8670-4CBF-A020-7515F3CAF9E6}" type="presParOf" srcId="{B38C66CE-824B-42F9-A9FE-390D8396D086}" destId="{0846F4B8-B208-428D-B0F2-ECF3D2F850BA}" srcOrd="0" destOrd="0" presId="urn:microsoft.com/office/officeart/2005/8/layout/list1"/>
    <dgm:cxn modelId="{E4F59039-2A2A-4E93-9897-564F49790199}" type="presParOf" srcId="{B38C66CE-824B-42F9-A9FE-390D8396D086}" destId="{8D3EE3B5-4895-4D5C-BF7C-9C953348E53B}" srcOrd="1" destOrd="0" presId="urn:microsoft.com/office/officeart/2005/8/layout/list1"/>
    <dgm:cxn modelId="{40679F2C-6EAE-47B9-9D83-5407B8671412}" type="presParOf" srcId="{290ADAC8-17E0-4F11-BE79-899CD4DD5E12}" destId="{F262F509-6396-4BFC-87D5-70BB0970B22E}" srcOrd="17" destOrd="0" presId="urn:microsoft.com/office/officeart/2005/8/layout/list1"/>
    <dgm:cxn modelId="{28866242-B2DE-4E16-B866-5512B6FB3266}" type="presParOf" srcId="{290ADAC8-17E0-4F11-BE79-899CD4DD5E12}" destId="{F776FF77-BBFD-429A-B555-3A759A0377CC}"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C1117-E112-4C34-AAC4-0BF7279775DC}" type="doc">
      <dgm:prSet loTypeId="urn:microsoft.com/office/officeart/2005/8/layout/orgChart1" loCatId="hierarchy" qsTypeId="urn:microsoft.com/office/officeart/2005/8/quickstyle/simple1" qsCatId="simple" csTypeId="urn:microsoft.com/office/officeart/2005/8/colors/accent1_2" csCatId="accent1"/>
      <dgm:spPr/>
    </dgm:pt>
    <dgm:pt modelId="{0D8A2928-089E-4935-90A2-AA5668F03E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VŠ</a:t>
          </a:r>
        </a:p>
      </dgm:t>
    </dgm:pt>
    <dgm:pt modelId="{79BEF000-1F2D-4320-A88A-3BCEB455157A}" type="parTrans" cxnId="{98CED608-F5A1-47EC-B1B4-C894158F9C20}">
      <dgm:prSet/>
      <dgm:spPr/>
    </dgm:pt>
    <dgm:pt modelId="{2BD33D29-64C7-49AA-A71A-CD37D09EBF9B}" type="sibTrans" cxnId="{98CED608-F5A1-47EC-B1B4-C894158F9C20}">
      <dgm:prSet/>
      <dgm:spPr/>
    </dgm:pt>
    <dgm:pt modelId="{F48F5821-E47D-4A41-B18B-1941D7EA5D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Státní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94, 95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5 – 38 s výjimkami)</a:t>
          </a:r>
          <a:endParaRPr kumimoji="0" lang="cs-CZ" altLang="cs-CZ" b="0" i="0" u="none" strike="noStrike" cap="none" normalizeH="0" baseline="0">
            <a:ln>
              <a:noFill/>
            </a:ln>
            <a:solidFill>
              <a:srgbClr val="FF0000"/>
            </a:solidFill>
            <a:effectLst/>
            <a:latin typeface="Arial" panose="020B0604020202020204" pitchFamily="34" charset="0"/>
          </a:endParaRPr>
        </a:p>
      </dgm:t>
    </dgm:pt>
    <dgm:pt modelId="{441185FE-2A79-4BF5-8E30-DFA363E0251E}" type="parTrans" cxnId="{783F33F1-76C9-4389-8B78-FF694E5CA0EA}">
      <dgm:prSet/>
      <dgm:spPr/>
    </dgm:pt>
    <dgm:pt modelId="{674A2590-73BB-41F0-AEBF-76DB994F149E}" type="sibTrans" cxnId="{783F33F1-76C9-4389-8B78-FF694E5CA0EA}">
      <dgm:prSet/>
      <dgm:spPr/>
    </dgm:pt>
    <dgm:pt modelId="{248D8057-CE7C-4C1B-9338-2D7A9A4819C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Veřejné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5 – 38 ZVŠ)</a:t>
          </a:r>
        </a:p>
      </dgm:t>
    </dgm:pt>
    <dgm:pt modelId="{5504D518-90A1-4CA5-BB35-D325C7269EDE}" type="parTrans" cxnId="{728D69BB-78C9-4219-AB02-9E5CCF77D5C3}">
      <dgm:prSet/>
      <dgm:spPr/>
    </dgm:pt>
    <dgm:pt modelId="{11C7BCDF-AB5D-41D8-AC77-59DC39AD8B1F}" type="sibTrans" cxnId="{728D69BB-78C9-4219-AB02-9E5CCF77D5C3}">
      <dgm:prSet/>
      <dgm:spPr/>
    </dgm:pt>
    <dgm:pt modelId="{F9E11BB1-13E8-406A-9A7C-A338A12935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Soukromé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39 – 43 ZVŠ)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0" i="0" u="none" strike="noStrike" cap="none" normalizeH="0" baseline="0">
              <a:ln>
                <a:noFill/>
              </a:ln>
              <a:solidFill>
                <a:schemeClr val="tx1"/>
              </a:solidFill>
              <a:effectLst/>
              <a:latin typeface="Arial" panose="020B0604020202020204" pitchFamily="34" charset="0"/>
            </a:rPr>
            <a:t>+ § 36 obdobně</a:t>
          </a:r>
          <a:endParaRPr kumimoji="0" lang="cs-CZ" altLang="cs-CZ" b="0" i="0" u="none" strike="noStrike" cap="none" normalizeH="0" baseline="0">
            <a:ln>
              <a:noFill/>
            </a:ln>
            <a:solidFill>
              <a:srgbClr val="FF0000"/>
            </a:solidFill>
            <a:effectLst/>
            <a:latin typeface="Arial" panose="020B0604020202020204" pitchFamily="34" charset="0"/>
          </a:endParaRPr>
        </a:p>
      </dgm:t>
    </dgm:pt>
    <dgm:pt modelId="{18D928B4-A1FD-4680-AEC9-7FA84E2CD35C}" type="parTrans" cxnId="{81E7785D-9B84-4FC7-953B-B793B8CFB314}">
      <dgm:prSet/>
      <dgm:spPr/>
    </dgm:pt>
    <dgm:pt modelId="{EEC6633B-F4EF-4725-9E35-A2F9366EC8DE}" type="sibTrans" cxnId="{81E7785D-9B84-4FC7-953B-B793B8CFB314}">
      <dgm:prSet/>
      <dgm:spPr/>
    </dgm:pt>
    <dgm:pt modelId="{60BABD63-8EBC-4287-947C-38192839D208}" type="pres">
      <dgm:prSet presAssocID="{C97C1117-E112-4C34-AAC4-0BF7279775DC}" presName="hierChild1" presStyleCnt="0">
        <dgm:presLayoutVars>
          <dgm:orgChart val="1"/>
          <dgm:chPref val="1"/>
          <dgm:dir/>
          <dgm:animOne val="branch"/>
          <dgm:animLvl val="lvl"/>
          <dgm:resizeHandles/>
        </dgm:presLayoutVars>
      </dgm:prSet>
      <dgm:spPr/>
    </dgm:pt>
    <dgm:pt modelId="{CD63FA76-4BA8-4547-99F4-1B30A3E49B0A}" type="pres">
      <dgm:prSet presAssocID="{0D8A2928-089E-4935-90A2-AA5668F03EF4}" presName="hierRoot1" presStyleCnt="0">
        <dgm:presLayoutVars>
          <dgm:hierBranch/>
        </dgm:presLayoutVars>
      </dgm:prSet>
      <dgm:spPr/>
    </dgm:pt>
    <dgm:pt modelId="{A07B865F-E0D0-475E-AF50-5DFAC4D96886}" type="pres">
      <dgm:prSet presAssocID="{0D8A2928-089E-4935-90A2-AA5668F03EF4}" presName="rootComposite1" presStyleCnt="0"/>
      <dgm:spPr/>
    </dgm:pt>
    <dgm:pt modelId="{E3035242-BD52-4450-B3F2-FD191EDF5BD7}" type="pres">
      <dgm:prSet presAssocID="{0D8A2928-089E-4935-90A2-AA5668F03EF4}" presName="rootText1" presStyleLbl="node0" presStyleIdx="0" presStyleCnt="1">
        <dgm:presLayoutVars>
          <dgm:chPref val="3"/>
        </dgm:presLayoutVars>
      </dgm:prSet>
      <dgm:spPr/>
      <dgm:t>
        <a:bodyPr/>
        <a:lstStyle/>
        <a:p>
          <a:endParaRPr lang="cs-CZ"/>
        </a:p>
      </dgm:t>
    </dgm:pt>
    <dgm:pt modelId="{0E812939-460A-44B4-B08A-6E9C9E60E0E4}" type="pres">
      <dgm:prSet presAssocID="{0D8A2928-089E-4935-90A2-AA5668F03EF4}" presName="rootConnector1" presStyleLbl="node1" presStyleIdx="0" presStyleCnt="0"/>
      <dgm:spPr/>
      <dgm:t>
        <a:bodyPr/>
        <a:lstStyle/>
        <a:p>
          <a:endParaRPr lang="cs-CZ"/>
        </a:p>
      </dgm:t>
    </dgm:pt>
    <dgm:pt modelId="{7BA4831A-18B0-4093-9A56-9B50C7F77901}" type="pres">
      <dgm:prSet presAssocID="{0D8A2928-089E-4935-90A2-AA5668F03EF4}" presName="hierChild2" presStyleCnt="0"/>
      <dgm:spPr/>
    </dgm:pt>
    <dgm:pt modelId="{FA0FE933-85A9-450E-9005-FDFEBEB73FFE}" type="pres">
      <dgm:prSet presAssocID="{441185FE-2A79-4BF5-8E30-DFA363E0251E}" presName="Name35" presStyleLbl="parChTrans1D2" presStyleIdx="0" presStyleCnt="3"/>
      <dgm:spPr/>
    </dgm:pt>
    <dgm:pt modelId="{E418D043-CA06-4758-A61A-1CD5114F0400}" type="pres">
      <dgm:prSet presAssocID="{F48F5821-E47D-4A41-B18B-1941D7EA5D27}" presName="hierRoot2" presStyleCnt="0">
        <dgm:presLayoutVars>
          <dgm:hierBranch/>
        </dgm:presLayoutVars>
      </dgm:prSet>
      <dgm:spPr/>
    </dgm:pt>
    <dgm:pt modelId="{6A780775-0588-47F2-8DC8-2FD42DCC7422}" type="pres">
      <dgm:prSet presAssocID="{F48F5821-E47D-4A41-B18B-1941D7EA5D27}" presName="rootComposite" presStyleCnt="0"/>
      <dgm:spPr/>
    </dgm:pt>
    <dgm:pt modelId="{15850DE6-E99C-4EB4-8434-8B5EDA5647D5}" type="pres">
      <dgm:prSet presAssocID="{F48F5821-E47D-4A41-B18B-1941D7EA5D27}" presName="rootText" presStyleLbl="node2" presStyleIdx="0" presStyleCnt="3">
        <dgm:presLayoutVars>
          <dgm:chPref val="3"/>
        </dgm:presLayoutVars>
      </dgm:prSet>
      <dgm:spPr/>
      <dgm:t>
        <a:bodyPr/>
        <a:lstStyle/>
        <a:p>
          <a:endParaRPr lang="cs-CZ"/>
        </a:p>
      </dgm:t>
    </dgm:pt>
    <dgm:pt modelId="{2E99CC08-790F-4586-9DF3-7176CAA3864D}" type="pres">
      <dgm:prSet presAssocID="{F48F5821-E47D-4A41-B18B-1941D7EA5D27}" presName="rootConnector" presStyleLbl="node2" presStyleIdx="0" presStyleCnt="3"/>
      <dgm:spPr/>
      <dgm:t>
        <a:bodyPr/>
        <a:lstStyle/>
        <a:p>
          <a:endParaRPr lang="cs-CZ"/>
        </a:p>
      </dgm:t>
    </dgm:pt>
    <dgm:pt modelId="{AA22F8A4-136B-47A9-B44B-36C8E1022AAD}" type="pres">
      <dgm:prSet presAssocID="{F48F5821-E47D-4A41-B18B-1941D7EA5D27}" presName="hierChild4" presStyleCnt="0"/>
      <dgm:spPr/>
    </dgm:pt>
    <dgm:pt modelId="{591E94E8-6155-4AD2-B0AC-65BAA7EEA3AA}" type="pres">
      <dgm:prSet presAssocID="{F48F5821-E47D-4A41-B18B-1941D7EA5D27}" presName="hierChild5" presStyleCnt="0"/>
      <dgm:spPr/>
    </dgm:pt>
    <dgm:pt modelId="{7C0EDE54-A4F3-4447-96E4-C16B5BA50286}" type="pres">
      <dgm:prSet presAssocID="{5504D518-90A1-4CA5-BB35-D325C7269EDE}" presName="Name35" presStyleLbl="parChTrans1D2" presStyleIdx="1" presStyleCnt="3"/>
      <dgm:spPr/>
    </dgm:pt>
    <dgm:pt modelId="{69C806F8-DD6D-46BF-AD81-522209863A36}" type="pres">
      <dgm:prSet presAssocID="{248D8057-CE7C-4C1B-9338-2D7A9A4819C2}" presName="hierRoot2" presStyleCnt="0">
        <dgm:presLayoutVars>
          <dgm:hierBranch/>
        </dgm:presLayoutVars>
      </dgm:prSet>
      <dgm:spPr/>
    </dgm:pt>
    <dgm:pt modelId="{7B305585-5703-41D8-B726-D3EFCC0E42B5}" type="pres">
      <dgm:prSet presAssocID="{248D8057-CE7C-4C1B-9338-2D7A9A4819C2}" presName="rootComposite" presStyleCnt="0"/>
      <dgm:spPr/>
    </dgm:pt>
    <dgm:pt modelId="{862F0598-002A-4F40-9F04-9C40604F123F}" type="pres">
      <dgm:prSet presAssocID="{248D8057-CE7C-4C1B-9338-2D7A9A4819C2}" presName="rootText" presStyleLbl="node2" presStyleIdx="1" presStyleCnt="3">
        <dgm:presLayoutVars>
          <dgm:chPref val="3"/>
        </dgm:presLayoutVars>
      </dgm:prSet>
      <dgm:spPr/>
      <dgm:t>
        <a:bodyPr/>
        <a:lstStyle/>
        <a:p>
          <a:endParaRPr lang="cs-CZ"/>
        </a:p>
      </dgm:t>
    </dgm:pt>
    <dgm:pt modelId="{640A9F04-7512-4226-BBF1-9D2441C9B669}" type="pres">
      <dgm:prSet presAssocID="{248D8057-CE7C-4C1B-9338-2D7A9A4819C2}" presName="rootConnector" presStyleLbl="node2" presStyleIdx="1" presStyleCnt="3"/>
      <dgm:spPr/>
      <dgm:t>
        <a:bodyPr/>
        <a:lstStyle/>
        <a:p>
          <a:endParaRPr lang="cs-CZ"/>
        </a:p>
      </dgm:t>
    </dgm:pt>
    <dgm:pt modelId="{2DD2ED13-8988-41BF-9F04-E228AAA2C83A}" type="pres">
      <dgm:prSet presAssocID="{248D8057-CE7C-4C1B-9338-2D7A9A4819C2}" presName="hierChild4" presStyleCnt="0"/>
      <dgm:spPr/>
    </dgm:pt>
    <dgm:pt modelId="{CEF9BE28-A927-4A80-962B-61E02AE6DF48}" type="pres">
      <dgm:prSet presAssocID="{248D8057-CE7C-4C1B-9338-2D7A9A4819C2}" presName="hierChild5" presStyleCnt="0"/>
      <dgm:spPr/>
    </dgm:pt>
    <dgm:pt modelId="{B0819454-A6FD-4859-B4AB-80C1F6C71C6F}" type="pres">
      <dgm:prSet presAssocID="{18D928B4-A1FD-4680-AEC9-7FA84E2CD35C}" presName="Name35" presStyleLbl="parChTrans1D2" presStyleIdx="2" presStyleCnt="3"/>
      <dgm:spPr/>
    </dgm:pt>
    <dgm:pt modelId="{6BBA2F00-E086-4684-B97E-906B3E19DF82}" type="pres">
      <dgm:prSet presAssocID="{F9E11BB1-13E8-406A-9A7C-A338A1293568}" presName="hierRoot2" presStyleCnt="0">
        <dgm:presLayoutVars>
          <dgm:hierBranch/>
        </dgm:presLayoutVars>
      </dgm:prSet>
      <dgm:spPr/>
    </dgm:pt>
    <dgm:pt modelId="{42462AB8-4CA5-4A84-BE3D-8D803EE32344}" type="pres">
      <dgm:prSet presAssocID="{F9E11BB1-13E8-406A-9A7C-A338A1293568}" presName="rootComposite" presStyleCnt="0"/>
      <dgm:spPr/>
    </dgm:pt>
    <dgm:pt modelId="{CA448476-82B4-408B-ADA6-92829BE9F7E3}" type="pres">
      <dgm:prSet presAssocID="{F9E11BB1-13E8-406A-9A7C-A338A1293568}" presName="rootText" presStyleLbl="node2" presStyleIdx="2" presStyleCnt="3">
        <dgm:presLayoutVars>
          <dgm:chPref val="3"/>
        </dgm:presLayoutVars>
      </dgm:prSet>
      <dgm:spPr/>
      <dgm:t>
        <a:bodyPr/>
        <a:lstStyle/>
        <a:p>
          <a:endParaRPr lang="cs-CZ"/>
        </a:p>
      </dgm:t>
    </dgm:pt>
    <dgm:pt modelId="{750C1840-40E0-4620-8517-4A977918D6FB}" type="pres">
      <dgm:prSet presAssocID="{F9E11BB1-13E8-406A-9A7C-A338A1293568}" presName="rootConnector" presStyleLbl="node2" presStyleIdx="2" presStyleCnt="3"/>
      <dgm:spPr/>
      <dgm:t>
        <a:bodyPr/>
        <a:lstStyle/>
        <a:p>
          <a:endParaRPr lang="cs-CZ"/>
        </a:p>
      </dgm:t>
    </dgm:pt>
    <dgm:pt modelId="{41DA3E16-A7AE-45E2-831F-05D00328D763}" type="pres">
      <dgm:prSet presAssocID="{F9E11BB1-13E8-406A-9A7C-A338A1293568}" presName="hierChild4" presStyleCnt="0"/>
      <dgm:spPr/>
    </dgm:pt>
    <dgm:pt modelId="{D1D1A3DD-C80E-47BA-8BCD-A8603DEA0685}" type="pres">
      <dgm:prSet presAssocID="{F9E11BB1-13E8-406A-9A7C-A338A1293568}" presName="hierChild5" presStyleCnt="0"/>
      <dgm:spPr/>
    </dgm:pt>
    <dgm:pt modelId="{83A040C3-CD83-4F1C-9E18-5E3BADD368EC}" type="pres">
      <dgm:prSet presAssocID="{0D8A2928-089E-4935-90A2-AA5668F03EF4}" presName="hierChild3" presStyleCnt="0"/>
      <dgm:spPr/>
    </dgm:pt>
  </dgm:ptLst>
  <dgm:cxnLst>
    <dgm:cxn modelId="{CC5DB1B9-1F8A-4811-84E6-DDB47A269740}" type="presOf" srcId="{0D8A2928-089E-4935-90A2-AA5668F03EF4}" destId="{0E812939-460A-44B4-B08A-6E9C9E60E0E4}" srcOrd="1" destOrd="0" presId="urn:microsoft.com/office/officeart/2005/8/layout/orgChart1"/>
    <dgm:cxn modelId="{98CED608-F5A1-47EC-B1B4-C894158F9C20}" srcId="{C97C1117-E112-4C34-AAC4-0BF7279775DC}" destId="{0D8A2928-089E-4935-90A2-AA5668F03EF4}" srcOrd="0" destOrd="0" parTransId="{79BEF000-1F2D-4320-A88A-3BCEB455157A}" sibTransId="{2BD33D29-64C7-49AA-A71A-CD37D09EBF9B}"/>
    <dgm:cxn modelId="{81E7785D-9B84-4FC7-953B-B793B8CFB314}" srcId="{0D8A2928-089E-4935-90A2-AA5668F03EF4}" destId="{F9E11BB1-13E8-406A-9A7C-A338A1293568}" srcOrd="2" destOrd="0" parTransId="{18D928B4-A1FD-4680-AEC9-7FA84E2CD35C}" sibTransId="{EEC6633B-F4EF-4725-9E35-A2F9366EC8DE}"/>
    <dgm:cxn modelId="{92A20E4A-E0E9-462A-865B-0D1759185213}" type="presOf" srcId="{5504D518-90A1-4CA5-BB35-D325C7269EDE}" destId="{7C0EDE54-A4F3-4447-96E4-C16B5BA50286}" srcOrd="0" destOrd="0" presId="urn:microsoft.com/office/officeart/2005/8/layout/orgChart1"/>
    <dgm:cxn modelId="{93D2E80F-A664-4CE1-A8AE-1FED59FC5F61}" type="presOf" srcId="{0D8A2928-089E-4935-90A2-AA5668F03EF4}" destId="{E3035242-BD52-4450-B3F2-FD191EDF5BD7}" srcOrd="0" destOrd="0" presId="urn:microsoft.com/office/officeart/2005/8/layout/orgChart1"/>
    <dgm:cxn modelId="{187AFCD3-2F17-4EFB-B167-84357BFD7ECB}" type="presOf" srcId="{248D8057-CE7C-4C1B-9338-2D7A9A4819C2}" destId="{640A9F04-7512-4226-BBF1-9D2441C9B669}" srcOrd="1" destOrd="0" presId="urn:microsoft.com/office/officeart/2005/8/layout/orgChart1"/>
    <dgm:cxn modelId="{728D69BB-78C9-4219-AB02-9E5CCF77D5C3}" srcId="{0D8A2928-089E-4935-90A2-AA5668F03EF4}" destId="{248D8057-CE7C-4C1B-9338-2D7A9A4819C2}" srcOrd="1" destOrd="0" parTransId="{5504D518-90A1-4CA5-BB35-D325C7269EDE}" sibTransId="{11C7BCDF-AB5D-41D8-AC77-59DC39AD8B1F}"/>
    <dgm:cxn modelId="{65012949-BBCC-4AD6-9856-CA03A54CB467}" type="presOf" srcId="{F9E11BB1-13E8-406A-9A7C-A338A1293568}" destId="{750C1840-40E0-4620-8517-4A977918D6FB}" srcOrd="1" destOrd="0" presId="urn:microsoft.com/office/officeart/2005/8/layout/orgChart1"/>
    <dgm:cxn modelId="{E310AF8C-8882-45F9-A105-4543DF44CD7D}" type="presOf" srcId="{F48F5821-E47D-4A41-B18B-1941D7EA5D27}" destId="{15850DE6-E99C-4EB4-8434-8B5EDA5647D5}" srcOrd="0" destOrd="0" presId="urn:microsoft.com/office/officeart/2005/8/layout/orgChart1"/>
    <dgm:cxn modelId="{E224795B-BBE2-4D43-965B-541DA62749D9}" type="presOf" srcId="{F48F5821-E47D-4A41-B18B-1941D7EA5D27}" destId="{2E99CC08-790F-4586-9DF3-7176CAA3864D}" srcOrd="1" destOrd="0" presId="urn:microsoft.com/office/officeart/2005/8/layout/orgChart1"/>
    <dgm:cxn modelId="{783F33F1-76C9-4389-8B78-FF694E5CA0EA}" srcId="{0D8A2928-089E-4935-90A2-AA5668F03EF4}" destId="{F48F5821-E47D-4A41-B18B-1941D7EA5D27}" srcOrd="0" destOrd="0" parTransId="{441185FE-2A79-4BF5-8E30-DFA363E0251E}" sibTransId="{674A2590-73BB-41F0-AEBF-76DB994F149E}"/>
    <dgm:cxn modelId="{7026A531-092A-41C7-9A91-FF6E92ABB6EC}" type="presOf" srcId="{F9E11BB1-13E8-406A-9A7C-A338A1293568}" destId="{CA448476-82B4-408B-ADA6-92829BE9F7E3}" srcOrd="0" destOrd="0" presId="urn:microsoft.com/office/officeart/2005/8/layout/orgChart1"/>
    <dgm:cxn modelId="{906B0728-306F-4E8B-826B-68A15051C928}" type="presOf" srcId="{18D928B4-A1FD-4680-AEC9-7FA84E2CD35C}" destId="{B0819454-A6FD-4859-B4AB-80C1F6C71C6F}" srcOrd="0" destOrd="0" presId="urn:microsoft.com/office/officeart/2005/8/layout/orgChart1"/>
    <dgm:cxn modelId="{1D516FCA-83D1-4112-8E3F-3B9F603E6D38}" type="presOf" srcId="{C97C1117-E112-4C34-AAC4-0BF7279775DC}" destId="{60BABD63-8EBC-4287-947C-38192839D208}" srcOrd="0" destOrd="0" presId="urn:microsoft.com/office/officeart/2005/8/layout/orgChart1"/>
    <dgm:cxn modelId="{FC40C0E7-6177-4CA3-BD3B-2C0155C3D983}" type="presOf" srcId="{441185FE-2A79-4BF5-8E30-DFA363E0251E}" destId="{FA0FE933-85A9-450E-9005-FDFEBEB73FFE}" srcOrd="0" destOrd="0" presId="urn:microsoft.com/office/officeart/2005/8/layout/orgChart1"/>
    <dgm:cxn modelId="{BB9A4540-2D58-4A73-BA2B-632594293316}" type="presOf" srcId="{248D8057-CE7C-4C1B-9338-2D7A9A4819C2}" destId="{862F0598-002A-4F40-9F04-9C40604F123F}" srcOrd="0" destOrd="0" presId="urn:microsoft.com/office/officeart/2005/8/layout/orgChart1"/>
    <dgm:cxn modelId="{023AF12D-776F-4363-9CF3-947128B85719}" type="presParOf" srcId="{60BABD63-8EBC-4287-947C-38192839D208}" destId="{CD63FA76-4BA8-4547-99F4-1B30A3E49B0A}" srcOrd="0" destOrd="0" presId="urn:microsoft.com/office/officeart/2005/8/layout/orgChart1"/>
    <dgm:cxn modelId="{62C2F868-6D69-420F-8C7A-BECC4F8DD684}" type="presParOf" srcId="{CD63FA76-4BA8-4547-99F4-1B30A3E49B0A}" destId="{A07B865F-E0D0-475E-AF50-5DFAC4D96886}" srcOrd="0" destOrd="0" presId="urn:microsoft.com/office/officeart/2005/8/layout/orgChart1"/>
    <dgm:cxn modelId="{6C99EA07-9682-4D68-B916-F2EB72C8621D}" type="presParOf" srcId="{A07B865F-E0D0-475E-AF50-5DFAC4D96886}" destId="{E3035242-BD52-4450-B3F2-FD191EDF5BD7}" srcOrd="0" destOrd="0" presId="urn:microsoft.com/office/officeart/2005/8/layout/orgChart1"/>
    <dgm:cxn modelId="{5C523EB0-0120-4A90-9365-9CAAE5A0EB53}" type="presParOf" srcId="{A07B865F-E0D0-475E-AF50-5DFAC4D96886}" destId="{0E812939-460A-44B4-B08A-6E9C9E60E0E4}" srcOrd="1" destOrd="0" presId="urn:microsoft.com/office/officeart/2005/8/layout/orgChart1"/>
    <dgm:cxn modelId="{AB625767-6256-4E07-84B2-AA3A64F5E705}" type="presParOf" srcId="{CD63FA76-4BA8-4547-99F4-1B30A3E49B0A}" destId="{7BA4831A-18B0-4093-9A56-9B50C7F77901}" srcOrd="1" destOrd="0" presId="urn:microsoft.com/office/officeart/2005/8/layout/orgChart1"/>
    <dgm:cxn modelId="{88D8BF05-6C7B-4088-A94F-46370C94C535}" type="presParOf" srcId="{7BA4831A-18B0-4093-9A56-9B50C7F77901}" destId="{FA0FE933-85A9-450E-9005-FDFEBEB73FFE}" srcOrd="0" destOrd="0" presId="urn:microsoft.com/office/officeart/2005/8/layout/orgChart1"/>
    <dgm:cxn modelId="{D3383507-0710-4539-B92A-BC6FAF3AAAF2}" type="presParOf" srcId="{7BA4831A-18B0-4093-9A56-9B50C7F77901}" destId="{E418D043-CA06-4758-A61A-1CD5114F0400}" srcOrd="1" destOrd="0" presId="urn:microsoft.com/office/officeart/2005/8/layout/orgChart1"/>
    <dgm:cxn modelId="{4CA9F998-FD1A-4333-9E55-AD855F6BED4C}" type="presParOf" srcId="{E418D043-CA06-4758-A61A-1CD5114F0400}" destId="{6A780775-0588-47F2-8DC8-2FD42DCC7422}" srcOrd="0" destOrd="0" presId="urn:microsoft.com/office/officeart/2005/8/layout/orgChart1"/>
    <dgm:cxn modelId="{9EC4AED5-84F6-4A57-B371-042B5A60E15C}" type="presParOf" srcId="{6A780775-0588-47F2-8DC8-2FD42DCC7422}" destId="{15850DE6-E99C-4EB4-8434-8B5EDA5647D5}" srcOrd="0" destOrd="0" presId="urn:microsoft.com/office/officeart/2005/8/layout/orgChart1"/>
    <dgm:cxn modelId="{B450394E-2F85-4D55-95EC-1109D9788D9B}" type="presParOf" srcId="{6A780775-0588-47F2-8DC8-2FD42DCC7422}" destId="{2E99CC08-790F-4586-9DF3-7176CAA3864D}" srcOrd="1" destOrd="0" presId="urn:microsoft.com/office/officeart/2005/8/layout/orgChart1"/>
    <dgm:cxn modelId="{D9F1C42D-CBDC-45E4-BBB7-02B6B87F2791}" type="presParOf" srcId="{E418D043-CA06-4758-A61A-1CD5114F0400}" destId="{AA22F8A4-136B-47A9-B44B-36C8E1022AAD}" srcOrd="1" destOrd="0" presId="urn:microsoft.com/office/officeart/2005/8/layout/orgChart1"/>
    <dgm:cxn modelId="{138A38F8-0BE1-4BAC-87B5-17633DF3693F}" type="presParOf" srcId="{E418D043-CA06-4758-A61A-1CD5114F0400}" destId="{591E94E8-6155-4AD2-B0AC-65BAA7EEA3AA}" srcOrd="2" destOrd="0" presId="urn:microsoft.com/office/officeart/2005/8/layout/orgChart1"/>
    <dgm:cxn modelId="{FD3E3346-5749-41E9-B8DF-3A3A95376C7C}" type="presParOf" srcId="{7BA4831A-18B0-4093-9A56-9B50C7F77901}" destId="{7C0EDE54-A4F3-4447-96E4-C16B5BA50286}" srcOrd="2" destOrd="0" presId="urn:microsoft.com/office/officeart/2005/8/layout/orgChart1"/>
    <dgm:cxn modelId="{596CE9AE-8C08-4F4B-84B4-D7AD97EBF28A}" type="presParOf" srcId="{7BA4831A-18B0-4093-9A56-9B50C7F77901}" destId="{69C806F8-DD6D-46BF-AD81-522209863A36}" srcOrd="3" destOrd="0" presId="urn:microsoft.com/office/officeart/2005/8/layout/orgChart1"/>
    <dgm:cxn modelId="{84DD694E-498C-4F81-A705-BFAA4AA2B19E}" type="presParOf" srcId="{69C806F8-DD6D-46BF-AD81-522209863A36}" destId="{7B305585-5703-41D8-B726-D3EFCC0E42B5}" srcOrd="0" destOrd="0" presId="urn:microsoft.com/office/officeart/2005/8/layout/orgChart1"/>
    <dgm:cxn modelId="{FDF89FE8-749C-48BF-8990-89E96C3C7AF0}" type="presParOf" srcId="{7B305585-5703-41D8-B726-D3EFCC0E42B5}" destId="{862F0598-002A-4F40-9F04-9C40604F123F}" srcOrd="0" destOrd="0" presId="urn:microsoft.com/office/officeart/2005/8/layout/orgChart1"/>
    <dgm:cxn modelId="{695488E1-FA65-4A46-96C4-E438E47986D3}" type="presParOf" srcId="{7B305585-5703-41D8-B726-D3EFCC0E42B5}" destId="{640A9F04-7512-4226-BBF1-9D2441C9B669}" srcOrd="1" destOrd="0" presId="urn:microsoft.com/office/officeart/2005/8/layout/orgChart1"/>
    <dgm:cxn modelId="{D7B744E6-F31E-4D2A-B13F-CEF3E2CB022F}" type="presParOf" srcId="{69C806F8-DD6D-46BF-AD81-522209863A36}" destId="{2DD2ED13-8988-41BF-9F04-E228AAA2C83A}" srcOrd="1" destOrd="0" presId="urn:microsoft.com/office/officeart/2005/8/layout/orgChart1"/>
    <dgm:cxn modelId="{54EA8016-F062-4949-AB38-615962552E8A}" type="presParOf" srcId="{69C806F8-DD6D-46BF-AD81-522209863A36}" destId="{CEF9BE28-A927-4A80-962B-61E02AE6DF48}" srcOrd="2" destOrd="0" presId="urn:microsoft.com/office/officeart/2005/8/layout/orgChart1"/>
    <dgm:cxn modelId="{B3C6C4C4-43DC-434B-A202-017BDDAF7DA6}" type="presParOf" srcId="{7BA4831A-18B0-4093-9A56-9B50C7F77901}" destId="{B0819454-A6FD-4859-B4AB-80C1F6C71C6F}" srcOrd="4" destOrd="0" presId="urn:microsoft.com/office/officeart/2005/8/layout/orgChart1"/>
    <dgm:cxn modelId="{310D6890-131A-4860-A452-1738E66A127A}" type="presParOf" srcId="{7BA4831A-18B0-4093-9A56-9B50C7F77901}" destId="{6BBA2F00-E086-4684-B97E-906B3E19DF82}" srcOrd="5" destOrd="0" presId="urn:microsoft.com/office/officeart/2005/8/layout/orgChart1"/>
    <dgm:cxn modelId="{C3DF4CC6-A5E6-49EE-9F61-9ECF47DAEF7F}" type="presParOf" srcId="{6BBA2F00-E086-4684-B97E-906B3E19DF82}" destId="{42462AB8-4CA5-4A84-BE3D-8D803EE32344}" srcOrd="0" destOrd="0" presId="urn:microsoft.com/office/officeart/2005/8/layout/orgChart1"/>
    <dgm:cxn modelId="{9861AE6A-78EE-4E2E-9D8F-9EBE10C37249}" type="presParOf" srcId="{42462AB8-4CA5-4A84-BE3D-8D803EE32344}" destId="{CA448476-82B4-408B-ADA6-92829BE9F7E3}" srcOrd="0" destOrd="0" presId="urn:microsoft.com/office/officeart/2005/8/layout/orgChart1"/>
    <dgm:cxn modelId="{13CF468A-0D2B-4817-ACAF-288E8A683A45}" type="presParOf" srcId="{42462AB8-4CA5-4A84-BE3D-8D803EE32344}" destId="{750C1840-40E0-4620-8517-4A977918D6FB}" srcOrd="1" destOrd="0" presId="urn:microsoft.com/office/officeart/2005/8/layout/orgChart1"/>
    <dgm:cxn modelId="{A93ACE39-C86D-4647-B92C-CD6CDFA26593}" type="presParOf" srcId="{6BBA2F00-E086-4684-B97E-906B3E19DF82}" destId="{41DA3E16-A7AE-45E2-831F-05D00328D763}" srcOrd="1" destOrd="0" presId="urn:microsoft.com/office/officeart/2005/8/layout/orgChart1"/>
    <dgm:cxn modelId="{3FB0A1FF-534B-4667-B6D5-E773494E30A8}" type="presParOf" srcId="{6BBA2F00-E086-4684-B97E-906B3E19DF82}" destId="{D1D1A3DD-C80E-47BA-8BCD-A8603DEA0685}" srcOrd="2" destOrd="0" presId="urn:microsoft.com/office/officeart/2005/8/layout/orgChart1"/>
    <dgm:cxn modelId="{5A7FA6A9-33D0-443D-9271-9C17B631C45D}" type="presParOf" srcId="{CD63FA76-4BA8-4547-99F4-1B30A3E49B0A}" destId="{83A040C3-CD83-4F1C-9E18-5E3BADD368E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1DBAD-8B4F-42E3-B82E-BD10F7562ABC}" type="doc">
      <dgm:prSet loTypeId="urn:microsoft.com/office/officeart/2005/8/layout/radial1" loCatId="relationship" qsTypeId="urn:microsoft.com/office/officeart/2005/8/quickstyle/simple1" qsCatId="simple" csTypeId="urn:microsoft.com/office/officeart/2005/8/colors/accent1_2" csCatId="accent1"/>
      <dgm:spPr/>
    </dgm:pt>
    <dgm:pt modelId="{BA686A45-F069-45CF-A2F3-AD7861295A9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VEŘEJNÁ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VYSOKÁ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ŠKOLA</a:t>
          </a:r>
        </a:p>
      </dgm:t>
    </dgm:pt>
    <dgm:pt modelId="{B5FA3015-B626-4DA1-B500-4A20D41D953D}" type="parTrans" cxnId="{B88B3A88-C60D-4397-808A-02787BBF32BA}">
      <dgm:prSet/>
      <dgm:spPr/>
    </dgm:pt>
    <dgm:pt modelId="{0989294E-13C8-4697-B48A-B5BF5089E3B2}" type="sibTrans" cxnId="{B88B3A88-C60D-4397-808A-02787BBF32BA}">
      <dgm:prSet/>
      <dgm:spPr/>
    </dgm:pt>
    <dgm:pt modelId="{46799C38-E793-4E26-A6EF-D9131FD525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FAKULTY</a:t>
          </a:r>
        </a:p>
      </dgm:t>
    </dgm:pt>
    <dgm:pt modelId="{1F0D7026-6FF0-40D2-94F8-B9A8853A53F1}" type="parTrans" cxnId="{6B5C4CA8-CE93-4D8C-9905-2F061D78978D}">
      <dgm:prSet/>
      <dgm:spPr/>
      <dgm:t>
        <a:bodyPr/>
        <a:lstStyle/>
        <a:p>
          <a:endParaRPr lang="cs-CZ"/>
        </a:p>
      </dgm:t>
    </dgm:pt>
    <dgm:pt modelId="{FA6F58CB-0E9D-470E-B50A-8F27E8F0050C}" type="sibTrans" cxnId="{6B5C4CA8-CE93-4D8C-9905-2F061D78978D}">
      <dgm:prSet/>
      <dgm:spPr/>
    </dgm:pt>
    <dgm:pt modelId="{28BDE29E-F57E-4A6B-BB19-97629013F97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VYSOKOŠKOLSKÉ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 ÚSTAVY</a:t>
          </a:r>
        </a:p>
      </dgm:t>
    </dgm:pt>
    <dgm:pt modelId="{E60590E2-B938-4EA7-9697-111D07A65E32}" type="parTrans" cxnId="{C57708C5-6210-4649-9A09-163BECCF78CE}">
      <dgm:prSet/>
      <dgm:spPr/>
      <dgm:t>
        <a:bodyPr/>
        <a:lstStyle/>
        <a:p>
          <a:endParaRPr lang="cs-CZ"/>
        </a:p>
      </dgm:t>
    </dgm:pt>
    <dgm:pt modelId="{570BAE65-D8C0-44E5-B347-03D56984057C}" type="sibTrans" cxnId="{C57708C5-6210-4649-9A09-163BECCF78CE}">
      <dgm:prSet/>
      <dgm:spPr/>
    </dgm:pt>
    <dgm:pt modelId="{267BCC64-0733-427C-ACE8-789CE6F28AB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JINÁ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PRACOVIŠTĚ</a:t>
          </a:r>
        </a:p>
      </dgm:t>
    </dgm:pt>
    <dgm:pt modelId="{5AF97B43-40D3-45B6-BE37-C9200971AEE2}" type="parTrans" cxnId="{EEA96C09-560A-4EDB-8FE9-0989C08ADFDC}">
      <dgm:prSet/>
      <dgm:spPr/>
      <dgm:t>
        <a:bodyPr/>
        <a:lstStyle/>
        <a:p>
          <a:endParaRPr lang="cs-CZ"/>
        </a:p>
      </dgm:t>
    </dgm:pt>
    <dgm:pt modelId="{E8CCC683-7601-45A7-B3E8-DADB84DB866B}" type="sibTrans" cxnId="{EEA96C09-560A-4EDB-8FE9-0989C08ADFDC}">
      <dgm:prSet/>
      <dgm:spPr/>
    </dgm:pt>
    <dgm:pt modelId="{CF442BD7-B57F-4971-A36B-E4CD13D146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ÚČELOVÁ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b="1" i="0" u="none" strike="noStrike" cap="none" normalizeH="0" baseline="0">
              <a:ln>
                <a:noFill/>
              </a:ln>
              <a:solidFill>
                <a:schemeClr val="tx1"/>
              </a:solidFill>
              <a:effectLst/>
              <a:latin typeface="Arial" panose="020B0604020202020204" pitchFamily="34" charset="0"/>
            </a:rPr>
            <a:t> ZAŘÍZENÍ</a:t>
          </a:r>
        </a:p>
      </dgm:t>
    </dgm:pt>
    <dgm:pt modelId="{24EE9D5C-C636-4418-B166-B9E9CBD9AA0A}" type="parTrans" cxnId="{82EA9AF3-E9EB-4083-A64E-7D0AA05EEDBF}">
      <dgm:prSet/>
      <dgm:spPr/>
      <dgm:t>
        <a:bodyPr/>
        <a:lstStyle/>
        <a:p>
          <a:endParaRPr lang="cs-CZ"/>
        </a:p>
      </dgm:t>
    </dgm:pt>
    <dgm:pt modelId="{64BF74A6-C2E6-4CB1-90DA-3DD3386228F2}" type="sibTrans" cxnId="{82EA9AF3-E9EB-4083-A64E-7D0AA05EEDBF}">
      <dgm:prSet/>
      <dgm:spPr/>
    </dgm:pt>
    <dgm:pt modelId="{A8F63ED5-EA2D-4C1B-9550-A95D9DFBDBC8}" type="pres">
      <dgm:prSet presAssocID="{7F61DBAD-8B4F-42E3-B82E-BD10F7562ABC}" presName="cycle" presStyleCnt="0">
        <dgm:presLayoutVars>
          <dgm:chMax val="1"/>
          <dgm:dir/>
          <dgm:animLvl val="ctr"/>
          <dgm:resizeHandles val="exact"/>
        </dgm:presLayoutVars>
      </dgm:prSet>
      <dgm:spPr/>
    </dgm:pt>
    <dgm:pt modelId="{05D111D8-9840-4258-BDB1-1D96977D0879}" type="pres">
      <dgm:prSet presAssocID="{BA686A45-F069-45CF-A2F3-AD7861295A9B}" presName="centerShape" presStyleLbl="node0" presStyleIdx="0" presStyleCnt="1"/>
      <dgm:spPr/>
      <dgm:t>
        <a:bodyPr/>
        <a:lstStyle/>
        <a:p>
          <a:endParaRPr lang="cs-CZ"/>
        </a:p>
      </dgm:t>
    </dgm:pt>
    <dgm:pt modelId="{27474896-7A26-406A-A3F1-858018591F1D}" type="pres">
      <dgm:prSet presAssocID="{1F0D7026-6FF0-40D2-94F8-B9A8853A53F1}" presName="Name9" presStyleLbl="parChTrans1D2" presStyleIdx="0" presStyleCnt="4"/>
      <dgm:spPr/>
      <dgm:t>
        <a:bodyPr/>
        <a:lstStyle/>
        <a:p>
          <a:endParaRPr lang="cs-CZ"/>
        </a:p>
      </dgm:t>
    </dgm:pt>
    <dgm:pt modelId="{8C30A902-F2FD-4598-9FAA-9F355E4845B7}" type="pres">
      <dgm:prSet presAssocID="{1F0D7026-6FF0-40D2-94F8-B9A8853A53F1}" presName="connTx" presStyleLbl="parChTrans1D2" presStyleIdx="0" presStyleCnt="4"/>
      <dgm:spPr/>
      <dgm:t>
        <a:bodyPr/>
        <a:lstStyle/>
        <a:p>
          <a:endParaRPr lang="cs-CZ"/>
        </a:p>
      </dgm:t>
    </dgm:pt>
    <dgm:pt modelId="{5D60D168-6175-47E0-9F94-3871DE6530C2}" type="pres">
      <dgm:prSet presAssocID="{46799C38-E793-4E26-A6EF-D9131FD5251C}" presName="node" presStyleLbl="node1" presStyleIdx="0" presStyleCnt="4">
        <dgm:presLayoutVars>
          <dgm:bulletEnabled val="1"/>
        </dgm:presLayoutVars>
      </dgm:prSet>
      <dgm:spPr/>
      <dgm:t>
        <a:bodyPr/>
        <a:lstStyle/>
        <a:p>
          <a:endParaRPr lang="cs-CZ"/>
        </a:p>
      </dgm:t>
    </dgm:pt>
    <dgm:pt modelId="{155E565C-E954-4358-88FD-2CBF7AD3D9A8}" type="pres">
      <dgm:prSet presAssocID="{E60590E2-B938-4EA7-9697-111D07A65E32}" presName="Name9" presStyleLbl="parChTrans1D2" presStyleIdx="1" presStyleCnt="4"/>
      <dgm:spPr/>
      <dgm:t>
        <a:bodyPr/>
        <a:lstStyle/>
        <a:p>
          <a:endParaRPr lang="cs-CZ"/>
        </a:p>
      </dgm:t>
    </dgm:pt>
    <dgm:pt modelId="{D4A1F41D-CC75-4344-871E-B0781F7C49D5}" type="pres">
      <dgm:prSet presAssocID="{E60590E2-B938-4EA7-9697-111D07A65E32}" presName="connTx" presStyleLbl="parChTrans1D2" presStyleIdx="1" presStyleCnt="4"/>
      <dgm:spPr/>
      <dgm:t>
        <a:bodyPr/>
        <a:lstStyle/>
        <a:p>
          <a:endParaRPr lang="cs-CZ"/>
        </a:p>
      </dgm:t>
    </dgm:pt>
    <dgm:pt modelId="{19724612-FA3C-488F-8C52-90B03CCB57C7}" type="pres">
      <dgm:prSet presAssocID="{28BDE29E-F57E-4A6B-BB19-97629013F97A}" presName="node" presStyleLbl="node1" presStyleIdx="1" presStyleCnt="4">
        <dgm:presLayoutVars>
          <dgm:bulletEnabled val="1"/>
        </dgm:presLayoutVars>
      </dgm:prSet>
      <dgm:spPr/>
      <dgm:t>
        <a:bodyPr/>
        <a:lstStyle/>
        <a:p>
          <a:endParaRPr lang="cs-CZ"/>
        </a:p>
      </dgm:t>
    </dgm:pt>
    <dgm:pt modelId="{42874D6C-C9B6-4A29-8E54-B914308D26D3}" type="pres">
      <dgm:prSet presAssocID="{5AF97B43-40D3-45B6-BE37-C9200971AEE2}" presName="Name9" presStyleLbl="parChTrans1D2" presStyleIdx="2" presStyleCnt="4"/>
      <dgm:spPr/>
      <dgm:t>
        <a:bodyPr/>
        <a:lstStyle/>
        <a:p>
          <a:endParaRPr lang="cs-CZ"/>
        </a:p>
      </dgm:t>
    </dgm:pt>
    <dgm:pt modelId="{3D2E0FE8-E099-45D8-B461-47ABAC1D8E56}" type="pres">
      <dgm:prSet presAssocID="{5AF97B43-40D3-45B6-BE37-C9200971AEE2}" presName="connTx" presStyleLbl="parChTrans1D2" presStyleIdx="2" presStyleCnt="4"/>
      <dgm:spPr/>
      <dgm:t>
        <a:bodyPr/>
        <a:lstStyle/>
        <a:p>
          <a:endParaRPr lang="cs-CZ"/>
        </a:p>
      </dgm:t>
    </dgm:pt>
    <dgm:pt modelId="{CBD9F63F-B379-4222-9934-F46F195A7044}" type="pres">
      <dgm:prSet presAssocID="{267BCC64-0733-427C-ACE8-789CE6F28ABD}" presName="node" presStyleLbl="node1" presStyleIdx="2" presStyleCnt="4">
        <dgm:presLayoutVars>
          <dgm:bulletEnabled val="1"/>
        </dgm:presLayoutVars>
      </dgm:prSet>
      <dgm:spPr/>
      <dgm:t>
        <a:bodyPr/>
        <a:lstStyle/>
        <a:p>
          <a:endParaRPr lang="cs-CZ"/>
        </a:p>
      </dgm:t>
    </dgm:pt>
    <dgm:pt modelId="{9B781A49-F3EA-4B7A-9FE3-74B8F3B7D7A2}" type="pres">
      <dgm:prSet presAssocID="{24EE9D5C-C636-4418-B166-B9E9CBD9AA0A}" presName="Name9" presStyleLbl="parChTrans1D2" presStyleIdx="3" presStyleCnt="4"/>
      <dgm:spPr/>
      <dgm:t>
        <a:bodyPr/>
        <a:lstStyle/>
        <a:p>
          <a:endParaRPr lang="cs-CZ"/>
        </a:p>
      </dgm:t>
    </dgm:pt>
    <dgm:pt modelId="{D5E7C039-64BB-4384-8E8B-18D233929515}" type="pres">
      <dgm:prSet presAssocID="{24EE9D5C-C636-4418-B166-B9E9CBD9AA0A}" presName="connTx" presStyleLbl="parChTrans1D2" presStyleIdx="3" presStyleCnt="4"/>
      <dgm:spPr/>
      <dgm:t>
        <a:bodyPr/>
        <a:lstStyle/>
        <a:p>
          <a:endParaRPr lang="cs-CZ"/>
        </a:p>
      </dgm:t>
    </dgm:pt>
    <dgm:pt modelId="{70380812-1B7D-4E40-BA59-32E589708E0C}" type="pres">
      <dgm:prSet presAssocID="{CF442BD7-B57F-4971-A36B-E4CD13D14697}" presName="node" presStyleLbl="node1" presStyleIdx="3" presStyleCnt="4">
        <dgm:presLayoutVars>
          <dgm:bulletEnabled val="1"/>
        </dgm:presLayoutVars>
      </dgm:prSet>
      <dgm:spPr/>
      <dgm:t>
        <a:bodyPr/>
        <a:lstStyle/>
        <a:p>
          <a:endParaRPr lang="cs-CZ"/>
        </a:p>
      </dgm:t>
    </dgm:pt>
  </dgm:ptLst>
  <dgm:cxnLst>
    <dgm:cxn modelId="{F141B15F-BE62-4AB9-8C51-C1E77BBD287D}" type="presOf" srcId="{24EE9D5C-C636-4418-B166-B9E9CBD9AA0A}" destId="{D5E7C039-64BB-4384-8E8B-18D233929515}" srcOrd="1" destOrd="0" presId="urn:microsoft.com/office/officeart/2005/8/layout/radial1"/>
    <dgm:cxn modelId="{230ACB6A-D57E-4B83-AC96-4A0D67AF57CF}" type="presOf" srcId="{CF442BD7-B57F-4971-A36B-E4CD13D14697}" destId="{70380812-1B7D-4E40-BA59-32E589708E0C}" srcOrd="0" destOrd="0" presId="urn:microsoft.com/office/officeart/2005/8/layout/radial1"/>
    <dgm:cxn modelId="{EF0F2749-2FDF-4F9C-9AF9-B7A59475187D}" type="presOf" srcId="{5AF97B43-40D3-45B6-BE37-C9200971AEE2}" destId="{42874D6C-C9B6-4A29-8E54-B914308D26D3}" srcOrd="0" destOrd="0" presId="urn:microsoft.com/office/officeart/2005/8/layout/radial1"/>
    <dgm:cxn modelId="{D577F2A0-2346-4723-8729-BF235340AF9C}" type="presOf" srcId="{E60590E2-B938-4EA7-9697-111D07A65E32}" destId="{155E565C-E954-4358-88FD-2CBF7AD3D9A8}" srcOrd="0" destOrd="0" presId="urn:microsoft.com/office/officeart/2005/8/layout/radial1"/>
    <dgm:cxn modelId="{B88B3A88-C60D-4397-808A-02787BBF32BA}" srcId="{7F61DBAD-8B4F-42E3-B82E-BD10F7562ABC}" destId="{BA686A45-F069-45CF-A2F3-AD7861295A9B}" srcOrd="0" destOrd="0" parTransId="{B5FA3015-B626-4DA1-B500-4A20D41D953D}" sibTransId="{0989294E-13C8-4697-B48A-B5BF5089E3B2}"/>
    <dgm:cxn modelId="{651BD1A6-4F70-4602-A0F1-4A3BA43BDD8C}" type="presOf" srcId="{7F61DBAD-8B4F-42E3-B82E-BD10F7562ABC}" destId="{A8F63ED5-EA2D-4C1B-9550-A95D9DFBDBC8}" srcOrd="0" destOrd="0" presId="urn:microsoft.com/office/officeart/2005/8/layout/radial1"/>
    <dgm:cxn modelId="{BA27A5DE-EC2C-4945-BE7D-B1ECF767CFAE}" type="presOf" srcId="{24EE9D5C-C636-4418-B166-B9E9CBD9AA0A}" destId="{9B781A49-F3EA-4B7A-9FE3-74B8F3B7D7A2}" srcOrd="0" destOrd="0" presId="urn:microsoft.com/office/officeart/2005/8/layout/radial1"/>
    <dgm:cxn modelId="{3D702470-2CA4-485A-9E5A-8B8975F3C2CE}" type="presOf" srcId="{28BDE29E-F57E-4A6B-BB19-97629013F97A}" destId="{19724612-FA3C-488F-8C52-90B03CCB57C7}" srcOrd="0" destOrd="0" presId="urn:microsoft.com/office/officeart/2005/8/layout/radial1"/>
    <dgm:cxn modelId="{6CBCB8A4-63CD-46D8-B32F-C0CCC07678DF}" type="presOf" srcId="{BA686A45-F069-45CF-A2F3-AD7861295A9B}" destId="{05D111D8-9840-4258-BDB1-1D96977D0879}" srcOrd="0" destOrd="0" presId="urn:microsoft.com/office/officeart/2005/8/layout/radial1"/>
    <dgm:cxn modelId="{EEA96C09-560A-4EDB-8FE9-0989C08ADFDC}" srcId="{BA686A45-F069-45CF-A2F3-AD7861295A9B}" destId="{267BCC64-0733-427C-ACE8-789CE6F28ABD}" srcOrd="2" destOrd="0" parTransId="{5AF97B43-40D3-45B6-BE37-C9200971AEE2}" sibTransId="{E8CCC683-7601-45A7-B3E8-DADB84DB866B}"/>
    <dgm:cxn modelId="{B414815C-B220-4213-BE59-03C82AF41237}" type="presOf" srcId="{1F0D7026-6FF0-40D2-94F8-B9A8853A53F1}" destId="{8C30A902-F2FD-4598-9FAA-9F355E4845B7}" srcOrd="1" destOrd="0" presId="urn:microsoft.com/office/officeart/2005/8/layout/radial1"/>
    <dgm:cxn modelId="{6B5C4CA8-CE93-4D8C-9905-2F061D78978D}" srcId="{BA686A45-F069-45CF-A2F3-AD7861295A9B}" destId="{46799C38-E793-4E26-A6EF-D9131FD5251C}" srcOrd="0" destOrd="0" parTransId="{1F0D7026-6FF0-40D2-94F8-B9A8853A53F1}" sibTransId="{FA6F58CB-0E9D-470E-B50A-8F27E8F0050C}"/>
    <dgm:cxn modelId="{C4BA454B-E933-4405-AD22-F2C9ED068312}" type="presOf" srcId="{E60590E2-B938-4EA7-9697-111D07A65E32}" destId="{D4A1F41D-CC75-4344-871E-B0781F7C49D5}" srcOrd="1" destOrd="0" presId="urn:microsoft.com/office/officeart/2005/8/layout/radial1"/>
    <dgm:cxn modelId="{3FB24370-AFEC-4018-AA43-6A5152D9428C}" type="presOf" srcId="{5AF97B43-40D3-45B6-BE37-C9200971AEE2}" destId="{3D2E0FE8-E099-45D8-B461-47ABAC1D8E56}" srcOrd="1" destOrd="0" presId="urn:microsoft.com/office/officeart/2005/8/layout/radial1"/>
    <dgm:cxn modelId="{9AFEA699-81CB-4EB1-AE95-AD4CCA777D50}" type="presOf" srcId="{1F0D7026-6FF0-40D2-94F8-B9A8853A53F1}" destId="{27474896-7A26-406A-A3F1-858018591F1D}" srcOrd="0" destOrd="0" presId="urn:microsoft.com/office/officeart/2005/8/layout/radial1"/>
    <dgm:cxn modelId="{C57708C5-6210-4649-9A09-163BECCF78CE}" srcId="{BA686A45-F069-45CF-A2F3-AD7861295A9B}" destId="{28BDE29E-F57E-4A6B-BB19-97629013F97A}" srcOrd="1" destOrd="0" parTransId="{E60590E2-B938-4EA7-9697-111D07A65E32}" sibTransId="{570BAE65-D8C0-44E5-B347-03D56984057C}"/>
    <dgm:cxn modelId="{FDDF9312-E204-47B0-B218-E80CE1EB4D5E}" type="presOf" srcId="{267BCC64-0733-427C-ACE8-789CE6F28ABD}" destId="{CBD9F63F-B379-4222-9934-F46F195A7044}" srcOrd="0" destOrd="0" presId="urn:microsoft.com/office/officeart/2005/8/layout/radial1"/>
    <dgm:cxn modelId="{82EA9AF3-E9EB-4083-A64E-7D0AA05EEDBF}" srcId="{BA686A45-F069-45CF-A2F3-AD7861295A9B}" destId="{CF442BD7-B57F-4971-A36B-E4CD13D14697}" srcOrd="3" destOrd="0" parTransId="{24EE9D5C-C636-4418-B166-B9E9CBD9AA0A}" sibTransId="{64BF74A6-C2E6-4CB1-90DA-3DD3386228F2}"/>
    <dgm:cxn modelId="{AF888821-F16F-4ABB-88D1-F802AC1B5BF2}" type="presOf" srcId="{46799C38-E793-4E26-A6EF-D9131FD5251C}" destId="{5D60D168-6175-47E0-9F94-3871DE6530C2}" srcOrd="0" destOrd="0" presId="urn:microsoft.com/office/officeart/2005/8/layout/radial1"/>
    <dgm:cxn modelId="{61746DB0-A907-4703-8705-934D724C3ADB}" type="presParOf" srcId="{A8F63ED5-EA2D-4C1B-9550-A95D9DFBDBC8}" destId="{05D111D8-9840-4258-BDB1-1D96977D0879}" srcOrd="0" destOrd="0" presId="urn:microsoft.com/office/officeart/2005/8/layout/radial1"/>
    <dgm:cxn modelId="{E0DBCE59-79C2-4549-909B-40035D20A687}" type="presParOf" srcId="{A8F63ED5-EA2D-4C1B-9550-A95D9DFBDBC8}" destId="{27474896-7A26-406A-A3F1-858018591F1D}" srcOrd="1" destOrd="0" presId="urn:microsoft.com/office/officeart/2005/8/layout/radial1"/>
    <dgm:cxn modelId="{FED6089E-1BD1-4AE9-A5B3-B968E1ABDB54}" type="presParOf" srcId="{27474896-7A26-406A-A3F1-858018591F1D}" destId="{8C30A902-F2FD-4598-9FAA-9F355E4845B7}" srcOrd="0" destOrd="0" presId="urn:microsoft.com/office/officeart/2005/8/layout/radial1"/>
    <dgm:cxn modelId="{56B724FB-61F7-409B-9948-8C1B11E10F27}" type="presParOf" srcId="{A8F63ED5-EA2D-4C1B-9550-A95D9DFBDBC8}" destId="{5D60D168-6175-47E0-9F94-3871DE6530C2}" srcOrd="2" destOrd="0" presId="urn:microsoft.com/office/officeart/2005/8/layout/radial1"/>
    <dgm:cxn modelId="{3126013A-85EF-4D97-8AEF-DF07EE98A477}" type="presParOf" srcId="{A8F63ED5-EA2D-4C1B-9550-A95D9DFBDBC8}" destId="{155E565C-E954-4358-88FD-2CBF7AD3D9A8}" srcOrd="3" destOrd="0" presId="urn:microsoft.com/office/officeart/2005/8/layout/radial1"/>
    <dgm:cxn modelId="{1ACAEFC8-D0BA-48E7-A406-76667412DD62}" type="presParOf" srcId="{155E565C-E954-4358-88FD-2CBF7AD3D9A8}" destId="{D4A1F41D-CC75-4344-871E-B0781F7C49D5}" srcOrd="0" destOrd="0" presId="urn:microsoft.com/office/officeart/2005/8/layout/radial1"/>
    <dgm:cxn modelId="{7A386D83-AA04-4371-98B0-DB023A939C54}" type="presParOf" srcId="{A8F63ED5-EA2D-4C1B-9550-A95D9DFBDBC8}" destId="{19724612-FA3C-488F-8C52-90B03CCB57C7}" srcOrd="4" destOrd="0" presId="urn:microsoft.com/office/officeart/2005/8/layout/radial1"/>
    <dgm:cxn modelId="{63D4C3E4-BA1F-495A-A5F7-CA9B6517EC44}" type="presParOf" srcId="{A8F63ED5-EA2D-4C1B-9550-A95D9DFBDBC8}" destId="{42874D6C-C9B6-4A29-8E54-B914308D26D3}" srcOrd="5" destOrd="0" presId="urn:microsoft.com/office/officeart/2005/8/layout/radial1"/>
    <dgm:cxn modelId="{6A37B8E1-A4BC-41A5-A840-2EE94458D164}" type="presParOf" srcId="{42874D6C-C9B6-4A29-8E54-B914308D26D3}" destId="{3D2E0FE8-E099-45D8-B461-47ABAC1D8E56}" srcOrd="0" destOrd="0" presId="urn:microsoft.com/office/officeart/2005/8/layout/radial1"/>
    <dgm:cxn modelId="{5AE5501C-DD27-411A-9A0E-877E145DD3E6}" type="presParOf" srcId="{A8F63ED5-EA2D-4C1B-9550-A95D9DFBDBC8}" destId="{CBD9F63F-B379-4222-9934-F46F195A7044}" srcOrd="6" destOrd="0" presId="urn:microsoft.com/office/officeart/2005/8/layout/radial1"/>
    <dgm:cxn modelId="{DBC97862-B88C-4645-AECE-E83288F403D2}" type="presParOf" srcId="{A8F63ED5-EA2D-4C1B-9550-A95D9DFBDBC8}" destId="{9B781A49-F3EA-4B7A-9FE3-74B8F3B7D7A2}" srcOrd="7" destOrd="0" presId="urn:microsoft.com/office/officeart/2005/8/layout/radial1"/>
    <dgm:cxn modelId="{83C0A490-9E8F-4CB7-B542-4AF40A5CC34C}" type="presParOf" srcId="{9B781A49-F3EA-4B7A-9FE3-74B8F3B7D7A2}" destId="{D5E7C039-64BB-4384-8E8B-18D233929515}" srcOrd="0" destOrd="0" presId="urn:microsoft.com/office/officeart/2005/8/layout/radial1"/>
    <dgm:cxn modelId="{840DC43A-6E31-4515-BBC6-7E68CE7D780E}" type="presParOf" srcId="{A8F63ED5-EA2D-4C1B-9550-A95D9DFBDBC8}" destId="{70380812-1B7D-4E40-BA59-32E589708E0C}" srcOrd="8"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ADA3F-DBD8-47B3-87A4-F7C4DF43CC18}">
      <dsp:nvSpPr>
        <dsp:cNvPr id="0" name=""/>
        <dsp:cNvSpPr/>
      </dsp:nvSpPr>
      <dsp:spPr>
        <a:xfrm>
          <a:off x="0" y="373384"/>
          <a:ext cx="6576392"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3C47F7-914D-4919-99FE-C55F44DD4350}">
      <dsp:nvSpPr>
        <dsp:cNvPr id="0" name=""/>
        <dsp:cNvSpPr/>
      </dsp:nvSpPr>
      <dsp:spPr>
        <a:xfrm>
          <a:off x="328819" y="92944"/>
          <a:ext cx="4603474" cy="560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00100">
            <a:lnSpc>
              <a:spcPct val="90000"/>
            </a:lnSpc>
            <a:spcBef>
              <a:spcPct val="0"/>
            </a:spcBef>
            <a:spcAft>
              <a:spcPct val="35000"/>
            </a:spcAft>
          </a:pPr>
          <a:r>
            <a:rPr lang="cs-CZ" altLang="zh-CN" sz="1800" kern="1200" dirty="0"/>
            <a:t>Ústavní</a:t>
          </a:r>
          <a:r>
            <a:rPr lang="cs-CZ" altLang="zh-CN" sz="1600" kern="1200" dirty="0"/>
            <a:t> </a:t>
          </a:r>
          <a:r>
            <a:rPr lang="cs-CZ" altLang="zh-CN" sz="1800" kern="1200" dirty="0"/>
            <a:t>základy</a:t>
          </a:r>
          <a:endParaRPr lang="zh-CN" altLang="en-US" sz="1600" kern="1200" dirty="0"/>
        </a:p>
      </dsp:txBody>
      <dsp:txXfrm>
        <a:off x="328819" y="92944"/>
        <a:ext cx="4603474" cy="560880"/>
      </dsp:txXfrm>
    </dsp:sp>
    <dsp:sp modelId="{A732ADBF-9495-4556-85A4-C3CFC60738F8}">
      <dsp:nvSpPr>
        <dsp:cNvPr id="0" name=""/>
        <dsp:cNvSpPr/>
      </dsp:nvSpPr>
      <dsp:spPr>
        <a:xfrm>
          <a:off x="0" y="1235224"/>
          <a:ext cx="6576392" cy="478800"/>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sp>
    <dsp:sp modelId="{E0D762D7-324C-4EC8-82FA-524A09F5241B}">
      <dsp:nvSpPr>
        <dsp:cNvPr id="0" name=""/>
        <dsp:cNvSpPr/>
      </dsp:nvSpPr>
      <dsp:spPr>
        <a:xfrm>
          <a:off x="328819" y="954784"/>
          <a:ext cx="4603474" cy="560880"/>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sz="1900" kern="1200" dirty="0"/>
            <a:t>Prameny</a:t>
          </a:r>
        </a:p>
      </dsp:txBody>
      <dsp:txXfrm>
        <a:off x="328819" y="954784"/>
        <a:ext cx="4603474" cy="560880"/>
      </dsp:txXfrm>
    </dsp:sp>
    <dsp:sp modelId="{4D877450-AE47-4D10-A9D9-CBE78A4B7360}">
      <dsp:nvSpPr>
        <dsp:cNvPr id="0" name=""/>
        <dsp:cNvSpPr/>
      </dsp:nvSpPr>
      <dsp:spPr>
        <a:xfrm>
          <a:off x="0" y="2097064"/>
          <a:ext cx="6576392" cy="478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FBAB0F5C-E99D-434E-8122-86B6F792DB1F}">
      <dsp:nvSpPr>
        <dsp:cNvPr id="0" name=""/>
        <dsp:cNvSpPr/>
      </dsp:nvSpPr>
      <dsp:spPr>
        <a:xfrm>
          <a:off x="328819" y="1816624"/>
          <a:ext cx="4603474" cy="56088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sz="1900" kern="1200" dirty="0"/>
            <a:t>Základní pojmy a instituty</a:t>
          </a:r>
        </a:p>
      </dsp:txBody>
      <dsp:txXfrm>
        <a:off x="328819" y="1816624"/>
        <a:ext cx="4603474" cy="560880"/>
      </dsp:txXfrm>
    </dsp:sp>
    <dsp:sp modelId="{58D67328-282B-4E2B-B4DB-8AD412BAFFBC}">
      <dsp:nvSpPr>
        <dsp:cNvPr id="0" name=""/>
        <dsp:cNvSpPr/>
      </dsp:nvSpPr>
      <dsp:spPr>
        <a:xfrm>
          <a:off x="0" y="2958904"/>
          <a:ext cx="6576392" cy="478800"/>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sp>
    <dsp:sp modelId="{120FC45C-3BD5-48EA-A639-E7D5A20ED3FD}">
      <dsp:nvSpPr>
        <dsp:cNvPr id="0" name=""/>
        <dsp:cNvSpPr/>
      </dsp:nvSpPr>
      <dsp:spPr>
        <a:xfrm>
          <a:off x="328819" y="2678464"/>
          <a:ext cx="4603474" cy="560880"/>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altLang="zh-CN" sz="1900" kern="1200" dirty="0"/>
            <a:t>Orgány</a:t>
          </a:r>
          <a:endParaRPr lang="zh-CN" altLang="en-US" sz="1900" kern="1200" dirty="0"/>
        </a:p>
      </dsp:txBody>
      <dsp:txXfrm>
        <a:off x="328819" y="2678464"/>
        <a:ext cx="4603474" cy="560880"/>
      </dsp:txXfrm>
    </dsp:sp>
    <dsp:sp modelId="{F776FF77-BBFD-429A-B555-3A759A0377CC}">
      <dsp:nvSpPr>
        <dsp:cNvPr id="0" name=""/>
        <dsp:cNvSpPr/>
      </dsp:nvSpPr>
      <dsp:spPr>
        <a:xfrm>
          <a:off x="0" y="3820744"/>
          <a:ext cx="6576392" cy="478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8D3EE3B5-4895-4D5C-BF7C-9C953348E53B}">
      <dsp:nvSpPr>
        <dsp:cNvPr id="0" name=""/>
        <dsp:cNvSpPr/>
      </dsp:nvSpPr>
      <dsp:spPr>
        <a:xfrm>
          <a:off x="328819" y="3540304"/>
          <a:ext cx="4603474" cy="5608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4000" tIns="0" rIns="174000" bIns="0" numCol="1" spcCol="1270" anchor="ctr" anchorCtr="0">
          <a:noAutofit/>
        </a:bodyPr>
        <a:lstStyle/>
        <a:p>
          <a:pPr lvl="0" algn="l" defTabSz="844550">
            <a:lnSpc>
              <a:spcPct val="90000"/>
            </a:lnSpc>
            <a:spcBef>
              <a:spcPct val="0"/>
            </a:spcBef>
            <a:spcAft>
              <a:spcPct val="35000"/>
            </a:spcAft>
          </a:pPr>
          <a:r>
            <a:rPr lang="cs-CZ" altLang="zh-CN" sz="1900" kern="1200" dirty="0"/>
            <a:t>Správní proces</a:t>
          </a:r>
          <a:endParaRPr lang="zh-CN" altLang="en-US" sz="1900" kern="1200" dirty="0"/>
        </a:p>
      </dsp:txBody>
      <dsp:txXfrm>
        <a:off x="328819" y="3540304"/>
        <a:ext cx="4603474"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D111D8-9840-4258-BDB1-1D96977D0879}">
      <dsp:nvSpPr>
        <dsp:cNvPr id="0" name=""/>
        <dsp:cNvSpPr/>
      </dsp:nvSpPr>
      <dsp:spPr>
        <a:xfrm>
          <a:off x="2608471"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VEŘEJNÁ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VYSOKÁ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1" i="0" u="none" strike="noStrike" kern="1200" cap="none" normalizeH="0" baseline="0">
              <a:ln>
                <a:noFill/>
              </a:ln>
              <a:solidFill>
                <a:schemeClr val="tx1"/>
              </a:solidFill>
              <a:effectLst/>
              <a:latin typeface="Arial" panose="020B0604020202020204" pitchFamily="34" charset="0"/>
            </a:rPr>
            <a:t>ŠKOLA</a:t>
          </a:r>
        </a:p>
      </dsp:txBody>
      <dsp:txXfrm>
        <a:off x="2608471" y="1457534"/>
        <a:ext cx="1107656" cy="1107656"/>
      </dsp:txXfrm>
    </dsp:sp>
    <dsp:sp modelId="{27474896-7A26-406A-A3F1-858018591F1D}">
      <dsp:nvSpPr>
        <dsp:cNvPr id="0" name=""/>
        <dsp:cNvSpPr/>
      </dsp:nvSpPr>
      <dsp:spPr>
        <a:xfrm rot="16200000">
          <a:off x="2994991" y="1274463"/>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6200000">
        <a:off x="3153934" y="1281860"/>
        <a:ext cx="16730" cy="16730"/>
      </dsp:txXfrm>
    </dsp:sp>
    <dsp:sp modelId="{5D60D168-6175-47E0-9F94-3871DE6530C2}">
      <dsp:nvSpPr>
        <dsp:cNvPr id="0" name=""/>
        <dsp:cNvSpPr/>
      </dsp:nvSpPr>
      <dsp:spPr>
        <a:xfrm>
          <a:off x="2608471" y="15261"/>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FAKULTY</a:t>
          </a:r>
        </a:p>
      </dsp:txBody>
      <dsp:txXfrm>
        <a:off x="2608471" y="15261"/>
        <a:ext cx="1107656" cy="1107656"/>
      </dsp:txXfrm>
    </dsp:sp>
    <dsp:sp modelId="{155E565C-E954-4358-88FD-2CBF7AD3D9A8}">
      <dsp:nvSpPr>
        <dsp:cNvPr id="0" name=""/>
        <dsp:cNvSpPr/>
      </dsp:nvSpPr>
      <dsp:spPr>
        <a:xfrm>
          <a:off x="3716128" y="1995600"/>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a:off x="3875070" y="2002997"/>
        <a:ext cx="16730" cy="16730"/>
      </dsp:txXfrm>
    </dsp:sp>
    <dsp:sp modelId="{19724612-FA3C-488F-8C52-90B03CCB57C7}">
      <dsp:nvSpPr>
        <dsp:cNvPr id="0" name=""/>
        <dsp:cNvSpPr/>
      </dsp:nvSpPr>
      <dsp:spPr>
        <a:xfrm>
          <a:off x="4050744"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VYSOKOŠKOLSKÉ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 ÚSTAVY</a:t>
          </a:r>
        </a:p>
      </dsp:txBody>
      <dsp:txXfrm>
        <a:off x="4050744" y="1457534"/>
        <a:ext cx="1107656" cy="1107656"/>
      </dsp:txXfrm>
    </dsp:sp>
    <dsp:sp modelId="{42874D6C-C9B6-4A29-8E54-B914308D26D3}">
      <dsp:nvSpPr>
        <dsp:cNvPr id="0" name=""/>
        <dsp:cNvSpPr/>
      </dsp:nvSpPr>
      <dsp:spPr>
        <a:xfrm rot="5400000">
          <a:off x="2994991" y="2716736"/>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5400000">
        <a:off x="3153934" y="2724133"/>
        <a:ext cx="16730" cy="16730"/>
      </dsp:txXfrm>
    </dsp:sp>
    <dsp:sp modelId="{CBD9F63F-B379-4222-9934-F46F195A7044}">
      <dsp:nvSpPr>
        <dsp:cNvPr id="0" name=""/>
        <dsp:cNvSpPr/>
      </dsp:nvSpPr>
      <dsp:spPr>
        <a:xfrm>
          <a:off x="2608471" y="2899806"/>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JINÁ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PRACOVIŠTĚ</a:t>
          </a:r>
        </a:p>
      </dsp:txBody>
      <dsp:txXfrm>
        <a:off x="2608471" y="2899806"/>
        <a:ext cx="1107656" cy="1107656"/>
      </dsp:txXfrm>
    </dsp:sp>
    <dsp:sp modelId="{9B781A49-F3EA-4B7A-9FE3-74B8F3B7D7A2}">
      <dsp:nvSpPr>
        <dsp:cNvPr id="0" name=""/>
        <dsp:cNvSpPr/>
      </dsp:nvSpPr>
      <dsp:spPr>
        <a:xfrm rot="10800000">
          <a:off x="2273855" y="1995600"/>
          <a:ext cx="334616" cy="31524"/>
        </a:xfrm>
        <a:custGeom>
          <a:avLst/>
          <a:gdLst/>
          <a:ahLst/>
          <a:cxnLst/>
          <a:rect l="0" t="0" r="0" b="0"/>
          <a:pathLst>
            <a:path>
              <a:moveTo>
                <a:pt x="0" y="15762"/>
              </a:moveTo>
              <a:lnTo>
                <a:pt x="334616" y="15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a:p>
      </dsp:txBody>
      <dsp:txXfrm rot="10800000">
        <a:off x="2432798" y="2002997"/>
        <a:ext cx="16730" cy="16730"/>
      </dsp:txXfrm>
    </dsp:sp>
    <dsp:sp modelId="{70380812-1B7D-4E40-BA59-32E589708E0C}">
      <dsp:nvSpPr>
        <dsp:cNvPr id="0" name=""/>
        <dsp:cNvSpPr/>
      </dsp:nvSpPr>
      <dsp:spPr>
        <a:xfrm>
          <a:off x="1166198" y="1457534"/>
          <a:ext cx="1107656" cy="1107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ÚČELOVÁ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600" b="1" i="0" u="none" strike="noStrike" kern="1200" cap="none" normalizeH="0" baseline="0">
              <a:ln>
                <a:noFill/>
              </a:ln>
              <a:solidFill>
                <a:schemeClr val="tx1"/>
              </a:solidFill>
              <a:effectLst/>
              <a:latin typeface="Arial" panose="020B0604020202020204" pitchFamily="34" charset="0"/>
            </a:rPr>
            <a:t> ZAŘÍZENÍ</a:t>
          </a:r>
        </a:p>
      </dsp:txBody>
      <dsp:txXfrm>
        <a:off x="1166198" y="1457534"/>
        <a:ext cx="1107656" cy="110765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24180D-9C38-4651-B83B-F2874735F76F}" type="datetimeFigureOut">
              <a:rPr lang="zh-CN" altLang="en-US" smtClean="0"/>
              <a:pPr/>
              <a:t>2016/11/25</a:t>
            </a:fld>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FD76B0-AA02-4231-88CF-295F50479BB4}" type="slidenum">
              <a:rPr lang="zh-CN" altLang="en-US" smtClean="0"/>
              <a:pPr/>
              <a:t>‹#›</a:t>
            </a:fld>
            <a:endParaRPr lang="zh-CN" altLang="en-US"/>
          </a:p>
        </p:txBody>
      </p:sp>
      <p:sp>
        <p:nvSpPr>
          <p:cNvPr id="6" name="页脚占位符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A96D8-4CB9-4091-8BA5-500DE843F068}" type="datetimeFigureOut">
              <a:rPr lang="zh-CN" altLang="en-US" smtClean="0"/>
              <a:pPr/>
              <a:t>2016/11/25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3EA61-33B6-4184-91BA-1D33ED8545D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13</a:t>
            </a:fld>
            <a:endParaRPr lang="zh-CN" altLang="en-US"/>
          </a:p>
        </p:txBody>
      </p:sp>
    </p:spTree>
    <p:extLst>
      <p:ext uri="{BB962C8B-B14F-4D97-AF65-F5344CB8AC3E}">
        <p14:creationId xmlns="" xmlns:p14="http://schemas.microsoft.com/office/powerpoint/2010/main" val="1154079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14</a:t>
            </a:fld>
            <a:endParaRPr lang="zh-CN" altLang="en-US"/>
          </a:p>
        </p:txBody>
      </p:sp>
    </p:spTree>
    <p:extLst>
      <p:ext uri="{BB962C8B-B14F-4D97-AF65-F5344CB8AC3E}">
        <p14:creationId xmlns="" xmlns:p14="http://schemas.microsoft.com/office/powerpoint/2010/main" val="2090753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32</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33</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34</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35</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36</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37</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39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43</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46</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47</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48</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49</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50</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51</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52</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53</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55</a:t>
            </a:fld>
            <a:endParaRPr lang="zh-CN" altLang="en-US"/>
          </a:p>
        </p:txBody>
      </p:sp>
    </p:spTree>
    <p:extLst>
      <p:ext uri="{BB962C8B-B14F-4D97-AF65-F5344CB8AC3E}">
        <p14:creationId xmlns="" xmlns:p14="http://schemas.microsoft.com/office/powerpoint/2010/main" val="2948684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56</a:t>
            </a:fld>
            <a:endParaRPr lang="zh-CN" altLang="en-US"/>
          </a:p>
        </p:txBody>
      </p:sp>
    </p:spTree>
    <p:extLst>
      <p:ext uri="{BB962C8B-B14F-4D97-AF65-F5344CB8AC3E}">
        <p14:creationId xmlns="" xmlns:p14="http://schemas.microsoft.com/office/powerpoint/2010/main" val="1082452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57</a:t>
            </a:fld>
            <a:endParaRPr lang="zh-CN" altLang="en-US"/>
          </a:p>
        </p:txBody>
      </p:sp>
    </p:spTree>
    <p:extLst>
      <p:ext uri="{BB962C8B-B14F-4D97-AF65-F5344CB8AC3E}">
        <p14:creationId xmlns="" xmlns:p14="http://schemas.microsoft.com/office/powerpoint/2010/main" val="9943592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58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Slide Number Placeholder 3"/>
          <p:cNvSpPr>
            <a:spLocks noGrp="1"/>
          </p:cNvSpPr>
          <p:nvPr>
            <p:ph type="sldNum" sz="quarter" idx="10"/>
          </p:nvPr>
        </p:nvSpPr>
        <p:spPr/>
        <p:txBody>
          <a:bodyPr/>
          <a:lstStyle/>
          <a:p>
            <a:fld id="{B3D3EA61-33B6-4184-91BA-1D33ED8545D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6" name="矩形 5"/>
          <p:cNvSpPr/>
          <p:nvPr userDrawn="1"/>
        </p:nvSpPr>
        <p:spPr>
          <a:xfrm rot="405946">
            <a:off x="1722413"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7" name="矩形 6"/>
          <p:cNvSpPr/>
          <p:nvPr userDrawn="1"/>
        </p:nvSpPr>
        <p:spPr>
          <a:xfrm rot="238879">
            <a:off x="1501042"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357158" y="285728"/>
            <a:ext cx="8001056"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A5210B-141D-41A7-B97E-8E9C7FB59DA0}" type="slidenum">
              <a:rPr lang="zh-CN" altLang="en-US" smtClean="0"/>
              <a:pPr/>
              <a:t>‹#›</a:t>
            </a:fld>
            <a:endParaRPr lang="zh-CN" altLang="en-US"/>
          </a:p>
        </p:txBody>
      </p:sp>
      <p:sp>
        <p:nvSpPr>
          <p:cNvPr id="10" name="矩形 9"/>
          <p:cNvSpPr/>
          <p:nvPr userDrawn="1"/>
        </p:nvSpPr>
        <p:spPr>
          <a:xfrm rot="192655">
            <a:off x="1652785" y="405926"/>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11" name="矩形 10"/>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500034" y="214290"/>
            <a:ext cx="8001056" cy="6255630"/>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cs-CZ" altLang="zh-CN"/>
              <a:t>Klepnutím lze upravit styl předlohy nadpisů.</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cs-CZ" altLang="zh-CN"/>
              <a:t>Klepnutím lze upravit styl předlohy nadpisů.</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ltLang="zh-CN"/>
              <a:t>Klepnutím na ikonu přidáte obrázek.</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ltLang="zh-CN"/>
              <a:t>Klepnutím lze upravit styly předlohy textu.</a:t>
            </a:r>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a:t>Klepnutím lze upravit styl předlohy nadpisů.</a:t>
            </a:r>
            <a:endParaRPr lang="zh-CN" altLang="en-US"/>
          </a:p>
        </p:txBody>
      </p:sp>
      <p:sp>
        <p:nvSpPr>
          <p:cNvPr id="3" name="竖排文字占位符 2"/>
          <p:cNvSpPr>
            <a:spLocks noGrp="1"/>
          </p:cNvSpPr>
          <p:nvPr>
            <p:ph type="body" orient="vert" idx="1"/>
          </p:nvPr>
        </p:nvSpPr>
        <p:spPr/>
        <p:txBody>
          <a:bodyPr vert="eaVert"/>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cs-CZ" altLang="zh-CN"/>
              <a:t>Klepnutím lze upravit styl předlohy nadpisů.</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7" name="标题 1"/>
          <p:cNvSpPr>
            <a:spLocks noGrp="1"/>
          </p:cNvSpPr>
          <p:nvPr>
            <p:ph type="title"/>
          </p:nvPr>
        </p:nvSpPr>
        <p:spPr>
          <a:xfrm>
            <a:off x="714348" y="1928791"/>
            <a:ext cx="7772400" cy="1362075"/>
          </a:xfrm>
        </p:spPr>
        <p:txBody>
          <a:bodyPr anchor="t"/>
          <a:lstStyle>
            <a:lvl1pPr algn="l">
              <a:defRPr sz="4000" b="1" cap="all"/>
            </a:lvl1pPr>
          </a:lstStyle>
          <a:p>
            <a:r>
              <a:rPr lang="cs-CZ" altLang="zh-CN"/>
              <a:t>Klepnutím lze upravit styl předlohy nadpisů.</a:t>
            </a:r>
            <a:endParaRPr lang="zh-CN" altLang="en-US"/>
          </a:p>
        </p:txBody>
      </p:sp>
      <p:sp>
        <p:nvSpPr>
          <p:cNvPr id="8" name="文本占位符 2"/>
          <p:cNvSpPr>
            <a:spLocks noGrp="1"/>
          </p:cNvSpPr>
          <p:nvPr>
            <p:ph type="body" idx="1"/>
          </p:nvPr>
        </p:nvSpPr>
        <p:spPr>
          <a:xfrm>
            <a:off x="714348" y="4286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a:t>Klepnutím lze upravit styly předlohy textu.</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cs-CZ" altLang="zh-CN"/>
              <a:t>Klepnutím lze upravit styl předlohy nadpisů.</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ltLang="zh-CN"/>
              <a:t>Klepnutím lze upravit styly předlohy textu.</a:t>
            </a:r>
          </a:p>
        </p:txBody>
      </p:sp>
      <p:sp>
        <p:nvSpPr>
          <p:cNvPr id="4" name="日期占位符 3"/>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A5210B-141D-41A7-B97E-8E9C7FB59DA0}" type="slidenum">
              <a:rPr lang="zh-CN" altLang="en-US" smtClean="0"/>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6.png"/>
          <p:cNvPicPr>
            <a:picLocks noChangeAspect="1"/>
          </p:cNvPicPr>
          <p:nvPr userDrawn="1"/>
        </p:nvPicPr>
        <p:blipFill>
          <a:blip r:embed="rId3" cstate="print"/>
          <a:stretch>
            <a:fillRect/>
          </a:stretch>
        </p:blipFill>
        <p:spPr>
          <a:xfrm>
            <a:off x="214282" y="5357826"/>
            <a:ext cx="2071718" cy="1234110"/>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7" name="图片 6" descr="返校3-_03.png"/>
          <p:cNvPicPr>
            <a:picLocks noChangeAspect="1"/>
          </p:cNvPicPr>
          <p:nvPr userDrawn="1"/>
        </p:nvPicPr>
        <p:blipFill>
          <a:blip r:embed="rId3" cstate="print"/>
          <a:stretch>
            <a:fillRect/>
          </a:stretch>
        </p:blipFill>
        <p:spPr>
          <a:xfrm>
            <a:off x="6429388" y="5305299"/>
            <a:ext cx="2309446" cy="1552701"/>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405946">
            <a:off x="1349356" y="751694"/>
            <a:ext cx="7000924" cy="5130193"/>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38879">
            <a:off x="1112119" y="664975"/>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714348" y="285728"/>
            <a:ext cx="7215238"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返校3-_03.png"/>
          <p:cNvPicPr>
            <a:picLocks noChangeAspect="1"/>
          </p:cNvPicPr>
          <p:nvPr userDrawn="1"/>
        </p:nvPicPr>
        <p:blipFill>
          <a:blip r:embed="rId3" cstate="print"/>
          <a:stretch>
            <a:fillRect/>
          </a:stretch>
        </p:blipFill>
        <p:spPr>
          <a:xfrm>
            <a:off x="6715140" y="5392429"/>
            <a:ext cx="2179850" cy="1465571"/>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节标题">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矩形 4"/>
          <p:cNvSpPr/>
          <p:nvPr userDrawn="1"/>
        </p:nvSpPr>
        <p:spPr>
          <a:xfrm rot="192655">
            <a:off x="1581348" y="477363"/>
            <a:ext cx="7000924" cy="5645791"/>
          </a:xfrm>
          <a:prstGeom prst="rect">
            <a:avLst/>
          </a:prstGeom>
          <a:solidFill>
            <a:srgbClr val="F1EEE7"/>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zh-CN" altLang="en-US" sz="1800" kern="1200">
              <a:solidFill>
                <a:schemeClr val="lt1"/>
              </a:solidFill>
              <a:latin typeface="+mn-lt"/>
              <a:ea typeface="+mn-ea"/>
              <a:cs typeface="+mn-cs"/>
            </a:endParaRPr>
          </a:p>
        </p:txBody>
      </p:sp>
      <p:sp>
        <p:nvSpPr>
          <p:cNvPr id="4" name="矩形 3"/>
          <p:cNvSpPr/>
          <p:nvPr userDrawn="1"/>
        </p:nvSpPr>
        <p:spPr>
          <a:xfrm rot="21104426">
            <a:off x="628569" y="543817"/>
            <a:ext cx="7000924" cy="5527909"/>
          </a:xfrm>
          <a:prstGeom prst="rect">
            <a:avLst/>
          </a:prstGeom>
          <a:solidFill>
            <a:srgbClr val="F9F8F5"/>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928662" y="285728"/>
            <a:ext cx="7429552" cy="6143668"/>
          </a:xfrm>
          <a:prstGeom prst="rect">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返校3-_06.png"/>
          <p:cNvPicPr>
            <a:picLocks noChangeAspect="1"/>
          </p:cNvPicPr>
          <p:nvPr userDrawn="1"/>
        </p:nvPicPr>
        <p:blipFill>
          <a:blip r:embed="rId3" cstate="print"/>
          <a:stretch>
            <a:fillRect/>
          </a:stretch>
        </p:blipFill>
        <p:spPr>
          <a:xfrm>
            <a:off x="6858016" y="5500702"/>
            <a:ext cx="2071718" cy="1234110"/>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a:t>Klepnutím lze upravit styl předlohy nadpisů.</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ltLang="zh-CN"/>
              <a:t>Klepnutím lze upravit styly předlohy textu.</a:t>
            </a:r>
          </a:p>
          <a:p>
            <a:pPr lvl="1"/>
            <a:r>
              <a:rPr lang="cs-CZ" altLang="zh-CN"/>
              <a:t>Druhá úroveň</a:t>
            </a:r>
          </a:p>
          <a:p>
            <a:pPr lvl="2"/>
            <a:r>
              <a:rPr lang="cs-CZ" altLang="zh-CN"/>
              <a:t>Třetí úroveň</a:t>
            </a:r>
          </a:p>
          <a:p>
            <a:pPr lvl="3"/>
            <a:r>
              <a:rPr lang="cs-CZ" altLang="zh-CN"/>
              <a:t>Čtvrtá úroveň</a:t>
            </a:r>
          </a:p>
          <a:p>
            <a:pPr lvl="4"/>
            <a:r>
              <a:rPr lang="cs-CZ" altLang="zh-CN"/>
              <a:t>Pátá úroveň</a:t>
            </a:r>
            <a:endParaRPr lang="zh-CN" altLang="en-US"/>
          </a:p>
        </p:txBody>
      </p:sp>
      <p:sp>
        <p:nvSpPr>
          <p:cNvPr id="5" name="日期占位符 4"/>
          <p:cNvSpPr>
            <a:spLocks noGrp="1"/>
          </p:cNvSpPr>
          <p:nvPr>
            <p:ph type="dt" sz="half" idx="10"/>
          </p:nvPr>
        </p:nvSpPr>
        <p:spPr/>
        <p:txBody>
          <a:bodyPr/>
          <a:lstStyle/>
          <a:p>
            <a:fld id="{4D63BAE3-63DD-4D67-ABF9-1FF3645FE8BB}" type="datetimeFigureOut">
              <a:rPr lang="zh-CN" altLang="en-US" smtClean="0"/>
              <a:pPr/>
              <a:t>2016/11/25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A5210B-141D-41A7-B97E-8E9C7FB59DA0}" type="slidenum">
              <a:rPr lang="zh-CN" altLang="en-US" smtClean="0"/>
              <a:pPr/>
              <a:t>‹#›</a:t>
            </a:fld>
            <a:endParaRPr lang="zh-CN" altLang="en-US"/>
          </a:p>
        </p:txBody>
      </p:sp>
      <p:pic>
        <p:nvPicPr>
          <p:cNvPr id="8" name="图片 7" descr="广告.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较">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3BAE3-63DD-4D67-ABF9-1FF3645FE8BB}" type="datetimeFigureOut">
              <a:rPr lang="zh-CN" altLang="en-US" smtClean="0"/>
              <a:pPr/>
              <a:t>2016/11/25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5210B-141D-41A7-B97E-8E9C7FB59D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52" r:id="rId8"/>
    <p:sldLayoutId id="2147483653" r:id="rId9"/>
    <p:sldLayoutId id="2147483654" r:id="rId10"/>
    <p:sldLayoutId id="2147483664" r:id="rId11"/>
    <p:sldLayoutId id="2147483655" r:id="rId12"/>
    <p:sldLayoutId id="2147483656" r:id="rId13"/>
    <p:sldLayoutId id="2147483657" r:id="rId14"/>
    <p:sldLayoutId id="2147483658" r:id="rId15"/>
    <p:sldLayoutId id="2147483659" r:id="rId16"/>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332656"/>
            <a:ext cx="7392152" cy="1384995"/>
          </a:xfrm>
          <a:prstGeom prst="rect">
            <a:avLst/>
          </a:prstGeom>
        </p:spPr>
        <p:txBody>
          <a:bodyPr wrap="none">
            <a:spAutoFit/>
          </a:bodyPr>
          <a:lstStyle/>
          <a:p>
            <a:r>
              <a:rPr lang="en-US" altLang="zh-CN" sz="6000" b="1" cap="all" dirty="0" err="1">
                <a:latin typeface="Arial" pitchFamily="34" charset="0"/>
                <a:cs typeface="Arial" pitchFamily="34" charset="0"/>
              </a:rPr>
              <a:t>Správa</a:t>
            </a:r>
            <a:r>
              <a:rPr lang="en-US" altLang="zh-CN" sz="6000" b="1" cap="all" dirty="0">
                <a:latin typeface="Arial" pitchFamily="34" charset="0"/>
                <a:cs typeface="Arial" pitchFamily="34" charset="0"/>
              </a:rPr>
              <a:t> </a:t>
            </a:r>
            <a:r>
              <a:rPr lang="en-US" altLang="zh-CN" sz="6000" b="1" cap="all" dirty="0" err="1">
                <a:latin typeface="Arial" pitchFamily="34" charset="0"/>
                <a:cs typeface="Arial" pitchFamily="34" charset="0"/>
              </a:rPr>
              <a:t>školství</a:t>
            </a:r>
            <a:endParaRPr lang="cs-CZ" altLang="zh-CN" sz="6000" b="1" cap="all" dirty="0">
              <a:latin typeface="Arial" pitchFamily="34" charset="0"/>
              <a:cs typeface="Arial" pitchFamily="34" charset="0"/>
            </a:endParaRPr>
          </a:p>
          <a:p>
            <a:r>
              <a:rPr lang="cs-CZ" altLang="zh-CN" sz="2400" b="1" cap="all" dirty="0">
                <a:latin typeface="Arial" pitchFamily="34" charset="0"/>
                <a:cs typeface="Arial" pitchFamily="34" charset="0"/>
              </a:rPr>
              <a:t>se zvláštním zaměřením na vysoké školy</a:t>
            </a:r>
            <a:endParaRPr lang="en-US" altLang="zh-CN" sz="6000" b="1" cap="all" dirty="0">
              <a:latin typeface="Arial" pitchFamily="34" charset="0"/>
              <a:cs typeface="Arial" pitchFamily="34" charset="0"/>
            </a:endParaRPr>
          </a:p>
        </p:txBody>
      </p:sp>
      <p:sp>
        <p:nvSpPr>
          <p:cNvPr id="6" name="TextovéPole 5"/>
          <p:cNvSpPr txBox="1"/>
          <p:nvPr/>
        </p:nvSpPr>
        <p:spPr>
          <a:xfrm>
            <a:off x="251520" y="1772816"/>
            <a:ext cx="8640960" cy="1015663"/>
          </a:xfrm>
          <a:prstGeom prst="rect">
            <a:avLst/>
          </a:prstGeom>
          <a:noFill/>
        </p:spPr>
        <p:txBody>
          <a:bodyPr wrap="square" rtlCol="0">
            <a:spAutoFit/>
          </a:bodyPr>
          <a:lstStyle/>
          <a:p>
            <a:pPr algn="ctr"/>
            <a:r>
              <a:rPr lang="cs-CZ" sz="2000" b="1" dirty="0"/>
              <a:t>JUDr. Veronika </a:t>
            </a:r>
            <a:r>
              <a:rPr lang="cs-CZ" sz="2000" b="1" dirty="0" smtClean="0"/>
              <a:t>Smutná, </a:t>
            </a:r>
            <a:r>
              <a:rPr lang="cs-CZ" sz="2000" b="1" dirty="0" err="1"/>
              <a:t>Ph.D</a:t>
            </a:r>
            <a:r>
              <a:rPr lang="cs-CZ" sz="2000" b="1" dirty="0"/>
              <a:t>.</a:t>
            </a:r>
          </a:p>
          <a:p>
            <a:pPr algn="ctr"/>
            <a:r>
              <a:rPr lang="cs-CZ" sz="2000" i="1" dirty="0" smtClean="0"/>
              <a:t>BZ505Zk Vybrané otázky správního práva a veřejné správy</a:t>
            </a:r>
          </a:p>
          <a:p>
            <a:pPr algn="ctr"/>
            <a:r>
              <a:rPr lang="cs-CZ" sz="2000" i="1" dirty="0" smtClean="0"/>
              <a:t>Pátek 25. 11. </a:t>
            </a:r>
            <a:r>
              <a:rPr lang="cs-CZ" sz="2000" i="1" dirty="0" smtClean="0"/>
              <a:t>2016</a:t>
            </a:r>
            <a:endParaRPr lang="cs-CZ" sz="2000" i="1"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642910" y="1357298"/>
            <a:ext cx="7786742" cy="4770537"/>
          </a:xfrm>
          <a:prstGeom prst="rect">
            <a:avLst/>
          </a:prstGeom>
          <a:noFill/>
        </p:spPr>
        <p:txBody>
          <a:bodyPr wrap="square" rtlCol="0">
            <a:spAutoFit/>
          </a:bodyPr>
          <a:lstStyle/>
          <a:p>
            <a:pPr>
              <a:spcBef>
                <a:spcPts val="600"/>
              </a:spcBef>
              <a:spcAft>
                <a:spcPts val="600"/>
              </a:spcAft>
            </a:pPr>
            <a:r>
              <a:rPr lang="cs-CZ" sz="2400" b="1" dirty="0"/>
              <a:t>Ostatní školství (regionální)</a:t>
            </a:r>
          </a:p>
          <a:p>
            <a:pPr indent="174625">
              <a:spcBef>
                <a:spcPts val="600"/>
              </a:spcBef>
              <a:spcAft>
                <a:spcPts val="600"/>
              </a:spcAft>
              <a:buFont typeface="Arial" pitchFamily="34" charset="0"/>
              <a:buChar char="•"/>
            </a:pPr>
            <a:r>
              <a:rPr lang="cs-CZ" sz="2400" dirty="0"/>
              <a:t>zákon č. 561/2004 Sb., o předškolním, základním, středním, vyšším odborném a jiném vzdělávání (</a:t>
            </a:r>
            <a:r>
              <a:rPr lang="cs-CZ" sz="2400" b="1" dirty="0"/>
              <a:t>školský zákon</a:t>
            </a:r>
            <a:r>
              <a:rPr lang="cs-CZ" sz="2400" dirty="0"/>
              <a:t>)</a:t>
            </a:r>
          </a:p>
          <a:p>
            <a:pPr indent="174625">
              <a:spcBef>
                <a:spcPts val="600"/>
              </a:spcBef>
              <a:spcAft>
                <a:spcPts val="600"/>
              </a:spcAft>
              <a:buFont typeface="Arial" pitchFamily="34" charset="0"/>
              <a:buChar char="•"/>
            </a:pPr>
            <a:r>
              <a:rPr lang="cs-CZ" sz="2400" dirty="0"/>
              <a:t>zákon č. 563/2004 Sb., </a:t>
            </a:r>
            <a:r>
              <a:rPr lang="cs-CZ" sz="2400" b="1" dirty="0"/>
              <a:t>o pedagogických pracovnících </a:t>
            </a:r>
            <a:r>
              <a:rPr lang="cs-CZ" sz="2400" dirty="0"/>
              <a:t>a o změně některých zákonů</a:t>
            </a:r>
          </a:p>
          <a:p>
            <a:pPr indent="174625">
              <a:spcBef>
                <a:spcPts val="600"/>
              </a:spcBef>
              <a:spcAft>
                <a:spcPts val="600"/>
              </a:spcAft>
              <a:buFont typeface="Arial" pitchFamily="34" charset="0"/>
              <a:buChar char="•"/>
            </a:pPr>
            <a:r>
              <a:rPr lang="cs-CZ" sz="2400" dirty="0"/>
              <a:t>zákon č. 306/1999 Sb., </a:t>
            </a:r>
            <a:r>
              <a:rPr lang="cs-CZ" sz="2400" b="1" dirty="0"/>
              <a:t>o poskytování dotací </a:t>
            </a:r>
            <a:r>
              <a:rPr lang="cs-CZ" sz="2400" dirty="0"/>
              <a:t>soukromým školám, předškolním a školským zařízením</a:t>
            </a:r>
          </a:p>
          <a:p>
            <a:pPr indent="174625">
              <a:spcBef>
                <a:spcPts val="600"/>
              </a:spcBef>
              <a:spcAft>
                <a:spcPts val="600"/>
              </a:spcAft>
              <a:buFont typeface="Arial" pitchFamily="34" charset="0"/>
              <a:buChar char="•"/>
            </a:pPr>
            <a:r>
              <a:rPr lang="cs-CZ" sz="2400" dirty="0"/>
              <a:t>zákon č. 109/2002 Sb., </a:t>
            </a:r>
            <a:r>
              <a:rPr lang="cs-CZ" sz="2400" b="1" dirty="0"/>
              <a:t>o výkonu ústavní výchovy nebo ochranné výchovy</a:t>
            </a:r>
            <a:r>
              <a:rPr lang="cs-CZ" sz="2400" dirty="0"/>
              <a:t> ve školských zařízeních a o preventivně výchovné péči ve školských zařízeních a o změně dalších zákonů</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539552" y="1412776"/>
            <a:ext cx="7848872" cy="5016758"/>
          </a:xfrm>
          <a:prstGeom prst="rect">
            <a:avLst/>
          </a:prstGeom>
          <a:noFill/>
        </p:spPr>
        <p:txBody>
          <a:bodyPr wrap="square" rtlCol="0">
            <a:spAutoFit/>
          </a:bodyPr>
          <a:lstStyle/>
          <a:p>
            <a:pPr>
              <a:spcBef>
                <a:spcPts val="600"/>
              </a:spcBef>
              <a:spcAft>
                <a:spcPts val="600"/>
              </a:spcAft>
            </a:pPr>
            <a:r>
              <a:rPr lang="cs-CZ" sz="2000" b="1" dirty="0"/>
              <a:t>Velké množství podzákonných předpisů</a:t>
            </a:r>
            <a:r>
              <a:rPr lang="cs-CZ" sz="2000" dirty="0"/>
              <a:t>, jejich seznam k nahlédnutí na stránce MŠMT http://www.</a:t>
            </a:r>
            <a:r>
              <a:rPr lang="cs-CZ" sz="2000" dirty="0" err="1"/>
              <a:t>msmt.cz</a:t>
            </a:r>
            <a:r>
              <a:rPr lang="cs-CZ" sz="2000" dirty="0"/>
              <a:t>/dokumenty, např. </a:t>
            </a:r>
          </a:p>
          <a:p>
            <a:pPr marL="342900" indent="-342900">
              <a:spcBef>
                <a:spcPts val="600"/>
              </a:spcBef>
              <a:spcAft>
                <a:spcPts val="600"/>
              </a:spcAft>
              <a:buFont typeface="Arial" panose="020B0604020202020204" pitchFamily="34" charset="0"/>
              <a:buChar char="•"/>
            </a:pPr>
            <a:r>
              <a:rPr lang="cs-CZ" sz="2000" dirty="0"/>
              <a:t>Vyhláška č. 14/2005 Sb., o předškolním vzdělávání</a:t>
            </a:r>
          </a:p>
          <a:p>
            <a:pPr marL="342900" indent="-342900">
              <a:spcBef>
                <a:spcPts val="600"/>
              </a:spcBef>
              <a:spcAft>
                <a:spcPts val="600"/>
              </a:spcAft>
              <a:buFont typeface="Arial" panose="020B0604020202020204" pitchFamily="34" charset="0"/>
              <a:buChar char="•"/>
            </a:pPr>
            <a:r>
              <a:rPr lang="cs-CZ" sz="2000" dirty="0"/>
              <a:t>Vyhláška č. 48/2005 Sb., o základním vzdělávání a některých náležitostech plnění povinné školní docházky </a:t>
            </a:r>
          </a:p>
          <a:p>
            <a:pPr marL="342900" indent="-342900">
              <a:spcBef>
                <a:spcPts val="600"/>
              </a:spcBef>
              <a:spcAft>
                <a:spcPts val="600"/>
              </a:spcAft>
              <a:buFont typeface="Arial" panose="020B0604020202020204" pitchFamily="34" charset="0"/>
              <a:buChar char="•"/>
            </a:pPr>
            <a:r>
              <a:rPr lang="cs-CZ" sz="2000" dirty="0"/>
              <a:t>Vyhláška č. 13/2005 Sb., o středním vzdělávání a vzdělávání v konzervatoři </a:t>
            </a:r>
          </a:p>
          <a:p>
            <a:pPr marL="342900" indent="-342900">
              <a:spcBef>
                <a:spcPts val="600"/>
              </a:spcBef>
              <a:spcAft>
                <a:spcPts val="600"/>
              </a:spcAft>
              <a:buFont typeface="Arial" panose="020B0604020202020204" pitchFamily="34" charset="0"/>
              <a:buChar char="•"/>
            </a:pPr>
            <a:r>
              <a:rPr lang="cs-CZ" sz="2000" dirty="0"/>
              <a:t>Vyhláška č. 47/2005 Sb., o ukončování vzdělávání ve středních školách závěrečnou zkouškou a o ukončování vzdělávání v konzervatoři absolutoriem</a:t>
            </a:r>
          </a:p>
          <a:p>
            <a:pPr marL="342900" indent="-342900">
              <a:spcBef>
                <a:spcPts val="600"/>
              </a:spcBef>
              <a:spcAft>
                <a:spcPts val="600"/>
              </a:spcAft>
              <a:buFont typeface="Arial" panose="020B0604020202020204" pitchFamily="34" charset="0"/>
              <a:buChar char="•"/>
            </a:pPr>
            <a:r>
              <a:rPr lang="cs-CZ" sz="2000" dirty="0"/>
              <a:t>Vyhláška č. 10/2005 Sb., o vyšším odborném vzdělávání </a:t>
            </a:r>
          </a:p>
          <a:p>
            <a:pPr marL="342900" indent="-342900">
              <a:spcBef>
                <a:spcPts val="600"/>
              </a:spcBef>
              <a:spcAft>
                <a:spcPts val="600"/>
              </a:spcAft>
              <a:buFont typeface="Arial" panose="020B0604020202020204" pitchFamily="34" charset="0"/>
              <a:buChar char="•"/>
            </a:pPr>
            <a:r>
              <a:rPr lang="cs-CZ" sz="2000" dirty="0"/>
              <a:t>Vyhláška č. 27/2016 Sb., o vzdělávání žáků </a:t>
            </a:r>
            <a:br>
              <a:rPr lang="cs-CZ" sz="2000" dirty="0"/>
            </a:br>
            <a:r>
              <a:rPr lang="cs-CZ" sz="2000" dirty="0"/>
              <a:t>se speciálními vzdělávacími potřebami a žáků nadaných</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1043608" y="1700808"/>
            <a:ext cx="6912768" cy="3847207"/>
          </a:xfrm>
          <a:prstGeom prst="rect">
            <a:avLst/>
          </a:prstGeom>
          <a:noFill/>
        </p:spPr>
        <p:txBody>
          <a:bodyPr wrap="square" rtlCol="0">
            <a:spAutoFit/>
          </a:bodyPr>
          <a:lstStyle/>
          <a:p>
            <a:pPr>
              <a:spcBef>
                <a:spcPts val="600"/>
              </a:spcBef>
              <a:spcAft>
                <a:spcPts val="600"/>
              </a:spcAft>
            </a:pPr>
            <a:r>
              <a:rPr lang="cs-CZ" sz="2800" b="1" dirty="0"/>
              <a:t>Vysoké školství</a:t>
            </a:r>
          </a:p>
          <a:p>
            <a:pPr indent="174625">
              <a:spcBef>
                <a:spcPts val="600"/>
              </a:spcBef>
              <a:spcAft>
                <a:spcPts val="600"/>
              </a:spcAft>
              <a:buFont typeface="Arial" pitchFamily="34" charset="0"/>
              <a:buChar char="•"/>
            </a:pPr>
            <a:r>
              <a:rPr lang="cs-CZ" sz="2800" dirty="0"/>
              <a:t>zákon č. 111/1998 Sb., o vysokých školách a o změně a doplnění dalších zákonů (</a:t>
            </a:r>
            <a:r>
              <a:rPr lang="cs-CZ" sz="2800" b="1" dirty="0"/>
              <a:t>zákon o vysokých školách</a:t>
            </a:r>
            <a:r>
              <a:rPr lang="cs-CZ" sz="2800" dirty="0"/>
              <a:t>)</a:t>
            </a:r>
          </a:p>
          <a:p>
            <a:pPr indent="174625">
              <a:spcBef>
                <a:spcPts val="600"/>
              </a:spcBef>
              <a:spcAft>
                <a:spcPts val="600"/>
              </a:spcAft>
              <a:buFont typeface="Arial" pitchFamily="34" charset="0"/>
              <a:buChar char="•"/>
            </a:pPr>
            <a:r>
              <a:rPr lang="cs-CZ" sz="2800" dirty="0"/>
              <a:t>zákon č. 130/2002 Sb., o podpoře výzkumu a vývoje z veřejných prostředků a o změně některých souvisejících zákonů (</a:t>
            </a:r>
            <a:r>
              <a:rPr lang="cs-CZ" sz="2800" b="1" dirty="0"/>
              <a:t>zákon o podpoře výzkumu a vývoje</a:t>
            </a:r>
            <a:r>
              <a:rPr lang="cs-CZ" sz="2800" dirty="0"/>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683568" y="1412776"/>
            <a:ext cx="7632848" cy="4862870"/>
          </a:xfrm>
          <a:prstGeom prst="rect">
            <a:avLst/>
          </a:prstGeom>
          <a:noFill/>
        </p:spPr>
        <p:txBody>
          <a:bodyPr wrap="square" rtlCol="0">
            <a:spAutoFit/>
          </a:bodyPr>
          <a:lstStyle/>
          <a:p>
            <a:pPr>
              <a:spcBef>
                <a:spcPts val="600"/>
              </a:spcBef>
              <a:spcAft>
                <a:spcPts val="600"/>
              </a:spcAft>
            </a:pPr>
            <a:r>
              <a:rPr lang="cs-CZ" sz="2000" b="1" dirty="0"/>
              <a:t>Podzákonné předpisy</a:t>
            </a:r>
          </a:p>
          <a:p>
            <a:pPr marL="342900" indent="-342900">
              <a:spcBef>
                <a:spcPts val="600"/>
              </a:spcBef>
              <a:spcAft>
                <a:spcPts val="600"/>
              </a:spcAft>
              <a:buFont typeface="Arial" panose="020B0604020202020204" pitchFamily="34" charset="0"/>
              <a:buChar char="•"/>
            </a:pPr>
            <a:r>
              <a:rPr lang="cs-CZ" sz="2000" dirty="0"/>
              <a:t>nařízení vlády č. 274/2016 Sb., o standardech pro akreditace ve vysokém školství</a:t>
            </a:r>
          </a:p>
          <a:p>
            <a:pPr marL="342900" indent="-342900">
              <a:spcBef>
                <a:spcPts val="600"/>
              </a:spcBef>
              <a:spcAft>
                <a:spcPts val="600"/>
              </a:spcAft>
              <a:buFont typeface="Arial" panose="020B0604020202020204" pitchFamily="34" charset="0"/>
              <a:buChar char="•"/>
            </a:pPr>
            <a:r>
              <a:rPr lang="cs-CZ" sz="2000" dirty="0"/>
              <a:t>nařízení vlády č. 275/2016 Sb., o oblastech vzdělávání ve vysokém školství </a:t>
            </a:r>
          </a:p>
          <a:p>
            <a:pPr marL="342900" indent="-342900">
              <a:spcBef>
                <a:spcPts val="600"/>
              </a:spcBef>
              <a:spcAft>
                <a:spcPts val="600"/>
              </a:spcAft>
              <a:buFont typeface="Arial" panose="020B0604020202020204" pitchFamily="34" charset="0"/>
              <a:buChar char="•"/>
            </a:pPr>
            <a:r>
              <a:rPr lang="cs-CZ" sz="2000" dirty="0"/>
              <a:t>vyhláška MŠMT č. 276/2016 Sb., o předávání údajů do registru docentů, profesorů a mimořádných profesorů vysokých škol</a:t>
            </a:r>
          </a:p>
          <a:p>
            <a:pPr marL="342900" indent="-342900">
              <a:spcBef>
                <a:spcPts val="600"/>
              </a:spcBef>
              <a:spcAft>
                <a:spcPts val="600"/>
              </a:spcAft>
              <a:buFont typeface="Arial" panose="020B0604020202020204" pitchFamily="34" charset="0"/>
              <a:buChar char="•"/>
            </a:pPr>
            <a:r>
              <a:rPr lang="cs-CZ" sz="2000" dirty="0"/>
              <a:t>vyhláška č. 277/2016 Sb., o předávání statistických údajů vysokými školami (údaje o uchazečích o přijetí ke studiu ve studijních programech a o účastnících a absolventech celoživotního vzdělávání, informace z matrik studentů a agregované údaje o zaměstnancích vysokých škol a jejich odměňování)</a:t>
            </a:r>
          </a:p>
          <a:p>
            <a:pPr marL="342900" indent="-342900">
              <a:spcBef>
                <a:spcPts val="600"/>
              </a:spcBef>
              <a:spcAft>
                <a:spcPts val="600"/>
              </a:spcAft>
              <a:buFont typeface="Arial" panose="020B0604020202020204" pitchFamily="34" charset="0"/>
              <a:buChar char="•"/>
            </a:pPr>
            <a:r>
              <a:rPr lang="cs-CZ" sz="2000" u="sng" dirty="0"/>
              <a:t>vnitřní předpisy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683568" y="1412776"/>
            <a:ext cx="7632848" cy="5062924"/>
          </a:xfrm>
          <a:prstGeom prst="rect">
            <a:avLst/>
          </a:prstGeom>
          <a:noFill/>
        </p:spPr>
        <p:txBody>
          <a:bodyPr wrap="square" rtlCol="0">
            <a:spAutoFit/>
          </a:bodyPr>
          <a:lstStyle/>
          <a:p>
            <a:pPr>
              <a:spcBef>
                <a:spcPts val="600"/>
              </a:spcBef>
              <a:spcAft>
                <a:spcPts val="600"/>
              </a:spcAft>
            </a:pPr>
            <a:r>
              <a:rPr lang="cs-CZ" sz="2200" b="1" dirty="0"/>
              <a:t>Podzákonné předpisy</a:t>
            </a:r>
          </a:p>
          <a:p>
            <a:pPr marL="342900" indent="-342900">
              <a:spcBef>
                <a:spcPts val="600"/>
              </a:spcBef>
              <a:spcAft>
                <a:spcPts val="600"/>
              </a:spcAft>
              <a:buFont typeface="Arial" panose="020B0604020202020204" pitchFamily="34" charset="0"/>
              <a:buChar char="•"/>
            </a:pPr>
            <a:r>
              <a:rPr lang="cs-CZ" sz="2200" u="sng" dirty="0"/>
              <a:t>„vnitřní předpisy“ VŠ a jejich fakult (§ 17 a § 33 ZVŠ)</a:t>
            </a:r>
          </a:p>
          <a:p>
            <a:r>
              <a:rPr lang="cs-CZ" sz="2000" dirty="0"/>
              <a:t>a)  statut veřejné vysoké školy, </a:t>
            </a:r>
          </a:p>
          <a:p>
            <a:r>
              <a:rPr lang="cs-CZ" sz="2000" dirty="0"/>
              <a:t>b)  volební řád akademického senátu veřejné vysoké školy, </a:t>
            </a:r>
          </a:p>
          <a:p>
            <a:r>
              <a:rPr lang="cs-CZ" sz="2000" dirty="0"/>
              <a:t>c)  jednací řád akademického senátu veřejné vysoké školy, </a:t>
            </a:r>
          </a:p>
          <a:p>
            <a:r>
              <a:rPr lang="cs-CZ" sz="2000" dirty="0"/>
              <a:t>d)  vnitřní mzdový předpis,</a:t>
            </a:r>
            <a:r>
              <a:rPr lang="cs-CZ" sz="2000" baseline="30000" dirty="0"/>
              <a:t>7)</a:t>
            </a:r>
            <a:endParaRPr lang="cs-CZ" sz="2000" dirty="0"/>
          </a:p>
          <a:p>
            <a:r>
              <a:rPr lang="cs-CZ" sz="2000" dirty="0"/>
              <a:t>e)  jednací řád vědecké rady veřejné vysoké školy, </a:t>
            </a:r>
          </a:p>
          <a:p>
            <a:r>
              <a:rPr lang="cs-CZ" sz="2000" dirty="0"/>
              <a:t>f)  řád výběrového řízení pro obsazování míst akademických pracovníků, </a:t>
            </a:r>
          </a:p>
          <a:p>
            <a:r>
              <a:rPr lang="cs-CZ" sz="2000" dirty="0"/>
              <a:t>g)  studijní a zkušební řád, </a:t>
            </a:r>
          </a:p>
          <a:p>
            <a:r>
              <a:rPr lang="cs-CZ" sz="2000" dirty="0"/>
              <a:t>h)  stipendijní řád, </a:t>
            </a:r>
          </a:p>
          <a:p>
            <a:r>
              <a:rPr lang="cs-CZ" sz="2000" dirty="0"/>
              <a:t>i)  disciplinární řád pro studenty, </a:t>
            </a:r>
          </a:p>
          <a:p>
            <a:r>
              <a:rPr lang="cs-CZ" sz="2000" dirty="0"/>
              <a:t>j)  pravidla systému zajišťování kvality vzdělávací, tvůrčí a s nimi souvis. činností a vnitřního hodnocení kvality vzdělávací, tvůrčí a </a:t>
            </a:r>
            <a:br>
              <a:rPr lang="cs-CZ" sz="2000" dirty="0"/>
            </a:br>
            <a:r>
              <a:rPr lang="cs-CZ" sz="2000" dirty="0"/>
              <a:t>s nimi souvisejících činností veřejné vysoké školy, </a:t>
            </a:r>
          </a:p>
          <a:p>
            <a:r>
              <a:rPr lang="cs-CZ" sz="2000" dirty="0"/>
              <a:t>k) </a:t>
            </a:r>
            <a:r>
              <a:rPr lang="cs-CZ" sz="2000" u="sng" dirty="0"/>
              <a:t>další předpisy</a:t>
            </a:r>
            <a:r>
              <a:rPr lang="cs-CZ" sz="2000" dirty="0"/>
              <a:t>, pokud tak stanoví statut veřejné vysoké školy. </a:t>
            </a:r>
          </a:p>
        </p:txBody>
      </p:sp>
    </p:spTree>
    <p:extLst>
      <p:ext uri="{BB962C8B-B14F-4D97-AF65-F5344CB8AC3E}">
        <p14:creationId xmlns="" xmlns:p14="http://schemas.microsoft.com/office/powerpoint/2010/main" val="14166019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642910" y="1428736"/>
            <a:ext cx="7715304" cy="5232202"/>
          </a:xfrm>
          <a:prstGeom prst="rect">
            <a:avLst/>
          </a:prstGeom>
          <a:noFill/>
        </p:spPr>
        <p:txBody>
          <a:bodyPr wrap="square" rtlCol="0">
            <a:spAutoFit/>
          </a:bodyPr>
          <a:lstStyle/>
          <a:p>
            <a:pPr>
              <a:spcBef>
                <a:spcPts val="600"/>
              </a:spcBef>
              <a:spcAft>
                <a:spcPts val="600"/>
              </a:spcAft>
            </a:pPr>
            <a:r>
              <a:rPr lang="cs-CZ" sz="2200" b="1" u="sng" dirty="0"/>
              <a:t>Uznávání kvalifikace</a:t>
            </a:r>
          </a:p>
          <a:p>
            <a:pPr>
              <a:spcBef>
                <a:spcPts val="600"/>
              </a:spcBef>
              <a:spcAft>
                <a:spcPts val="600"/>
              </a:spcAft>
            </a:pPr>
            <a:r>
              <a:rPr lang="cs-CZ" sz="2200" b="1" dirty="0"/>
              <a:t>Regulovaná povolání...</a:t>
            </a:r>
          </a:p>
          <a:p>
            <a:pPr>
              <a:spcBef>
                <a:spcPts val="600"/>
              </a:spcBef>
              <a:spcAft>
                <a:spcPts val="600"/>
              </a:spcAft>
            </a:pPr>
            <a:r>
              <a:rPr lang="cs-CZ" sz="2200" dirty="0"/>
              <a:t>Zákon č. 18/2004 Sb., o uznávání odborné kvalifikace a jiné způsobilosti státních příslušníků členských států Evropské unie a některých příslušníků jiných států a o změně některých zákonů (</a:t>
            </a:r>
            <a:r>
              <a:rPr lang="cs-CZ" sz="2200" b="1" dirty="0"/>
              <a:t>zákon o uznávání odborné kvalifikace</a:t>
            </a:r>
            <a:r>
              <a:rPr lang="cs-CZ" sz="2200" dirty="0"/>
              <a:t>)</a:t>
            </a:r>
          </a:p>
          <a:p>
            <a:pPr>
              <a:spcBef>
                <a:spcPts val="600"/>
              </a:spcBef>
              <a:spcAft>
                <a:spcPts val="600"/>
              </a:spcAft>
            </a:pPr>
            <a:r>
              <a:rPr lang="cs-CZ" sz="2200" b="1" u="sng" dirty="0"/>
              <a:t>Uznávání  vzdělání (nostrifikace)</a:t>
            </a:r>
          </a:p>
          <a:p>
            <a:pPr>
              <a:spcBef>
                <a:spcPts val="600"/>
              </a:spcBef>
              <a:spcAft>
                <a:spcPts val="600"/>
              </a:spcAft>
            </a:pPr>
            <a:r>
              <a:rPr lang="cs-CZ" sz="2200" dirty="0"/>
              <a:t>- podle § 108 a </a:t>
            </a:r>
            <a:r>
              <a:rPr lang="cs-CZ" sz="2200" dirty="0" err="1"/>
              <a:t>násl</a:t>
            </a:r>
            <a:r>
              <a:rPr lang="cs-CZ" sz="2200" dirty="0"/>
              <a:t>. školského zákona</a:t>
            </a:r>
          </a:p>
          <a:p>
            <a:pPr>
              <a:spcBef>
                <a:spcPts val="600"/>
              </a:spcBef>
              <a:spcAft>
                <a:spcPts val="600"/>
              </a:spcAft>
            </a:pPr>
            <a:r>
              <a:rPr lang="cs-CZ" sz="2200" dirty="0"/>
              <a:t>- podle § 89 a násl. ZVŠ</a:t>
            </a:r>
          </a:p>
          <a:p>
            <a:pPr algn="ctr">
              <a:spcBef>
                <a:spcPts val="600"/>
              </a:spcBef>
              <a:spcAft>
                <a:spcPts val="600"/>
              </a:spcAft>
            </a:pPr>
            <a:r>
              <a:rPr lang="cs-CZ" sz="1400" dirty="0"/>
              <a:t>x</a:t>
            </a:r>
          </a:p>
          <a:p>
            <a:pPr>
              <a:spcBef>
                <a:spcPts val="600"/>
              </a:spcBef>
              <a:spcAft>
                <a:spcPts val="600"/>
              </a:spcAft>
            </a:pPr>
            <a:r>
              <a:rPr lang="cs-CZ" sz="2200" dirty="0"/>
              <a:t>- uznání zkoušek nebo splnění jiných studijních povinností </a:t>
            </a:r>
            <a:br>
              <a:rPr lang="cs-CZ" sz="2200" dirty="0"/>
            </a:br>
            <a:r>
              <a:rPr lang="cs-CZ" sz="2200" dirty="0"/>
              <a:t>(§ 68 ZVŠ)</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1077218"/>
          </a:xfrm>
          <a:prstGeom prst="rect">
            <a:avLst/>
          </a:prstGeom>
          <a:noFill/>
        </p:spPr>
        <p:txBody>
          <a:bodyPr wrap="square" rtlCol="0">
            <a:spAutoFit/>
          </a:bodyPr>
          <a:lstStyle/>
          <a:p>
            <a:r>
              <a:rPr lang="cs-CZ" sz="3200" b="1" dirty="0"/>
              <a:t>„Ostatní školství“</a:t>
            </a:r>
          </a:p>
          <a:p>
            <a:r>
              <a:rPr lang="cs-CZ" sz="3200" b="1" dirty="0"/>
              <a:t>(Regionální školství)</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4878259"/>
          </a:xfrm>
          <a:prstGeom prst="rect">
            <a:avLst/>
          </a:prstGeom>
          <a:noFill/>
        </p:spPr>
        <p:txBody>
          <a:bodyPr wrap="square" rtlCol="0">
            <a:spAutoFit/>
          </a:bodyPr>
          <a:lstStyle/>
          <a:p>
            <a:pPr>
              <a:spcBef>
                <a:spcPts val="600"/>
              </a:spcBef>
              <a:spcAft>
                <a:spcPts val="600"/>
              </a:spcAft>
            </a:pPr>
            <a:r>
              <a:rPr lang="cs-CZ" sz="2100" b="1" dirty="0"/>
              <a:t>Ostatní školství</a:t>
            </a:r>
          </a:p>
          <a:p>
            <a:pPr indent="271463">
              <a:spcBef>
                <a:spcPts val="600"/>
              </a:spcBef>
              <a:spcAft>
                <a:spcPts val="600"/>
              </a:spcAft>
              <a:buFont typeface="Arial" pitchFamily="34" charset="0"/>
              <a:buChar char="•"/>
            </a:pPr>
            <a:r>
              <a:rPr lang="cs-CZ" sz="2100" dirty="0"/>
              <a:t>zásady a cíle vzdělávání</a:t>
            </a:r>
          </a:p>
          <a:p>
            <a:pPr indent="271463">
              <a:spcBef>
                <a:spcPts val="600"/>
              </a:spcBef>
              <a:spcAft>
                <a:spcPts val="600"/>
              </a:spcAft>
              <a:buFont typeface="Arial" pitchFamily="34" charset="0"/>
              <a:buChar char="•"/>
            </a:pPr>
            <a:r>
              <a:rPr lang="cs-CZ" sz="2100" dirty="0"/>
              <a:t>systém vzdělávacích programů</a:t>
            </a:r>
          </a:p>
          <a:p>
            <a:pPr indent="271463">
              <a:spcBef>
                <a:spcPts val="600"/>
              </a:spcBef>
              <a:spcAft>
                <a:spcPts val="600"/>
              </a:spcAft>
              <a:buFont typeface="Arial" pitchFamily="34" charset="0"/>
              <a:buChar char="•"/>
            </a:pPr>
            <a:r>
              <a:rPr lang="cs-CZ" sz="2100" dirty="0"/>
              <a:t>vzdělávací soustava, školský rejstřík, školské PO</a:t>
            </a:r>
          </a:p>
          <a:p>
            <a:pPr indent="271463">
              <a:spcBef>
                <a:spcPts val="600"/>
              </a:spcBef>
              <a:spcAft>
                <a:spcPts val="600"/>
              </a:spcAft>
              <a:buFont typeface="Arial" pitchFamily="34" charset="0"/>
              <a:buChar char="•"/>
            </a:pPr>
            <a:r>
              <a:rPr lang="cs-CZ" sz="2100" dirty="0"/>
              <a:t>hodnocení škol, školských zařízení a vzdělávací soustavy</a:t>
            </a:r>
          </a:p>
          <a:p>
            <a:pPr indent="271463">
              <a:spcBef>
                <a:spcPts val="600"/>
              </a:spcBef>
              <a:spcAft>
                <a:spcPts val="600"/>
              </a:spcAft>
              <a:buFont typeface="Arial" pitchFamily="34" charset="0"/>
              <a:buChar char="•"/>
            </a:pPr>
            <a:r>
              <a:rPr lang="cs-CZ" sz="2100" dirty="0"/>
              <a:t>některá základní (obecná i zvláštní) pravidla vzdělávání a jeho organizace ve školách</a:t>
            </a:r>
          </a:p>
          <a:p>
            <a:pPr indent="271463">
              <a:spcBef>
                <a:spcPts val="600"/>
              </a:spcBef>
              <a:spcAft>
                <a:spcPts val="600"/>
              </a:spcAft>
              <a:buFont typeface="Arial" pitchFamily="34" charset="0"/>
              <a:buChar char="•"/>
            </a:pPr>
            <a:r>
              <a:rPr lang="cs-CZ" sz="2100" dirty="0"/>
              <a:t>P&amp;P žáků, studentů a zákonných zástupců dětí a nezletilých žáků, včetně hmotného zabezpečení a odměn za produktivní činnost</a:t>
            </a:r>
          </a:p>
          <a:p>
            <a:pPr indent="271463">
              <a:spcBef>
                <a:spcPts val="600"/>
              </a:spcBef>
              <a:spcAft>
                <a:spcPts val="600"/>
              </a:spcAft>
              <a:buFont typeface="Arial" pitchFamily="34" charset="0"/>
              <a:buChar char="•"/>
            </a:pPr>
            <a:r>
              <a:rPr lang="cs-CZ" sz="2100" dirty="0"/>
              <a:t>uznávání zahraničního vzdělání</a:t>
            </a:r>
          </a:p>
          <a:p>
            <a:pPr indent="271463">
              <a:spcBef>
                <a:spcPts val="600"/>
              </a:spcBef>
              <a:spcAft>
                <a:spcPts val="600"/>
              </a:spcAft>
              <a:buFont typeface="Arial" pitchFamily="34" charset="0"/>
              <a:buChar char="•"/>
            </a:pPr>
            <a:r>
              <a:rPr lang="cs-CZ" sz="2100" dirty="0"/>
              <a:t>financování škol a školských zařízení</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737276" cy="769441"/>
          </a:xfrm>
          <a:prstGeom prst="rect">
            <a:avLst/>
          </a:prstGeom>
        </p:spPr>
        <p:txBody>
          <a:bodyPr wrap="none">
            <a:spAutoFit/>
          </a:bodyPr>
          <a:lstStyle/>
          <a:p>
            <a:r>
              <a:rPr lang="cs-CZ" altLang="zh-CN" sz="4400" dirty="0">
                <a:ea typeface="宋体" charset="-122"/>
              </a:rPr>
              <a:t>Zásady a cíle vzdělávání</a:t>
            </a:r>
          </a:p>
        </p:txBody>
      </p:sp>
      <p:sp>
        <p:nvSpPr>
          <p:cNvPr id="4" name="TextovéPole 3"/>
          <p:cNvSpPr txBox="1"/>
          <p:nvPr/>
        </p:nvSpPr>
        <p:spPr>
          <a:xfrm>
            <a:off x="683568" y="1428736"/>
            <a:ext cx="7632848" cy="4708981"/>
          </a:xfrm>
          <a:prstGeom prst="rect">
            <a:avLst/>
          </a:prstGeom>
          <a:noFill/>
        </p:spPr>
        <p:txBody>
          <a:bodyPr wrap="square" rtlCol="0">
            <a:spAutoFit/>
          </a:bodyPr>
          <a:lstStyle/>
          <a:p>
            <a:pPr indent="174625">
              <a:spcBef>
                <a:spcPts val="600"/>
              </a:spcBef>
              <a:spcAft>
                <a:spcPts val="600"/>
              </a:spcAft>
              <a:buFont typeface="Arial" pitchFamily="34" charset="0"/>
              <a:buChar char="•"/>
            </a:pPr>
            <a:r>
              <a:rPr lang="cs-CZ" sz="2000" dirty="0"/>
              <a:t>rovný přístup (zákaz </a:t>
            </a:r>
            <a:r>
              <a:rPr lang="cs-CZ" sz="2000" dirty="0" err="1"/>
              <a:t>diskrim</a:t>
            </a:r>
            <a:r>
              <a:rPr lang="cs-CZ" sz="2000" dirty="0"/>
              <a:t>.), vzájemná úcta, názorová snášenlivost…</a:t>
            </a:r>
          </a:p>
          <a:p>
            <a:pPr indent="174625">
              <a:spcBef>
                <a:spcPts val="600"/>
              </a:spcBef>
              <a:spcAft>
                <a:spcPts val="600"/>
              </a:spcAft>
              <a:buFont typeface="Arial" pitchFamily="34" charset="0"/>
              <a:buChar char="•"/>
            </a:pPr>
            <a:r>
              <a:rPr lang="cs-CZ" sz="2000" dirty="0"/>
              <a:t>zohledňování  vzdělávacích potřeb jednotlivce</a:t>
            </a:r>
          </a:p>
          <a:p>
            <a:pPr indent="174625">
              <a:spcBef>
                <a:spcPts val="600"/>
              </a:spcBef>
              <a:spcAft>
                <a:spcPts val="600"/>
              </a:spcAft>
              <a:buFont typeface="Arial" pitchFamily="34" charset="0"/>
              <a:buChar char="•"/>
            </a:pPr>
            <a:r>
              <a:rPr lang="cs-CZ" sz="2000" dirty="0"/>
              <a:t>bezplatnost (ČR+EU), zřizuje-li stát, kraj, obec nebo svazek obcí</a:t>
            </a:r>
          </a:p>
          <a:p>
            <a:pPr indent="174625">
              <a:spcBef>
                <a:spcPts val="600"/>
              </a:spcBef>
              <a:spcAft>
                <a:spcPts val="600"/>
              </a:spcAft>
              <a:buFont typeface="Arial" pitchFamily="34" charset="0"/>
              <a:buChar char="•"/>
            </a:pPr>
            <a:r>
              <a:rPr lang="cs-CZ" sz="2000" dirty="0"/>
              <a:t>zdokonalování procesu vzdělávání, uplatňování moderních metod, svobodné šíření poznatků </a:t>
            </a:r>
            <a:r>
              <a:rPr lang="cs-CZ" sz="2000" b="1" dirty="0"/>
              <a:t>...</a:t>
            </a:r>
          </a:p>
          <a:p>
            <a:pPr indent="174625">
              <a:spcBef>
                <a:spcPts val="600"/>
              </a:spcBef>
              <a:spcAft>
                <a:spcPts val="600"/>
              </a:spcAft>
              <a:buFont typeface="Arial" pitchFamily="34" charset="0"/>
              <a:buChar char="•"/>
            </a:pPr>
            <a:r>
              <a:rPr lang="cs-CZ" sz="2000" dirty="0"/>
              <a:t>rozvoj osobnosti člověka </a:t>
            </a:r>
          </a:p>
          <a:p>
            <a:pPr indent="174625">
              <a:spcBef>
                <a:spcPts val="600"/>
              </a:spcBef>
              <a:spcAft>
                <a:spcPts val="600"/>
              </a:spcAft>
              <a:buFont typeface="Arial" pitchFamily="34" charset="0"/>
              <a:buChar char="•"/>
            </a:pPr>
            <a:r>
              <a:rPr lang="cs-CZ" sz="2000" dirty="0"/>
              <a:t>pochopení a uplatňování zásad demokracie a P státu, ZLPS...</a:t>
            </a:r>
          </a:p>
          <a:p>
            <a:pPr indent="174625">
              <a:spcBef>
                <a:spcPts val="600"/>
              </a:spcBef>
              <a:spcAft>
                <a:spcPts val="600"/>
              </a:spcAft>
              <a:buFont typeface="Arial" pitchFamily="34" charset="0"/>
              <a:buChar char="•"/>
            </a:pPr>
            <a:r>
              <a:rPr lang="cs-CZ" sz="2000" dirty="0"/>
              <a:t>utváření vědomí národní a státní příslušnosti a respektu k etnické, národnostní, kulturní, jazykové a náboženské identitě každého,</a:t>
            </a:r>
          </a:p>
          <a:p>
            <a:pPr indent="174625">
              <a:spcBef>
                <a:spcPts val="600"/>
              </a:spcBef>
              <a:spcAft>
                <a:spcPts val="600"/>
              </a:spcAft>
              <a:buFont typeface="Arial" pitchFamily="34" charset="0"/>
              <a:buChar char="•"/>
            </a:pPr>
            <a:r>
              <a:rPr lang="cs-CZ" sz="2000" dirty="0"/>
              <a:t>poznání světových a evropských kulturních hodnot a tradic...</a:t>
            </a:r>
          </a:p>
          <a:p>
            <a:pPr indent="174625">
              <a:spcBef>
                <a:spcPts val="600"/>
              </a:spcBef>
              <a:spcAft>
                <a:spcPts val="600"/>
              </a:spcAft>
              <a:buFont typeface="Arial" pitchFamily="34" charset="0"/>
              <a:buChar char="•"/>
            </a:pPr>
            <a:r>
              <a:rPr lang="cs-CZ" sz="2000" dirty="0"/>
              <a:t>získání a uplatňování znalostí o živ. prostředí a jeho ochraně...</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a:ea typeface="宋体" charset="-122"/>
              </a:rPr>
              <a:t>Vzdělávací programy</a:t>
            </a:r>
            <a:endParaRPr lang="zh-CN" altLang="en-US" sz="4400" b="1" dirty="0"/>
          </a:p>
        </p:txBody>
      </p:sp>
      <p:sp>
        <p:nvSpPr>
          <p:cNvPr id="4" name="TextovéPole 3"/>
          <p:cNvSpPr txBox="1"/>
          <p:nvPr/>
        </p:nvSpPr>
        <p:spPr>
          <a:xfrm>
            <a:off x="642910" y="1484784"/>
            <a:ext cx="7715304" cy="5478423"/>
          </a:xfrm>
          <a:prstGeom prst="rect">
            <a:avLst/>
          </a:prstGeom>
          <a:noFill/>
        </p:spPr>
        <p:txBody>
          <a:bodyPr wrap="square" rtlCol="0">
            <a:spAutoFit/>
          </a:bodyPr>
          <a:lstStyle/>
          <a:p>
            <a:pPr>
              <a:spcBef>
                <a:spcPts val="600"/>
              </a:spcBef>
              <a:spcAft>
                <a:spcPts val="600"/>
              </a:spcAft>
            </a:pPr>
            <a:r>
              <a:rPr lang="cs-CZ" sz="2000" dirty="0"/>
              <a:t>Jejich hierarchický systém slouží k naplnění zásad a cílů vzdělávání</a:t>
            </a:r>
          </a:p>
          <a:p>
            <a:pPr>
              <a:spcBef>
                <a:spcPts val="600"/>
              </a:spcBef>
              <a:spcAft>
                <a:spcPts val="600"/>
              </a:spcAft>
            </a:pPr>
            <a:r>
              <a:rPr lang="cs-CZ" sz="2000" b="1" i="1" dirty="0"/>
              <a:t>(Národní program vzdělávání</a:t>
            </a:r>
            <a:r>
              <a:rPr lang="cs-CZ" sz="2000" i="1" dirty="0"/>
              <a:t> (MŠMT -&gt; Vláda -&gt; Parlament)</a:t>
            </a:r>
          </a:p>
          <a:p>
            <a:pPr lvl="0">
              <a:spcBef>
                <a:spcPts val="600"/>
              </a:spcBef>
              <a:spcAft>
                <a:spcPts val="600"/>
              </a:spcAft>
            </a:pPr>
            <a:r>
              <a:rPr lang="cs-CZ" sz="2000" i="1" dirty="0"/>
              <a:t>rozpracovává cíle vzdělávání stanovené zákonem a vymezuje hlavní oblasti vzdělávání, obsahy vzdělávání a prostředky, které jsou nezbytné k dosahování těchto cílů)</a:t>
            </a:r>
          </a:p>
          <a:p>
            <a:pPr lvl="0">
              <a:spcBef>
                <a:spcPts val="600"/>
              </a:spcBef>
              <a:spcAft>
                <a:spcPts val="600"/>
              </a:spcAft>
            </a:pPr>
            <a:r>
              <a:rPr lang="cs-CZ" sz="2000" b="1" dirty="0"/>
              <a:t>Rámcové vzdělávací programy</a:t>
            </a:r>
            <a:r>
              <a:rPr lang="cs-CZ" sz="2000" dirty="0"/>
              <a:t> (MŠMT po projednání s ministerstvy)</a:t>
            </a:r>
          </a:p>
          <a:p>
            <a:pPr lvl="0">
              <a:spcBef>
                <a:spcPts val="600"/>
              </a:spcBef>
              <a:spcAft>
                <a:spcPts val="600"/>
              </a:spcAft>
            </a:pPr>
            <a:r>
              <a:rPr lang="cs-CZ" sz="2000" dirty="0"/>
              <a:t>vymezují povinný obsah, rozsah a podmínky vzdělávání (tedy zejména konkrétní cíle, formy, délku, organizační uspořádání, profesní profil, podmínky průběhu a ukončování vzdělávání)</a:t>
            </a:r>
          </a:p>
          <a:p>
            <a:pPr lvl="0">
              <a:spcBef>
                <a:spcPts val="600"/>
              </a:spcBef>
              <a:spcAft>
                <a:spcPts val="600"/>
              </a:spcAft>
            </a:pPr>
            <a:r>
              <a:rPr lang="cs-CZ" sz="2000" dirty="0"/>
              <a:t>jsou závazné pro tvorbu školních </a:t>
            </a:r>
            <a:r>
              <a:rPr lang="cs-CZ" sz="2000" dirty="0" err="1"/>
              <a:t>vzděl</a:t>
            </a:r>
            <a:r>
              <a:rPr lang="cs-CZ" sz="2000" dirty="0"/>
              <a:t>. programů, hodnocení výsledků vzdělávání dětí a žáků, tvorbu a posuzování učebnic a učebních textů.</a:t>
            </a:r>
          </a:p>
          <a:p>
            <a:pPr lvl="0">
              <a:spcBef>
                <a:spcPts val="600"/>
              </a:spcBef>
              <a:spcAft>
                <a:spcPts val="600"/>
              </a:spcAft>
            </a:pPr>
            <a:r>
              <a:rPr lang="cs-CZ" sz="2000" u="sng" dirty="0">
                <a:solidFill>
                  <a:srgbClr val="0070C0"/>
                </a:solidFill>
              </a:rPr>
              <a:t>http://www.msmt.cz/vzdelavani/skolstvi-v-cr/skolskareforma/ramcove-vzdelavaci-programy</a:t>
            </a:r>
          </a:p>
          <a:p>
            <a:pPr lvl="0">
              <a:spcBef>
                <a:spcPts val="600"/>
              </a:spcBef>
              <a:spcAft>
                <a:spcPts val="600"/>
              </a:spcAft>
            </a:pPr>
            <a:endParaRPr lang="cs-CZ"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4000" y="1484784"/>
          <a:ext cx="657639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1428728" y="642918"/>
            <a:ext cx="1750552" cy="769441"/>
          </a:xfrm>
          <a:prstGeom prst="rect">
            <a:avLst/>
          </a:prstGeom>
        </p:spPr>
        <p:txBody>
          <a:bodyPr wrap="square">
            <a:spAutoFit/>
          </a:bodyPr>
          <a:lstStyle/>
          <a:p>
            <a:r>
              <a:rPr lang="cs-CZ" altLang="zh-CN" sz="4400" dirty="0">
                <a:ea typeface="宋体" charset="-122"/>
              </a:rPr>
              <a:t>Obsah</a:t>
            </a:r>
            <a:endParaRPr lang="zh-CN" altLang="en-US" sz="4400"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876015" cy="769441"/>
          </a:xfrm>
          <a:prstGeom prst="rect">
            <a:avLst/>
          </a:prstGeom>
        </p:spPr>
        <p:txBody>
          <a:bodyPr wrap="none">
            <a:spAutoFit/>
          </a:bodyPr>
          <a:lstStyle/>
          <a:p>
            <a:r>
              <a:rPr lang="cs-CZ" altLang="zh-CN" sz="4400" dirty="0">
                <a:ea typeface="宋体" charset="-122"/>
              </a:rPr>
              <a:t>Vzdělávací programy</a:t>
            </a:r>
            <a:endParaRPr lang="zh-CN" altLang="en-US" sz="4400" b="1" dirty="0"/>
          </a:p>
        </p:txBody>
      </p:sp>
      <p:sp>
        <p:nvSpPr>
          <p:cNvPr id="4" name="TextovéPole 3"/>
          <p:cNvSpPr txBox="1"/>
          <p:nvPr/>
        </p:nvSpPr>
        <p:spPr>
          <a:xfrm>
            <a:off x="755576" y="1484784"/>
            <a:ext cx="7488832" cy="4401205"/>
          </a:xfrm>
          <a:prstGeom prst="rect">
            <a:avLst/>
          </a:prstGeom>
          <a:noFill/>
        </p:spPr>
        <p:txBody>
          <a:bodyPr wrap="square" rtlCol="0">
            <a:spAutoFit/>
          </a:bodyPr>
          <a:lstStyle/>
          <a:p>
            <a:pPr>
              <a:spcBef>
                <a:spcPts val="600"/>
              </a:spcBef>
              <a:spcAft>
                <a:spcPts val="600"/>
              </a:spcAft>
            </a:pPr>
            <a:r>
              <a:rPr lang="cs-CZ" sz="2400" b="1" dirty="0"/>
              <a:t>Školní vzdělávací programy </a:t>
            </a:r>
            <a:r>
              <a:rPr lang="cs-CZ" sz="2400" dirty="0"/>
              <a:t>(ředitelé) </a:t>
            </a:r>
          </a:p>
          <a:p>
            <a:pPr>
              <a:spcBef>
                <a:spcPts val="600"/>
              </a:spcBef>
              <a:spcAft>
                <a:spcPts val="600"/>
              </a:spcAft>
            </a:pPr>
            <a:r>
              <a:rPr lang="cs-CZ" sz="2400" dirty="0"/>
              <a:t>Uspořádání obsahu vzdělávání do předmětů nebo jiných ucelených částí učiva (například modulů).</a:t>
            </a:r>
          </a:p>
          <a:p>
            <a:pPr>
              <a:spcBef>
                <a:spcPts val="600"/>
              </a:spcBef>
              <a:spcAft>
                <a:spcPts val="600"/>
              </a:spcAft>
            </a:pPr>
            <a:r>
              <a:rPr lang="cs-CZ" sz="2400" dirty="0"/>
              <a:t>________</a:t>
            </a:r>
          </a:p>
          <a:p>
            <a:pPr>
              <a:spcBef>
                <a:spcPts val="600"/>
              </a:spcBef>
              <a:spcAft>
                <a:spcPts val="600"/>
              </a:spcAft>
            </a:pPr>
            <a:r>
              <a:rPr lang="cs-CZ" sz="2400" b="1" dirty="0"/>
              <a:t>Vzdělávací programy pro vyšší odborné vzdělávání </a:t>
            </a:r>
            <a:r>
              <a:rPr lang="cs-CZ" sz="2400" dirty="0"/>
              <a:t>(akreditace MŠMT)</a:t>
            </a:r>
          </a:p>
          <a:p>
            <a:pPr>
              <a:spcBef>
                <a:spcPts val="600"/>
              </a:spcBef>
              <a:spcAft>
                <a:spcPts val="600"/>
              </a:spcAft>
            </a:pPr>
            <a:r>
              <a:rPr lang="cs-CZ" sz="2400" dirty="0"/>
              <a:t>stanoví zejména konkrétní cíle, formy, délku a obsah vzdělávání a jeho organizační uspořádání, profil absolventa vzdělávacího programu, vyučovací jazyk, podmínky průběhu a ukončování vzdělávání.</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755576" y="1844824"/>
            <a:ext cx="7488832" cy="3847207"/>
          </a:xfrm>
          <a:prstGeom prst="rect">
            <a:avLst/>
          </a:prstGeom>
          <a:noFill/>
        </p:spPr>
        <p:txBody>
          <a:bodyPr wrap="square" rtlCol="0">
            <a:spAutoFit/>
          </a:bodyPr>
          <a:lstStyle/>
          <a:p>
            <a:pPr>
              <a:spcBef>
                <a:spcPts val="600"/>
              </a:spcBef>
              <a:spcAft>
                <a:spcPts val="600"/>
              </a:spcAft>
            </a:pPr>
            <a:r>
              <a:rPr lang="cs-CZ" sz="2800" b="1" dirty="0"/>
              <a:t>Školy</a:t>
            </a:r>
            <a:r>
              <a:rPr lang="cs-CZ" sz="2800" dirty="0"/>
              <a:t>  uskutečňují vzdělávání podle vzdělávacích programů</a:t>
            </a:r>
          </a:p>
          <a:p>
            <a:pPr>
              <a:spcBef>
                <a:spcPts val="600"/>
              </a:spcBef>
              <a:spcAft>
                <a:spcPts val="600"/>
              </a:spcAft>
            </a:pPr>
            <a:endParaRPr lang="cs-CZ" sz="2800" b="1" dirty="0"/>
          </a:p>
          <a:p>
            <a:pPr>
              <a:spcBef>
                <a:spcPts val="600"/>
              </a:spcBef>
              <a:spcAft>
                <a:spcPts val="600"/>
              </a:spcAft>
            </a:pPr>
            <a:r>
              <a:rPr lang="cs-CZ" sz="2800" b="1" dirty="0"/>
              <a:t>Školská zařízení </a:t>
            </a:r>
            <a:r>
              <a:rPr lang="cs-CZ" sz="2800" dirty="0"/>
              <a:t>poskytují služby a vzdělávání, které doplňují nebo podporují vzdělávání ve školách nebo s ním přímo souvisejí, </a:t>
            </a:r>
            <a:br>
              <a:rPr lang="cs-CZ" sz="2800" dirty="0"/>
            </a:br>
            <a:r>
              <a:rPr lang="cs-CZ" sz="2800" dirty="0"/>
              <a:t>nebo zajišťují ústavní a ochrannou výchovu anebo preventivně výchovnou péči (109/2002 Sb.)</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755576" y="1844824"/>
            <a:ext cx="7488832" cy="4124206"/>
          </a:xfrm>
          <a:prstGeom prst="rect">
            <a:avLst/>
          </a:prstGeom>
          <a:noFill/>
        </p:spPr>
        <p:txBody>
          <a:bodyPr wrap="square" rtlCol="0">
            <a:spAutoFit/>
          </a:bodyPr>
          <a:lstStyle/>
          <a:p>
            <a:pPr>
              <a:spcBef>
                <a:spcPts val="600"/>
              </a:spcBef>
              <a:spcAft>
                <a:spcPts val="600"/>
              </a:spcAft>
            </a:pPr>
            <a:r>
              <a:rPr lang="cs-CZ" sz="2400" b="1" dirty="0"/>
              <a:t>Školy</a:t>
            </a:r>
            <a:r>
              <a:rPr lang="cs-CZ" sz="2400" dirty="0"/>
              <a:t>  uskutečňují vzdělávání podle vzdělávacích programů</a:t>
            </a:r>
          </a:p>
          <a:p>
            <a:pPr>
              <a:spcBef>
                <a:spcPts val="600"/>
              </a:spcBef>
              <a:spcAft>
                <a:spcPts val="600"/>
              </a:spcAft>
              <a:buFont typeface="Arial" pitchFamily="34" charset="0"/>
              <a:buChar char="•"/>
            </a:pPr>
            <a:r>
              <a:rPr lang="cs-CZ" sz="2400" dirty="0"/>
              <a:t>mateřská škola</a:t>
            </a:r>
          </a:p>
          <a:p>
            <a:pPr>
              <a:spcBef>
                <a:spcPts val="600"/>
              </a:spcBef>
              <a:spcAft>
                <a:spcPts val="600"/>
              </a:spcAft>
              <a:buFont typeface="Arial" pitchFamily="34" charset="0"/>
              <a:buChar char="•"/>
            </a:pPr>
            <a:r>
              <a:rPr lang="cs-CZ" sz="2400" dirty="0"/>
              <a:t>základní škola</a:t>
            </a:r>
          </a:p>
          <a:p>
            <a:pPr>
              <a:spcBef>
                <a:spcPts val="600"/>
              </a:spcBef>
              <a:spcAft>
                <a:spcPts val="600"/>
              </a:spcAft>
              <a:buFont typeface="Arial" pitchFamily="34" charset="0"/>
              <a:buChar char="•"/>
            </a:pPr>
            <a:r>
              <a:rPr lang="cs-CZ" sz="2400" dirty="0"/>
              <a:t>střední škola (gymnázium, SOŠ a SOU)</a:t>
            </a:r>
          </a:p>
          <a:p>
            <a:pPr>
              <a:spcBef>
                <a:spcPts val="600"/>
              </a:spcBef>
              <a:spcAft>
                <a:spcPts val="600"/>
              </a:spcAft>
              <a:buFont typeface="Arial" pitchFamily="34" charset="0"/>
              <a:buChar char="•"/>
            </a:pPr>
            <a:r>
              <a:rPr lang="cs-CZ" sz="2400" dirty="0"/>
              <a:t>konzervatoř</a:t>
            </a:r>
          </a:p>
          <a:p>
            <a:pPr>
              <a:spcBef>
                <a:spcPts val="600"/>
              </a:spcBef>
              <a:spcAft>
                <a:spcPts val="600"/>
              </a:spcAft>
              <a:buFont typeface="Arial" pitchFamily="34" charset="0"/>
              <a:buChar char="•"/>
            </a:pPr>
            <a:r>
              <a:rPr lang="cs-CZ" sz="2400" dirty="0"/>
              <a:t>vyšší odborná škola</a:t>
            </a:r>
          </a:p>
          <a:p>
            <a:pPr>
              <a:spcBef>
                <a:spcPts val="600"/>
              </a:spcBef>
              <a:spcAft>
                <a:spcPts val="600"/>
              </a:spcAft>
              <a:buFont typeface="Arial" pitchFamily="34" charset="0"/>
              <a:buChar char="•"/>
            </a:pPr>
            <a:r>
              <a:rPr lang="cs-CZ" sz="2400" dirty="0"/>
              <a:t>základní umělecká škola a</a:t>
            </a:r>
          </a:p>
          <a:p>
            <a:pPr>
              <a:spcBef>
                <a:spcPts val="600"/>
              </a:spcBef>
              <a:spcAft>
                <a:spcPts val="600"/>
              </a:spcAft>
              <a:buFont typeface="Arial" pitchFamily="34" charset="0"/>
              <a:buChar char="•"/>
            </a:pPr>
            <a:r>
              <a:rPr lang="cs-CZ" sz="2400" dirty="0"/>
              <a:t>jazyková škola s právem státní jazykové zkoušky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776864" cy="4339650"/>
          </a:xfrm>
          <a:prstGeom prst="rect">
            <a:avLst/>
          </a:prstGeom>
          <a:noFill/>
        </p:spPr>
        <p:txBody>
          <a:bodyPr wrap="square" rtlCol="0">
            <a:spAutoFit/>
          </a:bodyPr>
          <a:lstStyle/>
          <a:p>
            <a:pPr>
              <a:spcBef>
                <a:spcPts val="600"/>
              </a:spcBef>
              <a:spcAft>
                <a:spcPts val="600"/>
              </a:spcAft>
            </a:pPr>
            <a:r>
              <a:rPr lang="cs-CZ" sz="2400" b="1" dirty="0"/>
              <a:t>Školská zařízení </a:t>
            </a:r>
            <a:r>
              <a:rPr lang="cs-CZ" sz="2400" dirty="0"/>
              <a:t>poskytují služby a vzdělávání, které doplňují nebo podporují vzdělávání ve školách nebo s ním přímo souvisejí</a:t>
            </a:r>
          </a:p>
          <a:p>
            <a:pPr>
              <a:spcBef>
                <a:spcPts val="600"/>
              </a:spcBef>
              <a:spcAft>
                <a:spcPts val="600"/>
              </a:spcAft>
              <a:buFont typeface="Arial" pitchFamily="34" charset="0"/>
              <a:buChar char="•"/>
            </a:pPr>
            <a:r>
              <a:rPr lang="cs-CZ" sz="2400" dirty="0"/>
              <a:t>zařízení pro další vzdělávání pedagogických pracovníků,</a:t>
            </a:r>
          </a:p>
          <a:p>
            <a:pPr>
              <a:spcBef>
                <a:spcPts val="600"/>
              </a:spcBef>
              <a:spcAft>
                <a:spcPts val="600"/>
              </a:spcAft>
              <a:buFont typeface="Arial" pitchFamily="34" charset="0"/>
              <a:buChar char="•"/>
            </a:pPr>
            <a:r>
              <a:rPr lang="cs-CZ" sz="2400" dirty="0"/>
              <a:t>školská poradenská zařízení,</a:t>
            </a:r>
          </a:p>
          <a:p>
            <a:pPr>
              <a:spcBef>
                <a:spcPts val="600"/>
              </a:spcBef>
              <a:spcAft>
                <a:spcPts val="600"/>
              </a:spcAft>
              <a:buFont typeface="Arial" pitchFamily="34" charset="0"/>
              <a:buChar char="•"/>
            </a:pPr>
            <a:r>
              <a:rPr lang="cs-CZ" sz="2400" dirty="0"/>
              <a:t>školská zařízení pro zájmové vzdělávání,</a:t>
            </a:r>
          </a:p>
          <a:p>
            <a:pPr>
              <a:spcBef>
                <a:spcPts val="600"/>
              </a:spcBef>
              <a:spcAft>
                <a:spcPts val="600"/>
              </a:spcAft>
              <a:buFont typeface="Arial" pitchFamily="34" charset="0"/>
              <a:buChar char="•"/>
            </a:pPr>
            <a:r>
              <a:rPr lang="cs-CZ" sz="2400" dirty="0"/>
              <a:t>školská účelová zařízení (např. knihovna),</a:t>
            </a:r>
          </a:p>
          <a:p>
            <a:pPr>
              <a:spcBef>
                <a:spcPts val="600"/>
              </a:spcBef>
              <a:spcAft>
                <a:spcPts val="600"/>
              </a:spcAft>
              <a:buFont typeface="Arial" pitchFamily="34" charset="0"/>
              <a:buChar char="•"/>
            </a:pPr>
            <a:r>
              <a:rPr lang="cs-CZ" sz="2400" dirty="0"/>
              <a:t>školská výchovná a ubytovací zařízení,</a:t>
            </a:r>
          </a:p>
          <a:p>
            <a:pPr>
              <a:spcBef>
                <a:spcPts val="600"/>
              </a:spcBef>
              <a:spcAft>
                <a:spcPts val="600"/>
              </a:spcAft>
              <a:buFont typeface="Arial" pitchFamily="34" charset="0"/>
              <a:buChar char="•"/>
            </a:pPr>
            <a:r>
              <a:rPr lang="cs-CZ" sz="2400" dirty="0"/>
              <a:t>zařízení školního stravování,</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667881" cy="769441"/>
          </a:xfrm>
          <a:prstGeom prst="rect">
            <a:avLst/>
          </a:prstGeom>
        </p:spPr>
        <p:txBody>
          <a:bodyPr wrap="none">
            <a:spAutoFit/>
          </a:bodyPr>
          <a:lstStyle/>
          <a:p>
            <a:r>
              <a:rPr lang="cs-CZ" altLang="zh-CN" sz="4400" dirty="0">
                <a:ea typeface="宋体" charset="-122"/>
              </a:rPr>
              <a:t>Vzdělávací soustava</a:t>
            </a:r>
            <a:endParaRPr lang="zh-CN" altLang="en-US" sz="4400" b="1" dirty="0"/>
          </a:p>
        </p:txBody>
      </p:sp>
      <p:sp>
        <p:nvSpPr>
          <p:cNvPr id="4" name="TextovéPole 3"/>
          <p:cNvSpPr txBox="1"/>
          <p:nvPr/>
        </p:nvSpPr>
        <p:spPr>
          <a:xfrm>
            <a:off x="611560" y="1484784"/>
            <a:ext cx="7776864" cy="4647426"/>
          </a:xfrm>
          <a:prstGeom prst="rect">
            <a:avLst/>
          </a:prstGeom>
          <a:noFill/>
        </p:spPr>
        <p:txBody>
          <a:bodyPr wrap="square" rtlCol="0">
            <a:spAutoFit/>
          </a:bodyPr>
          <a:lstStyle/>
          <a:p>
            <a:pPr>
              <a:spcBef>
                <a:spcPts val="600"/>
              </a:spcBef>
              <a:spcAft>
                <a:spcPts val="600"/>
              </a:spcAft>
            </a:pPr>
            <a:r>
              <a:rPr lang="cs-CZ" sz="2200" b="1" dirty="0"/>
              <a:t>Školská zařízení </a:t>
            </a:r>
            <a:r>
              <a:rPr lang="cs-CZ" sz="2200" dirty="0"/>
              <a:t>také zajišťují ústavní a ochrannou výchovu anebo preventivně výchovnou péči</a:t>
            </a:r>
          </a:p>
          <a:p>
            <a:pPr>
              <a:spcBef>
                <a:spcPts val="600"/>
              </a:spcBef>
              <a:spcAft>
                <a:spcPts val="600"/>
              </a:spcAft>
              <a:buFont typeface="Arial" pitchFamily="34" charset="0"/>
              <a:buChar char="•"/>
            </a:pPr>
            <a:r>
              <a:rPr lang="cs-CZ" sz="2000" dirty="0"/>
              <a:t> školská </a:t>
            </a:r>
            <a:r>
              <a:rPr lang="cs-CZ" sz="2000" u="sng" dirty="0"/>
              <a:t>zařízení</a:t>
            </a:r>
            <a:r>
              <a:rPr lang="cs-CZ" sz="2000" dirty="0"/>
              <a:t> pro výkon ústavní výchovy nebo ochranné výchovy</a:t>
            </a:r>
          </a:p>
          <a:p>
            <a:pPr lvl="1">
              <a:spcBef>
                <a:spcPts val="600"/>
              </a:spcBef>
              <a:spcAft>
                <a:spcPts val="600"/>
              </a:spcAft>
              <a:buFont typeface="Arial" pitchFamily="34" charset="0"/>
              <a:buChar char="•"/>
            </a:pPr>
            <a:r>
              <a:rPr lang="cs-CZ" dirty="0"/>
              <a:t> na základě rozhodnutí soudu zajišťují dítěti  (3 do 18, popř. 19 let) náhradní výchovnou péči, a to v zájmu jeho zdravého vývoje, řádné výchovy a vzdělávání;  spolupracují s rodinou dítěte, pomáhají mj. při nácviku rodičovských a dalších dovedností nezbytných pro výchovu a péči v rodině</a:t>
            </a:r>
          </a:p>
          <a:p>
            <a:pPr lvl="1">
              <a:spcBef>
                <a:spcPts val="600"/>
              </a:spcBef>
              <a:spcAft>
                <a:spcPts val="600"/>
              </a:spcAft>
              <a:buFont typeface="Arial" pitchFamily="34" charset="0"/>
              <a:buChar char="•"/>
            </a:pPr>
            <a:r>
              <a:rPr lang="cs-CZ" dirty="0"/>
              <a:t> diagnostický ústav, dětský domov, dětský domov se školou, výchovný ústav.</a:t>
            </a:r>
          </a:p>
          <a:p>
            <a:pPr>
              <a:spcBef>
                <a:spcPts val="600"/>
              </a:spcBef>
              <a:spcAft>
                <a:spcPts val="600"/>
              </a:spcAft>
              <a:buFont typeface="Arial" pitchFamily="34" charset="0"/>
              <a:buChar char="•"/>
            </a:pPr>
            <a:r>
              <a:rPr lang="cs-CZ" sz="2000" dirty="0"/>
              <a:t> školská z. pro preventivně výchovnou péči  (</a:t>
            </a:r>
            <a:r>
              <a:rPr lang="cs-CZ" sz="2000" u="sng" dirty="0"/>
              <a:t>střediska </a:t>
            </a:r>
            <a:r>
              <a:rPr lang="cs-CZ" sz="2000" dirty="0"/>
              <a:t>výchovné péče)</a:t>
            </a:r>
          </a:p>
          <a:p>
            <a:pPr lvl="1">
              <a:spcBef>
                <a:spcPts val="600"/>
              </a:spcBef>
              <a:spcAft>
                <a:spcPts val="600"/>
              </a:spcAft>
              <a:buFont typeface="Arial" pitchFamily="34" charset="0"/>
              <a:buChar char="•"/>
            </a:pPr>
            <a:r>
              <a:rPr lang="cs-CZ" dirty="0"/>
              <a:t> poskytují preventivně výchovnou péči za účelem předcházení vzniku a rozvoji negativních projevů chování nebo narušení dítěte, či za účelem zmírnění či odstraňovat příčin nebo důsledků již vzniklých </a:t>
            </a:r>
            <a:br>
              <a:rPr lang="cs-CZ" dirty="0"/>
            </a:br>
            <a:r>
              <a:rPr lang="cs-CZ" dirty="0"/>
              <a:t>poruch chování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a:ea typeface="宋体" charset="-122"/>
              </a:rPr>
              <a:t>Pedagogický pracovník</a:t>
            </a:r>
            <a:endParaRPr lang="zh-CN" altLang="en-US" sz="4400" b="1" dirty="0"/>
          </a:p>
        </p:txBody>
      </p:sp>
      <p:sp>
        <p:nvSpPr>
          <p:cNvPr id="4" name="TextovéPole 3"/>
          <p:cNvSpPr txBox="1"/>
          <p:nvPr/>
        </p:nvSpPr>
        <p:spPr>
          <a:xfrm>
            <a:off x="755576" y="1484784"/>
            <a:ext cx="7488832" cy="3724096"/>
          </a:xfrm>
          <a:prstGeom prst="rect">
            <a:avLst/>
          </a:prstGeom>
          <a:noFill/>
        </p:spPr>
        <p:txBody>
          <a:bodyPr wrap="square" rtlCol="0">
            <a:spAutoFit/>
          </a:bodyPr>
          <a:lstStyle/>
          <a:p>
            <a:pPr lvl="0">
              <a:spcBef>
                <a:spcPts val="600"/>
              </a:spcBef>
              <a:spcAft>
                <a:spcPts val="600"/>
              </a:spcAft>
            </a:pPr>
            <a:r>
              <a:rPr lang="cs-CZ" sz="2400" dirty="0"/>
              <a:t>= ten, kdo uskutečňuje výchovu a vzdělávání na základě školského zákona</a:t>
            </a:r>
          </a:p>
          <a:p>
            <a:pPr lvl="0">
              <a:spcBef>
                <a:spcPts val="600"/>
              </a:spcBef>
              <a:spcAft>
                <a:spcPts val="600"/>
              </a:spcAft>
            </a:pPr>
            <a:r>
              <a:rPr lang="cs-CZ" sz="2400" dirty="0"/>
              <a:t>-&gt; koná přímou vyučovací, výchovnou, speciálně pedagogickou nebo pedagogicko-psychologickou činnost přímým působením na vzdělávaného</a:t>
            </a:r>
          </a:p>
          <a:p>
            <a:pPr lvl="0">
              <a:spcBef>
                <a:spcPts val="600"/>
              </a:spcBef>
              <a:spcAft>
                <a:spcPts val="600"/>
              </a:spcAft>
            </a:pPr>
            <a:r>
              <a:rPr lang="cs-CZ" sz="2400" dirty="0"/>
              <a:t>Předpoklady a požadavky pro výkon činnosti pedagogických pracovníků, jejich další vzdělávání a kariérní systém upravuje </a:t>
            </a:r>
            <a:r>
              <a:rPr lang="cs-CZ" sz="2400" u="sng" dirty="0"/>
              <a:t>zákon o pedagogických pracovnících  </a:t>
            </a:r>
            <a:r>
              <a:rPr lang="cs-CZ" sz="2400" dirty="0"/>
              <a:t>(563/2004) a k němu vydané prováděcí vyhlášky.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368586" cy="769441"/>
          </a:xfrm>
          <a:prstGeom prst="rect">
            <a:avLst/>
          </a:prstGeom>
        </p:spPr>
        <p:txBody>
          <a:bodyPr wrap="none">
            <a:spAutoFit/>
          </a:bodyPr>
          <a:lstStyle/>
          <a:p>
            <a:r>
              <a:rPr lang="cs-CZ" altLang="zh-CN" sz="4400" dirty="0">
                <a:ea typeface="宋体" charset="-122"/>
              </a:rPr>
              <a:t>Pedagogický pracovník</a:t>
            </a:r>
            <a:endParaRPr lang="zh-CN" altLang="en-US" sz="4400" b="1" dirty="0"/>
          </a:p>
        </p:txBody>
      </p:sp>
      <p:sp>
        <p:nvSpPr>
          <p:cNvPr id="4" name="TextovéPole 3"/>
          <p:cNvSpPr txBox="1"/>
          <p:nvPr/>
        </p:nvSpPr>
        <p:spPr>
          <a:xfrm>
            <a:off x="755576" y="1484784"/>
            <a:ext cx="7488832" cy="4832092"/>
          </a:xfrm>
          <a:prstGeom prst="rect">
            <a:avLst/>
          </a:prstGeom>
          <a:noFill/>
        </p:spPr>
        <p:txBody>
          <a:bodyPr wrap="square" rtlCol="0">
            <a:spAutoFit/>
          </a:bodyPr>
          <a:lstStyle/>
          <a:p>
            <a:pPr lvl="0">
              <a:spcBef>
                <a:spcPts val="600"/>
              </a:spcBef>
              <a:spcAft>
                <a:spcPts val="600"/>
              </a:spcAft>
            </a:pPr>
            <a:r>
              <a:rPr lang="cs-CZ" sz="2400" dirty="0"/>
              <a:t>Předpoklady a požadavky pro výkon činnosti</a:t>
            </a:r>
          </a:p>
          <a:p>
            <a:pPr marL="177800" lvl="0" indent="-177800">
              <a:spcBef>
                <a:spcPts val="600"/>
              </a:spcBef>
              <a:spcAft>
                <a:spcPts val="600"/>
              </a:spcAft>
              <a:buFont typeface="Arial" pitchFamily="34" charset="0"/>
              <a:buChar char="•"/>
            </a:pPr>
            <a:r>
              <a:rPr lang="cs-CZ" sz="2400" dirty="0"/>
              <a:t>plná způsobilost k právním úkonům,</a:t>
            </a:r>
          </a:p>
          <a:p>
            <a:pPr marL="177800" lvl="0" indent="-177800">
              <a:spcBef>
                <a:spcPts val="600"/>
              </a:spcBef>
              <a:spcAft>
                <a:spcPts val="600"/>
              </a:spcAft>
              <a:buFont typeface="Arial" pitchFamily="34" charset="0"/>
              <a:buChar char="•"/>
            </a:pPr>
            <a:r>
              <a:rPr lang="cs-CZ" sz="2400" dirty="0"/>
              <a:t>odborná kvalifikace pro vykonávanou přímou pedagogickou činnost  (§ 6 – 22 ZPedPrac)</a:t>
            </a:r>
          </a:p>
          <a:p>
            <a:pPr marL="177800" lvl="0" indent="-177800">
              <a:spcBef>
                <a:spcPts val="600"/>
              </a:spcBef>
              <a:spcAft>
                <a:spcPts val="600"/>
              </a:spcAft>
              <a:buFont typeface="Arial" pitchFamily="34" charset="0"/>
              <a:buChar char="•"/>
            </a:pPr>
            <a:r>
              <a:rPr lang="cs-CZ" sz="2400" dirty="0"/>
              <a:t>bezúhonnost</a:t>
            </a:r>
          </a:p>
          <a:p>
            <a:pPr marL="177800" lvl="0" indent="-177800">
              <a:spcBef>
                <a:spcPts val="600"/>
              </a:spcBef>
              <a:spcAft>
                <a:spcPts val="600"/>
              </a:spcAft>
              <a:buFont typeface="Arial" pitchFamily="34" charset="0"/>
              <a:buChar char="•"/>
            </a:pPr>
            <a:r>
              <a:rPr lang="cs-CZ" sz="2400" dirty="0"/>
              <a:t>zdravotní způsobilost </a:t>
            </a:r>
          </a:p>
          <a:p>
            <a:pPr marL="177800" lvl="0" indent="-177800">
              <a:spcBef>
                <a:spcPts val="600"/>
              </a:spcBef>
              <a:spcAft>
                <a:spcPts val="600"/>
              </a:spcAft>
              <a:buFont typeface="Arial" pitchFamily="34" charset="0"/>
              <a:buChar char="•"/>
            </a:pPr>
            <a:r>
              <a:rPr lang="cs-CZ" sz="2400" dirty="0"/>
              <a:t>prokázaná znalost českého jazyka; nevyžaduje u os., která</a:t>
            </a:r>
          </a:p>
          <a:p>
            <a:pPr marL="635000" lvl="1" indent="-177800">
              <a:spcBef>
                <a:spcPts val="600"/>
              </a:spcBef>
              <a:spcAft>
                <a:spcPts val="600"/>
              </a:spcAft>
              <a:buFont typeface="Arial" pitchFamily="34" charset="0"/>
              <a:buChar char="•"/>
            </a:pPr>
            <a:r>
              <a:rPr lang="cs-CZ" sz="2000" dirty="0"/>
              <a:t>bude působit ve škole s jiným vyučovacím jazykem než českým</a:t>
            </a:r>
          </a:p>
          <a:p>
            <a:pPr marL="635000" lvl="1" indent="-177800">
              <a:spcBef>
                <a:spcPts val="600"/>
              </a:spcBef>
              <a:spcAft>
                <a:spcPts val="600"/>
              </a:spcAft>
              <a:buFont typeface="Arial" pitchFamily="34" charset="0"/>
              <a:buChar char="•"/>
            </a:pPr>
            <a:r>
              <a:rPr lang="cs-CZ" sz="2000" dirty="0"/>
              <a:t>úspěšně vykonala maturitní zkoušku z  ČJ a literatury</a:t>
            </a:r>
          </a:p>
          <a:p>
            <a:pPr marL="635000" lvl="1" indent="-177800">
              <a:spcBef>
                <a:spcPts val="600"/>
              </a:spcBef>
              <a:spcAft>
                <a:spcPts val="600"/>
              </a:spcAft>
              <a:buFont typeface="Arial" pitchFamily="34" charset="0"/>
              <a:buChar char="•"/>
            </a:pPr>
            <a:r>
              <a:rPr lang="cs-CZ" sz="2000" dirty="0"/>
              <a:t>vyučuje cizí jazyk nebo konverzaci v cizím jazyce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642910" y="1412776"/>
            <a:ext cx="7786742" cy="5201424"/>
          </a:xfrm>
          <a:prstGeom prst="rect">
            <a:avLst/>
          </a:prstGeom>
          <a:noFill/>
        </p:spPr>
        <p:txBody>
          <a:bodyPr wrap="square" rtlCol="0">
            <a:spAutoFit/>
          </a:bodyPr>
          <a:lstStyle/>
          <a:p>
            <a:pPr>
              <a:spcBef>
                <a:spcPts val="600"/>
              </a:spcBef>
              <a:spcAft>
                <a:spcPts val="600"/>
              </a:spcAft>
            </a:pPr>
            <a:r>
              <a:rPr lang="cs-CZ" sz="2100" b="1" dirty="0"/>
              <a:t>Školská PO</a:t>
            </a:r>
          </a:p>
          <a:p>
            <a:pPr>
              <a:spcBef>
                <a:spcPts val="600"/>
              </a:spcBef>
              <a:spcAft>
                <a:spcPts val="600"/>
              </a:spcAft>
            </a:pPr>
            <a:r>
              <a:rPr lang="cs-CZ" sz="2100" dirty="0"/>
              <a:t>= PO zřízená podle ŠkolZ (designovaná pro činnost školy či školského zařízení), jejíž hlavní činností je poskytování vzdělávání podle vzdělávacích programů  a školských služeb</a:t>
            </a:r>
          </a:p>
          <a:p>
            <a:pPr>
              <a:spcBef>
                <a:spcPts val="600"/>
              </a:spcBef>
              <a:spcAft>
                <a:spcPts val="600"/>
              </a:spcAft>
            </a:pPr>
            <a:r>
              <a:rPr lang="cs-CZ" sz="2100" dirty="0"/>
              <a:t> - jejím zřizovatelem může být</a:t>
            </a:r>
          </a:p>
          <a:p>
            <a:pPr marL="177800" indent="-177800">
              <a:spcBef>
                <a:spcPts val="600"/>
              </a:spcBef>
              <a:spcAft>
                <a:spcPts val="600"/>
              </a:spcAft>
              <a:buFont typeface="Arial" pitchFamily="34" charset="0"/>
              <a:buChar char="•"/>
            </a:pPr>
            <a:r>
              <a:rPr lang="cs-CZ" sz="2100" dirty="0"/>
              <a:t>ministerstvo, kraj, obec nebo svazek obcí,</a:t>
            </a:r>
          </a:p>
          <a:p>
            <a:pPr marL="177800" indent="-177800">
              <a:spcBef>
                <a:spcPts val="600"/>
              </a:spcBef>
              <a:spcAft>
                <a:spcPts val="600"/>
              </a:spcAft>
              <a:buFont typeface="Arial" pitchFamily="34" charset="0"/>
              <a:buChar char="•"/>
            </a:pPr>
            <a:r>
              <a:rPr lang="cs-CZ" sz="2100" dirty="0"/>
              <a:t>jiná právnická osoba nebo fyzická osoba (vč. registrované církve a náb. spol., kt. bylo přiznáno oprávnění zřizovat církevní školy)</a:t>
            </a:r>
          </a:p>
          <a:p>
            <a:pPr>
              <a:spcBef>
                <a:spcPts val="600"/>
              </a:spcBef>
              <a:spcAft>
                <a:spcPts val="600"/>
              </a:spcAft>
            </a:pPr>
            <a:r>
              <a:rPr lang="cs-CZ" sz="2100" b="1" dirty="0"/>
              <a:t>Školský rejstřík</a:t>
            </a:r>
          </a:p>
          <a:p>
            <a:pPr>
              <a:spcBef>
                <a:spcPts val="600"/>
              </a:spcBef>
              <a:spcAft>
                <a:spcPts val="600"/>
              </a:spcAft>
            </a:pPr>
            <a:r>
              <a:rPr lang="cs-CZ" sz="2100" dirty="0"/>
              <a:t>= veřejný seznam (</a:t>
            </a:r>
            <a:r>
              <a:rPr lang="cs-CZ" sz="2100" u="sng" dirty="0">
                <a:solidFill>
                  <a:srgbClr val="002060"/>
                </a:solidFill>
              </a:rPr>
              <a:t>http://rejskol.msmt.cz/)</a:t>
            </a:r>
            <a:r>
              <a:rPr lang="cs-CZ" sz="2100" dirty="0"/>
              <a:t>, který obsahuje</a:t>
            </a:r>
          </a:p>
          <a:p>
            <a:pPr>
              <a:spcBef>
                <a:spcPts val="600"/>
              </a:spcBef>
              <a:spcAft>
                <a:spcPts val="600"/>
              </a:spcAft>
            </a:pPr>
            <a:r>
              <a:rPr lang="cs-CZ" sz="2100" dirty="0"/>
              <a:t> a) rejstřík škol a školských zařízení,</a:t>
            </a:r>
          </a:p>
          <a:p>
            <a:pPr>
              <a:spcBef>
                <a:spcPts val="600"/>
              </a:spcBef>
              <a:spcAft>
                <a:spcPts val="600"/>
              </a:spcAft>
            </a:pPr>
            <a:r>
              <a:rPr lang="cs-CZ" sz="2100" dirty="0"/>
              <a:t> b) rejstřík školských právnických osob.</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671937" cy="769441"/>
          </a:xfrm>
          <a:prstGeom prst="rect">
            <a:avLst/>
          </a:prstGeom>
        </p:spPr>
        <p:txBody>
          <a:bodyPr wrap="none">
            <a:spAutoFit/>
          </a:bodyPr>
          <a:lstStyle/>
          <a:p>
            <a:r>
              <a:rPr lang="cs-CZ" altLang="zh-CN" sz="4400" dirty="0">
                <a:ea typeface="宋体" charset="-122"/>
              </a:rPr>
              <a:t>Školská právnická osoba</a:t>
            </a:r>
          </a:p>
        </p:txBody>
      </p:sp>
      <p:sp>
        <p:nvSpPr>
          <p:cNvPr id="4" name="TextovéPole 3"/>
          <p:cNvSpPr txBox="1"/>
          <p:nvPr/>
        </p:nvSpPr>
        <p:spPr>
          <a:xfrm>
            <a:off x="642910" y="1412776"/>
            <a:ext cx="7786742" cy="3508653"/>
          </a:xfrm>
          <a:prstGeom prst="rect">
            <a:avLst/>
          </a:prstGeom>
          <a:noFill/>
        </p:spPr>
        <p:txBody>
          <a:bodyPr wrap="square" rtlCol="0">
            <a:spAutoFit/>
          </a:bodyPr>
          <a:lstStyle/>
          <a:p>
            <a:pPr>
              <a:spcBef>
                <a:spcPts val="600"/>
              </a:spcBef>
              <a:spcAft>
                <a:spcPts val="600"/>
              </a:spcAft>
            </a:pPr>
            <a:r>
              <a:rPr lang="cs-CZ" sz="2400" dirty="0"/>
              <a:t>= PO zřízená podle ŠkolZ (designovaná pro činnost školy či školského zařízení), jejíž hlavní činností je poskytování vzdělávání podle vzdělávacích programů  a školských služeb</a:t>
            </a:r>
          </a:p>
          <a:p>
            <a:pPr>
              <a:spcBef>
                <a:spcPts val="600"/>
              </a:spcBef>
              <a:spcAft>
                <a:spcPts val="600"/>
              </a:spcAft>
            </a:pPr>
            <a:r>
              <a:rPr lang="cs-CZ" sz="2400" dirty="0"/>
              <a:t> - jejím zřizovatelem může být</a:t>
            </a:r>
          </a:p>
          <a:p>
            <a:pPr marL="177800" indent="-177800">
              <a:spcBef>
                <a:spcPts val="600"/>
              </a:spcBef>
              <a:spcAft>
                <a:spcPts val="600"/>
              </a:spcAft>
              <a:buFont typeface="Arial" pitchFamily="34" charset="0"/>
              <a:buChar char="•"/>
            </a:pPr>
            <a:r>
              <a:rPr lang="cs-CZ" sz="2400" dirty="0"/>
              <a:t>ministerstvo, kraj, obec nebo svazek obcí,</a:t>
            </a:r>
          </a:p>
          <a:p>
            <a:pPr marL="177800" indent="-177800">
              <a:spcBef>
                <a:spcPts val="600"/>
              </a:spcBef>
              <a:spcAft>
                <a:spcPts val="600"/>
              </a:spcAft>
              <a:buFont typeface="Arial" pitchFamily="34" charset="0"/>
              <a:buChar char="•"/>
            </a:pPr>
            <a:r>
              <a:rPr lang="cs-CZ" sz="2400" dirty="0"/>
              <a:t>jiná právnická osoba nebo fyzická osoba (vč. registrované církve a náb. spol., kt. bylo přiznáno oprávnění zřizovat církevní školy)</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63091" cy="769441"/>
          </a:xfrm>
          <a:prstGeom prst="rect">
            <a:avLst/>
          </a:prstGeom>
        </p:spPr>
        <p:txBody>
          <a:bodyPr wrap="none">
            <a:spAutoFit/>
          </a:bodyPr>
          <a:lstStyle/>
          <a:p>
            <a:r>
              <a:rPr lang="cs-CZ" altLang="zh-CN" sz="4400" dirty="0">
                <a:ea typeface="宋体" charset="-122"/>
              </a:rPr>
              <a:t>Školský rejstřík</a:t>
            </a:r>
            <a:endParaRPr lang="zh-CN" altLang="en-US" sz="4400" b="1" dirty="0"/>
          </a:p>
        </p:txBody>
      </p:sp>
      <p:sp>
        <p:nvSpPr>
          <p:cNvPr id="4" name="TextovéPole 3"/>
          <p:cNvSpPr txBox="1"/>
          <p:nvPr/>
        </p:nvSpPr>
        <p:spPr>
          <a:xfrm>
            <a:off x="642910" y="1412776"/>
            <a:ext cx="7786742" cy="2970044"/>
          </a:xfrm>
          <a:prstGeom prst="rect">
            <a:avLst/>
          </a:prstGeom>
          <a:noFill/>
        </p:spPr>
        <p:txBody>
          <a:bodyPr wrap="square" rtlCol="0">
            <a:spAutoFit/>
          </a:bodyPr>
          <a:lstStyle/>
          <a:p>
            <a:pPr>
              <a:spcBef>
                <a:spcPts val="600"/>
              </a:spcBef>
              <a:spcAft>
                <a:spcPts val="600"/>
              </a:spcAft>
            </a:pPr>
            <a:r>
              <a:rPr lang="cs-CZ" sz="2100" dirty="0"/>
              <a:t>= veřejný seznam (</a:t>
            </a:r>
            <a:r>
              <a:rPr lang="cs-CZ" sz="2100" u="sng" dirty="0">
                <a:solidFill>
                  <a:srgbClr val="002060"/>
                </a:solidFill>
              </a:rPr>
              <a:t>http://rejskol.msmt.cz/)</a:t>
            </a:r>
            <a:r>
              <a:rPr lang="cs-CZ" sz="2100" dirty="0"/>
              <a:t>, který obsahuje</a:t>
            </a:r>
          </a:p>
          <a:p>
            <a:pPr>
              <a:spcBef>
                <a:spcPts val="600"/>
              </a:spcBef>
              <a:spcAft>
                <a:spcPts val="600"/>
              </a:spcAft>
            </a:pPr>
            <a:r>
              <a:rPr lang="cs-CZ" sz="2100" dirty="0"/>
              <a:t> a) rejstřík škol a školských zařízení (MŠMT, krajský úřad)</a:t>
            </a:r>
          </a:p>
          <a:p>
            <a:pPr>
              <a:spcBef>
                <a:spcPts val="600"/>
              </a:spcBef>
              <a:spcAft>
                <a:spcPts val="600"/>
              </a:spcAft>
            </a:pPr>
            <a:r>
              <a:rPr lang="cs-CZ" sz="2100" dirty="0"/>
              <a:t> b) rejstřík školských právnických osob (MŠMT).</a:t>
            </a:r>
          </a:p>
          <a:p>
            <a:pPr>
              <a:spcBef>
                <a:spcPts val="600"/>
              </a:spcBef>
              <a:spcAft>
                <a:spcPts val="600"/>
              </a:spcAft>
            </a:pPr>
            <a:endParaRPr lang="cs-CZ" sz="2100" dirty="0"/>
          </a:p>
          <a:p>
            <a:pPr>
              <a:spcBef>
                <a:spcPts val="600"/>
              </a:spcBef>
              <a:spcAft>
                <a:spcPts val="600"/>
              </a:spcAft>
            </a:pPr>
            <a:r>
              <a:rPr lang="cs-CZ" sz="2100" dirty="0"/>
              <a:t>Zápis v něm je nezbytnou podmínkou pro to, aby právnická osoba mohla vykonávat činnost školy nebo školského zařízení, resp. předpokladem vzniku školské PO.</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14348" y="1357298"/>
            <a:ext cx="7572428" cy="4708981"/>
          </a:xfrm>
          <a:prstGeom prst="rect">
            <a:avLst/>
          </a:prstGeom>
          <a:noFill/>
        </p:spPr>
        <p:txBody>
          <a:bodyPr wrap="square" rtlCol="0">
            <a:spAutoFit/>
          </a:bodyPr>
          <a:lstStyle/>
          <a:p>
            <a:r>
              <a:rPr lang="cs-CZ" sz="2000" b="1" dirty="0"/>
              <a:t>Čl. 2 Ústavy ČR</a:t>
            </a:r>
            <a:endParaRPr lang="cs-CZ" sz="2000" dirty="0"/>
          </a:p>
          <a:p>
            <a:r>
              <a:rPr lang="cs-CZ" sz="2000" dirty="0"/>
              <a:t>(3) Státní moc slouží všem občanům a lze ji uplatňovat jen v případech, v mezích a způsoby, které stanoví zákon.</a:t>
            </a:r>
            <a:br>
              <a:rPr lang="cs-CZ" sz="2000" dirty="0"/>
            </a:br>
            <a:r>
              <a:rPr lang="cs-CZ" sz="2000" dirty="0"/>
              <a:t>(4) Každý občan může činit, co není zákonem zakázáno, a nikdo nesmí být nucen činit, co zákon neukládá.</a:t>
            </a:r>
          </a:p>
          <a:p>
            <a:endParaRPr lang="cs-CZ" sz="2000" dirty="0"/>
          </a:p>
          <a:p>
            <a:r>
              <a:rPr lang="cs-CZ" sz="2000" b="1" dirty="0"/>
              <a:t>Čl. 2 Listiny</a:t>
            </a:r>
            <a:endParaRPr lang="cs-CZ" sz="2000" dirty="0"/>
          </a:p>
          <a:p>
            <a:r>
              <a:rPr lang="cs-CZ" sz="2000" dirty="0"/>
              <a:t>(2) Státní moc lze uplatňovat jen v případech a v mezích stanovených zákonem, a to způsobem, který zákon stanoví.</a:t>
            </a:r>
            <a:br>
              <a:rPr lang="cs-CZ" sz="2000" dirty="0"/>
            </a:br>
            <a:r>
              <a:rPr lang="cs-CZ" sz="2000" dirty="0"/>
              <a:t>(3) Každý může činit, co není zákonem zakázáno, a nikdo nesmí být nucen činit, co zákon neukládá.</a:t>
            </a:r>
          </a:p>
          <a:p>
            <a:endParaRPr lang="cs-CZ" sz="2000" dirty="0"/>
          </a:p>
          <a:p>
            <a:r>
              <a:rPr lang="cs-CZ" sz="2000" b="1" dirty="0"/>
              <a:t>Čl. 4 Listiny</a:t>
            </a:r>
          </a:p>
          <a:p>
            <a:r>
              <a:rPr lang="cs-CZ" sz="2000" dirty="0"/>
              <a:t>(1) Povinnosti mohou být ukládány toliko na základě zákona </a:t>
            </a:r>
            <a:br>
              <a:rPr lang="cs-CZ" sz="2000" dirty="0"/>
            </a:br>
            <a:r>
              <a:rPr lang="cs-CZ" sz="2000" dirty="0"/>
              <a:t>a v jeho mezích a jen při zachování základních práv a svobod.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4247317"/>
          </a:xfrm>
          <a:prstGeom prst="rect">
            <a:avLst/>
          </a:prstGeom>
          <a:noFill/>
        </p:spPr>
        <p:txBody>
          <a:bodyPr wrap="square" rtlCol="0">
            <a:spAutoFit/>
          </a:bodyPr>
          <a:lstStyle/>
          <a:p>
            <a:pPr lvl="0">
              <a:spcBef>
                <a:spcPts val="600"/>
              </a:spcBef>
              <a:spcAft>
                <a:spcPts val="600"/>
              </a:spcAft>
            </a:pPr>
            <a:r>
              <a:rPr lang="cs-CZ" sz="2000" b="1" dirty="0"/>
              <a:t>Ředitel </a:t>
            </a:r>
            <a:r>
              <a:rPr lang="cs-CZ" sz="2000" dirty="0"/>
              <a:t>(má zbytkovou působnost)</a:t>
            </a:r>
          </a:p>
          <a:p>
            <a:pPr lvl="0">
              <a:spcBef>
                <a:spcPts val="600"/>
              </a:spcBef>
              <a:spcAft>
                <a:spcPts val="600"/>
              </a:spcAft>
              <a:buFont typeface="Arial" pitchFamily="34" charset="0"/>
              <a:buChar char="•"/>
            </a:pPr>
            <a:r>
              <a:rPr lang="cs-CZ" sz="2000" dirty="0"/>
              <a:t>odpovídá za vzdělávání a školské služby</a:t>
            </a:r>
          </a:p>
          <a:p>
            <a:pPr lvl="0">
              <a:spcBef>
                <a:spcPts val="600"/>
              </a:spcBef>
              <a:spcAft>
                <a:spcPts val="600"/>
              </a:spcAft>
              <a:buFont typeface="Arial" pitchFamily="34" charset="0"/>
              <a:buChar char="•"/>
            </a:pPr>
            <a:r>
              <a:rPr lang="cs-CZ" sz="2000" dirty="0"/>
              <a:t>vytváří podmínky pro výkon inspekční činnosti České školní inspekce, i pro další vzdělávání pedagogických pracovníků a pro práci školské rady,</a:t>
            </a:r>
          </a:p>
          <a:p>
            <a:pPr lvl="0">
              <a:spcBef>
                <a:spcPts val="600"/>
              </a:spcBef>
              <a:spcAft>
                <a:spcPts val="600"/>
              </a:spcAft>
              <a:buFont typeface="Arial" pitchFamily="34" charset="0"/>
              <a:buChar char="•"/>
            </a:pPr>
            <a:r>
              <a:rPr lang="cs-CZ" sz="2000" dirty="0"/>
              <a:t>odpovídá za zajištění dohledu nad dětmi a nezletilými žáky</a:t>
            </a:r>
          </a:p>
          <a:p>
            <a:pPr lvl="0">
              <a:spcBef>
                <a:spcPts val="600"/>
              </a:spcBef>
              <a:spcAft>
                <a:spcPts val="600"/>
              </a:spcAft>
              <a:buFont typeface="Arial" pitchFamily="34" charset="0"/>
              <a:buChar char="•"/>
            </a:pPr>
            <a:r>
              <a:rPr lang="cs-CZ" sz="2000" dirty="0"/>
              <a:t>zřizuje </a:t>
            </a:r>
            <a:r>
              <a:rPr lang="cs-CZ" sz="2000" b="1" dirty="0"/>
              <a:t>pedagogickou radu</a:t>
            </a:r>
            <a:r>
              <a:rPr lang="cs-CZ" sz="2000" dirty="0"/>
              <a:t>, s níž projednává všechny zásadní pedagogické dokumenty a opatření týkající se vzdělávací činnosti školy</a:t>
            </a:r>
          </a:p>
          <a:p>
            <a:pPr lvl="0">
              <a:spcBef>
                <a:spcPts val="600"/>
              </a:spcBef>
              <a:spcAft>
                <a:spcPts val="600"/>
              </a:spcAft>
            </a:pPr>
            <a:r>
              <a:rPr lang="cs-CZ" sz="2000" b="1" dirty="0"/>
              <a:t>Školská rada</a:t>
            </a:r>
          </a:p>
          <a:p>
            <a:pPr lvl="0">
              <a:spcBef>
                <a:spcPts val="600"/>
              </a:spcBef>
              <a:spcAft>
                <a:spcPts val="600"/>
              </a:spcAft>
            </a:pPr>
            <a:r>
              <a:rPr lang="cs-CZ" sz="2000" b="1" dirty="0"/>
              <a:t>Česká školská inspekce</a:t>
            </a:r>
          </a:p>
          <a:p>
            <a:pPr lvl="0">
              <a:spcBef>
                <a:spcPts val="600"/>
              </a:spcBef>
              <a:spcAft>
                <a:spcPts val="600"/>
              </a:spcAft>
            </a:pPr>
            <a:r>
              <a:rPr lang="cs-CZ" sz="2000" b="1" dirty="0"/>
              <a:t>Ministerstvo školství, mládeže a tělovýchovy</a:t>
            </a:r>
          </a:p>
        </p:txBody>
      </p:sp>
      <p:sp>
        <p:nvSpPr>
          <p:cNvPr id="5"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920880" cy="4862870"/>
          </a:xfrm>
          <a:prstGeom prst="rect">
            <a:avLst/>
          </a:prstGeom>
          <a:noFill/>
        </p:spPr>
        <p:txBody>
          <a:bodyPr wrap="square" rtlCol="0">
            <a:spAutoFit/>
          </a:bodyPr>
          <a:lstStyle/>
          <a:p>
            <a:pPr lvl="0">
              <a:spcBef>
                <a:spcPts val="600"/>
              </a:spcBef>
              <a:spcAft>
                <a:spcPts val="600"/>
              </a:spcAft>
            </a:pPr>
            <a:r>
              <a:rPr lang="cs-CZ" sz="2000" b="1" dirty="0"/>
              <a:t>Školská rada</a:t>
            </a:r>
          </a:p>
          <a:p>
            <a:pPr lvl="0">
              <a:spcBef>
                <a:spcPts val="600"/>
              </a:spcBef>
              <a:spcAft>
                <a:spcPts val="600"/>
              </a:spcAft>
            </a:pPr>
            <a:r>
              <a:rPr lang="cs-CZ" sz="2000" dirty="0"/>
              <a:t>je orgán školy umožňující zákonným zástupcům nezletilých žáků, zletilým žákům a studentům, pedagogickým pracovníkům školy, zřizovateli a dalším osobám podílet se na správě školy</a:t>
            </a:r>
          </a:p>
          <a:p>
            <a:pPr lvl="0">
              <a:spcBef>
                <a:spcPts val="600"/>
              </a:spcBef>
              <a:spcAft>
                <a:spcPts val="600"/>
              </a:spcAft>
              <a:buFont typeface="Arial" pitchFamily="34" charset="0"/>
              <a:buChar char="•"/>
            </a:pPr>
            <a:r>
              <a:rPr lang="cs-CZ" sz="2000" dirty="0"/>
              <a:t> vyjadřuje se k návrhům školních vzdělávacích programů a k jejich </a:t>
            </a:r>
            <a:r>
              <a:rPr lang="cs-CZ" sz="2000" dirty="0" err="1"/>
              <a:t>uskuteč</a:t>
            </a:r>
            <a:r>
              <a:rPr lang="cs-CZ" sz="2000" dirty="0"/>
              <a:t>.</a:t>
            </a:r>
          </a:p>
          <a:p>
            <a:pPr lvl="0">
              <a:spcBef>
                <a:spcPts val="600"/>
              </a:spcBef>
              <a:spcAft>
                <a:spcPts val="600"/>
              </a:spcAft>
              <a:buFont typeface="Arial" pitchFamily="34" charset="0"/>
              <a:buChar char="•"/>
            </a:pPr>
            <a:r>
              <a:rPr lang="cs-CZ" sz="2000" dirty="0"/>
              <a:t> schvaluje výroční zprávu o činnosti , školní řád, popř.  stipendijní řád, pravidla pro hodnocení výsledků vzdělávání</a:t>
            </a:r>
          </a:p>
          <a:p>
            <a:pPr lvl="0">
              <a:spcBef>
                <a:spcPts val="600"/>
              </a:spcBef>
              <a:spcAft>
                <a:spcPts val="600"/>
              </a:spcAft>
              <a:buFont typeface="Arial" pitchFamily="34" charset="0"/>
              <a:buChar char="•"/>
            </a:pPr>
            <a:r>
              <a:rPr lang="cs-CZ" sz="2000" dirty="0"/>
              <a:t> podílí se na zpracování koncepčních záměrů rozvoje školy</a:t>
            </a:r>
          </a:p>
          <a:p>
            <a:pPr lvl="0">
              <a:spcBef>
                <a:spcPts val="600"/>
              </a:spcBef>
              <a:spcAft>
                <a:spcPts val="600"/>
              </a:spcAft>
              <a:buFont typeface="Arial" pitchFamily="34" charset="0"/>
              <a:buChar char="•"/>
            </a:pPr>
            <a:r>
              <a:rPr lang="cs-CZ" sz="2000" dirty="0"/>
              <a:t> projednává návrh rozpočtu a navrhuje opatření ke zlepšení hospodaření; projednává inspekční zprávy České školní inspekce,</a:t>
            </a:r>
          </a:p>
          <a:p>
            <a:pPr lvl="0">
              <a:spcBef>
                <a:spcPts val="600"/>
              </a:spcBef>
              <a:spcAft>
                <a:spcPts val="600"/>
              </a:spcAft>
              <a:buFont typeface="Arial" pitchFamily="34" charset="0"/>
              <a:buChar char="•"/>
            </a:pPr>
            <a:r>
              <a:rPr lang="cs-CZ" sz="2000" dirty="0"/>
              <a:t>podává podněty a oznámení řediteli, zřizovateli a dalším orgánům</a:t>
            </a:r>
          </a:p>
          <a:p>
            <a:pPr lvl="0">
              <a:spcBef>
                <a:spcPts val="600"/>
              </a:spcBef>
              <a:spcAft>
                <a:spcPts val="600"/>
              </a:spcAft>
              <a:buFont typeface="Arial" pitchFamily="34" charset="0"/>
              <a:buChar char="•"/>
            </a:pPr>
            <a:r>
              <a:rPr lang="cs-CZ" sz="2000" dirty="0"/>
              <a:t>podává návrh na vyhlášení konkursu na ředitele školy</a:t>
            </a:r>
          </a:p>
        </p:txBody>
      </p:sp>
      <p:sp>
        <p:nvSpPr>
          <p:cNvPr id="5"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632848" cy="4924425"/>
          </a:xfrm>
          <a:prstGeom prst="rect">
            <a:avLst/>
          </a:prstGeom>
          <a:noFill/>
        </p:spPr>
        <p:txBody>
          <a:bodyPr wrap="square" rtlCol="0">
            <a:spAutoFit/>
          </a:bodyPr>
          <a:lstStyle/>
          <a:p>
            <a:pPr lvl="0">
              <a:spcBef>
                <a:spcPts val="600"/>
              </a:spcBef>
              <a:spcAft>
                <a:spcPts val="600"/>
              </a:spcAft>
            </a:pPr>
            <a:r>
              <a:rPr lang="cs-CZ" sz="2000" b="1" dirty="0"/>
              <a:t>Česká školní inspekce</a:t>
            </a:r>
          </a:p>
          <a:p>
            <a:pPr lvl="0">
              <a:spcBef>
                <a:spcPts val="600"/>
              </a:spcBef>
              <a:spcAft>
                <a:spcPts val="600"/>
              </a:spcAft>
              <a:buFont typeface="Arial" pitchFamily="34" charset="0"/>
              <a:buChar char="•"/>
            </a:pPr>
            <a:r>
              <a:rPr lang="cs-CZ" sz="2000" dirty="0"/>
              <a:t>zpracovává koncepční záměry inspekční činnosti a systémy hodnocení vzdělávací soustavy</a:t>
            </a:r>
          </a:p>
          <a:p>
            <a:pPr lvl="0">
              <a:spcBef>
                <a:spcPts val="600"/>
              </a:spcBef>
              <a:spcAft>
                <a:spcPts val="600"/>
              </a:spcAft>
              <a:buFont typeface="Arial" pitchFamily="34" charset="0"/>
              <a:buChar char="•"/>
            </a:pPr>
            <a:r>
              <a:rPr lang="cs-CZ" sz="2000" dirty="0"/>
              <a:t>koná inspekční </a:t>
            </a:r>
            <a:r>
              <a:rPr lang="cs-CZ" sz="2000" dirty="0" err="1"/>
              <a:t>činn</a:t>
            </a:r>
            <a:r>
              <a:rPr lang="cs-CZ" sz="2000" dirty="0"/>
              <a:t>. ve školách a školských zařízeních a na pracovištích osob, kde se uskutečňuje praktické vyučování nebo odborná praxe</a:t>
            </a:r>
          </a:p>
          <a:p>
            <a:pPr lvl="1">
              <a:spcBef>
                <a:spcPts val="600"/>
              </a:spcBef>
              <a:spcAft>
                <a:spcPts val="600"/>
              </a:spcAft>
              <a:buFont typeface="Arial" pitchFamily="34" charset="0"/>
              <a:buChar char="•"/>
            </a:pPr>
            <a:r>
              <a:rPr lang="cs-CZ" dirty="0"/>
              <a:t>získává a analyzuje informace o vzdělávání , sleduje a hodnotí efektivnost vzdělávací soustavy,</a:t>
            </a:r>
          </a:p>
          <a:p>
            <a:pPr lvl="1">
              <a:spcBef>
                <a:spcPts val="600"/>
              </a:spcBef>
              <a:spcAft>
                <a:spcPts val="600"/>
              </a:spcAft>
              <a:buFont typeface="Arial" pitchFamily="34" charset="0"/>
              <a:buChar char="•"/>
            </a:pPr>
            <a:r>
              <a:rPr lang="cs-CZ" dirty="0"/>
              <a:t>zjišťuje a hodnotí podmínky, průběh a výsledky vzdělávání </a:t>
            </a:r>
          </a:p>
          <a:p>
            <a:pPr lvl="1">
              <a:spcBef>
                <a:spcPts val="600"/>
              </a:spcBef>
              <a:spcAft>
                <a:spcPts val="600"/>
              </a:spcAft>
              <a:buFont typeface="Arial" pitchFamily="34" charset="0"/>
              <a:buChar char="•"/>
            </a:pPr>
            <a:r>
              <a:rPr lang="cs-CZ" dirty="0"/>
              <a:t>zjišťuje a hodnotí naplnění školního vzdělávacího programu a jeho soulad s právními předpisy a rámcovým vzdělávacím programem</a:t>
            </a:r>
          </a:p>
          <a:p>
            <a:pPr lvl="1">
              <a:spcBef>
                <a:spcPts val="600"/>
              </a:spcBef>
              <a:spcAft>
                <a:spcPts val="600"/>
              </a:spcAft>
              <a:buFont typeface="Arial" pitchFamily="34" charset="0"/>
              <a:buChar char="•"/>
            </a:pPr>
            <a:r>
              <a:rPr lang="cs-CZ" dirty="0"/>
              <a:t>vykonává kontrolu dodržování právních předpisů, </a:t>
            </a:r>
          </a:p>
          <a:p>
            <a:pPr lvl="1">
              <a:spcBef>
                <a:spcPts val="600"/>
              </a:spcBef>
              <a:spcAft>
                <a:spcPts val="600"/>
              </a:spcAft>
              <a:buFont typeface="Arial" pitchFamily="34" charset="0"/>
              <a:buChar char="•"/>
            </a:pPr>
            <a:r>
              <a:rPr lang="cs-CZ" dirty="0"/>
              <a:t>vykonává </a:t>
            </a:r>
            <a:r>
              <a:rPr lang="cs-CZ" dirty="0" err="1"/>
              <a:t>veřejnosprávní</a:t>
            </a:r>
            <a:r>
              <a:rPr lang="cs-CZ" dirty="0"/>
              <a:t> kontrolu využívání finančních </a:t>
            </a:r>
            <a:br>
              <a:rPr lang="cs-CZ" dirty="0"/>
            </a:br>
            <a:r>
              <a:rPr lang="cs-CZ" dirty="0"/>
              <a:t>prostředků státního rozpočtu</a:t>
            </a:r>
            <a:endParaRPr lang="cs-CZ" sz="2400" dirty="0"/>
          </a:p>
        </p:txBody>
      </p:sp>
      <p:sp>
        <p:nvSpPr>
          <p:cNvPr id="5"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55576" y="1484784"/>
            <a:ext cx="7488832" cy="4493538"/>
          </a:xfrm>
          <a:prstGeom prst="rect">
            <a:avLst/>
          </a:prstGeom>
          <a:noFill/>
        </p:spPr>
        <p:txBody>
          <a:bodyPr wrap="square" rtlCol="0">
            <a:spAutoFit/>
          </a:bodyPr>
          <a:lstStyle/>
          <a:p>
            <a:pPr lvl="0">
              <a:spcBef>
                <a:spcPts val="600"/>
              </a:spcBef>
              <a:spcAft>
                <a:spcPts val="600"/>
              </a:spcAft>
            </a:pPr>
            <a:r>
              <a:rPr lang="cs-CZ" sz="2000" b="1" dirty="0"/>
              <a:t>MŠMT </a:t>
            </a:r>
            <a:r>
              <a:rPr lang="cs-CZ" sz="2000" dirty="0"/>
              <a:t>řídí výkon státní správy ve školství a odpovídá za stav, koncepci a rozvoj vzdělávací soustavy</a:t>
            </a:r>
          </a:p>
          <a:p>
            <a:pPr lvl="0">
              <a:spcBef>
                <a:spcPts val="600"/>
              </a:spcBef>
              <a:spcAft>
                <a:spcPts val="600"/>
              </a:spcAft>
              <a:buFont typeface="Arial" pitchFamily="34" charset="0"/>
              <a:buChar char="•"/>
            </a:pPr>
            <a:r>
              <a:rPr lang="cs-CZ" sz="2000" dirty="0"/>
              <a:t>plní úkoly nadřízeného správního orgánu KÚ při rozhodování o P &amp;P fyzických nebo právnických osob v oblasti veřejné správy.</a:t>
            </a:r>
          </a:p>
          <a:p>
            <a:pPr lvl="0">
              <a:spcBef>
                <a:spcPts val="600"/>
              </a:spcBef>
              <a:spcAft>
                <a:spcPts val="600"/>
              </a:spcAft>
              <a:buFont typeface="Arial" pitchFamily="34" charset="0"/>
              <a:buChar char="•"/>
            </a:pPr>
            <a:r>
              <a:rPr lang="cs-CZ" sz="2000" dirty="0"/>
              <a:t>zřizuje a zrušuje</a:t>
            </a:r>
          </a:p>
          <a:p>
            <a:pPr marL="171450" lvl="1">
              <a:spcBef>
                <a:spcPts val="600"/>
              </a:spcBef>
              <a:spcAft>
                <a:spcPts val="600"/>
              </a:spcAft>
              <a:buFont typeface="Arial" pitchFamily="34" charset="0"/>
              <a:buChar char="•"/>
            </a:pPr>
            <a:r>
              <a:rPr lang="cs-CZ" dirty="0"/>
              <a:t>školská zařízení pro výkon ústavní výchovy nebo ochranné výchovy a školská zařízení pro preventivně výchovnou péči, jakož i mateřské, základní a střední školy pro děti a žáky umístěné v těchto školských zařízeních,</a:t>
            </a:r>
          </a:p>
          <a:p>
            <a:pPr marL="171450" lvl="1">
              <a:spcBef>
                <a:spcPts val="600"/>
              </a:spcBef>
              <a:spcAft>
                <a:spcPts val="600"/>
              </a:spcAft>
              <a:buFont typeface="Arial" pitchFamily="34" charset="0"/>
              <a:buChar char="•"/>
            </a:pPr>
            <a:r>
              <a:rPr lang="cs-CZ" dirty="0"/>
              <a:t>zařízení pro další vzdělávání pedagogických pracovníků,</a:t>
            </a:r>
          </a:p>
          <a:p>
            <a:pPr marL="171450" lvl="1">
              <a:spcBef>
                <a:spcPts val="600"/>
              </a:spcBef>
              <a:spcAft>
                <a:spcPts val="600"/>
              </a:spcAft>
              <a:buFont typeface="Arial" pitchFamily="34" charset="0"/>
              <a:buChar char="•"/>
            </a:pPr>
            <a:r>
              <a:rPr lang="cs-CZ" dirty="0"/>
              <a:t>mateřské, základní a střední školy s vyučovacím jazykem národnostní menšiny, pokud je nezřídí obec, svazek obcí nebo kraj,</a:t>
            </a:r>
          </a:p>
          <a:p>
            <a:pPr marL="171450" lvl="1">
              <a:spcBef>
                <a:spcPts val="600"/>
              </a:spcBef>
              <a:spcAft>
                <a:spcPts val="600"/>
              </a:spcAft>
              <a:buFont typeface="Arial" pitchFamily="34" charset="0"/>
              <a:buChar char="•"/>
            </a:pPr>
            <a:r>
              <a:rPr lang="cs-CZ" dirty="0"/>
              <a:t>školy, jejichž činnost je upravena mezinárodními smlouvami.</a:t>
            </a:r>
          </a:p>
        </p:txBody>
      </p:sp>
      <p:sp>
        <p:nvSpPr>
          <p:cNvPr id="5"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
        <p:nvSpPr>
          <p:cNvPr id="4" name="TextovéPole 3"/>
          <p:cNvSpPr txBox="1"/>
          <p:nvPr/>
        </p:nvSpPr>
        <p:spPr>
          <a:xfrm>
            <a:off x="755576" y="1484784"/>
            <a:ext cx="7488832" cy="4401205"/>
          </a:xfrm>
          <a:prstGeom prst="rect">
            <a:avLst/>
          </a:prstGeom>
          <a:noFill/>
        </p:spPr>
        <p:txBody>
          <a:bodyPr wrap="square" rtlCol="0">
            <a:spAutoFit/>
          </a:bodyPr>
          <a:lstStyle/>
          <a:p>
            <a:pPr lvl="0">
              <a:spcBef>
                <a:spcPts val="600"/>
              </a:spcBef>
              <a:spcAft>
                <a:spcPts val="600"/>
              </a:spcAft>
            </a:pPr>
            <a:r>
              <a:rPr lang="cs-CZ" sz="2000" b="1" dirty="0"/>
              <a:t>Obec</a:t>
            </a:r>
          </a:p>
          <a:p>
            <a:pPr>
              <a:spcBef>
                <a:spcPts val="600"/>
              </a:spcBef>
              <a:spcAft>
                <a:spcPts val="600"/>
              </a:spcAft>
              <a:buFont typeface="Arial" pitchFamily="34" charset="0"/>
              <a:buChar char="•"/>
            </a:pPr>
            <a:r>
              <a:rPr lang="cs-CZ" sz="2000" dirty="0"/>
              <a:t>je povinna zajistit podmínky pro plnění </a:t>
            </a:r>
            <a:r>
              <a:rPr lang="cs-CZ" sz="2000" u="sng" dirty="0"/>
              <a:t>povinné školní docházky </a:t>
            </a:r>
            <a:r>
              <a:rPr lang="cs-CZ" sz="2000" dirty="0"/>
              <a:t>=&gt; zřizuje základní školu, nebo zajišťuje plnění povinné školní docházky v základní škole zřizované jinou obcí nebo svazkem obcí</a:t>
            </a:r>
          </a:p>
          <a:p>
            <a:pPr>
              <a:spcBef>
                <a:spcPts val="600"/>
              </a:spcBef>
              <a:spcAft>
                <a:spcPts val="600"/>
              </a:spcAft>
              <a:buFont typeface="Arial" pitchFamily="34" charset="0"/>
              <a:buChar char="•"/>
            </a:pPr>
            <a:r>
              <a:rPr lang="cs-CZ" sz="2000" dirty="0"/>
              <a:t>Též je povinna zajistit plnění </a:t>
            </a:r>
            <a:r>
              <a:rPr lang="cs-CZ" sz="2000" u="sng" dirty="0"/>
              <a:t>předškolní docházky v posledním roce</a:t>
            </a:r>
          </a:p>
          <a:p>
            <a:pPr>
              <a:spcBef>
                <a:spcPts val="600"/>
              </a:spcBef>
              <a:spcAft>
                <a:spcPts val="600"/>
              </a:spcAft>
              <a:buFont typeface="Arial" pitchFamily="34" charset="0"/>
              <a:buChar char="•"/>
            </a:pPr>
            <a:r>
              <a:rPr lang="cs-CZ" sz="2000" dirty="0"/>
              <a:t>Dále zřizuje mateřské školy, mateřské a základní školy s vyučovacím jazykem národnostní menšiny a zařízení </a:t>
            </a:r>
            <a:r>
              <a:rPr lang="cs-CZ" sz="2000" u="sng" dirty="0"/>
              <a:t>školního stravování</a:t>
            </a:r>
          </a:p>
          <a:p>
            <a:pPr>
              <a:spcBef>
                <a:spcPts val="600"/>
              </a:spcBef>
              <a:spcAft>
                <a:spcPts val="600"/>
              </a:spcAft>
              <a:buFont typeface="Arial" pitchFamily="34" charset="0"/>
              <a:buChar char="•"/>
            </a:pPr>
            <a:r>
              <a:rPr lang="cs-CZ" sz="2000" u="sng" dirty="0"/>
              <a:t>Může též </a:t>
            </a:r>
            <a:r>
              <a:rPr lang="cs-CZ" sz="2000" dirty="0"/>
              <a:t>zřizovat základní umělecké školy, školská zařízení pro zájmové vzdělávání a </a:t>
            </a:r>
            <a:br>
              <a:rPr lang="cs-CZ" sz="2000" dirty="0"/>
            </a:br>
            <a:r>
              <a:rPr lang="cs-CZ" sz="2000" dirty="0"/>
              <a:t>školská účelová zařízení a školy nebo školská zařízení, které jinak zřizuje kraj nebo ministerstvo, pokud prokáže potřebné finanční, materiální a personální zabezpečení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
        <p:nvSpPr>
          <p:cNvPr id="4" name="TextovéPole 3"/>
          <p:cNvSpPr txBox="1"/>
          <p:nvPr/>
        </p:nvSpPr>
        <p:spPr>
          <a:xfrm>
            <a:off x="611560" y="1484784"/>
            <a:ext cx="7776864" cy="5478423"/>
          </a:xfrm>
          <a:prstGeom prst="rect">
            <a:avLst/>
          </a:prstGeom>
          <a:noFill/>
        </p:spPr>
        <p:txBody>
          <a:bodyPr wrap="square" rtlCol="0">
            <a:spAutoFit/>
          </a:bodyPr>
          <a:lstStyle/>
          <a:p>
            <a:pPr>
              <a:spcBef>
                <a:spcPts val="600"/>
              </a:spcBef>
              <a:spcAft>
                <a:spcPts val="600"/>
              </a:spcAft>
            </a:pPr>
            <a:r>
              <a:rPr lang="cs-CZ" sz="2000" b="1" dirty="0"/>
              <a:t>Kraj</a:t>
            </a:r>
          </a:p>
          <a:p>
            <a:pPr lvl="0">
              <a:spcBef>
                <a:spcPts val="600"/>
              </a:spcBef>
              <a:spcAft>
                <a:spcPts val="600"/>
              </a:spcAft>
              <a:buFont typeface="Arial" pitchFamily="34" charset="0"/>
              <a:buChar char="•"/>
            </a:pPr>
            <a:r>
              <a:rPr lang="cs-CZ" sz="2000" dirty="0"/>
              <a:t>je povinen zajistit podmínky pro uskutečňování středního a vyššího </a:t>
            </a:r>
            <a:r>
              <a:rPr lang="cs-CZ" sz="2000" dirty="0" err="1"/>
              <a:t>odb</a:t>
            </a:r>
            <a:r>
              <a:rPr lang="cs-CZ" sz="2000" dirty="0"/>
              <a:t>. vzdělávání, </a:t>
            </a:r>
            <a:r>
              <a:rPr lang="cs-CZ" sz="2000" dirty="0" err="1"/>
              <a:t>vzdělávání</a:t>
            </a:r>
            <a:r>
              <a:rPr lang="cs-CZ" sz="2000" dirty="0"/>
              <a:t> dětí, žáků a studentů se zdravotním postižením a zdravotním znevýhodněním, dále jazykového, základního uměleckého a zájmového vzdělávání a pro výkon ústavní výchovy =&gt; zřizuje</a:t>
            </a:r>
          </a:p>
          <a:p>
            <a:pPr lvl="0">
              <a:spcBef>
                <a:spcPts val="600"/>
              </a:spcBef>
              <a:spcAft>
                <a:spcPts val="600"/>
              </a:spcAft>
              <a:buFont typeface="Arial" pitchFamily="34" charset="0"/>
              <a:buChar char="•"/>
            </a:pPr>
            <a:r>
              <a:rPr lang="cs-CZ" sz="2000" dirty="0"/>
              <a:t>SŠ (vč. SŠ s vyučovaným jazykem národnostní menšiny), VOŠ</a:t>
            </a:r>
          </a:p>
          <a:p>
            <a:pPr lvl="0">
              <a:spcBef>
                <a:spcPts val="600"/>
              </a:spcBef>
              <a:spcAft>
                <a:spcPts val="600"/>
              </a:spcAft>
              <a:buFont typeface="Arial" pitchFamily="34" charset="0"/>
              <a:buChar char="•"/>
            </a:pPr>
            <a:r>
              <a:rPr lang="cs-CZ" sz="2000" dirty="0"/>
              <a:t>mateřské, základní, střední školy a školská zařízení pro děti a žáky se zdravotním postižením, základní školy speciální,</a:t>
            </a:r>
          </a:p>
          <a:p>
            <a:pPr lvl="0">
              <a:spcBef>
                <a:spcPts val="600"/>
              </a:spcBef>
              <a:spcAft>
                <a:spcPts val="600"/>
              </a:spcAft>
              <a:buFont typeface="Arial" pitchFamily="34" charset="0"/>
              <a:buChar char="•"/>
            </a:pPr>
            <a:r>
              <a:rPr lang="cs-CZ" sz="2000" dirty="0"/>
              <a:t>školy při zdravotnických zařízeních, školská výchovná a ubytovací zařízení a zařízení školního stravování pro děti, žáky a studenty škol, které zřizuje,</a:t>
            </a:r>
          </a:p>
          <a:p>
            <a:pPr lvl="0">
              <a:spcBef>
                <a:spcPts val="600"/>
              </a:spcBef>
              <a:spcAft>
                <a:spcPts val="600"/>
              </a:spcAft>
              <a:buFont typeface="Arial" pitchFamily="34" charset="0"/>
              <a:buChar char="•"/>
            </a:pPr>
            <a:r>
              <a:rPr lang="cs-CZ" sz="2000" dirty="0"/>
              <a:t>jazykové školy s právem státní jazykové zkoušky, základní umělecké školy, školská zařízení pro zájmové vzdělávání a dětské domovy.</a:t>
            </a:r>
          </a:p>
          <a:p>
            <a:pPr lvl="0">
              <a:spcBef>
                <a:spcPts val="600"/>
              </a:spcBef>
              <a:spcAft>
                <a:spcPts val="600"/>
              </a:spcAft>
            </a:pPr>
            <a:r>
              <a:rPr lang="cs-CZ" sz="2000" dirty="0"/>
              <a:t>(dále může § 1812 odst. 2)</a:t>
            </a:r>
          </a:p>
          <a:p>
            <a:pPr lvl="0">
              <a:spcBef>
                <a:spcPts val="600"/>
              </a:spcBef>
              <a:spcAft>
                <a:spcPts val="600"/>
              </a:spcAft>
            </a:pPr>
            <a:r>
              <a:rPr lang="cs-CZ" sz="2000" b="1" dirty="0"/>
              <a:t>MŠMT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r>
              <a:rPr lang="cs-CZ" sz="4400" dirty="0"/>
              <a:t>Orgány veřejné správy </a:t>
            </a:r>
            <a:r>
              <a:rPr lang="cs-CZ" sz="4400" dirty="0" err="1"/>
              <a:t>ost</a:t>
            </a:r>
            <a:r>
              <a:rPr lang="cs-CZ" sz="4400" dirty="0"/>
              <a:t>. školství </a:t>
            </a:r>
            <a:r>
              <a:rPr lang="cs-CZ" altLang="zh-CN" sz="4400" dirty="0">
                <a:ea typeface="宋体" charset="-122"/>
              </a:rPr>
              <a:t> </a:t>
            </a:r>
            <a:endParaRPr lang="zh-CN" altLang="en-US" sz="4400" b="1" dirty="0"/>
          </a:p>
        </p:txBody>
      </p:sp>
      <p:sp>
        <p:nvSpPr>
          <p:cNvPr id="4" name="TextovéPole 3"/>
          <p:cNvSpPr txBox="1"/>
          <p:nvPr/>
        </p:nvSpPr>
        <p:spPr>
          <a:xfrm>
            <a:off x="755576" y="1484784"/>
            <a:ext cx="7488832" cy="4093428"/>
          </a:xfrm>
          <a:prstGeom prst="rect">
            <a:avLst/>
          </a:prstGeom>
          <a:noFill/>
        </p:spPr>
        <p:txBody>
          <a:bodyPr wrap="square" rtlCol="0">
            <a:spAutoFit/>
          </a:bodyPr>
          <a:lstStyle/>
          <a:p>
            <a:pPr lvl="0">
              <a:spcBef>
                <a:spcPts val="600"/>
              </a:spcBef>
              <a:spcAft>
                <a:spcPts val="600"/>
              </a:spcAft>
            </a:pPr>
            <a:r>
              <a:rPr lang="cs-CZ" sz="2000" b="1" dirty="0"/>
              <a:t>Krajský úřad</a:t>
            </a:r>
          </a:p>
          <a:p>
            <a:pPr>
              <a:spcBef>
                <a:spcPts val="600"/>
              </a:spcBef>
              <a:spcAft>
                <a:spcPts val="600"/>
              </a:spcAft>
            </a:pPr>
            <a:r>
              <a:rPr lang="cs-CZ" sz="2000" dirty="0"/>
              <a:t>v některých případech jedná jako prvoinstanční, jinak plní úkoly nadřízeného správního orgánu ředitelů škol a školských zařízení, které zřizuje stát, kraj, obec nebo svazek obcí</a:t>
            </a:r>
          </a:p>
          <a:p>
            <a:pPr lvl="0">
              <a:spcBef>
                <a:spcPts val="600"/>
              </a:spcBef>
              <a:spcAft>
                <a:spcPts val="600"/>
              </a:spcAft>
            </a:pPr>
            <a:r>
              <a:rPr lang="cs-CZ" sz="2000" b="1" dirty="0"/>
              <a:t>Obecní úřad</a:t>
            </a:r>
          </a:p>
          <a:p>
            <a:pPr lvl="0">
              <a:spcBef>
                <a:spcPts val="600"/>
              </a:spcBef>
              <a:spcAft>
                <a:spcPts val="600"/>
              </a:spcAft>
            </a:pPr>
            <a:r>
              <a:rPr lang="cs-CZ" sz="2000" dirty="0"/>
              <a:t>předává krajskému úřadu zákonem vymezené údaje z dokumentace škol a školských zařízení a ze školních matrik</a:t>
            </a:r>
          </a:p>
          <a:p>
            <a:pPr lvl="0">
              <a:spcBef>
                <a:spcPts val="600"/>
              </a:spcBef>
              <a:spcAft>
                <a:spcPts val="600"/>
              </a:spcAft>
            </a:pPr>
            <a:r>
              <a:rPr lang="cs-CZ" sz="2000" dirty="0"/>
              <a:t>spolupůsobí při rozepisování a poskytování finančních prostředků státního rozpočtu PO vykonávajícím činnost škol a školských zařízení, </a:t>
            </a:r>
            <a:r>
              <a:rPr lang="cs-CZ" sz="2000" dirty="0" err="1"/>
              <a:t>kt</a:t>
            </a:r>
            <a:r>
              <a:rPr lang="cs-CZ" sz="2000" dirty="0"/>
              <a:t>. zřizují obce nebo svazky obcí, a zpracovává a předkládá krajskému úřadu rozbory hospodaření s finančními prostředky státního rozpočtu.</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a:ea typeface="宋体" charset="-122"/>
              </a:rPr>
              <a:t>Správní proces</a:t>
            </a:r>
            <a:endParaRPr lang="zh-CN" altLang="en-US" sz="4400" b="1" dirty="0"/>
          </a:p>
        </p:txBody>
      </p:sp>
      <p:sp>
        <p:nvSpPr>
          <p:cNvPr id="4" name="TextovéPole 3"/>
          <p:cNvSpPr txBox="1"/>
          <p:nvPr/>
        </p:nvSpPr>
        <p:spPr>
          <a:xfrm>
            <a:off x="683568" y="1700808"/>
            <a:ext cx="8064896" cy="4714111"/>
          </a:xfrm>
          <a:prstGeom prst="rect">
            <a:avLst/>
          </a:prstGeom>
          <a:noFill/>
        </p:spPr>
        <p:txBody>
          <a:bodyPr wrap="square" rtlCol="0">
            <a:spAutoFit/>
          </a:bodyPr>
          <a:lstStyle/>
          <a:p>
            <a:pPr>
              <a:spcBef>
                <a:spcPts val="500"/>
              </a:spcBef>
              <a:spcAft>
                <a:spcPts val="500"/>
              </a:spcAft>
            </a:pPr>
            <a:r>
              <a:rPr lang="cs-CZ" sz="2000" b="1" dirty="0"/>
              <a:t>Až na výjimky </a:t>
            </a:r>
            <a:r>
              <a:rPr lang="cs-CZ" sz="2000" b="1" u="sng" dirty="0"/>
              <a:t>obecný správní </a:t>
            </a:r>
            <a:r>
              <a:rPr lang="cs-CZ" sz="2000" b="1" u="sng" dirty="0" smtClean="0"/>
              <a:t>proces</a:t>
            </a:r>
            <a:endParaRPr lang="cs-CZ" sz="2000" b="1" dirty="0" smtClean="0"/>
          </a:p>
          <a:p>
            <a:pPr>
              <a:spcBef>
                <a:spcPts val="500"/>
              </a:spcBef>
              <a:spcAft>
                <a:spcPts val="500"/>
              </a:spcAft>
            </a:pPr>
            <a:r>
              <a:rPr lang="cs-CZ" sz="2000" dirty="0" smtClean="0"/>
              <a:t>§183 odst. 1: </a:t>
            </a:r>
            <a:r>
              <a:rPr lang="cs-CZ" sz="2000" i="1" dirty="0" smtClean="0"/>
              <a:t>Správní řád se nevztahuje na rozhodování podle § 27 odst. 1, § 74 odst. 9 písm. c), § 80a odst. 4, § 82, § 90 odst. 12, § 102 odst. 9, § 172 odst. 9 a § 176.</a:t>
            </a:r>
          </a:p>
          <a:p>
            <a:pPr marL="457200" indent="-457200">
              <a:spcBef>
                <a:spcPts val="500"/>
              </a:spcBef>
              <a:spcAft>
                <a:spcPts val="500"/>
              </a:spcAft>
              <a:buFont typeface="Arial" pitchFamily="34" charset="0"/>
              <a:buChar char="•"/>
            </a:pPr>
            <a:r>
              <a:rPr lang="cs-CZ" dirty="0" smtClean="0"/>
              <a:t>Udělování schvalovací doložky učebnicím a učebním textům pro základní a střední vzdělávání (MŠMT)</a:t>
            </a:r>
          </a:p>
          <a:p>
            <a:pPr marL="457200" indent="-457200">
              <a:spcBef>
                <a:spcPts val="500"/>
              </a:spcBef>
              <a:spcAft>
                <a:spcPts val="500"/>
              </a:spcAft>
              <a:buFont typeface="Arial" pitchFamily="34" charset="0"/>
              <a:buChar char="•"/>
            </a:pPr>
            <a:r>
              <a:rPr lang="cs-CZ" dirty="0" smtClean="0"/>
              <a:t>Vyloučení žáka ze závěrečné zkoušky (předseda komise) a ze státní maturitní zkoušky (zadavatel)</a:t>
            </a:r>
          </a:p>
          <a:p>
            <a:pPr marL="457200" indent="-457200">
              <a:spcBef>
                <a:spcPts val="500"/>
              </a:spcBef>
              <a:spcAft>
                <a:spcPts val="500"/>
              </a:spcAft>
              <a:buFont typeface="Arial" pitchFamily="34" charset="0"/>
              <a:buChar char="•"/>
            </a:pPr>
            <a:r>
              <a:rPr lang="cs-CZ" dirty="0" smtClean="0"/>
              <a:t>Přezkoumání „průběhu“ a výsledku maturitní zkoušky (KÚ/MŠMT)</a:t>
            </a:r>
          </a:p>
          <a:p>
            <a:pPr marL="457200" indent="-457200">
              <a:spcBef>
                <a:spcPts val="500"/>
              </a:spcBef>
              <a:spcAft>
                <a:spcPts val="500"/>
              </a:spcAft>
              <a:buFont typeface="Arial" pitchFamily="34" charset="0"/>
              <a:buChar char="•"/>
            </a:pPr>
            <a:r>
              <a:rPr lang="cs-CZ" dirty="0" smtClean="0"/>
              <a:t>Přezkoumání výsledku absolutoria (v konzervatoři) nebo absolventské práce (KÚ)</a:t>
            </a:r>
          </a:p>
          <a:p>
            <a:pPr marL="457200" indent="-457200">
              <a:spcBef>
                <a:spcPts val="500"/>
              </a:spcBef>
              <a:spcAft>
                <a:spcPts val="500"/>
              </a:spcAft>
              <a:buFont typeface="Arial" pitchFamily="34" charset="0"/>
              <a:buChar char="•"/>
            </a:pPr>
            <a:r>
              <a:rPr lang="cs-CZ" dirty="0" smtClean="0"/>
              <a:t>Souhlas se vzděláváním cizího státního příslušníka ve škole zřizované MO (MO)</a:t>
            </a:r>
          </a:p>
          <a:p>
            <a:pPr marL="457200" indent="-457200">
              <a:spcBef>
                <a:spcPts val="500"/>
              </a:spcBef>
              <a:spcAft>
                <a:spcPts val="500"/>
              </a:spcAft>
              <a:buFont typeface="Arial" pitchFamily="34" charset="0"/>
              <a:buChar char="•"/>
            </a:pPr>
            <a:r>
              <a:rPr lang="cs-CZ" dirty="0" smtClean="0"/>
              <a:t>Návrh na vyhlášení konkurzu (ČŠI)</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87624" y="1340768"/>
            <a:ext cx="3600400" cy="584775"/>
          </a:xfrm>
          <a:prstGeom prst="rect">
            <a:avLst/>
          </a:prstGeom>
          <a:noFill/>
        </p:spPr>
        <p:txBody>
          <a:bodyPr wrap="square" rtlCol="0">
            <a:spAutoFit/>
          </a:bodyPr>
          <a:lstStyle/>
          <a:p>
            <a:r>
              <a:rPr lang="cs-CZ" sz="3200" b="1" dirty="0"/>
              <a:t>Vysoké školství</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6067367" cy="769441"/>
          </a:xfrm>
          <a:prstGeom prst="rect">
            <a:avLst/>
          </a:prstGeom>
        </p:spPr>
        <p:txBody>
          <a:bodyPr wrap="none">
            <a:spAutoFit/>
          </a:bodyPr>
          <a:lstStyle/>
          <a:p>
            <a:r>
              <a:rPr lang="cs-CZ" altLang="zh-CN" sz="4400" dirty="0">
                <a:ea typeface="宋体" charset="-122"/>
              </a:rPr>
              <a:t>Základní pojmy a instituty</a:t>
            </a:r>
            <a:endParaRPr lang="zh-CN" altLang="en-US" sz="4400" b="1" dirty="0"/>
          </a:p>
        </p:txBody>
      </p:sp>
      <p:sp>
        <p:nvSpPr>
          <p:cNvPr id="4" name="TextovéPole 3"/>
          <p:cNvSpPr txBox="1"/>
          <p:nvPr/>
        </p:nvSpPr>
        <p:spPr>
          <a:xfrm>
            <a:off x="1043608" y="1556792"/>
            <a:ext cx="6912768" cy="4791442"/>
          </a:xfrm>
          <a:prstGeom prst="rect">
            <a:avLst/>
          </a:prstGeom>
          <a:noFill/>
        </p:spPr>
        <p:txBody>
          <a:bodyPr wrap="square" rtlCol="0">
            <a:spAutoFit/>
          </a:bodyPr>
          <a:lstStyle/>
          <a:p>
            <a:pPr>
              <a:spcBef>
                <a:spcPts val="600"/>
              </a:spcBef>
              <a:spcAft>
                <a:spcPts val="600"/>
              </a:spcAft>
            </a:pPr>
            <a:r>
              <a:rPr lang="cs-CZ" sz="2400" b="1" u="sng" dirty="0"/>
              <a:t>Vysoké školství</a:t>
            </a:r>
          </a:p>
          <a:p>
            <a:pPr>
              <a:spcBef>
                <a:spcPts val="600"/>
              </a:spcBef>
              <a:spcAft>
                <a:spcPts val="600"/>
              </a:spcAft>
            </a:pPr>
            <a:r>
              <a:rPr lang="cs-CZ" sz="2400" dirty="0"/>
              <a:t>Vysoká </a:t>
            </a:r>
            <a:r>
              <a:rPr lang="cs-CZ" sz="2400" dirty="0" smtClean="0"/>
              <a:t>škola</a:t>
            </a:r>
            <a:endParaRPr lang="cs-CZ" sz="2400" dirty="0"/>
          </a:p>
          <a:p>
            <a:pPr>
              <a:spcBef>
                <a:spcPts val="600"/>
              </a:spcBef>
              <a:spcAft>
                <a:spcPts val="600"/>
              </a:spcAft>
            </a:pPr>
            <a:r>
              <a:rPr lang="cs-CZ" sz="2400" dirty="0" smtClean="0"/>
              <a:t>Fakulta</a:t>
            </a:r>
            <a:endParaRPr lang="cs-CZ" sz="2400" dirty="0"/>
          </a:p>
          <a:p>
            <a:pPr>
              <a:spcBef>
                <a:spcPts val="600"/>
              </a:spcBef>
              <a:spcAft>
                <a:spcPts val="600"/>
              </a:spcAft>
            </a:pPr>
            <a:r>
              <a:rPr lang="cs-CZ" sz="2400" dirty="0"/>
              <a:t>Akreditace, studijní program</a:t>
            </a:r>
          </a:p>
          <a:p>
            <a:pPr>
              <a:spcBef>
                <a:spcPts val="600"/>
              </a:spcBef>
              <a:spcAft>
                <a:spcPts val="600"/>
              </a:spcAft>
            </a:pPr>
            <a:r>
              <a:rPr lang="cs-CZ" sz="2400" dirty="0" smtClean="0"/>
              <a:t>Studium</a:t>
            </a:r>
            <a:endParaRPr lang="cs-CZ" sz="2400" dirty="0"/>
          </a:p>
          <a:p>
            <a:pPr>
              <a:spcBef>
                <a:spcPts val="600"/>
              </a:spcBef>
              <a:spcAft>
                <a:spcPts val="600"/>
              </a:spcAft>
            </a:pPr>
            <a:r>
              <a:rPr lang="cs-CZ" sz="2400" dirty="0"/>
              <a:t>Akademický pracovník (§ 70)</a:t>
            </a:r>
          </a:p>
          <a:p>
            <a:pPr>
              <a:spcBef>
                <a:spcPts val="600"/>
              </a:spcBef>
              <a:spcAft>
                <a:spcPts val="600"/>
              </a:spcAft>
            </a:pPr>
            <a:r>
              <a:rPr lang="cs-CZ" sz="2400" dirty="0"/>
              <a:t>Student</a:t>
            </a:r>
          </a:p>
          <a:p>
            <a:pPr>
              <a:spcBef>
                <a:spcPts val="600"/>
              </a:spcBef>
              <a:spcAft>
                <a:spcPts val="600"/>
              </a:spcAft>
            </a:pPr>
            <a:r>
              <a:rPr lang="cs-CZ" sz="2400" dirty="0"/>
              <a:t>Poplatek za studium, stipendium</a:t>
            </a:r>
          </a:p>
          <a:p>
            <a:pPr>
              <a:spcBef>
                <a:spcPts val="600"/>
              </a:spcBef>
              <a:spcAft>
                <a:spcPts val="600"/>
              </a:spcAft>
            </a:pPr>
            <a:r>
              <a:rPr lang="cs-CZ" sz="2400" dirty="0"/>
              <a:t>Disciplinární přestupek</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14348" y="1285860"/>
            <a:ext cx="7643866" cy="4841975"/>
          </a:xfrm>
          <a:prstGeom prst="rect">
            <a:avLst/>
          </a:prstGeom>
          <a:noFill/>
        </p:spPr>
        <p:txBody>
          <a:bodyPr wrap="square" rtlCol="0">
            <a:spAutoFit/>
          </a:bodyPr>
          <a:lstStyle/>
          <a:p>
            <a:pPr>
              <a:spcBef>
                <a:spcPts val="600"/>
              </a:spcBef>
              <a:spcAft>
                <a:spcPts val="600"/>
              </a:spcAft>
            </a:pPr>
            <a:r>
              <a:rPr lang="cs-CZ" sz="2400" b="1" dirty="0"/>
              <a:t>Čl. 33 LZPS</a:t>
            </a:r>
            <a:endParaRPr lang="cs-CZ" sz="2400" dirty="0"/>
          </a:p>
          <a:p>
            <a:pPr>
              <a:spcBef>
                <a:spcPts val="600"/>
              </a:spcBef>
              <a:spcAft>
                <a:spcPts val="600"/>
              </a:spcAft>
            </a:pPr>
            <a:r>
              <a:rPr lang="cs-CZ" sz="2400" dirty="0"/>
              <a:t>(1) Každý má právo na vzdělání. Školní docházka je povinná po dobu, kterou stanoví zákon.</a:t>
            </a:r>
          </a:p>
          <a:p>
            <a:pPr>
              <a:spcBef>
                <a:spcPts val="600"/>
              </a:spcBef>
              <a:spcAft>
                <a:spcPts val="600"/>
              </a:spcAft>
            </a:pPr>
            <a:r>
              <a:rPr lang="cs-CZ" sz="2400" dirty="0"/>
              <a:t>(2) Občané mají právo na </a:t>
            </a:r>
            <a:r>
              <a:rPr lang="cs-CZ" sz="2400" b="1" dirty="0"/>
              <a:t>bezplatné vzdělání </a:t>
            </a:r>
            <a:r>
              <a:rPr lang="cs-CZ" sz="2400" dirty="0"/>
              <a:t>v základních a středních školách, </a:t>
            </a:r>
            <a:r>
              <a:rPr lang="cs-CZ" sz="2400" b="1" dirty="0"/>
              <a:t>podle schopností občana a možností společnosti </a:t>
            </a:r>
            <a:r>
              <a:rPr lang="cs-CZ" sz="2400" dirty="0"/>
              <a:t>též na vysokých školách.</a:t>
            </a:r>
          </a:p>
          <a:p>
            <a:pPr>
              <a:spcBef>
                <a:spcPts val="600"/>
              </a:spcBef>
              <a:spcAft>
                <a:spcPts val="600"/>
              </a:spcAft>
            </a:pPr>
            <a:r>
              <a:rPr lang="cs-CZ" sz="2400" dirty="0"/>
              <a:t>(3) Zřizovat jiné školy než státní a vyučovat na nich lze jen za podmínek stanovených zákonem; na takových školách se může vzdělání poskytovat </a:t>
            </a:r>
            <a:r>
              <a:rPr lang="cs-CZ" sz="2400" b="1" dirty="0"/>
              <a:t>za úplatu</a:t>
            </a:r>
            <a:r>
              <a:rPr lang="cs-CZ" sz="2400" dirty="0"/>
              <a:t>.</a:t>
            </a:r>
          </a:p>
          <a:p>
            <a:pPr>
              <a:spcBef>
                <a:spcPts val="600"/>
              </a:spcBef>
              <a:spcAft>
                <a:spcPts val="600"/>
              </a:spcAft>
            </a:pPr>
            <a:r>
              <a:rPr lang="cs-CZ" sz="2400" dirty="0"/>
              <a:t>(4) Zákon stanoví, za jakých podmínek mají občané </a:t>
            </a:r>
            <a:br>
              <a:rPr lang="cs-CZ" sz="2400" dirty="0"/>
            </a:br>
            <a:r>
              <a:rPr lang="cs-CZ" sz="2400" dirty="0"/>
              <a:t>při studiu právo na </a:t>
            </a:r>
            <a:r>
              <a:rPr lang="cs-CZ" sz="2400" b="1" dirty="0"/>
              <a:t>pomoc státu.</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a:ea typeface="宋体" charset="-122"/>
              </a:rPr>
              <a:t>Vysoká škola</a:t>
            </a:r>
            <a:endParaRPr lang="zh-CN" altLang="en-US" sz="4400" b="1" dirty="0"/>
          </a:p>
        </p:txBody>
      </p:sp>
      <p:sp>
        <p:nvSpPr>
          <p:cNvPr id="4" name="TextovéPole 3"/>
          <p:cNvSpPr txBox="1"/>
          <p:nvPr/>
        </p:nvSpPr>
        <p:spPr>
          <a:xfrm>
            <a:off x="1043608" y="1700808"/>
            <a:ext cx="6912768" cy="4739759"/>
          </a:xfrm>
          <a:prstGeom prst="rect">
            <a:avLst/>
          </a:prstGeom>
          <a:noFill/>
        </p:spPr>
        <p:txBody>
          <a:bodyPr wrap="square" rtlCol="0">
            <a:spAutoFit/>
          </a:bodyPr>
          <a:lstStyle/>
          <a:p>
            <a:pPr>
              <a:spcBef>
                <a:spcPts val="600"/>
              </a:spcBef>
              <a:spcAft>
                <a:spcPts val="600"/>
              </a:spcAft>
            </a:pPr>
            <a:r>
              <a:rPr lang="cs-CZ" sz="2000" dirty="0"/>
              <a:t>= instituce poskytující vysokoškolské vzdělání a stejně důrazně rozvíjející vědu, výzkum či uměleckou činnost</a:t>
            </a:r>
          </a:p>
          <a:p>
            <a:pPr>
              <a:spcBef>
                <a:spcPts val="600"/>
              </a:spcBef>
              <a:spcAft>
                <a:spcPts val="600"/>
              </a:spcAft>
            </a:pPr>
            <a:r>
              <a:rPr lang="cs-CZ" sz="2000" i="1" dirty="0"/>
              <a:t>§ 1 stanoví, že VŠ jsou vrcholnými centry vzdělanosti, nezávislého poznání a tvůrčí činnosti, </a:t>
            </a:r>
            <a:r>
              <a:rPr lang="cs-CZ" sz="2000" dirty="0"/>
              <a:t>mají výhradní právo</a:t>
            </a:r>
            <a:endParaRPr lang="cs-CZ" sz="2000" i="1" dirty="0"/>
          </a:p>
          <a:p>
            <a:pPr>
              <a:spcBef>
                <a:spcPts val="600"/>
              </a:spcBef>
              <a:spcAft>
                <a:spcPts val="600"/>
              </a:spcAft>
              <a:buFont typeface="Arial" pitchFamily="34" charset="0"/>
              <a:buChar char="•"/>
            </a:pPr>
            <a:r>
              <a:rPr lang="cs-CZ" dirty="0"/>
              <a:t>Přiznávat akademický titul</a:t>
            </a:r>
          </a:p>
          <a:p>
            <a:pPr>
              <a:spcBef>
                <a:spcPts val="600"/>
              </a:spcBef>
              <a:spcAft>
                <a:spcPts val="600"/>
              </a:spcAft>
              <a:buFont typeface="Arial" pitchFamily="34" charset="0"/>
              <a:buChar char="•"/>
            </a:pPr>
            <a:r>
              <a:rPr lang="cs-CZ" dirty="0"/>
              <a:t>Konat habilitační řízení</a:t>
            </a:r>
          </a:p>
          <a:p>
            <a:pPr>
              <a:spcBef>
                <a:spcPts val="600"/>
              </a:spcBef>
              <a:spcAft>
                <a:spcPts val="600"/>
              </a:spcAft>
              <a:buFont typeface="Arial" pitchFamily="34" charset="0"/>
              <a:buChar char="•"/>
            </a:pPr>
            <a:r>
              <a:rPr lang="cs-CZ" dirty="0"/>
              <a:t>Konat řízení ke jmenování profesorem</a:t>
            </a:r>
          </a:p>
          <a:p>
            <a:pPr>
              <a:spcBef>
                <a:spcPts val="600"/>
              </a:spcBef>
              <a:spcAft>
                <a:spcPts val="600"/>
              </a:spcAft>
              <a:buFont typeface="Arial" pitchFamily="34" charset="0"/>
              <a:buChar char="•"/>
            </a:pPr>
            <a:r>
              <a:rPr lang="cs-CZ" dirty="0"/>
              <a:t>Používat akademické insignie a konat akademické obřady</a:t>
            </a:r>
          </a:p>
          <a:p>
            <a:pPr>
              <a:spcBef>
                <a:spcPts val="600"/>
              </a:spcBef>
              <a:spcAft>
                <a:spcPts val="600"/>
              </a:spcAft>
            </a:pPr>
            <a:r>
              <a:rPr lang="cs-CZ" sz="2000" i="1" dirty="0"/>
              <a:t>V souladu s demokratickými principy umožňují přístup k VŠ vzdělání, získání odpovídající profesní kvalifikace a přípravu pro výzkumnou práci a další náročné odborné činnosti.</a:t>
            </a:r>
          </a:p>
          <a:p>
            <a:pPr>
              <a:spcBef>
                <a:spcPts val="600"/>
              </a:spcBef>
              <a:spcAft>
                <a:spcPts val="600"/>
              </a:spcAft>
            </a:pPr>
            <a:r>
              <a:rPr lang="cs-CZ" sz="2000" b="1" i="1" dirty="0"/>
              <a:t>-&gt;</a:t>
            </a:r>
            <a:r>
              <a:rPr lang="cs-CZ" sz="2000" b="1" i="1" u="sng" dirty="0"/>
              <a:t> studijní program</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2"/>
          <p:cNvSpPr>
            <a:spLocks noGrp="1"/>
          </p:cNvSpPr>
          <p:nvPr>
            <p:ph type="sldNum" sz="quarter" idx="12"/>
          </p:nvPr>
        </p:nvSpPr>
        <p:spPr>
          <a:xfrm>
            <a:off x="6553200" y="6245225"/>
            <a:ext cx="2133600" cy="476250"/>
          </a:xfrm>
        </p:spPr>
        <p:txBody>
          <a:bodyPr/>
          <a:lstStyle/>
          <a:p>
            <a:fld id="{DC383A1A-5D7F-4927-A8C2-83D6A0B4D562}" type="slidenum">
              <a:rPr lang="cs-CZ">
                <a:latin typeface="Arial" charset="0"/>
              </a:rPr>
              <a:pPr/>
              <a:t>41</a:t>
            </a:fld>
            <a:endParaRPr lang="cs-CZ">
              <a:latin typeface="Arial" charset="0"/>
            </a:endParaRPr>
          </a:p>
        </p:txBody>
      </p:sp>
      <p:graphicFrame>
        <p:nvGraphicFramePr>
          <p:cNvPr id="3" name="Diagram 2"/>
          <p:cNvGraphicFramePr/>
          <p:nvPr/>
        </p:nvGraphicFramePr>
        <p:xfrm>
          <a:off x="971600" y="1571612"/>
          <a:ext cx="731520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35"/>
          <p:cNvSpPr txBox="1">
            <a:spLocks noChangeArrowheads="1"/>
          </p:cNvSpPr>
          <p:nvPr/>
        </p:nvSpPr>
        <p:spPr bwMode="auto">
          <a:xfrm>
            <a:off x="533400" y="4286256"/>
            <a:ext cx="2819400" cy="1615827"/>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Součást organizační složky státu / Organizační složka státu</a:t>
            </a:r>
          </a:p>
          <a:p>
            <a:pPr algn="ctr">
              <a:spcBef>
                <a:spcPct val="50000"/>
              </a:spcBef>
            </a:pPr>
            <a:r>
              <a:rPr lang="cs-CZ" dirty="0">
                <a:latin typeface="Arial" charset="0"/>
              </a:rPr>
              <a:t>Státní rozpočet – obrana/vnitro</a:t>
            </a:r>
          </a:p>
        </p:txBody>
      </p:sp>
      <p:sp>
        <p:nvSpPr>
          <p:cNvPr id="7" name="Text Box 36"/>
          <p:cNvSpPr txBox="1">
            <a:spLocks noChangeArrowheads="1"/>
          </p:cNvSpPr>
          <p:nvPr/>
        </p:nvSpPr>
        <p:spPr bwMode="auto">
          <a:xfrm>
            <a:off x="6019800" y="4286256"/>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S.r.o. / a.s. / o.p.s.</a:t>
            </a:r>
          </a:p>
          <a:p>
            <a:pPr algn="ctr">
              <a:spcBef>
                <a:spcPct val="50000"/>
              </a:spcBef>
            </a:pPr>
            <a:r>
              <a:rPr lang="cs-CZ" dirty="0">
                <a:latin typeface="Arial" charset="0"/>
              </a:rPr>
              <a:t>Zejména vlastní hospodářská činnost</a:t>
            </a:r>
          </a:p>
        </p:txBody>
      </p:sp>
      <p:sp>
        <p:nvSpPr>
          <p:cNvPr id="8" name="Text Box 37"/>
          <p:cNvSpPr txBox="1">
            <a:spLocks noChangeArrowheads="1"/>
          </p:cNvSpPr>
          <p:nvPr/>
        </p:nvSpPr>
        <p:spPr bwMode="auto">
          <a:xfrm>
            <a:off x="3505200" y="4214818"/>
            <a:ext cx="2133600" cy="1338828"/>
          </a:xfrm>
          <a:prstGeom prst="rect">
            <a:avLst/>
          </a:prstGeom>
          <a:noFill/>
          <a:ln w="9525">
            <a:noFill/>
            <a:miter lim="800000"/>
            <a:headEnd/>
            <a:tailEnd/>
          </a:ln>
        </p:spPr>
        <p:txBody>
          <a:bodyPr wrap="square">
            <a:spAutoFit/>
          </a:bodyPr>
          <a:lstStyle/>
          <a:p>
            <a:pPr algn="ctr">
              <a:spcBef>
                <a:spcPct val="50000"/>
              </a:spcBef>
            </a:pPr>
            <a:r>
              <a:rPr lang="cs-CZ" dirty="0">
                <a:latin typeface="Arial" charset="0"/>
              </a:rPr>
              <a:t>Veřejná vysoká škola</a:t>
            </a:r>
          </a:p>
          <a:p>
            <a:pPr algn="ctr">
              <a:spcBef>
                <a:spcPct val="50000"/>
              </a:spcBef>
            </a:pPr>
            <a:r>
              <a:rPr lang="cs-CZ" dirty="0">
                <a:latin typeface="Arial" charset="0"/>
              </a:rPr>
              <a:t>Státní rozpočet - školství</a:t>
            </a:r>
          </a:p>
        </p:txBody>
      </p:sp>
      <p:pic>
        <p:nvPicPr>
          <p:cNvPr id="9" name="Picture 38"/>
          <p:cNvPicPr>
            <a:picLocks noChangeAspect="1" noChangeArrowheads="1"/>
          </p:cNvPicPr>
          <p:nvPr/>
        </p:nvPicPr>
        <p:blipFill>
          <a:blip r:embed="rId7" cstate="print"/>
          <a:srcRect/>
          <a:stretch>
            <a:fillRect/>
          </a:stretch>
        </p:blipFill>
        <p:spPr bwMode="auto">
          <a:xfrm>
            <a:off x="500034" y="1428736"/>
            <a:ext cx="1524000" cy="1524000"/>
          </a:xfrm>
          <a:prstGeom prst="rect">
            <a:avLst/>
          </a:prstGeom>
          <a:noFill/>
          <a:ln w="9525">
            <a:noFill/>
            <a:miter lim="800000"/>
            <a:headEnd/>
            <a:tailEnd/>
          </a:ln>
        </p:spPr>
      </p:pic>
      <p:pic>
        <p:nvPicPr>
          <p:cNvPr id="10" name="Picture 42"/>
          <p:cNvPicPr>
            <a:picLocks noChangeAspect="1" noChangeArrowheads="1"/>
          </p:cNvPicPr>
          <p:nvPr/>
        </p:nvPicPr>
        <p:blipFill>
          <a:blip r:embed="rId8" cstate="print"/>
          <a:srcRect/>
          <a:stretch>
            <a:fillRect/>
          </a:stretch>
        </p:blipFill>
        <p:spPr bwMode="auto">
          <a:xfrm>
            <a:off x="6929454" y="1357298"/>
            <a:ext cx="1371600" cy="1371600"/>
          </a:xfrm>
          <a:prstGeom prst="rect">
            <a:avLst/>
          </a:prstGeom>
          <a:noFill/>
          <a:ln w="9525">
            <a:noFill/>
            <a:miter lim="800000"/>
            <a:headEnd/>
            <a:tailEnd/>
          </a:ln>
        </p:spPr>
      </p:pic>
      <p:sp>
        <p:nvSpPr>
          <p:cNvPr id="16" name="矩形 2"/>
          <p:cNvSpPr/>
          <p:nvPr/>
        </p:nvSpPr>
        <p:spPr>
          <a:xfrm>
            <a:off x="1403648" y="692696"/>
            <a:ext cx="4777205" cy="769441"/>
          </a:xfrm>
          <a:prstGeom prst="rect">
            <a:avLst/>
          </a:prstGeom>
        </p:spPr>
        <p:txBody>
          <a:bodyPr wrap="none">
            <a:spAutoFit/>
          </a:bodyPr>
          <a:lstStyle/>
          <a:p>
            <a:r>
              <a:rPr lang="cs-CZ" altLang="zh-CN" sz="4400" dirty="0">
                <a:ea typeface="宋体" charset="-122"/>
              </a:rPr>
              <a:t>Druhy vysokých škol</a:t>
            </a:r>
            <a:endParaRPr lang="zh-CN" altLang="en-US" sz="4400" b="1"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03648" y="692696"/>
            <a:ext cx="3068276" cy="769441"/>
          </a:xfrm>
          <a:prstGeom prst="rect">
            <a:avLst/>
          </a:prstGeom>
        </p:spPr>
        <p:txBody>
          <a:bodyPr wrap="none">
            <a:spAutoFit/>
          </a:bodyPr>
          <a:lstStyle/>
          <a:p>
            <a:r>
              <a:rPr lang="cs-CZ" altLang="zh-CN" sz="4400" dirty="0">
                <a:ea typeface="宋体" charset="-122"/>
              </a:rPr>
              <a:t>Vysoká škola</a:t>
            </a:r>
            <a:endParaRPr lang="zh-CN" altLang="en-US" sz="4400" b="1" dirty="0"/>
          </a:p>
        </p:txBody>
      </p:sp>
      <p:sp>
        <p:nvSpPr>
          <p:cNvPr id="4" name="TextovéPole 3"/>
          <p:cNvSpPr txBox="1"/>
          <p:nvPr/>
        </p:nvSpPr>
        <p:spPr>
          <a:xfrm>
            <a:off x="1043608" y="1700808"/>
            <a:ext cx="6912768" cy="3477875"/>
          </a:xfrm>
          <a:prstGeom prst="rect">
            <a:avLst/>
          </a:prstGeom>
          <a:noFill/>
        </p:spPr>
        <p:txBody>
          <a:bodyPr wrap="square" rtlCol="0">
            <a:spAutoFit/>
          </a:bodyPr>
          <a:lstStyle/>
          <a:p>
            <a:pPr>
              <a:spcBef>
                <a:spcPts val="600"/>
              </a:spcBef>
              <a:spcAft>
                <a:spcPts val="600"/>
              </a:spcAft>
            </a:pPr>
            <a:r>
              <a:rPr lang="cs-CZ" sz="2000" i="1" dirty="0" smtClean="0"/>
              <a:t>V </a:t>
            </a:r>
            <a:r>
              <a:rPr lang="cs-CZ" sz="2000" i="1" dirty="0"/>
              <a:t>souladu s demokratickými principy umožňují přístup k VŠ vzdělání, získání odpovídající profesní kvalifikace a přípravu pro výzkumnou práci a další náročné odborné činnosti.</a:t>
            </a:r>
          </a:p>
          <a:p>
            <a:pPr>
              <a:spcBef>
                <a:spcPts val="600"/>
              </a:spcBef>
              <a:spcAft>
                <a:spcPts val="600"/>
              </a:spcAft>
              <a:buFont typeface="Arial" pitchFamily="34" charset="0"/>
              <a:buChar char="•"/>
            </a:pPr>
            <a:r>
              <a:rPr lang="cs-CZ" sz="2000" b="1" i="1" dirty="0" smtClean="0"/>
              <a:t> Oprávnění vysoké školy uskutečňovat </a:t>
            </a:r>
            <a:r>
              <a:rPr lang="cs-CZ" sz="2000" i="1" dirty="0" smtClean="0"/>
              <a:t>za podmínek stanovených tímto zákonem </a:t>
            </a:r>
            <a:r>
              <a:rPr lang="cs-CZ" sz="2000" b="1" i="1" dirty="0" smtClean="0"/>
              <a:t>studijní programy </a:t>
            </a:r>
            <a:r>
              <a:rPr lang="cs-CZ" sz="2000" i="1" dirty="0" smtClean="0"/>
              <a:t>vyplývá z institucionální akreditace nebo z akreditace studijního programu.</a:t>
            </a:r>
          </a:p>
          <a:p>
            <a:pPr>
              <a:spcBef>
                <a:spcPts val="600"/>
              </a:spcBef>
              <a:spcAft>
                <a:spcPts val="600"/>
              </a:spcAft>
              <a:buFont typeface="Arial" pitchFamily="34" charset="0"/>
              <a:buChar char="•"/>
            </a:pPr>
            <a:r>
              <a:rPr lang="cs-CZ" sz="2000" b="1" i="1" dirty="0" smtClean="0"/>
              <a:t> Oprávnění vysoké školy </a:t>
            </a:r>
            <a:r>
              <a:rPr lang="cs-CZ" sz="2000" i="1" dirty="0" smtClean="0"/>
              <a:t>nebo její součásti </a:t>
            </a:r>
            <a:r>
              <a:rPr lang="cs-CZ" sz="2000" b="1" i="1" dirty="0" smtClean="0"/>
              <a:t>konat habilitační řízení nebo řízení ke jmenování profesorem </a:t>
            </a:r>
            <a:r>
              <a:rPr lang="cs-CZ" sz="2000" i="1" dirty="0" smtClean="0"/>
              <a:t>v daném oboru podléhá akreditaci, kterou uděluje Akreditační úřad.</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99592" y="642918"/>
            <a:ext cx="7958157" cy="769441"/>
          </a:xfrm>
          <a:prstGeom prst="rect">
            <a:avLst/>
          </a:prstGeom>
        </p:spPr>
        <p:txBody>
          <a:bodyPr wrap="square">
            <a:spAutoFit/>
          </a:bodyPr>
          <a:lstStyle/>
          <a:p>
            <a:r>
              <a:rPr lang="cs-CZ" altLang="zh-CN" sz="4400" dirty="0">
                <a:ea typeface="宋体" charset="-122"/>
              </a:rPr>
              <a:t>Akreditace studijního programu</a:t>
            </a:r>
            <a:endParaRPr lang="zh-CN" altLang="en-US" sz="4400" b="1" dirty="0"/>
          </a:p>
        </p:txBody>
      </p:sp>
      <p:sp>
        <p:nvSpPr>
          <p:cNvPr id="7" name="Obdélník 6"/>
          <p:cNvSpPr/>
          <p:nvPr/>
        </p:nvSpPr>
        <p:spPr>
          <a:xfrm>
            <a:off x="827584" y="1700808"/>
            <a:ext cx="7344816" cy="4093428"/>
          </a:xfrm>
          <a:prstGeom prst="rect">
            <a:avLst/>
          </a:prstGeom>
        </p:spPr>
        <p:txBody>
          <a:bodyPr wrap="square">
            <a:spAutoFit/>
          </a:bodyPr>
          <a:lstStyle/>
          <a:p>
            <a:r>
              <a:rPr lang="cs-CZ" sz="2000" b="1" dirty="0"/>
              <a:t>Je oprávněním realizační povahy</a:t>
            </a:r>
            <a:endParaRPr lang="cs-CZ" sz="2000" b="1" i="1" dirty="0"/>
          </a:p>
          <a:p>
            <a:pPr lvl="1" indent="-279400">
              <a:buFont typeface="Arial" pitchFamily="34" charset="0"/>
              <a:buChar char="•"/>
            </a:pPr>
            <a:r>
              <a:rPr lang="cs-CZ" sz="2000" dirty="0"/>
              <a:t>Přijímat </a:t>
            </a:r>
            <a:r>
              <a:rPr lang="cs-CZ" sz="2000" dirty="0" smtClean="0"/>
              <a:t>uchazeče ke </a:t>
            </a:r>
            <a:r>
              <a:rPr lang="cs-CZ" sz="2000" dirty="0"/>
              <a:t>studiu</a:t>
            </a:r>
          </a:p>
          <a:p>
            <a:pPr lvl="1" indent="-279400">
              <a:buFont typeface="Arial" pitchFamily="34" charset="0"/>
              <a:buChar char="•"/>
            </a:pPr>
            <a:r>
              <a:rPr lang="cs-CZ" sz="2000" dirty="0" smtClean="0"/>
              <a:t>Konat výuku a zkoušky (vyučovat</a:t>
            </a:r>
            <a:r>
              <a:rPr lang="cs-CZ" sz="2000" dirty="0"/>
              <a:t>, ověřovat znalosti...)</a:t>
            </a:r>
          </a:p>
          <a:p>
            <a:pPr lvl="1" indent="-279400">
              <a:buFont typeface="Arial" pitchFamily="34" charset="0"/>
              <a:buChar char="•"/>
            </a:pPr>
            <a:r>
              <a:rPr lang="cs-CZ" sz="2000" dirty="0" smtClean="0"/>
              <a:t>Udělovat akademické tituly (tedy konat státní závěrečné zkoušky)</a:t>
            </a:r>
            <a:endParaRPr lang="cs-CZ" sz="2000" dirty="0"/>
          </a:p>
          <a:p>
            <a:pPr lvl="1" indent="-279400">
              <a:buFont typeface="Arial" pitchFamily="34" charset="0"/>
              <a:buChar char="•"/>
            </a:pPr>
            <a:r>
              <a:rPr lang="cs-CZ" sz="2000" dirty="0"/>
              <a:t>Konat rigorózní </a:t>
            </a:r>
            <a:r>
              <a:rPr lang="cs-CZ" sz="2000" dirty="0" smtClean="0"/>
              <a:t>řízení</a:t>
            </a:r>
          </a:p>
          <a:p>
            <a:pPr indent="-279400"/>
            <a:r>
              <a:rPr lang="cs-CZ" sz="2000" b="1" dirty="0" smtClean="0"/>
              <a:t>Uděluje ji</a:t>
            </a:r>
          </a:p>
          <a:p>
            <a:pPr indent="-279400">
              <a:buFont typeface="Arial" pitchFamily="34" charset="0"/>
              <a:buChar char="•"/>
            </a:pPr>
            <a:r>
              <a:rPr lang="cs-CZ" sz="2000" dirty="0" smtClean="0"/>
              <a:t>Národní akreditační úřad pro vysoké školství</a:t>
            </a:r>
          </a:p>
          <a:p>
            <a:pPr indent="-279400">
              <a:buFont typeface="Arial" pitchFamily="34" charset="0"/>
              <a:buChar char="•"/>
            </a:pPr>
            <a:r>
              <a:rPr lang="cs-CZ" sz="2000" dirty="0" smtClean="0"/>
              <a:t>Vysoká škola „sama sobě“, pokud pro danou oblast a typ studijního programu získala institucionální akreditaci</a:t>
            </a:r>
          </a:p>
          <a:p>
            <a:pPr indent="-279400"/>
            <a:endParaRPr lang="cs-CZ" sz="2000" dirty="0" smtClean="0"/>
          </a:p>
          <a:p>
            <a:pPr indent="-279400"/>
            <a:r>
              <a:rPr lang="cs-CZ" sz="2000" b="1" dirty="0" smtClean="0"/>
              <a:t>Institucionální akreditace </a:t>
            </a:r>
            <a:r>
              <a:rPr lang="cs-CZ" sz="2000" dirty="0" smtClean="0"/>
              <a:t>je oprávnění VŠ </a:t>
            </a:r>
            <a:r>
              <a:rPr lang="cs-CZ" sz="2000" i="1" u="sng" dirty="0" smtClean="0"/>
              <a:t>samostatně vytvářet a uskutečňovat </a:t>
            </a:r>
            <a:r>
              <a:rPr lang="cs-CZ" sz="2000" i="1" dirty="0" smtClean="0"/>
              <a:t>určený typ nebo určené typy studijních programů v určené oblasti nebo v určených oblastech vzdělávání</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42910" y="785794"/>
            <a:ext cx="7929618" cy="4462760"/>
          </a:xfrm>
          <a:prstGeom prst="rect">
            <a:avLst/>
          </a:prstGeom>
        </p:spPr>
        <p:txBody>
          <a:bodyPr wrap="square">
            <a:spAutoFit/>
          </a:bodyPr>
          <a:lstStyle/>
          <a:p>
            <a:pPr>
              <a:buNone/>
            </a:pPr>
            <a:r>
              <a:rPr lang="cs-CZ" sz="4400" dirty="0"/>
              <a:t>Vysokoškolská samospráva</a:t>
            </a:r>
          </a:p>
          <a:p>
            <a:pPr>
              <a:buNone/>
            </a:pPr>
            <a:endParaRPr lang="cs-CZ" sz="2400" dirty="0"/>
          </a:p>
          <a:p>
            <a:pPr>
              <a:buNone/>
            </a:pPr>
            <a:r>
              <a:rPr lang="cs-CZ" sz="2400" dirty="0"/>
              <a:t>Veřejná vysoká škola je </a:t>
            </a:r>
            <a:r>
              <a:rPr lang="cs-CZ" sz="2400" b="1" u="sng" dirty="0"/>
              <a:t>samosprávná</a:t>
            </a:r>
          </a:p>
          <a:p>
            <a:pPr>
              <a:buFont typeface="Symbol"/>
              <a:buChar char="Þ"/>
            </a:pPr>
            <a:r>
              <a:rPr lang="cs-CZ" sz="2400" dirty="0"/>
              <a:t> v zákonem stanoveném rozsahu samostatně vykonává určité svěřené kompetence (§ 6 odst. 1), např.</a:t>
            </a:r>
          </a:p>
          <a:p>
            <a:pPr lvl="1">
              <a:buFont typeface="Arial" pitchFamily="34" charset="0"/>
              <a:buChar char="•"/>
            </a:pPr>
            <a:r>
              <a:rPr lang="cs-CZ" sz="2400" dirty="0"/>
              <a:t>rozhoduje o vnitřní organizaci, vč. určování počtu zaměstnanců a zaměření vědeckovýzkumné činnosti</a:t>
            </a:r>
          </a:p>
          <a:p>
            <a:pPr lvl="1">
              <a:buFont typeface="Arial" pitchFamily="34" charset="0"/>
              <a:buChar char="•"/>
            </a:pPr>
            <a:r>
              <a:rPr lang="cs-CZ" sz="2400" dirty="0"/>
              <a:t>rozhoduje vlastními samosprávnými orgány o vlastních členech</a:t>
            </a:r>
          </a:p>
          <a:p>
            <a:pPr lvl="1">
              <a:buFont typeface="Arial" pitchFamily="34" charset="0"/>
              <a:buChar char="•"/>
            </a:pPr>
            <a:r>
              <a:rPr lang="cs-CZ" sz="2400" dirty="0"/>
              <a:t>hospodaří a nakládá s vlastním majetkem, jakož i stanovuje výši poplatků spojených se studiem</a:t>
            </a:r>
            <a:endParaRPr lang="cs-CZ" sz="40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14348" y="785794"/>
            <a:ext cx="7358114" cy="4770537"/>
          </a:xfrm>
          <a:prstGeom prst="rect">
            <a:avLst/>
          </a:prstGeom>
        </p:spPr>
        <p:txBody>
          <a:bodyPr wrap="square">
            <a:spAutoFit/>
          </a:bodyPr>
          <a:lstStyle/>
          <a:p>
            <a:pPr>
              <a:buNone/>
            </a:pPr>
            <a:r>
              <a:rPr lang="cs-CZ" sz="4400" dirty="0"/>
              <a:t>Dozor státu nad vysokoškolskou samosprávou</a:t>
            </a:r>
          </a:p>
          <a:p>
            <a:endParaRPr lang="cs-CZ" sz="2400" dirty="0"/>
          </a:p>
          <a:p>
            <a:r>
              <a:rPr lang="cs-CZ" sz="2400" dirty="0"/>
              <a:t>Stát (prostřednictvím </a:t>
            </a:r>
            <a:r>
              <a:rPr lang="cs-CZ" sz="2400" dirty="0" smtClean="0"/>
              <a:t>MŠMT či NAÚ) </a:t>
            </a:r>
            <a:r>
              <a:rPr lang="cs-CZ" sz="2400" dirty="0"/>
              <a:t>zasahuje do činnosti VŠ jen v zákonem vymezených </a:t>
            </a:r>
            <a:r>
              <a:rPr lang="cs-CZ" sz="2400" u="sng" dirty="0"/>
              <a:t>oblastech</a:t>
            </a:r>
          </a:p>
          <a:p>
            <a:pPr lvl="1"/>
            <a:r>
              <a:rPr lang="cs-CZ" sz="2400" dirty="0"/>
              <a:t>Financování (resp. „spoluřízení“ u státních VŠ), povolování vzniku soukromých VŠ</a:t>
            </a:r>
          </a:p>
          <a:p>
            <a:pPr lvl="1"/>
            <a:r>
              <a:rPr lang="cs-CZ" sz="2400" dirty="0"/>
              <a:t>Dozor nad normotvorbou</a:t>
            </a:r>
          </a:p>
          <a:p>
            <a:pPr lvl="1"/>
            <a:r>
              <a:rPr lang="cs-CZ" sz="2400" dirty="0"/>
              <a:t>Dozor nad zákonností a konkrétními povinnostmi </a:t>
            </a:r>
            <a:r>
              <a:rPr lang="cs-CZ" sz="2400" dirty="0" smtClean="0"/>
              <a:t>VŠ</a:t>
            </a:r>
            <a:endParaRPr lang="cs-CZ" sz="2400" dirty="0"/>
          </a:p>
          <a:p>
            <a:pPr lvl="1"/>
            <a:r>
              <a:rPr lang="cs-CZ" sz="2400" dirty="0"/>
              <a:t>Dozor nad kvalitou poskytovaného vzdělání</a:t>
            </a:r>
          </a:p>
          <a:p>
            <a:pPr lvl="2">
              <a:buNone/>
            </a:pPr>
            <a:r>
              <a:rPr lang="cs-CZ" sz="2400" i="1" dirty="0"/>
              <a:t>=&gt; </a:t>
            </a:r>
            <a:r>
              <a:rPr lang="cs-CZ" sz="2400" b="1" i="1" dirty="0"/>
              <a:t>akreditace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287794" cy="769441"/>
          </a:xfrm>
          <a:prstGeom prst="rect">
            <a:avLst/>
          </a:prstGeom>
        </p:spPr>
        <p:txBody>
          <a:bodyPr wrap="none">
            <a:spAutoFit/>
          </a:bodyPr>
          <a:lstStyle/>
          <a:p>
            <a:r>
              <a:rPr lang="cs-CZ" altLang="zh-CN" sz="4400" dirty="0">
                <a:ea typeface="宋体" charset="-122"/>
              </a:rPr>
              <a:t>Typy VŠ / součásti škol</a:t>
            </a:r>
            <a:endParaRPr lang="zh-CN" altLang="en-US" sz="4400" b="1" dirty="0"/>
          </a:p>
        </p:txBody>
      </p:sp>
      <p:sp>
        <p:nvSpPr>
          <p:cNvPr id="5" name="AutoShape 48"/>
          <p:cNvSpPr>
            <a:spLocks noChangeArrowheads="1"/>
          </p:cNvSpPr>
          <p:nvPr/>
        </p:nvSpPr>
        <p:spPr bwMode="auto">
          <a:xfrm>
            <a:off x="228600" y="1524000"/>
            <a:ext cx="3048000" cy="2895600"/>
          </a:xfrm>
          <a:custGeom>
            <a:avLst/>
            <a:gdLst>
              <a:gd name="T0" fmla="*/ 2667000 w 21600"/>
              <a:gd name="T1" fmla="*/ 1447800 h 21600"/>
              <a:gd name="T2" fmla="*/ 1524000 w 21600"/>
              <a:gd name="T3" fmla="*/ 2895600 h 21600"/>
              <a:gd name="T4" fmla="*/ 381000 w 21600"/>
              <a:gd name="T5" fmla="*/ 1447800 h 21600"/>
              <a:gd name="T6" fmla="*/ 1524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cs-CZ">
              <a:latin typeface="Arial" charset="0"/>
            </a:endParaRPr>
          </a:p>
        </p:txBody>
      </p:sp>
      <p:graphicFrame>
        <p:nvGraphicFramePr>
          <p:cNvPr id="2" name="Diagram 1"/>
          <p:cNvGraphicFramePr/>
          <p:nvPr/>
        </p:nvGraphicFramePr>
        <p:xfrm>
          <a:off x="2483768" y="1556792"/>
          <a:ext cx="63246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WordArt 47"/>
          <p:cNvSpPr>
            <a:spLocks noChangeArrowheads="1" noChangeShapeType="1" noTextEdit="1"/>
          </p:cNvSpPr>
          <p:nvPr/>
        </p:nvSpPr>
        <p:spPr bwMode="auto">
          <a:xfrm>
            <a:off x="381000" y="2057400"/>
            <a:ext cx="2819400" cy="1524000"/>
          </a:xfrm>
          <a:prstGeom prst="rect">
            <a:avLst/>
          </a:prstGeom>
        </p:spPr>
        <p:txBody>
          <a:bodyPr spcFirstLastPara="1" wrap="none" fromWordArt="1">
            <a:prstTxWarp prst="textButton">
              <a:avLst>
                <a:gd name="adj" fmla="val 11908748"/>
              </a:avLst>
            </a:prstTxWarp>
          </a:bodyPr>
          <a:lstStyle/>
          <a:p>
            <a:pPr algn="ctr"/>
            <a:r>
              <a:rPr lang="cs-CZ" sz="900" b="1" kern="10">
                <a:ln w="9525">
                  <a:solidFill>
                    <a:srgbClr val="000000"/>
                  </a:solidFill>
                  <a:round/>
                  <a:headEnd/>
                  <a:tailEnd/>
                </a:ln>
                <a:solidFill>
                  <a:srgbClr val="FF0000"/>
                </a:solidFill>
                <a:latin typeface="Arial Narrow"/>
              </a:rPr>
              <a:t>Vnitřní předpisy</a:t>
            </a:r>
          </a:p>
          <a:p>
            <a:pPr algn="ctr"/>
            <a:r>
              <a:rPr lang="cs-CZ" sz="900" b="1" kern="10">
                <a:ln w="9525">
                  <a:solidFill>
                    <a:srgbClr val="000000"/>
                  </a:solidFill>
                  <a:round/>
                  <a:headEnd/>
                  <a:tailEnd/>
                </a:ln>
                <a:solidFill>
                  <a:srgbClr val="FF0000"/>
                </a:solidFill>
                <a:latin typeface="Arial Narrow"/>
              </a:rPr>
              <a:t>musí být</a:t>
            </a:r>
          </a:p>
          <a:p>
            <a:pPr algn="ctr"/>
            <a:r>
              <a:rPr lang="cs-CZ" sz="900" b="1" kern="10">
                <a:ln w="9525">
                  <a:solidFill>
                    <a:srgbClr val="000000"/>
                  </a:solidFill>
                  <a:round/>
                  <a:headEnd/>
                  <a:tailEnd/>
                </a:ln>
                <a:solidFill>
                  <a:srgbClr val="FF0000"/>
                </a:solidFill>
                <a:latin typeface="Arial Narrow"/>
              </a:rPr>
              <a:t>v souladu</a:t>
            </a:r>
          </a:p>
        </p:txBody>
      </p:sp>
      <p:sp>
        <p:nvSpPr>
          <p:cNvPr id="9" name="Oval 49"/>
          <p:cNvSpPr>
            <a:spLocks noChangeArrowheads="1"/>
          </p:cNvSpPr>
          <p:nvPr/>
        </p:nvSpPr>
        <p:spPr bwMode="auto">
          <a:xfrm>
            <a:off x="990600" y="4800600"/>
            <a:ext cx="1524000" cy="838200"/>
          </a:xfrm>
          <a:prstGeom prst="ellipse">
            <a:avLst/>
          </a:prstGeom>
          <a:solidFill>
            <a:schemeClr val="accent1"/>
          </a:solidFill>
          <a:ln w="9525">
            <a:solidFill>
              <a:schemeClr val="tx1"/>
            </a:solidFill>
            <a:round/>
            <a:headEnd/>
            <a:tailEnd/>
          </a:ln>
        </p:spPr>
        <p:txBody>
          <a:bodyPr wrap="none" anchor="ctr"/>
          <a:lstStyle/>
          <a:p>
            <a:endParaRPr lang="cs-CZ">
              <a:latin typeface="Arial" charset="0"/>
            </a:endParaRPr>
          </a:p>
        </p:txBody>
      </p:sp>
      <p:sp>
        <p:nvSpPr>
          <p:cNvPr id="10" name="TextovéPole 9"/>
          <p:cNvSpPr txBox="1"/>
          <p:nvPr/>
        </p:nvSpPr>
        <p:spPr>
          <a:xfrm>
            <a:off x="6300192" y="1412776"/>
            <a:ext cx="1865574" cy="923330"/>
          </a:xfrm>
          <a:prstGeom prst="rect">
            <a:avLst/>
          </a:prstGeom>
          <a:noFill/>
        </p:spPr>
        <p:txBody>
          <a:bodyPr wrap="none" rtlCol="0">
            <a:spAutoFit/>
          </a:bodyPr>
          <a:lstStyle/>
          <a:p>
            <a:pPr algn="r"/>
            <a:r>
              <a:rPr lang="cs-CZ" b="1" u="sng" dirty="0"/>
              <a:t>Jen univerzitní</a:t>
            </a:r>
          </a:p>
          <a:p>
            <a:pPr algn="r"/>
            <a:r>
              <a:rPr lang="cs-CZ" dirty="0"/>
              <a:t>(též částečně </a:t>
            </a:r>
            <a:br>
              <a:rPr lang="cs-CZ" dirty="0"/>
            </a:br>
            <a:r>
              <a:rPr lang="cs-CZ" dirty="0"/>
              <a:t>autonomní - § 24)</a:t>
            </a:r>
          </a:p>
        </p:txBody>
      </p:sp>
      <p:sp>
        <p:nvSpPr>
          <p:cNvPr id="11" name="TextovéPole 10"/>
          <p:cNvSpPr txBox="1"/>
          <p:nvPr/>
        </p:nvSpPr>
        <p:spPr>
          <a:xfrm>
            <a:off x="3059832" y="4509120"/>
            <a:ext cx="1551515" cy="369332"/>
          </a:xfrm>
          <a:prstGeom prst="rect">
            <a:avLst/>
          </a:prstGeom>
          <a:noFill/>
        </p:spPr>
        <p:txBody>
          <a:bodyPr wrap="none" rtlCol="0">
            <a:spAutoFit/>
          </a:bodyPr>
          <a:lstStyle/>
          <a:p>
            <a:r>
              <a:rPr lang="cs-CZ" b="1" u="sng" dirty="0"/>
              <a:t>I neuniverzitní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103461" cy="769441"/>
          </a:xfrm>
          <a:prstGeom prst="rect">
            <a:avLst/>
          </a:prstGeom>
        </p:spPr>
        <p:txBody>
          <a:bodyPr wrap="none">
            <a:spAutoFit/>
          </a:bodyPr>
          <a:lstStyle/>
          <a:p>
            <a:r>
              <a:rPr lang="cs-CZ" altLang="zh-CN" sz="4400" dirty="0">
                <a:ea typeface="宋体" charset="-122"/>
              </a:rPr>
              <a:t>Studium</a:t>
            </a:r>
            <a:endParaRPr lang="zh-CN" altLang="en-US" sz="4400" b="1" dirty="0"/>
          </a:p>
        </p:txBody>
      </p:sp>
      <p:sp>
        <p:nvSpPr>
          <p:cNvPr id="4" name="TextovéPole 3"/>
          <p:cNvSpPr txBox="1"/>
          <p:nvPr/>
        </p:nvSpPr>
        <p:spPr>
          <a:xfrm>
            <a:off x="714348" y="1285860"/>
            <a:ext cx="7746084" cy="4862870"/>
          </a:xfrm>
          <a:prstGeom prst="rect">
            <a:avLst/>
          </a:prstGeom>
          <a:noFill/>
        </p:spPr>
        <p:txBody>
          <a:bodyPr wrap="square" rtlCol="0">
            <a:spAutoFit/>
          </a:bodyPr>
          <a:lstStyle/>
          <a:p>
            <a:pPr>
              <a:spcBef>
                <a:spcPts val="600"/>
              </a:spcBef>
              <a:spcAft>
                <a:spcPts val="600"/>
              </a:spcAft>
            </a:pPr>
            <a:r>
              <a:rPr lang="cs-CZ" sz="2000" b="1" dirty="0"/>
              <a:t>Začíná </a:t>
            </a:r>
            <a:r>
              <a:rPr lang="cs-CZ" sz="2000" dirty="0"/>
              <a:t>zápisem</a:t>
            </a:r>
          </a:p>
          <a:p>
            <a:pPr>
              <a:spcBef>
                <a:spcPts val="600"/>
              </a:spcBef>
              <a:spcAft>
                <a:spcPts val="600"/>
              </a:spcAft>
            </a:pPr>
            <a:r>
              <a:rPr lang="cs-CZ" sz="2000" b="1" dirty="0"/>
              <a:t>Končí</a:t>
            </a:r>
          </a:p>
          <a:p>
            <a:pPr>
              <a:spcBef>
                <a:spcPts val="600"/>
              </a:spcBef>
              <a:spcAft>
                <a:spcPts val="600"/>
              </a:spcAft>
              <a:buFont typeface="Arial" pitchFamily="34" charset="0"/>
              <a:buChar char="•"/>
            </a:pPr>
            <a:r>
              <a:rPr lang="cs-CZ" sz="2000" u="sng" dirty="0" smtClean="0"/>
              <a:t>Úspěšně</a:t>
            </a:r>
            <a:r>
              <a:rPr lang="cs-CZ" sz="2000" dirty="0" smtClean="0"/>
              <a:t> (pozor, od 1. 9. 2016 lze vyslovit neplatnost vykonání státní zkoušky nebo její součásti nebo obhajoby disertační práce - § 47c a </a:t>
            </a:r>
            <a:r>
              <a:rPr lang="cs-CZ" sz="2000" dirty="0" err="1" smtClean="0"/>
              <a:t>násl</a:t>
            </a:r>
            <a:r>
              <a:rPr lang="cs-CZ" sz="2000" dirty="0" smtClean="0"/>
              <a:t>.)</a:t>
            </a:r>
          </a:p>
          <a:p>
            <a:pPr>
              <a:spcBef>
                <a:spcPts val="600"/>
              </a:spcBef>
              <a:spcAft>
                <a:spcPts val="600"/>
              </a:spcAft>
              <a:buFont typeface="Arial" pitchFamily="34" charset="0"/>
              <a:buChar char="•"/>
            </a:pPr>
            <a:r>
              <a:rPr lang="cs-CZ" sz="2000" u="sng" dirty="0" smtClean="0"/>
              <a:t>Neúspěšně</a:t>
            </a:r>
            <a:endParaRPr lang="cs-CZ" sz="2000" u="sng" dirty="0"/>
          </a:p>
          <a:p>
            <a:pPr lvl="1">
              <a:spcBef>
                <a:spcPts val="600"/>
              </a:spcBef>
              <a:spcAft>
                <a:spcPts val="600"/>
              </a:spcAft>
              <a:buFont typeface="Arial" pitchFamily="34" charset="0"/>
              <a:buChar char="•"/>
            </a:pPr>
            <a:r>
              <a:rPr lang="cs-CZ" sz="2000" dirty="0"/>
              <a:t>Zanecháním</a:t>
            </a:r>
          </a:p>
          <a:p>
            <a:pPr lvl="1">
              <a:spcBef>
                <a:spcPts val="600"/>
              </a:spcBef>
              <a:spcAft>
                <a:spcPts val="600"/>
              </a:spcAft>
              <a:buFont typeface="Arial" pitchFamily="34" charset="0"/>
              <a:buChar char="•"/>
            </a:pPr>
            <a:r>
              <a:rPr lang="cs-CZ" sz="2000" dirty="0"/>
              <a:t>(Nedobrovolným) ukončením</a:t>
            </a:r>
          </a:p>
          <a:p>
            <a:pPr lvl="1">
              <a:spcBef>
                <a:spcPts val="600"/>
              </a:spcBef>
              <a:spcAft>
                <a:spcPts val="600"/>
              </a:spcAft>
              <a:buFont typeface="Arial" pitchFamily="34" charset="0"/>
              <a:buChar char="•"/>
            </a:pPr>
            <a:r>
              <a:rPr lang="cs-CZ" sz="2000" dirty="0"/>
              <a:t>Vyloučením</a:t>
            </a:r>
          </a:p>
          <a:p>
            <a:pPr lvl="2">
              <a:spcBef>
                <a:spcPts val="600"/>
              </a:spcBef>
              <a:spcAft>
                <a:spcPts val="600"/>
              </a:spcAft>
              <a:buFont typeface="Arial" pitchFamily="34" charset="0"/>
              <a:buChar char="•"/>
            </a:pPr>
            <a:r>
              <a:rPr lang="cs-CZ" sz="2000" i="1" dirty="0"/>
              <a:t>Za </a:t>
            </a:r>
            <a:r>
              <a:rPr lang="cs-CZ" sz="2000" b="1" i="1" u="sng" dirty="0"/>
              <a:t>disciplinární přestupek</a:t>
            </a:r>
          </a:p>
          <a:p>
            <a:pPr lvl="2">
              <a:spcBef>
                <a:spcPts val="600"/>
              </a:spcBef>
              <a:spcAft>
                <a:spcPts val="600"/>
              </a:spcAft>
              <a:buFont typeface="Arial" pitchFamily="34" charset="0"/>
              <a:buChar char="•"/>
            </a:pPr>
            <a:r>
              <a:rPr lang="cs-CZ" sz="2000" i="1" dirty="0"/>
              <a:t>Za podvodné jednání při přijímacím řízení</a:t>
            </a:r>
          </a:p>
          <a:p>
            <a:pPr lvl="1">
              <a:spcBef>
                <a:spcPts val="600"/>
              </a:spcBef>
              <a:spcAft>
                <a:spcPts val="600"/>
              </a:spcAft>
              <a:buFont typeface="Arial" pitchFamily="34" charset="0"/>
              <a:buChar char="•"/>
            </a:pPr>
            <a:r>
              <a:rPr lang="cs-CZ" sz="2000" dirty="0"/>
              <a:t>Zánikem akreditace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6" y="642918"/>
            <a:ext cx="7986501" cy="769441"/>
          </a:xfrm>
          <a:prstGeom prst="rect">
            <a:avLst/>
          </a:prstGeom>
        </p:spPr>
        <p:txBody>
          <a:bodyPr wrap="square">
            <a:spAutoFit/>
          </a:bodyPr>
          <a:lstStyle/>
          <a:p>
            <a:r>
              <a:rPr lang="cs-CZ" altLang="zh-CN" sz="4400" dirty="0">
                <a:ea typeface="宋体" charset="-122"/>
              </a:rPr>
              <a:t>Akademický pracovník, student</a:t>
            </a:r>
            <a:endParaRPr lang="zh-CN" altLang="en-US" sz="4400" b="1" dirty="0"/>
          </a:p>
        </p:txBody>
      </p:sp>
      <p:sp>
        <p:nvSpPr>
          <p:cNvPr id="4" name="TextovéPole 3"/>
          <p:cNvSpPr txBox="1"/>
          <p:nvPr/>
        </p:nvSpPr>
        <p:spPr>
          <a:xfrm>
            <a:off x="857224" y="1500174"/>
            <a:ext cx="7572428" cy="3477875"/>
          </a:xfrm>
          <a:prstGeom prst="rect">
            <a:avLst/>
          </a:prstGeom>
          <a:noFill/>
        </p:spPr>
        <p:txBody>
          <a:bodyPr wrap="square" rtlCol="0">
            <a:spAutoFit/>
          </a:bodyPr>
          <a:lstStyle/>
          <a:p>
            <a:pPr>
              <a:spcBef>
                <a:spcPts val="600"/>
              </a:spcBef>
              <a:spcAft>
                <a:spcPts val="600"/>
              </a:spcAft>
            </a:pPr>
            <a:r>
              <a:rPr lang="cs-CZ" sz="2000" b="1" dirty="0"/>
              <a:t>Student</a:t>
            </a:r>
          </a:p>
          <a:p>
            <a:pPr>
              <a:spcBef>
                <a:spcPts val="600"/>
              </a:spcBef>
              <a:spcAft>
                <a:spcPts val="600"/>
              </a:spcAft>
            </a:pPr>
            <a:r>
              <a:rPr lang="cs-CZ" sz="2000" dirty="0"/>
              <a:t>= osoba zapsaná ke studiu ve studijním programu</a:t>
            </a:r>
          </a:p>
          <a:p>
            <a:pPr>
              <a:spcBef>
                <a:spcPts val="600"/>
              </a:spcBef>
              <a:spcAft>
                <a:spcPts val="600"/>
              </a:spcAft>
            </a:pPr>
            <a:endParaRPr lang="cs-CZ" sz="2000" b="1" dirty="0"/>
          </a:p>
          <a:p>
            <a:pPr marL="2060575">
              <a:spcBef>
                <a:spcPts val="600"/>
              </a:spcBef>
              <a:spcAft>
                <a:spcPts val="600"/>
              </a:spcAft>
            </a:pPr>
            <a:r>
              <a:rPr lang="cs-CZ" sz="2000" b="1" dirty="0"/>
              <a:t>Akademický pracovník </a:t>
            </a:r>
          </a:p>
          <a:p>
            <a:pPr marL="2060575">
              <a:spcBef>
                <a:spcPts val="600"/>
              </a:spcBef>
              <a:spcAft>
                <a:spcPts val="600"/>
              </a:spcAft>
            </a:pPr>
            <a:r>
              <a:rPr lang="cs-CZ" sz="2000" dirty="0"/>
              <a:t>= zaměstnanec vysoké školy, který vykonává jak pedagogickou, tak vědeckou, výzkumnou, vývojovou a inovační, uměleckou nebo další tvůrčí činnost. Akademičtí pracovníci jsou povinni dbát dobrého jména vysoké školy. </a:t>
            </a:r>
          </a:p>
        </p:txBody>
      </p:sp>
      <p:pic>
        <p:nvPicPr>
          <p:cNvPr id="5" name="Obrázek 4" descr="student.jpg"/>
          <p:cNvPicPr>
            <a:picLocks noChangeAspect="1"/>
          </p:cNvPicPr>
          <p:nvPr/>
        </p:nvPicPr>
        <p:blipFill>
          <a:blip r:embed="rId3" cstate="print"/>
          <a:stretch>
            <a:fillRect/>
          </a:stretch>
        </p:blipFill>
        <p:spPr>
          <a:xfrm>
            <a:off x="714348" y="2571744"/>
            <a:ext cx="1785950" cy="3690964"/>
          </a:xfrm>
          <a:prstGeom prst="rect">
            <a:avLst/>
          </a:prstGeom>
        </p:spPr>
      </p:pic>
      <p:pic>
        <p:nvPicPr>
          <p:cNvPr id="6" name="Obrázek 5" descr="424567-chemical-experiment.jpg"/>
          <p:cNvPicPr>
            <a:picLocks noChangeAspect="1"/>
          </p:cNvPicPr>
          <p:nvPr/>
        </p:nvPicPr>
        <p:blipFill>
          <a:blip r:embed="rId4" cstate="print"/>
          <a:stretch>
            <a:fillRect/>
          </a:stretch>
        </p:blipFill>
        <p:spPr>
          <a:xfrm>
            <a:off x="6357950" y="4714884"/>
            <a:ext cx="2463662" cy="1724564"/>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166671" cy="769441"/>
          </a:xfrm>
          <a:prstGeom prst="rect">
            <a:avLst/>
          </a:prstGeom>
        </p:spPr>
        <p:txBody>
          <a:bodyPr wrap="none">
            <a:spAutoFit/>
          </a:bodyPr>
          <a:lstStyle/>
          <a:p>
            <a:r>
              <a:rPr lang="cs-CZ" altLang="zh-CN" sz="4400" dirty="0">
                <a:ea typeface="宋体" charset="-122"/>
              </a:rPr>
              <a:t>Poplatek, stipendium</a:t>
            </a:r>
            <a:endParaRPr lang="zh-CN" altLang="en-US" sz="4400" b="1" dirty="0"/>
          </a:p>
        </p:txBody>
      </p:sp>
      <p:sp>
        <p:nvSpPr>
          <p:cNvPr id="4" name="TextovéPole 3"/>
          <p:cNvSpPr txBox="1"/>
          <p:nvPr/>
        </p:nvSpPr>
        <p:spPr>
          <a:xfrm>
            <a:off x="1043608" y="1700808"/>
            <a:ext cx="6912768" cy="4555093"/>
          </a:xfrm>
          <a:prstGeom prst="rect">
            <a:avLst/>
          </a:prstGeom>
          <a:noFill/>
        </p:spPr>
        <p:txBody>
          <a:bodyPr wrap="square" rtlCol="0">
            <a:spAutoFit/>
          </a:bodyPr>
          <a:lstStyle/>
          <a:p>
            <a:pPr>
              <a:spcBef>
                <a:spcPts val="600"/>
              </a:spcBef>
              <a:spcAft>
                <a:spcPts val="600"/>
              </a:spcAft>
            </a:pPr>
            <a:r>
              <a:rPr lang="cs-CZ" sz="2200" b="1" dirty="0"/>
              <a:t>Poplatek spojený se studiem</a:t>
            </a:r>
          </a:p>
          <a:p>
            <a:pPr>
              <a:spcBef>
                <a:spcPts val="600"/>
              </a:spcBef>
              <a:spcAft>
                <a:spcPts val="600"/>
              </a:spcAft>
            </a:pPr>
            <a:r>
              <a:rPr lang="cs-CZ" sz="2200" dirty="0"/>
              <a:t>Na VVŠ – za přijímací řízení, za delší studium, </a:t>
            </a:r>
            <a:r>
              <a:rPr lang="cs-CZ" sz="2200" strike="sngStrike" dirty="0"/>
              <a:t>za další </a:t>
            </a:r>
            <a:r>
              <a:rPr lang="cs-CZ" sz="2200" strike="sngStrike" dirty="0" smtClean="0"/>
              <a:t>studium</a:t>
            </a:r>
            <a:r>
              <a:rPr lang="cs-CZ" sz="2200" dirty="0" smtClean="0"/>
              <a:t> (od 1. 9. 2016 zrušen), </a:t>
            </a:r>
            <a:r>
              <a:rPr lang="cs-CZ" sz="2200" dirty="0"/>
              <a:t>za cizojazyčné studium (§ 58)</a:t>
            </a:r>
          </a:p>
          <a:p>
            <a:pPr>
              <a:spcBef>
                <a:spcPts val="600"/>
              </a:spcBef>
              <a:spcAft>
                <a:spcPts val="600"/>
              </a:spcAft>
            </a:pPr>
            <a:r>
              <a:rPr lang="cs-CZ" sz="2200" dirty="0"/>
              <a:t>Na SVŠ – školné (§ 59)</a:t>
            </a:r>
          </a:p>
          <a:p>
            <a:pPr>
              <a:spcBef>
                <a:spcPts val="600"/>
              </a:spcBef>
              <a:spcAft>
                <a:spcPts val="600"/>
              </a:spcAft>
            </a:pPr>
            <a:r>
              <a:rPr lang="cs-CZ" sz="2200" b="1" dirty="0"/>
              <a:t>Stipendium</a:t>
            </a:r>
          </a:p>
          <a:p>
            <a:pPr>
              <a:spcBef>
                <a:spcPts val="600"/>
              </a:spcBef>
              <a:spcAft>
                <a:spcPts val="600"/>
              </a:spcAft>
            </a:pPr>
            <a:r>
              <a:rPr lang="cs-CZ" sz="2200" dirty="0"/>
              <a:t>Dle zákona sociální, ubytovací</a:t>
            </a:r>
          </a:p>
          <a:p>
            <a:pPr>
              <a:spcBef>
                <a:spcPts val="600"/>
              </a:spcBef>
              <a:spcAft>
                <a:spcPts val="600"/>
              </a:spcAft>
            </a:pPr>
            <a:r>
              <a:rPr lang="cs-CZ" sz="2200" dirty="0"/>
              <a:t>Ostatní dle stipendijního </a:t>
            </a:r>
            <a:r>
              <a:rPr lang="cs-CZ" sz="2200" dirty="0" smtClean="0"/>
              <a:t>řádu</a:t>
            </a:r>
          </a:p>
          <a:p>
            <a:pPr>
              <a:spcBef>
                <a:spcPts val="600"/>
              </a:spcBef>
              <a:spcAft>
                <a:spcPts val="600"/>
              </a:spcAft>
            </a:pPr>
            <a:endParaRPr lang="cs-CZ" sz="2200" dirty="0" smtClean="0"/>
          </a:p>
          <a:p>
            <a:pPr>
              <a:spcBef>
                <a:spcPts val="600"/>
              </a:spcBef>
              <a:spcAft>
                <a:spcPts val="600"/>
              </a:spcAft>
            </a:pPr>
            <a:r>
              <a:rPr lang="cs-CZ" sz="2200" i="1" dirty="0" smtClean="0"/>
              <a:t>POZOR – poplatky nezáleží na věku</a:t>
            </a:r>
            <a:endParaRPr lang="cs-CZ" sz="2200" i="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642910" y="1285860"/>
            <a:ext cx="7786742" cy="4601260"/>
          </a:xfrm>
          <a:prstGeom prst="rect">
            <a:avLst/>
          </a:prstGeom>
          <a:noFill/>
        </p:spPr>
        <p:txBody>
          <a:bodyPr wrap="square" rtlCol="0">
            <a:spAutoFit/>
          </a:bodyPr>
          <a:lstStyle/>
          <a:p>
            <a:pPr>
              <a:spcBef>
                <a:spcPts val="600"/>
              </a:spcBef>
              <a:spcAft>
                <a:spcPts val="600"/>
              </a:spcAft>
            </a:pPr>
            <a:r>
              <a:rPr lang="cs-CZ" sz="2400" b="1" dirty="0"/>
              <a:t>Čl. 25 LZPS</a:t>
            </a:r>
            <a:endParaRPr lang="cs-CZ" sz="2400" dirty="0"/>
          </a:p>
          <a:p>
            <a:r>
              <a:rPr lang="cs-CZ" sz="2400" dirty="0"/>
              <a:t>(2) Občanům příslušejícím k </a:t>
            </a:r>
            <a:r>
              <a:rPr lang="cs-CZ" sz="2400" b="1" dirty="0"/>
              <a:t>národnostním a etnickým menšinám </a:t>
            </a:r>
            <a:r>
              <a:rPr lang="cs-CZ" sz="2400" dirty="0"/>
              <a:t>se za podmínek stanovených zákonem zaručuje též</a:t>
            </a:r>
          </a:p>
          <a:p>
            <a:r>
              <a:rPr lang="cs-CZ" sz="2400" dirty="0"/>
              <a:t> a) právo na vzdělání v jejich jazyku</a:t>
            </a:r>
          </a:p>
          <a:p>
            <a:endParaRPr lang="cs-CZ" sz="2400" dirty="0"/>
          </a:p>
          <a:p>
            <a:r>
              <a:rPr lang="cs-CZ" sz="2400" b="1" dirty="0"/>
              <a:t>Čl. 26 LZPS</a:t>
            </a:r>
            <a:endParaRPr lang="cs-CZ" sz="2400" dirty="0"/>
          </a:p>
          <a:p>
            <a:pPr>
              <a:buAutoNum type="arabicParenBoth"/>
            </a:pPr>
            <a:r>
              <a:rPr lang="cs-CZ" sz="2400" dirty="0"/>
              <a:t> Každý má právo na </a:t>
            </a:r>
            <a:r>
              <a:rPr lang="cs-CZ" sz="2400" b="1" dirty="0"/>
              <a:t>svobodnou volbu povolání a přípravu k němu</a:t>
            </a:r>
            <a:r>
              <a:rPr lang="cs-CZ" sz="2400" dirty="0"/>
              <a:t>, jakož i právo podnikat a provozovat jinou hospodářskou činnost.</a:t>
            </a:r>
          </a:p>
          <a:p>
            <a:pPr>
              <a:buAutoNum type="arabicParenBoth"/>
            </a:pPr>
            <a:r>
              <a:rPr lang="cs-CZ" sz="2400" dirty="0"/>
              <a:t> Zákon může stanovit podmínky a omezení pro výkon určitých povolání nebo činností.</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976444" cy="769441"/>
          </a:xfrm>
          <a:prstGeom prst="rect">
            <a:avLst/>
          </a:prstGeom>
        </p:spPr>
        <p:txBody>
          <a:bodyPr wrap="none">
            <a:spAutoFit/>
          </a:bodyPr>
          <a:lstStyle/>
          <a:p>
            <a:r>
              <a:rPr lang="cs-CZ" altLang="zh-CN" sz="4400" dirty="0" smtClean="0">
                <a:ea typeface="宋体" charset="-122"/>
              </a:rPr>
              <a:t>Poplatek za delší studium</a:t>
            </a:r>
            <a:endParaRPr lang="zh-CN" altLang="en-US" sz="4400" b="1" dirty="0"/>
          </a:p>
        </p:txBody>
      </p:sp>
      <p:sp>
        <p:nvSpPr>
          <p:cNvPr id="4" name="TextovéPole 3"/>
          <p:cNvSpPr txBox="1"/>
          <p:nvPr/>
        </p:nvSpPr>
        <p:spPr>
          <a:xfrm>
            <a:off x="683568" y="1340768"/>
            <a:ext cx="7704856" cy="5237718"/>
          </a:xfrm>
          <a:prstGeom prst="rect">
            <a:avLst/>
          </a:prstGeom>
          <a:noFill/>
        </p:spPr>
        <p:txBody>
          <a:bodyPr wrap="square" rtlCol="0">
            <a:spAutoFit/>
          </a:bodyPr>
          <a:lstStyle/>
          <a:p>
            <a:pPr>
              <a:spcBef>
                <a:spcPts val="600"/>
              </a:spcBef>
              <a:spcAft>
                <a:spcPts val="600"/>
              </a:spcAft>
            </a:pPr>
            <a:r>
              <a:rPr lang="cs-CZ" sz="1900" b="1" dirty="0" smtClean="0"/>
              <a:t>§ 58 odst. 3: </a:t>
            </a:r>
            <a:r>
              <a:rPr lang="cs-CZ" sz="1900" i="1" dirty="0" smtClean="0"/>
              <a:t>Studuje-li student ve studijním programu </a:t>
            </a:r>
            <a:r>
              <a:rPr lang="cs-CZ" sz="1900" i="1" u="sng" dirty="0" smtClean="0"/>
              <a:t>déle, než je standardní doba studia zvětšená o jeden rok </a:t>
            </a:r>
            <a:r>
              <a:rPr lang="cs-CZ" sz="1900" i="1" dirty="0" smtClean="0"/>
              <a:t>v </a:t>
            </a:r>
            <a:r>
              <a:rPr lang="cs-CZ" sz="1900" b="1" i="1" dirty="0" smtClean="0"/>
              <a:t>bakalářském nebo magisterském studijním programu</a:t>
            </a:r>
            <a:r>
              <a:rPr lang="cs-CZ" sz="1900" i="1" dirty="0" smtClean="0"/>
              <a:t>, stanoví mu veřejná vysoká škola poplatek za studium, který činí za každých dalších započatých šest měsíců studia nejméně </a:t>
            </a:r>
            <a:r>
              <a:rPr lang="cs-CZ" sz="1900" i="1" dirty="0" err="1" smtClean="0"/>
              <a:t>jedenapůlnásobek</a:t>
            </a:r>
            <a:r>
              <a:rPr lang="cs-CZ" sz="1900" i="1" dirty="0" smtClean="0"/>
              <a:t> základu;</a:t>
            </a:r>
          </a:p>
          <a:p>
            <a:pPr>
              <a:spcBef>
                <a:spcPts val="600"/>
              </a:spcBef>
              <a:spcAft>
                <a:spcPts val="600"/>
              </a:spcAft>
            </a:pPr>
            <a:r>
              <a:rPr lang="cs-CZ" sz="1900" i="1" dirty="0" smtClean="0"/>
              <a:t>do doby studia se </a:t>
            </a:r>
            <a:r>
              <a:rPr lang="cs-CZ" sz="1900" i="1" u="sng" dirty="0" smtClean="0"/>
              <a:t>započtou též doby všech předchozích studií </a:t>
            </a:r>
            <a:r>
              <a:rPr lang="cs-CZ" sz="1900" i="1" dirty="0" smtClean="0"/>
              <a:t>v bakalářských a magisterských studijních programech, které byly </a:t>
            </a:r>
            <a:r>
              <a:rPr lang="cs-CZ" sz="1900" b="1" i="1" dirty="0" smtClean="0"/>
              <a:t>ukončeny jinak než řádně </a:t>
            </a:r>
            <a:r>
              <a:rPr lang="cs-CZ" sz="1900" i="1" dirty="0" smtClean="0"/>
              <a:t>podle § 45 odst. 3 nebo § 46 odst. 3,</a:t>
            </a:r>
          </a:p>
          <a:p>
            <a:pPr>
              <a:spcBef>
                <a:spcPts val="600"/>
              </a:spcBef>
              <a:spcAft>
                <a:spcPts val="600"/>
              </a:spcAft>
            </a:pPr>
            <a:r>
              <a:rPr lang="cs-CZ" sz="1900" b="1" i="1" dirty="0" smtClean="0"/>
              <a:t>nejde-li </a:t>
            </a:r>
            <a:r>
              <a:rPr lang="cs-CZ" sz="1900" i="1" dirty="0" smtClean="0"/>
              <a:t>o předchozí studium, po jehož ukončení student řádně ukončil studijní program stejného typu.</a:t>
            </a:r>
          </a:p>
          <a:p>
            <a:pPr>
              <a:spcBef>
                <a:spcPts val="600"/>
              </a:spcBef>
              <a:spcAft>
                <a:spcPts val="600"/>
              </a:spcAft>
            </a:pPr>
            <a:r>
              <a:rPr lang="cs-CZ" sz="1900" i="1" dirty="0" smtClean="0"/>
              <a:t>Období, ve kterém student studoval v takovýchto studijních programech nebo v takovýchto studijních programech a v aktuálním studijním programu souběžně, se do doby studia započítávají pouze jednou.</a:t>
            </a:r>
          </a:p>
          <a:p>
            <a:pPr>
              <a:spcBef>
                <a:spcPts val="600"/>
              </a:spcBef>
              <a:spcAft>
                <a:spcPts val="600"/>
              </a:spcAft>
            </a:pPr>
            <a:r>
              <a:rPr lang="cs-CZ" sz="1900" i="1" dirty="0" smtClean="0"/>
              <a:t>Od celkové doby studia vypočtené podle tohoto odstavce </a:t>
            </a:r>
            <a:br>
              <a:rPr lang="cs-CZ" sz="1900" i="1" dirty="0" smtClean="0"/>
            </a:br>
            <a:r>
              <a:rPr lang="cs-CZ" sz="1900" i="1" dirty="0" smtClean="0"/>
              <a:t>se však nejdříve odečte uznaná doba rodičovství. </a:t>
            </a:r>
            <a:endParaRPr lang="cs-CZ" sz="1900" i="1"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5571397" cy="769441"/>
          </a:xfrm>
          <a:prstGeom prst="rect">
            <a:avLst/>
          </a:prstGeom>
        </p:spPr>
        <p:txBody>
          <a:bodyPr wrap="none">
            <a:spAutoFit/>
          </a:bodyPr>
          <a:lstStyle/>
          <a:p>
            <a:r>
              <a:rPr lang="cs-CZ" altLang="zh-CN" sz="4400" dirty="0">
                <a:ea typeface="宋体" charset="-122"/>
              </a:rPr>
              <a:t>Disciplinární přestupek</a:t>
            </a:r>
            <a:endParaRPr lang="zh-CN" altLang="en-US" sz="4400" b="1" dirty="0"/>
          </a:p>
        </p:txBody>
      </p:sp>
      <p:sp>
        <p:nvSpPr>
          <p:cNvPr id="4" name="TextovéPole 3"/>
          <p:cNvSpPr txBox="1"/>
          <p:nvPr/>
        </p:nvSpPr>
        <p:spPr>
          <a:xfrm>
            <a:off x="1043608" y="1700808"/>
            <a:ext cx="6912768" cy="3554819"/>
          </a:xfrm>
          <a:prstGeom prst="rect">
            <a:avLst/>
          </a:prstGeom>
          <a:noFill/>
        </p:spPr>
        <p:txBody>
          <a:bodyPr wrap="square" rtlCol="0">
            <a:spAutoFit/>
          </a:bodyPr>
          <a:lstStyle/>
          <a:p>
            <a:pPr>
              <a:spcBef>
                <a:spcPts val="600"/>
              </a:spcBef>
              <a:spcAft>
                <a:spcPts val="600"/>
              </a:spcAft>
            </a:pPr>
            <a:r>
              <a:rPr lang="cs-CZ" sz="2000" b="1" dirty="0"/>
              <a:t>Disciplinární přestupek</a:t>
            </a:r>
          </a:p>
          <a:p>
            <a:pPr>
              <a:spcBef>
                <a:spcPts val="600"/>
              </a:spcBef>
              <a:spcAft>
                <a:spcPts val="600"/>
              </a:spcAft>
            </a:pPr>
            <a:r>
              <a:rPr lang="cs-CZ" sz="2000" dirty="0"/>
              <a:t>Disciplinárním přestupkem je zaviněné porušení povinností stanovených právními předpisy nebo vnitřními předpisy vysoké školy a jejích součástí. </a:t>
            </a:r>
          </a:p>
          <a:p>
            <a:pPr>
              <a:spcBef>
                <a:spcPts val="600"/>
              </a:spcBef>
              <a:spcAft>
                <a:spcPts val="600"/>
              </a:spcAft>
            </a:pPr>
            <a:endParaRPr lang="cs-CZ" sz="2000" dirty="0"/>
          </a:p>
          <a:p>
            <a:r>
              <a:rPr lang="cs-CZ" sz="2000" u="sng" dirty="0"/>
              <a:t>Lze za něj uložit</a:t>
            </a:r>
            <a:r>
              <a:rPr lang="cs-CZ" sz="2000" dirty="0"/>
              <a:t> </a:t>
            </a:r>
          </a:p>
          <a:p>
            <a:r>
              <a:rPr lang="cs-CZ" sz="2000" dirty="0"/>
              <a:t>a)  napomenutí, </a:t>
            </a:r>
          </a:p>
          <a:p>
            <a:r>
              <a:rPr lang="cs-CZ" sz="2000" dirty="0"/>
              <a:t>b)  podmíněné vyloučení ze studia se stanovením lhůty a podmínek k osvědčení, </a:t>
            </a:r>
          </a:p>
          <a:p>
            <a:r>
              <a:rPr lang="cs-CZ" sz="2000" dirty="0"/>
              <a:t>c)  vyloučení ze studia.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pPr algn="ctr"/>
            <a:r>
              <a:rPr lang="cs-CZ" sz="4400" dirty="0"/>
              <a:t>Orgány </a:t>
            </a:r>
            <a:r>
              <a:rPr lang="cs-CZ" sz="4400" dirty="0" smtClean="0"/>
              <a:t>vysoké školy</a:t>
            </a:r>
            <a:endParaRPr lang="zh-CN" altLang="en-US" sz="4400" b="1" dirty="0"/>
          </a:p>
        </p:txBody>
      </p:sp>
      <p:sp>
        <p:nvSpPr>
          <p:cNvPr id="4" name="TextovéPole 3"/>
          <p:cNvSpPr txBox="1"/>
          <p:nvPr/>
        </p:nvSpPr>
        <p:spPr>
          <a:xfrm>
            <a:off x="755576" y="1484784"/>
            <a:ext cx="7488832" cy="4154984"/>
          </a:xfrm>
          <a:prstGeom prst="rect">
            <a:avLst/>
          </a:prstGeom>
          <a:noFill/>
        </p:spPr>
        <p:txBody>
          <a:bodyPr wrap="square" rtlCol="0">
            <a:spAutoFit/>
          </a:bodyPr>
          <a:lstStyle/>
          <a:p>
            <a:pPr>
              <a:buNone/>
            </a:pPr>
            <a:r>
              <a:rPr lang="cs-CZ" sz="2400" b="1" dirty="0"/>
              <a:t>Orgány veřejných vysokých škol</a:t>
            </a:r>
          </a:p>
          <a:p>
            <a:pPr>
              <a:buNone/>
            </a:pPr>
            <a:endParaRPr lang="cs-CZ" sz="2400" b="1" dirty="0"/>
          </a:p>
          <a:p>
            <a:r>
              <a:rPr lang="cs-CZ" sz="2400" dirty="0"/>
              <a:t>Samosprávné</a:t>
            </a:r>
          </a:p>
          <a:p>
            <a:pPr lvl="1"/>
            <a:r>
              <a:rPr lang="cs-CZ" sz="2400" dirty="0"/>
              <a:t>Akademický senát</a:t>
            </a:r>
          </a:p>
          <a:p>
            <a:pPr lvl="1"/>
            <a:r>
              <a:rPr lang="cs-CZ" sz="2400" dirty="0"/>
              <a:t>Rektor</a:t>
            </a:r>
          </a:p>
          <a:p>
            <a:pPr lvl="1"/>
            <a:r>
              <a:rPr lang="cs-CZ" sz="2400" dirty="0"/>
              <a:t>Vědecká (akad.) rada</a:t>
            </a:r>
          </a:p>
          <a:p>
            <a:pPr lvl="1"/>
            <a:r>
              <a:rPr lang="cs-CZ" sz="2400" i="1" dirty="0"/>
              <a:t>Disciplinární </a:t>
            </a:r>
            <a:r>
              <a:rPr lang="cs-CZ" sz="2400" i="1" dirty="0" smtClean="0"/>
              <a:t>komise</a:t>
            </a:r>
          </a:p>
          <a:p>
            <a:pPr lvl="1"/>
            <a:r>
              <a:rPr lang="cs-CZ" sz="2400" i="1" dirty="0" smtClean="0">
                <a:solidFill>
                  <a:srgbClr val="FF0000"/>
                </a:solidFill>
              </a:rPr>
              <a:t>Rada pro vnitřní hodnocení</a:t>
            </a:r>
            <a:endParaRPr lang="cs-CZ" sz="2400" i="1" dirty="0">
              <a:solidFill>
                <a:srgbClr val="FF0000"/>
              </a:solidFill>
            </a:endParaRPr>
          </a:p>
          <a:p>
            <a:r>
              <a:rPr lang="cs-CZ" sz="2400" dirty="0"/>
              <a:t>Ostatní</a:t>
            </a:r>
          </a:p>
          <a:p>
            <a:pPr lvl="1"/>
            <a:r>
              <a:rPr lang="cs-CZ" sz="2400" dirty="0"/>
              <a:t>Kvestor</a:t>
            </a:r>
          </a:p>
          <a:p>
            <a:pPr lvl="1"/>
            <a:r>
              <a:rPr lang="cs-CZ" sz="2400" dirty="0"/>
              <a:t>Správní rada</a:t>
            </a:r>
          </a:p>
        </p:txBody>
      </p:sp>
      <p:sp>
        <p:nvSpPr>
          <p:cNvPr id="5" name="TextovéPole 4"/>
          <p:cNvSpPr txBox="1"/>
          <p:nvPr/>
        </p:nvSpPr>
        <p:spPr>
          <a:xfrm>
            <a:off x="4860032" y="1916832"/>
            <a:ext cx="3528392" cy="2677656"/>
          </a:xfrm>
          <a:prstGeom prst="rect">
            <a:avLst/>
          </a:prstGeom>
          <a:noFill/>
          <a:ln>
            <a:solidFill>
              <a:schemeClr val="tx1"/>
            </a:solidFill>
          </a:ln>
        </p:spPr>
        <p:txBody>
          <a:bodyPr wrap="square" rtlCol="0">
            <a:spAutoFit/>
          </a:bodyPr>
          <a:lstStyle/>
          <a:p>
            <a:r>
              <a:rPr lang="cs-CZ" sz="2400" b="1" i="1" dirty="0"/>
              <a:t>Státní vysoké školy</a:t>
            </a:r>
          </a:p>
          <a:p>
            <a:r>
              <a:rPr lang="cs-CZ" sz="2400" i="1" dirty="0"/>
              <a:t>- mají totožné orgány</a:t>
            </a:r>
          </a:p>
          <a:p>
            <a:r>
              <a:rPr lang="cs-CZ" sz="2400" i="1" dirty="0"/>
              <a:t>(s výjimkou správní rady)</a:t>
            </a:r>
          </a:p>
          <a:p>
            <a:endParaRPr lang="cs-CZ" sz="2400" i="1" dirty="0"/>
          </a:p>
          <a:p>
            <a:r>
              <a:rPr lang="cs-CZ" sz="2400" b="1" i="1" dirty="0"/>
              <a:t>Soukromé vysoké školy</a:t>
            </a:r>
          </a:p>
          <a:p>
            <a:r>
              <a:rPr lang="cs-CZ" sz="2400" i="1" dirty="0"/>
              <a:t>- stanoví své orgány samy (vnitřními předpisy)</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8064896" cy="769441"/>
          </a:xfrm>
          <a:prstGeom prst="rect">
            <a:avLst/>
          </a:prstGeom>
        </p:spPr>
        <p:txBody>
          <a:bodyPr wrap="square">
            <a:spAutoFit/>
          </a:bodyPr>
          <a:lstStyle/>
          <a:p>
            <a:pPr algn="ctr"/>
            <a:r>
              <a:rPr lang="cs-CZ" sz="4400" dirty="0"/>
              <a:t>Orgány </a:t>
            </a:r>
            <a:r>
              <a:rPr lang="cs-CZ" sz="4400" dirty="0" smtClean="0"/>
              <a:t>fakulty</a:t>
            </a:r>
            <a:endParaRPr lang="zh-CN" altLang="en-US" sz="4400" b="1" dirty="0"/>
          </a:p>
        </p:txBody>
      </p:sp>
      <p:sp>
        <p:nvSpPr>
          <p:cNvPr id="4" name="TextovéPole 3"/>
          <p:cNvSpPr txBox="1"/>
          <p:nvPr/>
        </p:nvSpPr>
        <p:spPr>
          <a:xfrm>
            <a:off x="755576" y="1484784"/>
            <a:ext cx="7488832" cy="3416320"/>
          </a:xfrm>
          <a:prstGeom prst="rect">
            <a:avLst/>
          </a:prstGeom>
          <a:noFill/>
        </p:spPr>
        <p:txBody>
          <a:bodyPr wrap="square" rtlCol="0">
            <a:spAutoFit/>
          </a:bodyPr>
          <a:lstStyle/>
          <a:p>
            <a:pPr>
              <a:buNone/>
            </a:pPr>
            <a:r>
              <a:rPr lang="cs-CZ" sz="2400" b="1" dirty="0" smtClean="0"/>
              <a:t>Orgány fakult </a:t>
            </a:r>
            <a:r>
              <a:rPr lang="cs-CZ" sz="2400" b="1" dirty="0"/>
              <a:t>veřejných vysokých škol</a:t>
            </a:r>
          </a:p>
          <a:p>
            <a:pPr>
              <a:buNone/>
            </a:pPr>
            <a:endParaRPr lang="cs-CZ" sz="2400" b="1" dirty="0"/>
          </a:p>
          <a:p>
            <a:r>
              <a:rPr lang="cs-CZ" sz="2400" dirty="0"/>
              <a:t>Samosprávné</a:t>
            </a:r>
          </a:p>
          <a:p>
            <a:pPr lvl="1"/>
            <a:r>
              <a:rPr lang="cs-CZ" sz="2400" dirty="0"/>
              <a:t>Akademický senát</a:t>
            </a:r>
          </a:p>
          <a:p>
            <a:pPr lvl="1"/>
            <a:r>
              <a:rPr lang="cs-CZ" sz="2400" dirty="0" smtClean="0"/>
              <a:t>Děkan</a:t>
            </a:r>
            <a:endParaRPr lang="cs-CZ" sz="2400" dirty="0"/>
          </a:p>
          <a:p>
            <a:pPr lvl="1"/>
            <a:r>
              <a:rPr lang="cs-CZ" sz="2400" dirty="0"/>
              <a:t>Vědecká </a:t>
            </a:r>
            <a:r>
              <a:rPr lang="cs-CZ" sz="2400" dirty="0" smtClean="0"/>
              <a:t>rada</a:t>
            </a:r>
            <a:endParaRPr lang="cs-CZ" sz="2400" dirty="0"/>
          </a:p>
          <a:p>
            <a:pPr lvl="1"/>
            <a:r>
              <a:rPr lang="cs-CZ" sz="2400" dirty="0"/>
              <a:t>Disciplinární </a:t>
            </a:r>
            <a:r>
              <a:rPr lang="cs-CZ" sz="2400" dirty="0" smtClean="0"/>
              <a:t>komise</a:t>
            </a:r>
          </a:p>
          <a:p>
            <a:r>
              <a:rPr lang="cs-CZ" sz="2400" dirty="0" smtClean="0"/>
              <a:t>Ostatní</a:t>
            </a:r>
            <a:endParaRPr lang="cs-CZ" sz="2400" dirty="0"/>
          </a:p>
          <a:p>
            <a:pPr lvl="1"/>
            <a:r>
              <a:rPr lang="cs-CZ" sz="2400" dirty="0" smtClean="0"/>
              <a:t>Tajemník</a:t>
            </a:r>
            <a:endParaRPr lang="cs-CZ" sz="24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520964" cy="769441"/>
          </a:xfrm>
          <a:prstGeom prst="rect">
            <a:avLst/>
          </a:prstGeom>
        </p:spPr>
        <p:txBody>
          <a:bodyPr wrap="none">
            <a:spAutoFit/>
          </a:bodyPr>
          <a:lstStyle/>
          <a:p>
            <a:r>
              <a:rPr lang="cs-CZ" altLang="zh-CN" sz="4400" dirty="0">
                <a:ea typeface="宋体" charset="-122"/>
              </a:rPr>
              <a:t>Správní proces</a:t>
            </a:r>
            <a:endParaRPr lang="zh-CN" altLang="en-US" sz="4400" b="1" dirty="0"/>
          </a:p>
        </p:txBody>
      </p:sp>
      <p:sp>
        <p:nvSpPr>
          <p:cNvPr id="4" name="TextovéPole 3"/>
          <p:cNvSpPr txBox="1"/>
          <p:nvPr/>
        </p:nvSpPr>
        <p:spPr>
          <a:xfrm>
            <a:off x="827584" y="1700808"/>
            <a:ext cx="7816382" cy="3354765"/>
          </a:xfrm>
          <a:prstGeom prst="rect">
            <a:avLst/>
          </a:prstGeom>
          <a:noFill/>
        </p:spPr>
        <p:txBody>
          <a:bodyPr wrap="square" rtlCol="0">
            <a:spAutoFit/>
          </a:bodyPr>
          <a:lstStyle/>
          <a:p>
            <a:pPr>
              <a:spcBef>
                <a:spcPts val="600"/>
              </a:spcBef>
              <a:spcAft>
                <a:spcPts val="600"/>
              </a:spcAft>
              <a:buFont typeface="Arial" pitchFamily="34" charset="0"/>
              <a:buChar char="•"/>
            </a:pPr>
            <a:r>
              <a:rPr lang="cs-CZ" sz="2400" b="1" dirty="0" smtClean="0"/>
              <a:t> Zvláštní proces </a:t>
            </a:r>
            <a:r>
              <a:rPr lang="cs-CZ" sz="2400" dirty="0" smtClean="0"/>
              <a:t>(§ 50, </a:t>
            </a:r>
            <a:r>
              <a:rPr lang="cs-CZ" sz="2400" dirty="0"/>
              <a:t>§ 68, § </a:t>
            </a:r>
            <a:r>
              <a:rPr lang="cs-CZ" sz="2400" dirty="0" smtClean="0"/>
              <a:t>69, § 69a) </a:t>
            </a:r>
            <a:r>
              <a:rPr lang="cs-CZ" sz="2400" dirty="0" smtClean="0">
                <a:solidFill>
                  <a:srgbClr val="FF0000"/>
                </a:solidFill>
              </a:rPr>
              <a:t>s podpůrnou použitelností </a:t>
            </a:r>
            <a:r>
              <a:rPr lang="cs-CZ" sz="2400" dirty="0" smtClean="0"/>
              <a:t>správního řádu platí pro rozhodování o studentech a uchazečích</a:t>
            </a:r>
          </a:p>
          <a:p>
            <a:pPr>
              <a:spcBef>
                <a:spcPts val="600"/>
              </a:spcBef>
              <a:spcAft>
                <a:spcPts val="600"/>
              </a:spcAft>
              <a:buFont typeface="Arial" pitchFamily="34" charset="0"/>
              <a:buChar char="•"/>
            </a:pPr>
            <a:r>
              <a:rPr lang="cs-CZ" sz="2400" dirty="0" smtClean="0"/>
              <a:t> Nižší míra zvláštní úpravy pro nostrifikace a registraci vnitřních předpisů</a:t>
            </a:r>
          </a:p>
          <a:p>
            <a:pPr>
              <a:spcBef>
                <a:spcPts val="600"/>
              </a:spcBef>
              <a:spcAft>
                <a:spcPts val="600"/>
              </a:spcAft>
              <a:buFont typeface="Arial" pitchFamily="34" charset="0"/>
              <a:buChar char="•"/>
            </a:pPr>
            <a:r>
              <a:rPr lang="cs-CZ" sz="2400" b="1" dirty="0" smtClean="0"/>
              <a:t> Správní </a:t>
            </a:r>
            <a:r>
              <a:rPr lang="cs-CZ" sz="2400" b="1" dirty="0"/>
              <a:t>řád je vyloučen</a:t>
            </a:r>
            <a:r>
              <a:rPr lang="cs-CZ" sz="2400" dirty="0"/>
              <a:t> </a:t>
            </a:r>
            <a:r>
              <a:rPr lang="cs-CZ" sz="2400" dirty="0" smtClean="0"/>
              <a:t>pro </a:t>
            </a:r>
            <a:r>
              <a:rPr lang="cs-CZ" sz="2400" dirty="0"/>
              <a:t>rozhodování o </a:t>
            </a:r>
            <a:r>
              <a:rPr lang="cs-CZ" sz="2400" dirty="0" smtClean="0"/>
              <a:t>v habilitačním řízení a řízení ke jmenování profesorem a také v řízení o poskytování příspěvku / dotace od MŠMT</a:t>
            </a:r>
            <a:endParaRPr lang="cs-CZ" sz="2400"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611560" y="1484784"/>
            <a:ext cx="7704856" cy="4708981"/>
          </a:xfrm>
          <a:prstGeom prst="rect">
            <a:avLst/>
          </a:prstGeom>
          <a:noFill/>
        </p:spPr>
        <p:txBody>
          <a:bodyPr wrap="square" rtlCol="0">
            <a:spAutoFit/>
          </a:bodyPr>
          <a:lstStyle/>
          <a:p>
            <a:r>
              <a:rPr lang="cs-CZ" sz="2000" b="1" dirty="0"/>
              <a:t>Soudní přezkum </a:t>
            </a:r>
            <a:r>
              <a:rPr lang="cs-CZ" sz="2000" b="1" dirty="0" err="1"/>
              <a:t>SZZk</a:t>
            </a:r>
            <a:endParaRPr lang="cs-CZ" sz="2000" b="1" dirty="0"/>
          </a:p>
          <a:p>
            <a:pPr marL="342900" indent="-342900">
              <a:buFont typeface="Arial" panose="020B0604020202020204" pitchFamily="34" charset="0"/>
              <a:buChar char="•"/>
            </a:pPr>
            <a:r>
              <a:rPr lang="cs-CZ" sz="2000" dirty="0"/>
              <a:t>Hodnocení </a:t>
            </a:r>
            <a:r>
              <a:rPr lang="cs-CZ" sz="2000" dirty="0" err="1"/>
              <a:t>SZZk</a:t>
            </a:r>
            <a:r>
              <a:rPr lang="cs-CZ" sz="2000" dirty="0"/>
              <a:t> nelze soudně přezkoumat, průběh (dodržení postupů) ano 9 As 1/2009</a:t>
            </a:r>
          </a:p>
          <a:p>
            <a:pPr>
              <a:spcBef>
                <a:spcPts val="600"/>
              </a:spcBef>
              <a:spcAft>
                <a:spcPts val="600"/>
              </a:spcAft>
            </a:pPr>
            <a:r>
              <a:rPr lang="cs-CZ" sz="2000" i="1" dirty="0"/>
              <a:t>Princip přezkumu (státních) zkoušek na vysoké škole nespočívá a ani spočívat nemůže v přezkumu vědomostí uplatněných studentem při výkonu zkoušky a přezkumu tomu odpovídajícího ohodnocení ze strany zkoušejícího, nýbrž v přezkumu zákonnosti těch postupů, které lze ve smyslu shora uvedeného podřadit pod výkon státní správy. </a:t>
            </a:r>
          </a:p>
          <a:p>
            <a:pPr>
              <a:spcBef>
                <a:spcPts val="600"/>
              </a:spcBef>
              <a:spcAft>
                <a:spcPts val="600"/>
              </a:spcAft>
            </a:pPr>
            <a:r>
              <a:rPr lang="cs-CZ" sz="2000" i="1" dirty="0"/>
              <a:t>S konáním každé zkoušky přitom není spojeno pouze její ohodnocení, ale zákon s konáním zkoušky spojuje také </a:t>
            </a:r>
            <a:r>
              <a:rPr lang="cs-CZ" sz="2000" b="1" i="1" dirty="0"/>
              <a:t>subjektivní veřejné právo studenta na to, aby daná zkouška proběhla za podmínek stanovených studijním programem nebo studijním a zkušebním řádem</a:t>
            </a:r>
            <a:r>
              <a:rPr lang="cs-CZ" sz="2000" i="1" dirty="0"/>
              <a:t>, přičemž </a:t>
            </a:r>
            <a:r>
              <a:rPr lang="cs-CZ" sz="2000" b="1" i="1" dirty="0"/>
              <a:t>tomuto právu studenta odpovídá povinnost vysoké školy stanovené </a:t>
            </a:r>
            <a:br>
              <a:rPr lang="cs-CZ" sz="2000" b="1" i="1" dirty="0"/>
            </a:br>
            <a:r>
              <a:rPr lang="cs-CZ" sz="2000" b="1" i="1" dirty="0"/>
              <a:t>podmínky dodržet. </a:t>
            </a:r>
            <a:endParaRPr lang="cs-CZ" sz="2000" b="1"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611560" y="1484784"/>
            <a:ext cx="7704856" cy="4247317"/>
          </a:xfrm>
          <a:prstGeom prst="rect">
            <a:avLst/>
          </a:prstGeom>
          <a:noFill/>
        </p:spPr>
        <p:txBody>
          <a:bodyPr wrap="square" rtlCol="0">
            <a:spAutoFit/>
          </a:bodyPr>
          <a:lstStyle/>
          <a:p>
            <a:r>
              <a:rPr lang="cs-CZ" sz="2000" b="1" dirty="0"/>
              <a:t>Přezkum hodnocení přijímací zkoušky</a:t>
            </a:r>
          </a:p>
          <a:p>
            <a:pPr marL="342900" indent="-342900">
              <a:buFont typeface="Arial" panose="020B0604020202020204" pitchFamily="34" charset="0"/>
              <a:buChar char="•"/>
            </a:pPr>
            <a:r>
              <a:rPr lang="cs-CZ" sz="2000" dirty="0"/>
              <a:t>Při přezkoumání rozhodnutí v přijímacím řízení může být předmětem přezkumu i věcné posouzení, zda uchazeč správně odpověděl na otázky či zkušební úlohy při přijímací zkoušce, včetně případného posouzení „vhodnosti“ zadání 7 As 79/2011</a:t>
            </a:r>
          </a:p>
          <a:p>
            <a:pPr>
              <a:spcBef>
                <a:spcPts val="600"/>
              </a:spcBef>
              <a:spcAft>
                <a:spcPts val="600"/>
              </a:spcAft>
            </a:pPr>
            <a:r>
              <a:rPr lang="cs-CZ" sz="2000" i="1" dirty="0"/>
              <a:t>Je-li součástí přijímacího řízení zkoumání vlastností a schopností exaktně neměřitelných či závislých na vkusu nebo jiných subjektivních úsudcích (např. uměleckého talentu), přezkumná činnost rektora se omezí na kontrolu nestrannosti, objektivity a odbornosti správní úvahy osoby či osob posuzujících uchazeče a toho, zda nevybočily z mezí správního uvážení či je nezneužily </a:t>
            </a:r>
          </a:p>
          <a:p>
            <a:pPr marL="342900" indent="-342900">
              <a:buFont typeface="Arial" panose="020B0604020202020204" pitchFamily="34" charset="0"/>
              <a:buChar char="•"/>
            </a:pPr>
            <a:r>
              <a:rPr lang="cs-CZ" sz="2000" i="1" dirty="0"/>
              <a:t>Logicky nelze přezkoumávat neopakovatelné, tedy typicky </a:t>
            </a:r>
            <a:br>
              <a:rPr lang="cs-CZ" sz="2000" i="1" dirty="0"/>
            </a:br>
            <a:r>
              <a:rPr lang="cs-CZ" sz="2000" i="1" dirty="0"/>
              <a:t>ústní zkoušení (VK)</a:t>
            </a:r>
          </a:p>
        </p:txBody>
      </p:sp>
    </p:spTree>
    <p:extLst>
      <p:ext uri="{BB962C8B-B14F-4D97-AF65-F5344CB8AC3E}">
        <p14:creationId xmlns="" xmlns:p14="http://schemas.microsoft.com/office/powerpoint/2010/main" val="26793578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4511684" cy="769441"/>
          </a:xfrm>
          <a:prstGeom prst="rect">
            <a:avLst/>
          </a:prstGeom>
        </p:spPr>
        <p:txBody>
          <a:bodyPr wrap="none">
            <a:spAutoFit/>
          </a:bodyPr>
          <a:lstStyle/>
          <a:p>
            <a:r>
              <a:rPr lang="cs-CZ" altLang="zh-CN" sz="4400" dirty="0">
                <a:ea typeface="宋体" charset="-122"/>
              </a:rPr>
              <a:t>Vybraná judikatura</a:t>
            </a:r>
            <a:endParaRPr lang="zh-CN" altLang="en-US" sz="4400" b="1" dirty="0"/>
          </a:p>
        </p:txBody>
      </p:sp>
      <p:sp>
        <p:nvSpPr>
          <p:cNvPr id="4" name="TextovéPole 3"/>
          <p:cNvSpPr txBox="1"/>
          <p:nvPr/>
        </p:nvSpPr>
        <p:spPr>
          <a:xfrm>
            <a:off x="755576" y="1484784"/>
            <a:ext cx="7416824" cy="4154984"/>
          </a:xfrm>
          <a:prstGeom prst="rect">
            <a:avLst/>
          </a:prstGeom>
          <a:noFill/>
        </p:spPr>
        <p:txBody>
          <a:bodyPr wrap="square" rtlCol="0">
            <a:spAutoFit/>
          </a:bodyPr>
          <a:lstStyle/>
          <a:p>
            <a:pPr>
              <a:buNone/>
            </a:pPr>
            <a:r>
              <a:rPr lang="cs-CZ" sz="2200" b="1" dirty="0"/>
              <a:t>Poplatky za studium</a:t>
            </a:r>
          </a:p>
          <a:p>
            <a:pPr marL="342900" indent="-342900">
              <a:buFont typeface="Arial" panose="020B0604020202020204" pitchFamily="34" charset="0"/>
              <a:buChar char="•"/>
            </a:pPr>
            <a:r>
              <a:rPr lang="cs-CZ" sz="2200" dirty="0"/>
              <a:t>Neaplikovat retroaktivně „</a:t>
            </a:r>
            <a:r>
              <a:rPr lang="cs-CZ" sz="2200" dirty="0" err="1"/>
              <a:t>přičítací</a:t>
            </a:r>
            <a:r>
              <a:rPr lang="cs-CZ" sz="2200" dirty="0"/>
              <a:t>“ ustanovení (nepřičítat před účinností 147/2001, tedy před 7/2001) 9 As 8/2007</a:t>
            </a:r>
          </a:p>
          <a:p>
            <a:pPr marL="342900" indent="-342900">
              <a:buFont typeface="Arial" panose="020B0604020202020204" pitchFamily="34" charset="0"/>
              <a:buChar char="•"/>
            </a:pPr>
            <a:r>
              <a:rPr lang="cs-CZ" sz="2200" dirty="0"/>
              <a:t>Jsou vyměřovány nezákonně, pokud konkrétní výše poplatku není v souladu s </a:t>
            </a:r>
            <a:r>
              <a:rPr lang="cs-CZ" sz="2200" dirty="0" err="1"/>
              <a:t>ust</a:t>
            </a:r>
            <a:r>
              <a:rPr lang="cs-CZ" sz="2200" dirty="0"/>
              <a:t>. § 58 odst. 6 ZVŠ uvedena ve statutu vysoké školy 7 As 41/2013</a:t>
            </a:r>
          </a:p>
          <a:p>
            <a:pPr marL="342900" indent="-342900">
              <a:buFont typeface="Arial" panose="020B0604020202020204" pitchFamily="34" charset="0"/>
              <a:buChar char="•"/>
            </a:pPr>
            <a:r>
              <a:rPr lang="cs-CZ" sz="2200" i="1" dirty="0"/>
              <a:t>Nelze-li postupovat dle § 58 odst. 6, tedy dle výše uvedené ve statutu, je přímo aplikovatelná minimální zákonná výše (VK)</a:t>
            </a:r>
            <a:endParaRPr lang="cs-CZ" sz="2200" dirty="0"/>
          </a:p>
          <a:p>
            <a:endParaRPr lang="cs-CZ" sz="2200" dirty="0"/>
          </a:p>
          <a:p>
            <a:r>
              <a:rPr lang="cs-CZ" sz="2200" b="1" dirty="0"/>
              <a:t>Přerušení studia</a:t>
            </a:r>
          </a:p>
          <a:p>
            <a:pPr marL="342900" indent="-342900">
              <a:buFont typeface="Arial" panose="020B0604020202020204" pitchFamily="34" charset="0"/>
              <a:buChar char="•"/>
            </a:pPr>
            <a:r>
              <a:rPr lang="cs-CZ" sz="2200" dirty="0"/>
              <a:t>Jeho doba se započítává do max. doby studia 8 As 37/2010</a:t>
            </a:r>
          </a:p>
          <a:p>
            <a:pPr marL="342900" indent="-342900">
              <a:buFont typeface="Arial" panose="020B0604020202020204" pitchFamily="34" charset="0"/>
              <a:buChar char="•"/>
            </a:pPr>
            <a:r>
              <a:rPr lang="cs-CZ" sz="2200" dirty="0"/>
              <a:t>Lze učinit i </a:t>
            </a:r>
            <a:r>
              <a:rPr lang="cs-CZ" sz="2200" i="1" dirty="0"/>
              <a:t>ex offo </a:t>
            </a:r>
            <a:r>
              <a:rPr lang="cs-CZ" sz="2200" dirty="0"/>
              <a:t>(proti vůli studenta) 26 As 4/2011</a:t>
            </a:r>
          </a:p>
        </p:txBody>
      </p:sp>
    </p:spTree>
    <p:extLst>
      <p:ext uri="{BB962C8B-B14F-4D97-AF65-F5344CB8AC3E}">
        <p14:creationId xmlns="" xmlns:p14="http://schemas.microsoft.com/office/powerpoint/2010/main" val="26155398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19672" y="908720"/>
            <a:ext cx="6006773" cy="830997"/>
          </a:xfrm>
          <a:prstGeom prst="rect">
            <a:avLst/>
          </a:prstGeom>
        </p:spPr>
        <p:txBody>
          <a:bodyPr wrap="none">
            <a:spAutoFit/>
          </a:bodyPr>
          <a:lstStyle/>
          <a:p>
            <a:r>
              <a:rPr lang="cs-CZ" altLang="zh-CN" sz="4800" b="1" dirty="0">
                <a:latin typeface="Arial" pitchFamily="34" charset="0"/>
                <a:cs typeface="Arial" pitchFamily="34" charset="0"/>
              </a:rPr>
              <a:t>Děkuji za pozornost</a:t>
            </a:r>
            <a:endParaRPr lang="zh-CN" altLang="en-US" sz="4800" b="1" dirty="0">
              <a:latin typeface="Arial" pitchFamily="34" charset="0"/>
              <a:cs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755576" y="1556792"/>
            <a:ext cx="7416824" cy="3857660"/>
          </a:xfrm>
          <a:prstGeom prst="rect">
            <a:avLst/>
          </a:prstGeom>
          <a:noFill/>
        </p:spPr>
        <p:txBody>
          <a:bodyPr wrap="square" rtlCol="0">
            <a:spAutoFit/>
          </a:bodyPr>
          <a:lstStyle/>
          <a:p>
            <a:r>
              <a:rPr lang="cs-CZ" sz="2400" b="1" dirty="0"/>
              <a:t>Čl. 15 LZPS</a:t>
            </a:r>
            <a:endParaRPr lang="cs-CZ" sz="2400" dirty="0"/>
          </a:p>
          <a:p>
            <a:r>
              <a:rPr lang="cs-CZ" sz="2400" dirty="0"/>
              <a:t>(2) Svoboda </a:t>
            </a:r>
            <a:r>
              <a:rPr lang="cs-CZ" sz="2400" b="1" dirty="0"/>
              <a:t>vědeckého bádání a umělecké tvorby </a:t>
            </a:r>
            <a:r>
              <a:rPr lang="cs-CZ" sz="2400" dirty="0"/>
              <a:t>je zaručena.</a:t>
            </a:r>
            <a:br>
              <a:rPr lang="cs-CZ" sz="2400" dirty="0"/>
            </a:br>
            <a:endParaRPr lang="cs-CZ" sz="2400" dirty="0"/>
          </a:p>
          <a:p>
            <a:r>
              <a:rPr lang="cs-CZ" sz="2400" b="1" dirty="0"/>
              <a:t>Čl. 17 LZPS</a:t>
            </a:r>
            <a:endParaRPr lang="cs-CZ" sz="2400" dirty="0"/>
          </a:p>
          <a:p>
            <a:r>
              <a:rPr lang="cs-CZ" sz="2400" dirty="0"/>
              <a:t>(1) Svoboda projevu a právo na informace jsou zaručeny.</a:t>
            </a:r>
            <a:br>
              <a:rPr lang="cs-CZ" sz="2400" dirty="0"/>
            </a:br>
            <a:r>
              <a:rPr lang="cs-CZ" sz="2400" dirty="0"/>
              <a:t>(2) Každý má právo </a:t>
            </a:r>
            <a:r>
              <a:rPr lang="cs-CZ" sz="2400" b="1" dirty="0"/>
              <a:t>vyjadřovat své názory </a:t>
            </a:r>
            <a:r>
              <a:rPr lang="cs-CZ" sz="2400" dirty="0"/>
              <a:t>slovem, písmem, tiskem, obrazem nebo jiným způsobem, jakož i svobodně </a:t>
            </a:r>
            <a:r>
              <a:rPr lang="cs-CZ" sz="2400" b="1" dirty="0"/>
              <a:t>vyhledávat, přijímat a rozšiřovat </a:t>
            </a:r>
            <a:r>
              <a:rPr lang="cs-CZ" sz="2400" dirty="0"/>
              <a:t>ideje a informace bez ohledu na hranice státu.</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1043608" y="1700808"/>
            <a:ext cx="6912768" cy="4154984"/>
          </a:xfrm>
          <a:prstGeom prst="rect">
            <a:avLst/>
          </a:prstGeom>
          <a:noFill/>
        </p:spPr>
        <p:txBody>
          <a:bodyPr wrap="square" rtlCol="0">
            <a:spAutoFit/>
          </a:bodyPr>
          <a:lstStyle/>
          <a:p>
            <a:pPr>
              <a:spcBef>
                <a:spcPts val="600"/>
              </a:spcBef>
              <a:spcAft>
                <a:spcPts val="600"/>
              </a:spcAft>
            </a:pPr>
            <a:r>
              <a:rPr lang="cs-CZ" sz="2400" b="1" dirty="0"/>
              <a:t>Bezplatnost</a:t>
            </a:r>
          </a:p>
          <a:p>
            <a:pPr>
              <a:spcBef>
                <a:spcPts val="600"/>
              </a:spcBef>
              <a:spcAft>
                <a:spcPts val="600"/>
              </a:spcAft>
            </a:pPr>
            <a:r>
              <a:rPr lang="cs-CZ" sz="2000" i="1" dirty="0"/>
              <a:t>Čl. 33 Listiny</a:t>
            </a:r>
          </a:p>
          <a:p>
            <a:pPr>
              <a:spcBef>
                <a:spcPts val="600"/>
              </a:spcBef>
              <a:spcAft>
                <a:spcPts val="600"/>
              </a:spcAft>
            </a:pPr>
            <a:r>
              <a:rPr lang="cs-CZ" sz="2000" i="1" dirty="0"/>
              <a:t>(2) Občané mají právo na bezplatné vzdělání v základních a středních školách, </a:t>
            </a:r>
            <a:r>
              <a:rPr lang="cs-CZ" sz="2000" b="1" i="1" dirty="0"/>
              <a:t>podle schopností občana a možností společnosti </a:t>
            </a:r>
            <a:r>
              <a:rPr lang="cs-CZ" sz="2000" i="1" dirty="0"/>
              <a:t>též na vysokých školách.</a:t>
            </a:r>
          </a:p>
          <a:p>
            <a:pPr>
              <a:spcBef>
                <a:spcPts val="600"/>
              </a:spcBef>
              <a:spcAft>
                <a:spcPts val="600"/>
              </a:spcAft>
            </a:pPr>
            <a:r>
              <a:rPr lang="cs-CZ" sz="2400" dirty="0"/>
              <a:t>Nález Ústavního soudu </a:t>
            </a:r>
            <a:r>
              <a:rPr lang="cs-CZ" sz="2400" dirty="0" err="1"/>
              <a:t>sp</a:t>
            </a:r>
            <a:r>
              <a:rPr lang="cs-CZ" sz="2400" dirty="0"/>
              <a:t>. zn. </a:t>
            </a:r>
            <a:r>
              <a:rPr lang="cs-CZ" sz="2400" dirty="0" err="1"/>
              <a:t>Pl</a:t>
            </a:r>
            <a:r>
              <a:rPr lang="cs-CZ" sz="2400" dirty="0"/>
              <a:t>. ÚS 25/94</a:t>
            </a:r>
          </a:p>
          <a:p>
            <a:pPr>
              <a:spcBef>
                <a:spcPts val="600"/>
              </a:spcBef>
              <a:spcAft>
                <a:spcPts val="600"/>
              </a:spcAft>
            </a:pPr>
            <a:r>
              <a:rPr lang="cs-CZ" sz="2400" dirty="0"/>
              <a:t>Bezplatnost vzdělání omezuje toliko na roli státu </a:t>
            </a:r>
            <a:r>
              <a:rPr lang="cs-CZ" sz="2400" i="1" dirty="0"/>
              <a:t>nést náklady na zřizování škol a školských zařízení, na jejich provoz a údržbu</a:t>
            </a:r>
            <a:r>
              <a:rPr lang="cs-CZ" sz="2400" dirty="0"/>
              <a:t> a, především </a:t>
            </a:r>
            <a:r>
              <a:rPr lang="cs-CZ" sz="2400" i="1" dirty="0"/>
              <a:t>nevyžaduje platbu tzv. školného </a:t>
            </a:r>
            <a:r>
              <a:rPr lang="cs-CZ" sz="2400" dirty="0"/>
              <a:t>na základních a středních školách.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3708195" cy="769441"/>
          </a:xfrm>
          <a:prstGeom prst="rect">
            <a:avLst/>
          </a:prstGeom>
        </p:spPr>
        <p:txBody>
          <a:bodyPr wrap="none">
            <a:spAutoFit/>
          </a:bodyPr>
          <a:lstStyle/>
          <a:p>
            <a:r>
              <a:rPr lang="cs-CZ" altLang="zh-CN" sz="4400" dirty="0">
                <a:ea typeface="宋体" charset="-122"/>
              </a:rPr>
              <a:t>Ústavní základy</a:t>
            </a:r>
            <a:endParaRPr lang="zh-CN" altLang="en-US" sz="4400" b="1" dirty="0"/>
          </a:p>
        </p:txBody>
      </p:sp>
      <p:sp>
        <p:nvSpPr>
          <p:cNvPr id="4" name="TextovéPole 3"/>
          <p:cNvSpPr txBox="1"/>
          <p:nvPr/>
        </p:nvSpPr>
        <p:spPr>
          <a:xfrm>
            <a:off x="571472" y="1428736"/>
            <a:ext cx="8001056" cy="4903530"/>
          </a:xfrm>
          <a:prstGeom prst="rect">
            <a:avLst/>
          </a:prstGeom>
          <a:noFill/>
        </p:spPr>
        <p:txBody>
          <a:bodyPr wrap="square" rtlCol="0">
            <a:spAutoFit/>
          </a:bodyPr>
          <a:lstStyle/>
          <a:p>
            <a:pPr>
              <a:spcBef>
                <a:spcPts val="600"/>
              </a:spcBef>
              <a:spcAft>
                <a:spcPts val="600"/>
              </a:spcAft>
            </a:pPr>
            <a:r>
              <a:rPr lang="cs-CZ" sz="2400" b="1" dirty="0"/>
              <a:t>Bezplatnost </a:t>
            </a:r>
          </a:p>
          <a:p>
            <a:pPr>
              <a:spcBef>
                <a:spcPts val="600"/>
              </a:spcBef>
              <a:spcAft>
                <a:spcPts val="600"/>
              </a:spcAft>
            </a:pPr>
            <a:r>
              <a:rPr lang="cs-CZ" sz="2400" dirty="0"/>
              <a:t>Nález pléna Ústavního soudu </a:t>
            </a:r>
            <a:r>
              <a:rPr lang="cs-CZ" sz="2400" dirty="0" err="1"/>
              <a:t>sp</a:t>
            </a:r>
            <a:r>
              <a:rPr lang="cs-CZ" sz="2400" dirty="0"/>
              <a:t>. zn. </a:t>
            </a:r>
            <a:r>
              <a:rPr lang="cs-CZ" sz="2400" dirty="0" err="1"/>
              <a:t>Pl</a:t>
            </a:r>
            <a:r>
              <a:rPr lang="cs-CZ" sz="2400" dirty="0"/>
              <a:t>. ÚS 27/95</a:t>
            </a:r>
          </a:p>
          <a:p>
            <a:pPr>
              <a:spcBef>
                <a:spcPts val="600"/>
              </a:spcBef>
              <a:spcAft>
                <a:spcPts val="600"/>
              </a:spcAft>
            </a:pPr>
            <a:r>
              <a:rPr lang="cs-CZ" sz="2400" dirty="0"/>
              <a:t>Pro </a:t>
            </a:r>
            <a:r>
              <a:rPr lang="cs-CZ" sz="2400" u="sng" dirty="0"/>
              <a:t>vzdělávání na vyšších odborných školách </a:t>
            </a:r>
            <a:r>
              <a:rPr lang="cs-CZ" sz="2400" dirty="0"/>
              <a:t>platí, že tato forma vzdělání je poskytována </a:t>
            </a:r>
            <a:r>
              <a:rPr lang="cs-CZ" sz="2400" u="sng" dirty="0"/>
              <a:t>vždy za úpla</a:t>
            </a:r>
            <a:r>
              <a:rPr lang="cs-CZ" sz="2400" dirty="0"/>
              <a:t>tu, tedy i na školách zřizovaných státem. Dle nálezu ÚS to nelze považovat za protiústavní, neboť [VOŠ] </a:t>
            </a:r>
            <a:r>
              <a:rPr lang="cs-CZ" sz="2400" i="1" dirty="0"/>
              <a:t>jsou sice na straně jedné součástí výchovně vzdělávací soustavy, na straně druhé představují však typ odlišný od středních škol, neboť studium na nich získání středoškolského vzdělání již předpokládá. Touto svou povahou vymykají se tedy </a:t>
            </a:r>
            <a:r>
              <a:rPr lang="cs-CZ" sz="2400" dirty="0"/>
              <a:t>[VOŠ]</a:t>
            </a:r>
            <a:r>
              <a:rPr lang="cs-CZ" sz="2400" i="1" dirty="0"/>
              <a:t> z rámce článku 33 odst. 2 Listiny, zakotvujícího </a:t>
            </a:r>
            <a:r>
              <a:rPr lang="cs-CZ" sz="2400" dirty="0"/>
              <a:t>[nepodmíněné]</a:t>
            </a:r>
            <a:r>
              <a:rPr lang="cs-CZ" sz="2400" i="1" dirty="0"/>
              <a:t> právo občanů na bezplatné vzdělání v základních a středních školách.</a:t>
            </a:r>
            <a:endParaRPr lang="cs-CZ"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728" y="642918"/>
            <a:ext cx="2204899" cy="769441"/>
          </a:xfrm>
          <a:prstGeom prst="rect">
            <a:avLst/>
          </a:prstGeom>
        </p:spPr>
        <p:txBody>
          <a:bodyPr wrap="none">
            <a:spAutoFit/>
          </a:bodyPr>
          <a:lstStyle/>
          <a:p>
            <a:r>
              <a:rPr lang="cs-CZ" altLang="zh-CN" sz="4400" dirty="0">
                <a:ea typeface="宋体" charset="-122"/>
              </a:rPr>
              <a:t>Prameny</a:t>
            </a:r>
            <a:endParaRPr lang="zh-CN" altLang="en-US" sz="4400" b="1" dirty="0"/>
          </a:p>
        </p:txBody>
      </p:sp>
      <p:sp>
        <p:nvSpPr>
          <p:cNvPr id="4" name="TextovéPole 3"/>
          <p:cNvSpPr txBox="1"/>
          <p:nvPr/>
        </p:nvSpPr>
        <p:spPr>
          <a:xfrm>
            <a:off x="714348" y="1500174"/>
            <a:ext cx="7643866" cy="4297860"/>
          </a:xfrm>
          <a:prstGeom prst="rect">
            <a:avLst/>
          </a:prstGeom>
          <a:noFill/>
        </p:spPr>
        <p:txBody>
          <a:bodyPr wrap="square" rtlCol="0">
            <a:spAutoFit/>
          </a:bodyPr>
          <a:lstStyle/>
          <a:p>
            <a:pPr>
              <a:spcBef>
                <a:spcPts val="600"/>
              </a:spcBef>
              <a:spcAft>
                <a:spcPts val="600"/>
              </a:spcAft>
            </a:pPr>
            <a:r>
              <a:rPr lang="cs-CZ" sz="2800" b="1" dirty="0"/>
              <a:t>ÚSTAVA + LISTINA</a:t>
            </a:r>
          </a:p>
          <a:p>
            <a:pPr>
              <a:spcBef>
                <a:spcPts val="600"/>
              </a:spcBef>
              <a:spcAft>
                <a:spcPts val="600"/>
              </a:spcAft>
            </a:pPr>
            <a:r>
              <a:rPr lang="cs-CZ" sz="2800" b="1" dirty="0"/>
              <a:t> Ratifikované a vyhlášené mezinárodní smlouvy</a:t>
            </a:r>
          </a:p>
          <a:p>
            <a:pPr lvl="0" indent="174625">
              <a:spcBef>
                <a:spcPts val="600"/>
              </a:spcBef>
              <a:spcAft>
                <a:spcPts val="600"/>
              </a:spcAft>
              <a:buFont typeface="Arial" pitchFamily="34" charset="0"/>
              <a:buChar char="•"/>
            </a:pPr>
            <a:r>
              <a:rPr lang="cs-CZ" sz="2800" dirty="0"/>
              <a:t>Mezinárodní pakt o hospodářských, sociálních a kulturních právech (zejm. čl. 13)</a:t>
            </a:r>
          </a:p>
          <a:p>
            <a:pPr lvl="0" indent="174625">
              <a:spcBef>
                <a:spcPts val="600"/>
              </a:spcBef>
              <a:spcAft>
                <a:spcPts val="600"/>
              </a:spcAft>
              <a:buFont typeface="Arial" pitchFamily="34" charset="0"/>
              <a:buChar char="•"/>
            </a:pPr>
            <a:r>
              <a:rPr lang="cs-CZ" sz="2800" dirty="0"/>
              <a:t>Úmluva o právech dítěte (zejm. čl. 28 a 29)</a:t>
            </a:r>
          </a:p>
          <a:p>
            <a:pPr lvl="0" indent="174625">
              <a:spcBef>
                <a:spcPts val="600"/>
              </a:spcBef>
              <a:spcAft>
                <a:spcPts val="600"/>
              </a:spcAft>
              <a:buFont typeface="Arial" pitchFamily="34" charset="0"/>
              <a:buChar char="•"/>
            </a:pPr>
            <a:r>
              <a:rPr lang="cs-CZ" sz="2800" dirty="0"/>
              <a:t>Úmluva o ochraně lidských práv a základních svobod (zejm. Dodatkový protokol k Úmluvě o ochraně lidských práv a základních svobod, čl. 2)</a:t>
            </a:r>
          </a:p>
        </p:txBody>
      </p:sp>
    </p:spTree>
  </p:cSld>
  <p:clrMapOvr>
    <a:masterClrMapping/>
  </p:clrMapOvr>
  <p:transition/>
</p:sld>
</file>

<file path=ppt/theme/theme1.xml><?xml version="1.0" encoding="utf-8"?>
<a:theme xmlns:a="http://schemas.openxmlformats.org/drawingml/2006/main" name="Education-1">
  <a:themeElements>
    <a:clrScheme name="自定义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4BAC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Education-1</Template>
  <TotalTime>1205</TotalTime>
  <Words>3624</Words>
  <Application>Microsoft Office PowerPoint</Application>
  <PresentationFormat>Předvádění na obrazovce (4:3)</PresentationFormat>
  <Paragraphs>496</Paragraphs>
  <Slides>58</Slides>
  <Notes>53</Notes>
  <HiddenSlides>0</HiddenSlides>
  <MMClips>0</MMClips>
  <ScaleCrop>false</ScaleCrop>
  <HeadingPairs>
    <vt:vector size="4" baseType="variant">
      <vt:variant>
        <vt:lpstr>Motiv</vt:lpstr>
      </vt:variant>
      <vt:variant>
        <vt:i4>1</vt:i4>
      </vt:variant>
      <vt:variant>
        <vt:lpstr>Nadpisy snímků</vt:lpstr>
      </vt:variant>
      <vt:variant>
        <vt:i4>58</vt:i4>
      </vt:variant>
    </vt:vector>
  </HeadingPairs>
  <TitlesOfParts>
    <vt:vector size="59" baseType="lpstr">
      <vt:lpstr>Education-1</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Snímek 49</vt:lpstr>
      <vt:lpstr>Snímek 50</vt:lpstr>
      <vt:lpstr>Snímek 51</vt:lpstr>
      <vt:lpstr>Snímek 52</vt:lpstr>
      <vt:lpstr>Snímek 53</vt:lpstr>
      <vt:lpstr>Snímek 54</vt:lpstr>
      <vt:lpstr>Snímek 55</vt:lpstr>
      <vt:lpstr>Snímek 56</vt:lpstr>
      <vt:lpstr>Snímek 57</vt:lpstr>
      <vt:lpstr>Snímek 58</vt:lpstr>
    </vt:vector>
  </TitlesOfParts>
  <Company>Your Organization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Veronika Kudrova</dc:creator>
  <cp:lastModifiedBy>V. Kudrová</cp:lastModifiedBy>
  <cp:revision>120</cp:revision>
  <dcterms:created xsi:type="dcterms:W3CDTF">2010-11-03T20:43:16Z</dcterms:created>
  <dcterms:modified xsi:type="dcterms:W3CDTF">2016-11-25T14:03:30Z</dcterms:modified>
</cp:coreProperties>
</file>