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309" r:id="rId3"/>
    <p:sldId id="310" r:id="rId4"/>
    <p:sldId id="308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25" d="100"/>
          <a:sy n="125" d="100"/>
        </p:scale>
        <p:origin x="129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150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150" y="9430306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ukas.Potesil@law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24923" y="1074420"/>
            <a:ext cx="7518400" cy="4787365"/>
          </a:xfrm>
        </p:spPr>
        <p:txBody>
          <a:bodyPr/>
          <a:lstStyle/>
          <a:p>
            <a:pPr algn="ctr"/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Reforma správního trestání a odpovědnost </a:t>
            </a:r>
            <a:r>
              <a:rPr lang="cs-CZ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přestupky</a:t>
            </a:r>
            <a:r>
              <a:rPr lang="cs-CZ" sz="2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600" dirty="0"/>
              <a:t/>
            </a:r>
            <a:br>
              <a:rPr lang="cs-CZ" sz="2600" dirty="0"/>
            </a:br>
            <a:r>
              <a:rPr lang="cs-CZ" altLang="cs-CZ" sz="2600" b="0" dirty="0" smtClean="0"/>
              <a:t>JUDr. Lukáš Potěšil, Ph.D.</a:t>
            </a:r>
            <a:br>
              <a:rPr lang="cs-CZ" altLang="cs-CZ" sz="2600" b="0" dirty="0" smtClean="0"/>
            </a:br>
            <a:r>
              <a:rPr lang="cs-CZ" altLang="cs-CZ" sz="2600" b="0" dirty="0" smtClean="0">
                <a:hlinkClick r:id="rId2"/>
              </a:rPr>
              <a:t>Lukas.Potesil@law.muni.cz</a:t>
            </a:r>
            <a:r>
              <a:rPr lang="cs-CZ" altLang="cs-CZ" sz="2600" b="0" dirty="0" smtClean="0"/>
              <a:t> </a:t>
            </a:r>
            <a:endParaRPr lang="cs-CZ" altLang="cs-CZ" sz="2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správního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Zákon č. 250/2016 Sb., o odpovědnosti za přestupky a řízení o nich</a:t>
            </a:r>
          </a:p>
          <a:p>
            <a:pPr algn="just"/>
            <a:r>
              <a:rPr lang="cs-CZ" b="1" dirty="0" smtClean="0"/>
              <a:t>Hmotněprávní</a:t>
            </a:r>
            <a:r>
              <a:rPr lang="cs-CZ" dirty="0" smtClean="0"/>
              <a:t> úprava (základy odpovědnosti za přestupek § 5 až 59)</a:t>
            </a:r>
          </a:p>
          <a:p>
            <a:pPr algn="just"/>
            <a:r>
              <a:rPr lang="cs-CZ" b="1" dirty="0" smtClean="0"/>
              <a:t>Procesní</a:t>
            </a:r>
            <a:r>
              <a:rPr lang="cs-CZ" dirty="0" smtClean="0"/>
              <a:t> úprava (řízení o přestupcích § 60 až 102)</a:t>
            </a:r>
          </a:p>
          <a:p>
            <a:pPr algn="just"/>
            <a:r>
              <a:rPr lang="cs-CZ" dirty="0" smtClean="0"/>
              <a:t>časová, územní a osobní působnost (§ 2 až 4), společná ustanovení § 103 až 111</a:t>
            </a:r>
          </a:p>
          <a:p>
            <a:pPr algn="just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23077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Reforma správního trestání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§ 5 a přestupek</a:t>
            </a:r>
          </a:p>
          <a:p>
            <a:pPr algn="just"/>
            <a:r>
              <a:rPr lang="cs-CZ" sz="1800" i="1" dirty="0" smtClean="0"/>
              <a:t>Přestupkem je společensky škodlivý protiprávní čin, který je v zákoně za přestupek výslovně označen a který vykazuje znaky stanovení zákonem, nejde-li o trestný čin. </a:t>
            </a:r>
            <a:r>
              <a:rPr lang="cs-CZ" sz="1800" i="1" dirty="0"/>
              <a:t>(x Přestupkem je </a:t>
            </a:r>
            <a:r>
              <a:rPr lang="cs-CZ" sz="1800" i="1" dirty="0">
                <a:solidFill>
                  <a:srgbClr val="FF0000"/>
                </a:solidFill>
              </a:rPr>
              <a:t>zaviněné</a:t>
            </a:r>
            <a:r>
              <a:rPr lang="cs-CZ" sz="1800" i="1" dirty="0"/>
              <a:t> jednání, které porušuje nebo ohrožuje zájem společnosti a je za přestupek výslovně označeno v tomto nebo jiném zákoně, nejde-li o jiný správní delikt postižitelný podle zvláštních právních předpisů anebo o trestný čin</a:t>
            </a:r>
            <a:r>
              <a:rPr lang="cs-CZ" sz="1800" i="1" dirty="0" smtClean="0"/>
              <a:t>.)</a:t>
            </a:r>
          </a:p>
          <a:p>
            <a:pPr algn="just"/>
            <a:r>
              <a:rPr lang="cs-CZ" b="1" dirty="0" smtClean="0"/>
              <a:t>Formálně – materiální </a:t>
            </a:r>
            <a:r>
              <a:rPr lang="cs-CZ" dirty="0" smtClean="0"/>
              <a:t>pojetí (X TZ)</a:t>
            </a:r>
          </a:p>
          <a:p>
            <a:pPr algn="just"/>
            <a:r>
              <a:rPr lang="cs-CZ" b="1" dirty="0" smtClean="0"/>
              <a:t>Společenská škodlivost</a:t>
            </a:r>
          </a:p>
          <a:p>
            <a:pPr algn="just"/>
            <a:r>
              <a:rPr lang="cs-CZ" b="1" dirty="0" smtClean="0"/>
              <a:t>§ 112 </a:t>
            </a:r>
            <a:r>
              <a:rPr lang="cs-CZ" dirty="0" smtClean="0"/>
              <a:t>přechodných ustanovení + změnový zákon</a:t>
            </a:r>
          </a:p>
          <a:p>
            <a:pPr algn="just"/>
            <a:r>
              <a:rPr lang="cs-CZ" b="1" dirty="0" smtClean="0"/>
              <a:t>Není zavinění </a:t>
            </a:r>
            <a:r>
              <a:rPr lang="cs-CZ" dirty="0" smtClean="0"/>
              <a:t>(ale je u FO v § 15), kombinace subjektivní a objektivní odpovědnosti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71376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správního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sz="2200" b="1" dirty="0">
                <a:solidFill>
                  <a:srgbClr val="000000"/>
                </a:solidFill>
              </a:rPr>
              <a:t>Přestupky </a:t>
            </a:r>
            <a:r>
              <a:rPr lang="cs-CZ" sz="2200" dirty="0">
                <a:solidFill>
                  <a:srgbClr val="000000"/>
                </a:solidFill>
              </a:rPr>
              <a:t>(pojmenované a výslovně označené) </a:t>
            </a:r>
            <a:r>
              <a:rPr lang="cs-CZ" sz="2200" b="1" dirty="0">
                <a:solidFill>
                  <a:srgbClr val="92D050"/>
                </a:solidFill>
              </a:rPr>
              <a:t>§ </a:t>
            </a:r>
            <a:r>
              <a:rPr lang="cs-CZ" sz="2200" b="1" dirty="0" smtClean="0">
                <a:solidFill>
                  <a:srgbClr val="92D050"/>
                </a:solidFill>
              </a:rPr>
              <a:t>5 </a:t>
            </a:r>
            <a:r>
              <a:rPr lang="cs-CZ" sz="2200" b="1" dirty="0">
                <a:solidFill>
                  <a:srgbClr val="92D050"/>
                </a:solidFill>
              </a:rPr>
              <a:t>zákona č. </a:t>
            </a:r>
            <a:r>
              <a:rPr lang="cs-CZ" sz="2200" b="1" dirty="0" smtClean="0">
                <a:solidFill>
                  <a:srgbClr val="92D050"/>
                </a:solidFill>
              </a:rPr>
              <a:t>250/2016 </a:t>
            </a:r>
            <a:r>
              <a:rPr lang="cs-CZ" sz="2200" b="1" dirty="0">
                <a:solidFill>
                  <a:srgbClr val="92D050"/>
                </a:solidFill>
              </a:rPr>
              <a:t>Sb. 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sz="2200" b="1" dirty="0">
                <a:solidFill>
                  <a:srgbClr val="000000"/>
                </a:solidFill>
              </a:rPr>
              <a:t>Tzv. jiné </a:t>
            </a:r>
            <a:r>
              <a:rPr lang="cs-CZ" sz="2200" dirty="0">
                <a:solidFill>
                  <a:srgbClr val="000000"/>
                </a:solidFill>
              </a:rPr>
              <a:t>správní delikty (než přestupky)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sz="2200" b="1" dirty="0"/>
              <a:t>Disciplinární (kázeňské, kárné) delikty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sz="2200" b="1" dirty="0">
                <a:solidFill>
                  <a:srgbClr val="000000"/>
                </a:solidFill>
              </a:rPr>
              <a:t>Pořádkové delikty</a:t>
            </a:r>
          </a:p>
          <a:p>
            <a:endParaRPr lang="cs-CZ" dirty="0" smtClean="0"/>
          </a:p>
          <a:p>
            <a:r>
              <a:rPr lang="cs-CZ" b="1" dirty="0" smtClean="0"/>
              <a:t>Přestupek</a:t>
            </a:r>
            <a:r>
              <a:rPr lang="cs-CZ" dirty="0" smtClean="0"/>
              <a:t> je – původní přestupek, původní jiný správní delikt a smíšený správní delikt</a:t>
            </a:r>
          </a:p>
          <a:p>
            <a:r>
              <a:rPr lang="cs-CZ" b="1" dirty="0" smtClean="0"/>
              <a:t>Užší pojetí přestupku </a:t>
            </a:r>
            <a:r>
              <a:rPr lang="cs-CZ" dirty="0" smtClean="0"/>
              <a:t>podle 200/1990 Sb.</a:t>
            </a:r>
          </a:p>
          <a:p>
            <a:r>
              <a:rPr lang="cs-CZ" b="1" dirty="0" smtClean="0"/>
              <a:t>Širší pojetí přestupku </a:t>
            </a:r>
            <a:r>
              <a:rPr lang="cs-CZ" dirty="0" smtClean="0"/>
              <a:t>podle 250/2016 Sb.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7944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správního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auto">
              <a:spcAft>
                <a:spcPts val="0"/>
              </a:spcAft>
              <a:defRPr/>
            </a:pPr>
            <a:r>
              <a:rPr lang="cs-CZ" dirty="0" smtClean="0"/>
              <a:t>Zákon č. 250/2016 Sb. neobsahuje žádnou skutkovou podstatu přestupků – </a:t>
            </a:r>
            <a:r>
              <a:rPr lang="cs-CZ" b="1" dirty="0" smtClean="0"/>
              <a:t>lex </a:t>
            </a:r>
            <a:r>
              <a:rPr lang="cs-CZ" b="1" dirty="0" err="1" smtClean="0"/>
              <a:t>generalis</a:t>
            </a:r>
            <a:endParaRPr lang="cs-CZ" b="1" dirty="0" smtClean="0"/>
          </a:p>
          <a:p>
            <a:pPr algn="just" fontAlgn="auto">
              <a:spcAft>
                <a:spcPts val="0"/>
              </a:spcAft>
              <a:defRPr/>
            </a:pPr>
            <a:r>
              <a:rPr lang="cs-CZ" dirty="0" smtClean="0"/>
              <a:t>Zákon č. 251/2016 Sb., obsahuje </a:t>
            </a:r>
            <a:r>
              <a:rPr lang="cs-CZ" b="1" dirty="0" smtClean="0"/>
              <a:t>některé skutkové podstaty přestupků</a:t>
            </a:r>
            <a:r>
              <a:rPr lang="cs-CZ" dirty="0" smtClean="0"/>
              <a:t>, které nebylo lze přesunout do zvláštní zákona k povinnosti, která má být porušena (</a:t>
            </a:r>
            <a:r>
              <a:rPr lang="cs-CZ" b="1" dirty="0" smtClean="0"/>
              <a:t>lex </a:t>
            </a:r>
            <a:r>
              <a:rPr lang="cs-CZ" b="1" dirty="0" err="1" smtClean="0"/>
              <a:t>specialis</a:t>
            </a:r>
            <a:r>
              <a:rPr lang="cs-CZ" b="1" dirty="0" smtClean="0"/>
              <a:t> 1</a:t>
            </a:r>
            <a:r>
              <a:rPr lang="cs-CZ" dirty="0" smtClean="0"/>
              <a:t>)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cs-CZ" b="1" dirty="0" smtClean="0"/>
              <a:t>Zvláštní zákony </a:t>
            </a:r>
            <a:r>
              <a:rPr lang="cs-CZ" dirty="0" smtClean="0"/>
              <a:t>(správní delikty u nich musí být „přejmenované“ na přestupky, případně § 112), </a:t>
            </a:r>
            <a:r>
              <a:rPr lang="cs-CZ" b="1" dirty="0" smtClean="0"/>
              <a:t>lex </a:t>
            </a:r>
            <a:r>
              <a:rPr lang="cs-CZ" b="1" dirty="0" err="1" smtClean="0"/>
              <a:t>specialis</a:t>
            </a:r>
            <a:r>
              <a:rPr lang="cs-CZ" b="1" dirty="0" smtClean="0"/>
              <a:t> 2</a:t>
            </a:r>
            <a:r>
              <a:rPr lang="cs-CZ" dirty="0" smtClean="0"/>
              <a:t>, mohou vyloučit či modifikovat obecná ustanovení z lex </a:t>
            </a:r>
            <a:r>
              <a:rPr lang="cs-CZ" dirty="0" err="1" smtClean="0"/>
              <a:t>generalis</a:t>
            </a:r>
            <a:endParaRPr lang="cs-CZ" b="1" dirty="0" smtClean="0"/>
          </a:p>
          <a:p>
            <a:pPr algn="just" fontAlgn="auto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75885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odpovědnosti za přestupky a řízení o nich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b="1" dirty="0" smtClean="0"/>
              <a:t>Část první </a:t>
            </a:r>
            <a:r>
              <a:rPr lang="cs-CZ" sz="1800" dirty="0" smtClean="0"/>
              <a:t>– obecná ustanovení § 1 až 4</a:t>
            </a:r>
          </a:p>
          <a:p>
            <a:pPr algn="just"/>
            <a:r>
              <a:rPr lang="cs-CZ" sz="1800" b="1" dirty="0" smtClean="0"/>
              <a:t>Část druhá </a:t>
            </a:r>
            <a:r>
              <a:rPr lang="cs-CZ" sz="1800" dirty="0" smtClean="0"/>
              <a:t>– základy odpovědnosti za přestupek § 5 až 59; </a:t>
            </a:r>
          </a:p>
          <a:p>
            <a:pPr lvl="1" algn="just"/>
            <a:r>
              <a:rPr lang="cs-CZ" sz="1800" b="1" dirty="0" smtClean="0"/>
              <a:t>společná ustanovení pro všechny </a:t>
            </a:r>
            <a:r>
              <a:rPr lang="cs-CZ" sz="1800" dirty="0" smtClean="0"/>
              <a:t>§ 5 až 12 (pojem, pokus, pokračování, trvající, hromadný, spolupachatel)</a:t>
            </a:r>
          </a:p>
          <a:p>
            <a:pPr lvl="1" algn="just"/>
            <a:r>
              <a:rPr lang="cs-CZ" sz="1800" b="1" dirty="0" smtClean="0"/>
              <a:t>pro fyzické osoby </a:t>
            </a:r>
            <a:r>
              <a:rPr lang="cs-CZ" sz="1800" dirty="0" smtClean="0"/>
              <a:t>§ 13 až 19 (organizátor, návodce a pomocník, zavinění, omyl skutkový a právní, věk a příčetnost)</a:t>
            </a:r>
          </a:p>
          <a:p>
            <a:pPr lvl="1" algn="just"/>
            <a:r>
              <a:rPr lang="cs-CZ" sz="1800" b="1" dirty="0" smtClean="0"/>
              <a:t>pro právnické osoby </a:t>
            </a:r>
            <a:r>
              <a:rPr lang="cs-CZ" sz="1800" dirty="0" smtClean="0"/>
              <a:t>§ 20 až 21 (přičitatelnost, obecný liberační důvod, trvání odpovědnosti i po ukončení podnikání)</a:t>
            </a:r>
          </a:p>
          <a:p>
            <a:pPr lvl="1" algn="just"/>
            <a:r>
              <a:rPr lang="cs-CZ" sz="1800" b="1" dirty="0" smtClean="0"/>
              <a:t>pro podnikající fyzické osoby </a:t>
            </a:r>
            <a:r>
              <a:rPr lang="cs-CZ" sz="1800" dirty="0" smtClean="0"/>
              <a:t>§ 22 a 23 (přičitatelnost, obecný liberační důvod)</a:t>
            </a:r>
          </a:p>
          <a:p>
            <a:pPr lvl="1" algn="just"/>
            <a:r>
              <a:rPr lang="cs-CZ" sz="1800" b="1" dirty="0" smtClean="0"/>
              <a:t>Zánik odpovědnosti a odpovědnost právního nástupce </a:t>
            </a:r>
            <a:r>
              <a:rPr lang="cs-CZ" sz="1800" dirty="0" smtClean="0"/>
              <a:t>§ 29 až 34 (prekluze označena jako promlčení?, stavění a přerušení promlčecí doby, lhůty 1, resp. 3 roky; přechod na právního nástupce u PO a podnikajících FO)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7792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odpovědnosti za přestupky a řízení o nich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b="1" dirty="0" smtClean="0"/>
              <a:t>Část druhá </a:t>
            </a:r>
            <a:r>
              <a:rPr lang="cs-CZ" sz="1800" dirty="0" smtClean="0"/>
              <a:t>– základy odpovědnosti za přestupek § 5 až 59; </a:t>
            </a:r>
          </a:p>
          <a:p>
            <a:pPr lvl="1" algn="just"/>
            <a:r>
              <a:rPr lang="cs-CZ" sz="1800" b="1" dirty="0" smtClean="0"/>
              <a:t>Správní tresty </a:t>
            </a:r>
            <a:r>
              <a:rPr lang="cs-CZ" sz="1800" dirty="0" smtClean="0"/>
              <a:t>§ 35 až 50 (druhy: napomenutí, pokuta, zákaz činnost, propadnutí věci, </a:t>
            </a:r>
            <a:r>
              <a:rPr lang="cs-CZ" sz="1800" dirty="0" smtClean="0">
                <a:solidFill>
                  <a:srgbClr val="FF0000"/>
                </a:solidFill>
              </a:rPr>
              <a:t>zveřejnění rozhodnutí o přestupku</a:t>
            </a:r>
            <a:r>
              <a:rPr lang="cs-CZ" sz="1800" dirty="0" smtClean="0"/>
              <a:t>; určení druhu a výměry, kritéria – blíže rozvedena; souběh a trestání, absorpční zásada; podmíněné upuštění; upuštění; mimořádné snížení výměry pokuty – lze i v přídech, kdy zákon stanoví, že nelze upustit a musí být uložena?)</a:t>
            </a:r>
          </a:p>
          <a:p>
            <a:pPr lvl="1" algn="just"/>
            <a:r>
              <a:rPr lang="cs-CZ" sz="1800" b="1" dirty="0" smtClean="0"/>
              <a:t>Ochranná opatření </a:t>
            </a:r>
            <a:r>
              <a:rPr lang="cs-CZ" sz="1800" dirty="0" smtClean="0"/>
              <a:t>§ 51 až 54 (omezující opatření a zabrání věci)</a:t>
            </a:r>
          </a:p>
          <a:p>
            <a:pPr lvl="1" algn="just"/>
            <a:r>
              <a:rPr lang="cs-CZ" sz="1800" b="1" dirty="0" smtClean="0"/>
              <a:t>Mladiství</a:t>
            </a:r>
            <a:r>
              <a:rPr lang="cs-CZ" sz="1800" dirty="0" smtClean="0"/>
              <a:t> § 55 až 59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9418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odpovědnosti za přestupky a řízení o nich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b="1" dirty="0" smtClean="0"/>
              <a:t>Část třetí </a:t>
            </a:r>
            <a:r>
              <a:rPr lang="cs-CZ" sz="1800" dirty="0" smtClean="0"/>
              <a:t>– řízení o přestupcích § 60 až 102; </a:t>
            </a:r>
          </a:p>
          <a:p>
            <a:pPr lvl="1" algn="just"/>
            <a:r>
              <a:rPr lang="cs-CZ" sz="1800" b="1" dirty="0" smtClean="0"/>
              <a:t>Příslušnost</a:t>
            </a:r>
            <a:r>
              <a:rPr lang="cs-CZ" sz="1800" dirty="0" smtClean="0"/>
              <a:t> § 60 až 64 (</a:t>
            </a:r>
            <a:r>
              <a:rPr lang="cs-CZ" sz="1800" dirty="0" err="1" smtClean="0"/>
              <a:t>ObÚRP</a:t>
            </a:r>
            <a:r>
              <a:rPr lang="cs-CZ" sz="1800" dirty="0" smtClean="0"/>
              <a:t>, přestupkové komise, zvláštní případ tzv. systémové podjatosti v § 63; </a:t>
            </a:r>
          </a:p>
          <a:p>
            <a:pPr lvl="1" algn="just"/>
            <a:r>
              <a:rPr lang="cs-CZ" sz="1800" b="1" dirty="0" smtClean="0"/>
              <a:t>doručování </a:t>
            </a:r>
            <a:r>
              <a:rPr lang="cs-CZ" sz="1800" dirty="0" smtClean="0"/>
              <a:t>§ 66 a 67 (lze veřejnou vyhláškou a přímo účastníkovi pro případ mj. obstrukce zmocněnců)</a:t>
            </a:r>
          </a:p>
          <a:p>
            <a:pPr lvl="1" algn="just"/>
            <a:r>
              <a:rPr lang="cs-CZ" sz="1800" b="1" dirty="0" smtClean="0"/>
              <a:t>Účastníci řízení </a:t>
            </a:r>
            <a:r>
              <a:rPr lang="cs-CZ" sz="1800" dirty="0" smtClean="0"/>
              <a:t>§ 68 až 72 (obviněný, poškozený a vlastník věci; § 71 </a:t>
            </a:r>
            <a:r>
              <a:rPr lang="cs-CZ" sz="1800" b="1" dirty="0" smtClean="0"/>
              <a:t>osoba přímo postižená spácháním přestupku</a:t>
            </a:r>
            <a:r>
              <a:rPr lang="cs-CZ" sz="1800" dirty="0" smtClean="0"/>
              <a:t>)</a:t>
            </a:r>
          </a:p>
          <a:p>
            <a:pPr lvl="1" algn="just"/>
            <a:r>
              <a:rPr lang="cs-CZ" sz="1800" b="1" dirty="0" smtClean="0"/>
              <a:t>Postup před zahájením řízení </a:t>
            </a:r>
            <a:r>
              <a:rPr lang="cs-CZ" sz="1800" dirty="0" smtClean="0"/>
              <a:t>§ 73 až 76 (oznamování a odložení věci)</a:t>
            </a:r>
          </a:p>
          <a:p>
            <a:pPr lvl="1" algn="just"/>
            <a:r>
              <a:rPr lang="cs-CZ" sz="1800" b="1" dirty="0" smtClean="0"/>
              <a:t>Průběh řízení </a:t>
            </a:r>
            <a:r>
              <a:rPr lang="cs-CZ" sz="1800" dirty="0" smtClean="0"/>
              <a:t>§ 77 až 87 (zahájení – oznámení, náležitosti; </a:t>
            </a:r>
            <a:r>
              <a:rPr lang="cs-CZ" sz="1800" dirty="0" smtClean="0">
                <a:solidFill>
                  <a:srgbClr val="FF0000"/>
                </a:solidFill>
              </a:rPr>
              <a:t>§ 80 ústní jednání – na požádání obviněného, je-li to nezbytné k uplatnění jeho práv</a:t>
            </a:r>
            <a:r>
              <a:rPr lang="cs-CZ" sz="1800" dirty="0" smtClean="0"/>
              <a:t>; dokazování, záruka za splnění povinnosti, přeměny PO; zastavení řízení, narovnání)</a:t>
            </a:r>
          </a:p>
          <a:p>
            <a:pPr lvl="1" algn="just"/>
            <a:r>
              <a:rPr lang="cs-CZ" sz="1800" b="1" dirty="0" smtClean="0"/>
              <a:t>Zvláštní druhy řízení </a:t>
            </a:r>
            <a:r>
              <a:rPr lang="cs-CZ" sz="1800" dirty="0" smtClean="0"/>
              <a:t>§ 88 až 92 (společné řízení, NŠ a BO, </a:t>
            </a:r>
            <a:r>
              <a:rPr lang="cs-CZ" sz="1800" dirty="0" smtClean="0">
                <a:solidFill>
                  <a:srgbClr val="FF0000"/>
                </a:solidFill>
              </a:rPr>
              <a:t>příkaz, příkaz na místě, příkazový blok</a:t>
            </a:r>
            <a:r>
              <a:rPr lang="cs-CZ" sz="1800" dirty="0" smtClean="0"/>
              <a:t>)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45215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odpovědnosti za přestupky a řízení o nich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b="1" dirty="0" smtClean="0"/>
              <a:t>Část třetí </a:t>
            </a:r>
            <a:r>
              <a:rPr lang="cs-CZ" sz="1800" dirty="0" smtClean="0"/>
              <a:t>– řízení o přestupcích § 60 až 102; </a:t>
            </a:r>
          </a:p>
          <a:p>
            <a:pPr lvl="1" algn="just"/>
            <a:r>
              <a:rPr lang="cs-CZ" sz="1800" b="1" dirty="0" smtClean="0"/>
              <a:t>Rozhodnutí o přestupku </a:t>
            </a:r>
            <a:r>
              <a:rPr lang="cs-CZ" sz="1800" dirty="0" smtClean="0"/>
              <a:t>§ 93 až 94 (náležitosti výrokové části, lhůta 60 dnů pro vydání rozhodnutí, nelze-li bezodkladně) </a:t>
            </a:r>
          </a:p>
          <a:p>
            <a:pPr lvl="1" algn="just"/>
            <a:r>
              <a:rPr lang="cs-CZ" sz="1800" b="1" dirty="0" smtClean="0"/>
              <a:t>Náklady řízení </a:t>
            </a:r>
            <a:r>
              <a:rPr lang="cs-CZ" sz="1800" dirty="0" smtClean="0"/>
              <a:t>§ 95 (paušální částka)</a:t>
            </a:r>
          </a:p>
          <a:p>
            <a:pPr lvl="1" algn="just"/>
            <a:r>
              <a:rPr lang="cs-CZ" sz="1800" b="1" dirty="0" smtClean="0"/>
              <a:t>Řízení o odvolání </a:t>
            </a:r>
            <a:r>
              <a:rPr lang="cs-CZ" sz="1800" dirty="0" smtClean="0"/>
              <a:t>§ 96 až 98 (není koncentrace řízení, zákaz reformace in </a:t>
            </a:r>
            <a:r>
              <a:rPr lang="cs-CZ" sz="1800" dirty="0" err="1" smtClean="0"/>
              <a:t>peius</a:t>
            </a:r>
            <a:r>
              <a:rPr lang="cs-CZ" sz="1800" dirty="0" smtClean="0"/>
              <a:t>, beneficium </a:t>
            </a:r>
            <a:r>
              <a:rPr lang="cs-CZ" sz="1800" dirty="0" err="1" smtClean="0"/>
              <a:t>coahesionis</a:t>
            </a:r>
            <a:r>
              <a:rPr lang="cs-CZ" sz="1800" dirty="0" smtClean="0"/>
              <a:t>)</a:t>
            </a:r>
          </a:p>
          <a:p>
            <a:pPr lvl="1" algn="just"/>
            <a:r>
              <a:rPr lang="cs-CZ" sz="1800" b="1" dirty="0" smtClean="0"/>
              <a:t>Zvláštní postupy po právní moci </a:t>
            </a:r>
            <a:r>
              <a:rPr lang="cs-CZ" sz="1800" dirty="0" smtClean="0"/>
              <a:t>§ 99 až 102 (nové rozhodnutí – upuštění od výkonu zbytku správního trestu, přezkumné řízení, přezkum příkazu na místě, </a:t>
            </a:r>
            <a:r>
              <a:rPr lang="cs-CZ" sz="1800" dirty="0" smtClean="0">
                <a:solidFill>
                  <a:srgbClr val="FF0000"/>
                </a:solidFill>
              </a:rPr>
              <a:t>přechod úhrady pokuty na právního nástupce</a:t>
            </a:r>
            <a:r>
              <a:rPr lang="cs-CZ" sz="1800" dirty="0" smtClean="0"/>
              <a:t>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08786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odpovědnosti za přestupky a řízení o nich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b="1" dirty="0" smtClean="0"/>
              <a:t>Část čtvrtá </a:t>
            </a:r>
            <a:r>
              <a:rPr lang="cs-CZ" sz="1800" dirty="0" smtClean="0"/>
              <a:t>– společná, přechodná a závěrečná ustanovení § 103 114; </a:t>
            </a:r>
          </a:p>
          <a:p>
            <a:pPr lvl="1" algn="just"/>
            <a:r>
              <a:rPr lang="cs-CZ" sz="1800" b="1" dirty="0" smtClean="0"/>
              <a:t>Výkon působnosti </a:t>
            </a:r>
            <a:r>
              <a:rPr lang="cs-CZ" sz="1800" dirty="0" smtClean="0"/>
              <a:t>§ 103 (přenesená působnost) </a:t>
            </a:r>
          </a:p>
          <a:p>
            <a:pPr lvl="1" algn="just"/>
            <a:r>
              <a:rPr lang="cs-CZ" sz="1800" b="1" dirty="0" smtClean="0"/>
              <a:t>Amnestie </a:t>
            </a:r>
            <a:r>
              <a:rPr lang="cs-CZ" sz="1800" dirty="0" smtClean="0"/>
              <a:t>§ 104 (prezident republiky)</a:t>
            </a:r>
          </a:p>
          <a:p>
            <a:pPr lvl="1" algn="just"/>
            <a:r>
              <a:rPr lang="cs-CZ" sz="1800" b="1" dirty="0" smtClean="0"/>
              <a:t>Veřejnoprávní smlouvy </a:t>
            </a:r>
            <a:r>
              <a:rPr lang="cs-CZ" sz="1800" dirty="0" smtClean="0"/>
              <a:t>§ 105 </a:t>
            </a:r>
          </a:p>
          <a:p>
            <a:pPr lvl="1" algn="just"/>
            <a:r>
              <a:rPr lang="cs-CZ" sz="1800" b="1" dirty="0" smtClean="0"/>
              <a:t>Evidence přestupků </a:t>
            </a:r>
            <a:r>
              <a:rPr lang="cs-CZ" sz="1800" dirty="0" smtClean="0"/>
              <a:t>§ 106 až 108 (Rejstřík trestů, námitkové řízení)</a:t>
            </a:r>
          </a:p>
          <a:p>
            <a:pPr lvl="1" algn="just"/>
            <a:r>
              <a:rPr lang="cs-CZ" sz="1800" b="1" dirty="0" smtClean="0"/>
              <a:t>Přehled přestupků </a:t>
            </a:r>
            <a:r>
              <a:rPr lang="cs-CZ" sz="1800" dirty="0" smtClean="0"/>
              <a:t>§ 110 (statistiky)</a:t>
            </a:r>
          </a:p>
          <a:p>
            <a:pPr lvl="1" algn="just"/>
            <a:r>
              <a:rPr lang="cs-CZ" sz="1800" b="1" dirty="0" smtClean="0"/>
              <a:t>Požadavky na oprávněnou úřední osobu </a:t>
            </a:r>
            <a:r>
              <a:rPr lang="cs-CZ" sz="1800" dirty="0" smtClean="0"/>
              <a:t>§ 111 (do 31. 12. 2022 i jiné osoby, poté osoby starší 50 let s praxí 10 let)</a:t>
            </a:r>
          </a:p>
          <a:p>
            <a:pPr lvl="1" algn="just"/>
            <a:r>
              <a:rPr lang="cs-CZ" sz="1800" b="1" dirty="0" smtClean="0"/>
              <a:t>Přechodná ustanovení </a:t>
            </a:r>
            <a:r>
              <a:rPr lang="cs-CZ" sz="1800" dirty="0" smtClean="0"/>
              <a:t>§ 112</a:t>
            </a:r>
          </a:p>
          <a:p>
            <a:pPr lvl="1" algn="just"/>
            <a:r>
              <a:rPr lang="cs-CZ" sz="1800" b="1" dirty="0" smtClean="0"/>
              <a:t>Zrušovací ustanovení </a:t>
            </a:r>
            <a:r>
              <a:rPr lang="cs-CZ" sz="1800" dirty="0" smtClean="0"/>
              <a:t>§ 113</a:t>
            </a:r>
          </a:p>
          <a:p>
            <a:pPr lvl="1" algn="just"/>
            <a:r>
              <a:rPr lang="cs-CZ" sz="1800" b="1" dirty="0" smtClean="0"/>
              <a:t>Účinnost</a:t>
            </a:r>
            <a:r>
              <a:rPr lang="cs-CZ" sz="1800" dirty="0" smtClean="0"/>
              <a:t> § 114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24815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/>
              <a:t>Správně právní </a:t>
            </a:r>
            <a:r>
              <a:rPr lang="cs-CZ" sz="2000" b="1" dirty="0" smtClean="0"/>
              <a:t>odpovědnost – veřejná správa a správní orgány</a:t>
            </a:r>
            <a:endParaRPr lang="cs-CZ" sz="2000" b="1" dirty="0"/>
          </a:p>
          <a:p>
            <a:pPr algn="just" fontAlgn="auto">
              <a:spcAft>
                <a:spcPts val="0"/>
              </a:spcAft>
              <a:defRPr/>
            </a:pPr>
            <a:r>
              <a:rPr lang="cs-CZ" sz="2000" b="1" dirty="0" smtClean="0">
                <a:solidFill>
                  <a:srgbClr val="FF3300"/>
                </a:solidFill>
              </a:rPr>
              <a:t>SPRÁVNÍ </a:t>
            </a:r>
            <a:r>
              <a:rPr lang="cs-CZ" sz="2000" b="1" dirty="0">
                <a:solidFill>
                  <a:srgbClr val="FF3300"/>
                </a:solidFill>
              </a:rPr>
              <a:t>DELIKT </a:t>
            </a:r>
            <a:r>
              <a:rPr lang="cs-CZ" sz="2000" dirty="0"/>
              <a:t>(„</a:t>
            </a:r>
            <a:r>
              <a:rPr lang="cs-CZ" sz="2000" i="1" dirty="0"/>
              <a:t>protiprávní jednání odpovědné fyzické nebo právnické osoby, jehož znaky jsou uvedeny v zákoně, které je postižitelné správním orgánem v rámci výkonu veřejné správy</a:t>
            </a:r>
            <a:r>
              <a:rPr lang="cs-CZ" sz="2000" dirty="0"/>
              <a:t>“) </a:t>
            </a:r>
          </a:p>
          <a:p>
            <a:pPr marL="274320" indent="-274320" algn="just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 smtClean="0"/>
              <a:t>doktrinální pojem </a:t>
            </a:r>
          </a:p>
          <a:p>
            <a:pPr marL="274320" indent="-274320" algn="just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 smtClean="0"/>
              <a:t>není v </a:t>
            </a:r>
            <a:r>
              <a:rPr lang="cs-CZ" sz="2000" b="1" dirty="0"/>
              <a:t>právní úpravě </a:t>
            </a:r>
            <a:r>
              <a:rPr lang="cs-CZ" sz="2000" b="1" dirty="0">
                <a:solidFill>
                  <a:srgbClr val="FF3300"/>
                </a:solidFill>
              </a:rPr>
              <a:t>vymezen</a:t>
            </a:r>
            <a:r>
              <a:rPr lang="cs-CZ" sz="2000" dirty="0"/>
              <a:t>, ta s ním nicméně </a:t>
            </a:r>
            <a:r>
              <a:rPr lang="cs-CZ" sz="2000" b="1" dirty="0" smtClean="0"/>
              <a:t>počítá:</a:t>
            </a:r>
            <a:endParaRPr lang="cs-CZ" sz="2000" b="1" dirty="0"/>
          </a:p>
          <a:p>
            <a:pPr marL="674370" lvl="1" indent="-274320" algn="just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§ 41 SŘS „</a:t>
            </a:r>
            <a:r>
              <a:rPr lang="cs-CZ" sz="2000" i="1" dirty="0"/>
              <a:t>Stanoví-li zvláštní zákon ve věcech přestupků, kárných nebo disciplinárních nebo jiných správních deliktů (dále jen "správní delikt")</a:t>
            </a:r>
            <a:r>
              <a:rPr lang="cs-CZ" sz="2000" dirty="0"/>
              <a:t> …“ – v textu právní úpravy </a:t>
            </a:r>
            <a:r>
              <a:rPr lang="cs-CZ" sz="2000" dirty="0">
                <a:solidFill>
                  <a:srgbClr val="FF3300"/>
                </a:solidFill>
              </a:rPr>
              <a:t>naznačeno </a:t>
            </a:r>
            <a:r>
              <a:rPr lang="cs-CZ" sz="2000" b="1" dirty="0">
                <a:solidFill>
                  <a:srgbClr val="FF3300"/>
                </a:solidFill>
              </a:rPr>
              <a:t>členění </a:t>
            </a:r>
            <a:r>
              <a:rPr lang="cs-CZ" sz="2000" dirty="0">
                <a:solidFill>
                  <a:srgbClr val="FF3300"/>
                </a:solidFill>
              </a:rPr>
              <a:t>správních deliktů</a:t>
            </a:r>
          </a:p>
          <a:p>
            <a:pPr marL="674370" lvl="1" indent="-274320" algn="just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§ 65 odst. 3 SŘS „</a:t>
            </a:r>
            <a:r>
              <a:rPr lang="cs-CZ" sz="2000" i="1" dirty="0"/>
              <a:t>rozhodl-li správní orgán o uložení trestu za správní delikt, může se ten, jemuž byl takový trest uložen, žalobou domáhat též upuštění od něj nebo jeho snížení v mezích zákonem dovolených</a:t>
            </a:r>
            <a:r>
              <a:rPr lang="cs-CZ" sz="2000" dirty="0"/>
              <a:t>.“ </a:t>
            </a:r>
          </a:p>
          <a:p>
            <a:pPr algn="just"/>
            <a:endParaRPr lang="cs-CZ" b="1" dirty="0"/>
          </a:p>
          <a:p>
            <a:pPr algn="just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05779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Správní trestání: </a:t>
            </a:r>
            <a:endParaRPr lang="cs-CZ" b="1" dirty="0" smtClean="0"/>
          </a:p>
          <a:p>
            <a:pPr marL="457200" indent="-457200" algn="just">
              <a:buAutoNum type="alphaLcParenR"/>
            </a:pPr>
            <a:r>
              <a:rPr lang="cs-CZ" b="1" dirty="0" smtClean="0">
                <a:solidFill>
                  <a:srgbClr val="FF0000"/>
                </a:solidFill>
              </a:rPr>
              <a:t>výkon </a:t>
            </a:r>
            <a:r>
              <a:rPr lang="cs-CZ" b="1" dirty="0">
                <a:solidFill>
                  <a:srgbClr val="FF0000"/>
                </a:solidFill>
              </a:rPr>
              <a:t>veřejné správy </a:t>
            </a:r>
            <a:r>
              <a:rPr lang="cs-CZ" dirty="0"/>
              <a:t>(trestní pravomoc pro podmínky a potřeby veřejné správy), nebo </a:t>
            </a:r>
            <a:endParaRPr lang="cs-CZ" dirty="0" smtClean="0"/>
          </a:p>
          <a:p>
            <a:pPr marL="457200" indent="-457200" algn="just">
              <a:buAutoNum type="alphaLcParenR"/>
            </a:pPr>
            <a:r>
              <a:rPr lang="cs-CZ" b="1" dirty="0" smtClean="0">
                <a:solidFill>
                  <a:srgbClr val="FF0000"/>
                </a:solidFill>
              </a:rPr>
              <a:t>výkon </a:t>
            </a:r>
            <a:r>
              <a:rPr lang="cs-CZ" b="1" dirty="0">
                <a:solidFill>
                  <a:srgbClr val="FF0000"/>
                </a:solidFill>
              </a:rPr>
              <a:t>trestního oprávnění </a:t>
            </a:r>
            <a:r>
              <a:rPr lang="cs-CZ" dirty="0"/>
              <a:t>(trestání je z řady důvodů místo soudů svěřeno veřejné správě)? </a:t>
            </a:r>
          </a:p>
          <a:p>
            <a:pPr algn="just"/>
            <a:endParaRPr lang="cs-CZ" i="1" dirty="0" smtClean="0"/>
          </a:p>
          <a:p>
            <a:pPr algn="just"/>
            <a:endParaRPr lang="cs-CZ" b="1" dirty="0"/>
          </a:p>
          <a:p>
            <a:pPr algn="just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98219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b="1" dirty="0" smtClean="0"/>
              <a:t>NSS</a:t>
            </a:r>
            <a:r>
              <a:rPr lang="cs-CZ" altLang="cs-CZ" dirty="0" smtClean="0"/>
              <a:t> </a:t>
            </a:r>
            <a:r>
              <a:rPr lang="cs-CZ" altLang="cs-CZ" dirty="0"/>
              <a:t>(</a:t>
            </a:r>
            <a:r>
              <a:rPr lang="cs-CZ" altLang="cs-CZ" dirty="0" err="1"/>
              <a:t>sp</a:t>
            </a:r>
            <a:r>
              <a:rPr lang="cs-CZ" altLang="cs-CZ" dirty="0"/>
              <a:t>. zn. 6 A 126/2002, 461/2005 Sb. NSS) „</a:t>
            </a:r>
            <a:r>
              <a:rPr lang="cs-CZ" altLang="cs-CZ" i="1" dirty="0"/>
              <a:t>také trestání ze správní delikty musí podléhat stejnému režimu jako trestání za trestné činy.</a:t>
            </a:r>
            <a:r>
              <a:rPr lang="cs-CZ" altLang="cs-CZ" dirty="0"/>
              <a:t>“  </a:t>
            </a:r>
          </a:p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</a:t>
            </a:r>
            <a:r>
              <a:rPr lang="cs-CZ" altLang="cs-CZ" dirty="0" smtClean="0"/>
              <a:t>(</a:t>
            </a:r>
            <a:r>
              <a:rPr lang="cs-CZ" altLang="cs-CZ" dirty="0" err="1" smtClean="0"/>
              <a:t>sp</a:t>
            </a:r>
            <a:r>
              <a:rPr lang="cs-CZ" altLang="cs-CZ" dirty="0" smtClean="0"/>
              <a:t>. zn. 8 </a:t>
            </a:r>
            <a:r>
              <a:rPr lang="cs-CZ" altLang="cs-CZ" dirty="0" err="1"/>
              <a:t>Afs</a:t>
            </a:r>
            <a:r>
              <a:rPr lang="cs-CZ" altLang="cs-CZ" dirty="0"/>
              <a:t> 17/2007, 1338/2007 Sb. NSS) „</a:t>
            </a:r>
            <a:r>
              <a:rPr lang="cs-CZ" altLang="cs-CZ" i="1" dirty="0"/>
              <a:t>trestnost správních deliktů se řídí obdobnými principy jako trestnost trestných činů.</a:t>
            </a:r>
            <a:r>
              <a:rPr lang="cs-CZ" altLang="cs-CZ" dirty="0"/>
              <a:t>“  </a:t>
            </a:r>
          </a:p>
          <a:p>
            <a:pPr algn="just"/>
            <a:r>
              <a:rPr lang="cs-CZ" b="1" dirty="0"/>
              <a:t>NSS</a:t>
            </a:r>
            <a:r>
              <a:rPr lang="cs-CZ" dirty="0"/>
              <a:t> (</a:t>
            </a:r>
            <a:r>
              <a:rPr lang="cs-CZ" dirty="0" err="1"/>
              <a:t>sp</a:t>
            </a:r>
            <a:r>
              <a:rPr lang="cs-CZ" dirty="0"/>
              <a:t>. zn. 7 </a:t>
            </a:r>
            <a:r>
              <a:rPr lang="cs-CZ" dirty="0" err="1"/>
              <a:t>Afs</a:t>
            </a:r>
            <a:r>
              <a:rPr lang="cs-CZ" dirty="0"/>
              <a:t> 27/2008) „</a:t>
            </a:r>
            <a:r>
              <a:rPr lang="cs-CZ" i="1" dirty="0"/>
              <a:t>kategorie správních deliktů je kategorií trestního práva v širším slova smyslu, tudíž se pro všechny správní delikty …</a:t>
            </a:r>
          </a:p>
          <a:p>
            <a:pPr algn="just"/>
            <a:endParaRPr lang="cs-CZ" i="1" dirty="0" smtClean="0"/>
          </a:p>
          <a:p>
            <a:pPr algn="just"/>
            <a:endParaRPr lang="cs-CZ" b="1" dirty="0"/>
          </a:p>
          <a:p>
            <a:pPr algn="just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97806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sz="2200" b="1" dirty="0">
                <a:solidFill>
                  <a:srgbClr val="000000"/>
                </a:solidFill>
              </a:rPr>
              <a:t>Přestupky </a:t>
            </a:r>
            <a:r>
              <a:rPr lang="cs-CZ" sz="2200" dirty="0">
                <a:solidFill>
                  <a:srgbClr val="000000"/>
                </a:solidFill>
              </a:rPr>
              <a:t>(pojmenované a výslovně označené) </a:t>
            </a:r>
            <a:r>
              <a:rPr lang="cs-CZ" sz="2200" b="1" dirty="0">
                <a:solidFill>
                  <a:srgbClr val="92D050"/>
                </a:solidFill>
              </a:rPr>
              <a:t>§ 2 zákona č. 200/1990 Sb. 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sz="2200" b="1" dirty="0">
                <a:solidFill>
                  <a:srgbClr val="000000"/>
                </a:solidFill>
              </a:rPr>
              <a:t>Tzv. jiné </a:t>
            </a:r>
            <a:r>
              <a:rPr lang="cs-CZ" sz="2200" dirty="0">
                <a:solidFill>
                  <a:srgbClr val="000000"/>
                </a:solidFill>
              </a:rPr>
              <a:t>správní delikty (než přestupky)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sz="2200" b="1" dirty="0"/>
              <a:t>Disciplinární </a:t>
            </a:r>
            <a:r>
              <a:rPr lang="cs-CZ" sz="2200" b="1" dirty="0" smtClean="0"/>
              <a:t>(kázeňské, kárné) delikty</a:t>
            </a:r>
            <a:endParaRPr lang="cs-CZ" sz="2200" b="1" dirty="0"/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sz="2200" b="1" dirty="0">
                <a:solidFill>
                  <a:srgbClr val="000000"/>
                </a:solidFill>
              </a:rPr>
              <a:t>Pořádkové delikty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sz="2200" b="1" dirty="0">
                <a:solidFill>
                  <a:srgbClr val="000000"/>
                </a:solidFill>
              </a:rPr>
              <a:t>(Jiné) správní delikty fyzických osob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sz="2200" b="1" dirty="0">
                <a:solidFill>
                  <a:srgbClr val="000000"/>
                </a:solidFill>
              </a:rPr>
              <a:t>Správní delikty právnických osob a podnikajících fyzických osob (smíšené správní delikty)</a:t>
            </a:r>
          </a:p>
          <a:p>
            <a:pPr algn="just"/>
            <a:endParaRPr lang="cs-CZ" i="1" dirty="0" smtClean="0"/>
          </a:p>
          <a:p>
            <a:pPr algn="just"/>
            <a:endParaRPr lang="cs-CZ" b="1" dirty="0"/>
          </a:p>
          <a:p>
            <a:pPr algn="just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4541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Příčina:</a:t>
            </a:r>
            <a:r>
              <a:rPr lang="cs-CZ" sz="2000" dirty="0" smtClean="0"/>
              <a:t> roztříštěnost právní úpravy, není návaznost, </a:t>
            </a:r>
            <a:r>
              <a:rPr lang="cs-CZ" sz="2000" dirty="0" err="1" smtClean="0"/>
              <a:t>rezortismus</a:t>
            </a:r>
            <a:r>
              <a:rPr lang="cs-CZ" sz="2000" dirty="0" smtClean="0"/>
              <a:t>, nedostatečnost právní úpravy, absence vzájemných vztahů v oblasti správního trestání</a:t>
            </a:r>
          </a:p>
          <a:p>
            <a:pPr algn="just"/>
            <a:r>
              <a:rPr lang="cs-CZ" sz="2000" b="1" dirty="0" smtClean="0"/>
              <a:t>Řešení: </a:t>
            </a:r>
            <a:r>
              <a:rPr lang="cs-CZ" sz="2000" dirty="0" smtClean="0"/>
              <a:t>v</a:t>
            </a:r>
            <a:r>
              <a:rPr lang="cs-CZ" altLang="cs-CZ" sz="2000" dirty="0" smtClean="0">
                <a:solidFill>
                  <a:srgbClr val="00000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otázkách výslovně neupravených – vzájemná </a:t>
            </a:r>
            <a:r>
              <a:rPr lang="cs-CZ" altLang="cs-CZ" sz="2000" b="1" dirty="0">
                <a:solidFill>
                  <a:srgbClr val="000000"/>
                </a:solidFill>
              </a:rPr>
              <a:t>inspirace</a:t>
            </a:r>
            <a:r>
              <a:rPr lang="cs-CZ" altLang="cs-CZ" sz="2000" dirty="0">
                <a:solidFill>
                  <a:srgbClr val="000000"/>
                </a:solidFill>
              </a:rPr>
              <a:t> („půjčování“ institutů) prostřednictvím analogie (</a:t>
            </a:r>
            <a:r>
              <a:rPr lang="cs-CZ" altLang="cs-CZ" sz="2000" b="1" dirty="0">
                <a:solidFill>
                  <a:srgbClr val="FF0000"/>
                </a:solidFill>
              </a:rPr>
              <a:t>ve prospěch pachatele</a:t>
            </a:r>
            <a:r>
              <a:rPr lang="cs-CZ" altLang="cs-CZ" sz="2000" dirty="0" smtClean="0"/>
              <a:t>)</a:t>
            </a:r>
            <a:endParaRPr lang="cs-CZ" altLang="cs-CZ" sz="2000" dirty="0"/>
          </a:p>
          <a:p>
            <a:pPr algn="just"/>
            <a:r>
              <a:rPr lang="cs-CZ" altLang="cs-CZ" sz="2000" b="1" dirty="0"/>
              <a:t>NSS </a:t>
            </a:r>
            <a:r>
              <a:rPr lang="cs-CZ" altLang="cs-CZ" sz="2000" dirty="0"/>
              <a:t>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1 As 27/2008) „</a:t>
            </a:r>
            <a:r>
              <a:rPr lang="cs-CZ" altLang="cs-CZ" sz="2000" i="1" dirty="0"/>
              <a:t>použít v oblasti správního trestání analogie práva nebo zákona lze jen v omezeném rozsahu, a to pouze tam, kdy to, co má být aplikováno, určitou otázku </a:t>
            </a:r>
            <a:r>
              <a:rPr lang="cs-CZ" altLang="cs-CZ" sz="2000" b="1" i="1" dirty="0"/>
              <a:t>vůbec neřeší</a:t>
            </a:r>
            <a:r>
              <a:rPr lang="cs-CZ" altLang="cs-CZ" sz="2000" i="1" dirty="0"/>
              <a:t>, nevede-li takový výklad </a:t>
            </a:r>
            <a:r>
              <a:rPr lang="cs-CZ" altLang="cs-CZ" sz="2000" b="1" i="1" dirty="0"/>
              <a:t>k újmě účastníka</a:t>
            </a:r>
            <a:r>
              <a:rPr lang="cs-CZ" altLang="cs-CZ" sz="2000" i="1" dirty="0"/>
              <a:t> řízení a ani k újmě na </a:t>
            </a:r>
            <a:r>
              <a:rPr lang="cs-CZ" altLang="cs-CZ" sz="2000" b="1" i="1" dirty="0"/>
              <a:t>ochraně hodnot</a:t>
            </a:r>
            <a:r>
              <a:rPr lang="cs-CZ" altLang="cs-CZ" sz="2000" i="1" dirty="0"/>
              <a:t>, na jejichž vytváření a ochraně je veřejný zájem.</a:t>
            </a:r>
            <a:r>
              <a:rPr lang="cs-CZ" altLang="cs-CZ" sz="2000" dirty="0"/>
              <a:t>“. 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b="1" dirty="0"/>
          </a:p>
          <a:p>
            <a:pPr algn="just"/>
            <a:endParaRPr lang="cs-CZ" sz="2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99740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b="1" dirty="0" smtClean="0"/>
              <a:t>Analogie v rámci správního trestání – </a:t>
            </a:r>
            <a:r>
              <a:rPr lang="cs-CZ" altLang="cs-CZ" b="1" dirty="0" smtClean="0">
                <a:solidFill>
                  <a:srgbClr val="FF0000"/>
                </a:solidFill>
              </a:rPr>
              <a:t>jiné správní delikty od přestupků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(např. zastavení řízení x deklaratorní výrok?)</a:t>
            </a:r>
          </a:p>
          <a:p>
            <a:pPr algn="just"/>
            <a:r>
              <a:rPr lang="cs-CZ" altLang="cs-CZ" b="1" dirty="0" smtClean="0"/>
              <a:t>Analogie </a:t>
            </a:r>
            <a:r>
              <a:rPr lang="cs-CZ" altLang="cs-CZ" b="1" dirty="0"/>
              <a:t>správních deliktů vůči </a:t>
            </a:r>
            <a:r>
              <a:rPr lang="cs-CZ" altLang="cs-CZ" b="1" dirty="0">
                <a:solidFill>
                  <a:srgbClr val="FF0000"/>
                </a:solidFill>
              </a:rPr>
              <a:t>trestným činům </a:t>
            </a:r>
            <a:r>
              <a:rPr lang="cs-CZ" altLang="cs-CZ" dirty="0"/>
              <a:t>(jde o </a:t>
            </a:r>
            <a:r>
              <a:rPr lang="cs-CZ" altLang="cs-CZ" b="1" dirty="0">
                <a:solidFill>
                  <a:srgbClr val="FF0000"/>
                </a:solidFill>
              </a:rPr>
              <a:t>trestání </a:t>
            </a:r>
            <a:r>
              <a:rPr lang="cs-CZ" altLang="cs-CZ" dirty="0"/>
              <a:t>jako takové)</a:t>
            </a:r>
          </a:p>
          <a:p>
            <a:pPr algn="just"/>
            <a:r>
              <a:rPr lang="cs-CZ" altLang="cs-CZ" dirty="0">
                <a:solidFill>
                  <a:srgbClr val="000000"/>
                </a:solidFill>
              </a:rPr>
              <a:t>Konkrétně se </a:t>
            </a:r>
            <a:r>
              <a:rPr lang="cs-CZ" altLang="cs-CZ" b="1" dirty="0">
                <a:solidFill>
                  <a:srgbClr val="000000"/>
                </a:solidFill>
              </a:rPr>
              <a:t>analogie</a:t>
            </a:r>
            <a:r>
              <a:rPr lang="cs-CZ" altLang="cs-CZ" dirty="0">
                <a:solidFill>
                  <a:srgbClr val="000000"/>
                </a:solidFill>
              </a:rPr>
              <a:t> projevila v případě tzv. absorpční zásady (NSS, </a:t>
            </a:r>
            <a:r>
              <a:rPr lang="cs-CZ" altLang="cs-CZ" dirty="0" err="1">
                <a:solidFill>
                  <a:srgbClr val="000000"/>
                </a:solidFill>
              </a:rPr>
              <a:t>sp</a:t>
            </a:r>
            <a:r>
              <a:rPr lang="cs-CZ" altLang="cs-CZ" dirty="0">
                <a:solidFill>
                  <a:srgbClr val="000000"/>
                </a:solidFill>
              </a:rPr>
              <a:t>. zn. 6 As 57/2004, 772/2006 Sb. NSS), nebo institutu zahlazení (NSS, </a:t>
            </a:r>
            <a:r>
              <a:rPr lang="cs-CZ" altLang="cs-CZ" dirty="0" err="1">
                <a:solidFill>
                  <a:srgbClr val="000000"/>
                </a:solidFill>
              </a:rPr>
              <a:t>sp</a:t>
            </a:r>
            <a:r>
              <a:rPr lang="cs-CZ" altLang="cs-CZ" dirty="0">
                <a:solidFill>
                  <a:srgbClr val="000000"/>
                </a:solidFill>
              </a:rPr>
              <a:t>. zn. 8 As 82/2010, 2291/2011 Sb. NSS). </a:t>
            </a:r>
          </a:p>
          <a:p>
            <a:pPr algn="just"/>
            <a:endParaRPr lang="cs-CZ" dirty="0" smtClean="0"/>
          </a:p>
          <a:p>
            <a:pPr algn="just"/>
            <a:endParaRPr lang="cs-CZ" b="1" dirty="0"/>
          </a:p>
          <a:p>
            <a:pPr algn="just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4093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Při řešení otázek </a:t>
            </a:r>
            <a:r>
              <a:rPr lang="cs-CZ" altLang="cs-CZ" b="1" dirty="0"/>
              <a:t>hmotněprávních</a:t>
            </a:r>
            <a:r>
              <a:rPr lang="cs-CZ" altLang="cs-CZ" dirty="0"/>
              <a:t> si „půjčovat“ od přestupků a trestných činů (TZ), </a:t>
            </a:r>
            <a:r>
              <a:rPr lang="cs-CZ" altLang="cs-CZ" dirty="0">
                <a:solidFill>
                  <a:srgbClr val="FF0000"/>
                </a:solidFill>
              </a:rPr>
              <a:t>je-li to ve prospěch pachatele</a:t>
            </a:r>
          </a:p>
          <a:p>
            <a:pPr algn="just"/>
            <a:r>
              <a:rPr lang="cs-CZ" altLang="cs-CZ" dirty="0"/>
              <a:t>Při řešení otázek </a:t>
            </a:r>
            <a:r>
              <a:rPr lang="cs-CZ" altLang="cs-CZ" b="1" dirty="0"/>
              <a:t>procesních</a:t>
            </a:r>
            <a:r>
              <a:rPr lang="cs-CZ" altLang="cs-CZ" dirty="0"/>
              <a:t> si „půjčovat“ od přestupků a </a:t>
            </a:r>
            <a:r>
              <a:rPr lang="cs-CZ" altLang="cs-CZ" dirty="0" err="1"/>
              <a:t>SpŘ</a:t>
            </a:r>
            <a:r>
              <a:rPr lang="cs-CZ" altLang="cs-CZ" dirty="0"/>
              <a:t>, potom z trestního řízení (TŘ), </a:t>
            </a:r>
            <a:r>
              <a:rPr lang="cs-CZ" altLang="cs-CZ" dirty="0">
                <a:solidFill>
                  <a:srgbClr val="FF0000"/>
                </a:solidFill>
              </a:rPr>
              <a:t>je-li to ve prospěch pachatele</a:t>
            </a:r>
          </a:p>
          <a:p>
            <a:pPr algn="just"/>
            <a:endParaRPr lang="cs-CZ" dirty="0" smtClean="0"/>
          </a:p>
          <a:p>
            <a:pPr algn="just"/>
            <a:endParaRPr lang="cs-CZ" b="1" dirty="0"/>
          </a:p>
          <a:p>
            <a:pPr algn="just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39434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správního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Důsledek: obecná právní úprava </a:t>
            </a:r>
            <a:r>
              <a:rPr lang="cs-CZ" dirty="0" smtClean="0"/>
              <a:t>správního trestání po stránce </a:t>
            </a:r>
            <a:r>
              <a:rPr lang="cs-CZ" b="1" dirty="0" smtClean="0"/>
              <a:t>hmotně právní a procesní</a:t>
            </a:r>
            <a:r>
              <a:rPr lang="cs-CZ" dirty="0" smtClean="0"/>
              <a:t>, ponechána vazba na </a:t>
            </a:r>
            <a:r>
              <a:rPr lang="cs-CZ" b="1" dirty="0" smtClean="0"/>
              <a:t>správní řád</a:t>
            </a:r>
          </a:p>
          <a:p>
            <a:pPr algn="just"/>
            <a:r>
              <a:rPr lang="cs-CZ" b="1" dirty="0" smtClean="0">
                <a:solidFill>
                  <a:srgbClr val="FF0000"/>
                </a:solidFill>
              </a:rPr>
              <a:t>1. 7. 2017</a:t>
            </a:r>
          </a:p>
          <a:p>
            <a:pPr algn="just"/>
            <a:r>
              <a:rPr lang="cs-CZ" b="1" dirty="0" smtClean="0"/>
              <a:t>Zákon č. </a:t>
            </a:r>
            <a:r>
              <a:rPr lang="cs-CZ" b="1" dirty="0" smtClean="0">
                <a:solidFill>
                  <a:srgbClr val="FF0000"/>
                </a:solidFill>
              </a:rPr>
              <a:t>250/2016 Sb., </a:t>
            </a:r>
            <a:r>
              <a:rPr lang="cs-CZ" b="1" dirty="0" smtClean="0"/>
              <a:t>o odpovědnosti za přestupky a řízení o nich</a:t>
            </a:r>
          </a:p>
          <a:p>
            <a:pPr algn="just"/>
            <a:r>
              <a:rPr lang="cs-CZ" b="1" dirty="0" smtClean="0"/>
              <a:t>Zákon č. </a:t>
            </a:r>
            <a:r>
              <a:rPr lang="cs-CZ" b="1" dirty="0" smtClean="0">
                <a:solidFill>
                  <a:srgbClr val="FF0000"/>
                </a:solidFill>
              </a:rPr>
              <a:t>251/2016 Sb., </a:t>
            </a:r>
            <a:r>
              <a:rPr lang="cs-CZ" b="1" dirty="0" smtClean="0"/>
              <a:t>o některých přestupcích</a:t>
            </a:r>
          </a:p>
          <a:p>
            <a:pPr algn="just"/>
            <a:r>
              <a:rPr lang="cs-CZ" b="1" dirty="0" smtClean="0">
                <a:solidFill>
                  <a:srgbClr val="FF0000"/>
                </a:solidFill>
              </a:rPr>
              <a:t>Změnový zákon </a:t>
            </a:r>
            <a:r>
              <a:rPr lang="cs-CZ" dirty="0" smtClean="0"/>
              <a:t>– sněmovní tisk č. 929, 2. čtení,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1357327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913</TotalTime>
  <Words>1662</Words>
  <Application>Microsoft Office PowerPoint</Application>
  <PresentationFormat>Předvádění na obrazovce (4:3)</PresentationFormat>
  <Paragraphs>145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Prezentace_MU_CZ</vt:lpstr>
      <vt:lpstr>Reforma správního trestání a odpovědnost za přestupky   JUDr. Lukáš Potěšil, Ph.D. Lukas.Potesil@law.muni.cz </vt:lpstr>
      <vt:lpstr>Správní trestání</vt:lpstr>
      <vt:lpstr>Správní trestání</vt:lpstr>
      <vt:lpstr>Správní trestání</vt:lpstr>
      <vt:lpstr>Správní trestání</vt:lpstr>
      <vt:lpstr>Správní trestání</vt:lpstr>
      <vt:lpstr>Správní trestání</vt:lpstr>
      <vt:lpstr>Správní trestání</vt:lpstr>
      <vt:lpstr>Reforma správního trestání</vt:lpstr>
      <vt:lpstr>Reforma správního trestání</vt:lpstr>
      <vt:lpstr>Reforma správního trestání</vt:lpstr>
      <vt:lpstr>Reforma správního trestání</vt:lpstr>
      <vt:lpstr>Reforma správního trestání</vt:lpstr>
      <vt:lpstr>Zákon o odpovědnosti za přestupky a řízení o nich</vt:lpstr>
      <vt:lpstr>Zákon o odpovědnosti za přestupky a řízení o nich</vt:lpstr>
      <vt:lpstr>Zákon o odpovědnosti za přestupky a řízení o nich</vt:lpstr>
      <vt:lpstr>Zákon o odpovědnosti za přestupky a řízení o nich</vt:lpstr>
      <vt:lpstr>Zákon o odpovědnosti za přestupky a řízení o nich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61256</dc:creator>
  <cp:lastModifiedBy>Lukas Potesil</cp:lastModifiedBy>
  <cp:revision>227</cp:revision>
  <cp:lastPrinted>2016-03-10T07:08:12Z</cp:lastPrinted>
  <dcterms:created xsi:type="dcterms:W3CDTF">2016-03-07T12:55:38Z</dcterms:created>
  <dcterms:modified xsi:type="dcterms:W3CDTF">2016-11-04T09:37:20Z</dcterms:modified>
</cp:coreProperties>
</file>