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300" r:id="rId9"/>
    <p:sldId id="301" r:id="rId10"/>
    <p:sldId id="302" r:id="rId11"/>
    <p:sldId id="262" r:id="rId12"/>
    <p:sldId id="263" r:id="rId13"/>
    <p:sldId id="264" r:id="rId14"/>
    <p:sldId id="269" r:id="rId15"/>
    <p:sldId id="265" r:id="rId16"/>
    <p:sldId id="268" r:id="rId17"/>
    <p:sldId id="270" r:id="rId18"/>
    <p:sldId id="266" r:id="rId19"/>
    <p:sldId id="271" r:id="rId20"/>
    <p:sldId id="267" r:id="rId21"/>
    <p:sldId id="303" r:id="rId22"/>
    <p:sldId id="304" r:id="rId23"/>
    <p:sldId id="273" r:id="rId24"/>
    <p:sldId id="306" r:id="rId25"/>
    <p:sldId id="307" r:id="rId26"/>
    <p:sldId id="308" r:id="rId27"/>
    <p:sldId id="305" r:id="rId28"/>
    <p:sldId id="272" r:id="rId29"/>
    <p:sldId id="278" r:id="rId30"/>
    <p:sldId id="279" r:id="rId31"/>
    <p:sldId id="280" r:id="rId32"/>
    <p:sldId id="295" r:id="rId33"/>
    <p:sldId id="293" r:id="rId34"/>
    <p:sldId id="297" r:id="rId35"/>
  </p:sldIdLst>
  <p:sldSz cx="9144000" cy="6858000" type="screen4x3"/>
  <p:notesSz cx="6951663" cy="10082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t" anchorCtr="0" compatLnSpc="1">
            <a:prstTxWarp prst="textNoShape">
              <a:avLst/>
            </a:prstTxWarp>
          </a:bodyPr>
          <a:lstStyle>
            <a:lvl1pPr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580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b" anchorCtr="0" compatLnSpc="1">
            <a:prstTxWarp prst="textNoShape">
              <a:avLst/>
            </a:prstTxWarp>
          </a:bodyPr>
          <a:lstStyle>
            <a:lvl1pPr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957580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smtClean="0"/>
            </a:lvl1pPr>
          </a:lstStyle>
          <a:p>
            <a:pPr>
              <a:defRPr/>
            </a:pPr>
            <a:fld id="{CC14E0B1-79F2-40FA-AB72-A5A31F9385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D043F-F2F7-4B63-B64A-EACA43D3F3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9C7-80CE-4B9E-A04E-E1BB7CB167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F2B-475A-4284-80F1-16745DC63A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A8FC-B9D6-48C0-9C41-EC1E4F8FD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DA7B-AFD1-4E86-91B4-3530DA917D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387F-17C5-4941-9ABC-2009D6A117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6869-356D-4814-8CF7-E9310F701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59CC-D96C-4C26-9A98-20B781333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7675-6A31-452B-8208-7764CEE81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99FB-FDB7-4E83-A0B7-8FC2E79CDC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2A85-BA1F-46D7-AB0E-2046F2562B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7DA1E7-BB46-4292-AA8C-0FD98BAD2E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1C879-E964-414A-8783-EC11830DE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10" r:id="rId9"/>
    <p:sldLayoutId id="2147483907" r:id="rId10"/>
    <p:sldLayoutId id="2147483908" r:id="rId11"/>
    <p:sldLayoutId id="21474839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" TargetMode="External"/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6781800" cy="2819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5400" b="1" dirty="0"/>
              <a:t>MĚŘENÍ VÝKONU </a:t>
            </a:r>
            <a:r>
              <a:rPr lang="cs-CZ" altLang="cs-CZ" sz="5400" b="1" dirty="0" smtClean="0"/>
              <a:t>národního hospodářství</a:t>
            </a:r>
            <a:endParaRPr lang="en-US" altLang="cs-CZ" sz="5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105400"/>
            <a:ext cx="5867400" cy="977900"/>
          </a:xfrm>
        </p:spPr>
        <p:txBody>
          <a:bodyPr rtlCol="0">
            <a:normAutofit/>
          </a:bodyPr>
          <a:lstStyle/>
          <a:p>
            <a:pPr algn="r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altLang="cs-CZ" sz="1600" dirty="0"/>
              <a:t>Alena </a:t>
            </a:r>
            <a:r>
              <a:rPr lang="cs-CZ" altLang="cs-CZ" sz="1600" dirty="0" err="1"/>
              <a:t>Kerlinová</a:t>
            </a:r>
            <a:endParaRPr lang="cs-CZ" altLang="cs-CZ" sz="1600" dirty="0"/>
          </a:p>
          <a:p>
            <a:pPr algn="r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altLang="cs-CZ" sz="1100" dirty="0" smtClean="0"/>
              <a:t>Alena.Kerlinova@law.muni.cz</a:t>
            </a:r>
            <a:endParaRPr lang="en-US" alt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/>
          <a:srcRect l="8855" t="23862" r="9723" b="27765"/>
          <a:stretch>
            <a:fillRect/>
          </a:stretch>
        </p:blipFill>
        <p:spPr bwMode="auto">
          <a:xfrm>
            <a:off x="73025" y="849313"/>
            <a:ext cx="893286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381000" y="5856288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 sz="1600" dirty="0"/>
              <a:t>http://www.</a:t>
            </a:r>
            <a:r>
              <a:rPr lang="cs-CZ" altLang="cs-CZ" sz="1600" dirty="0" err="1"/>
              <a:t>czso</a:t>
            </a:r>
            <a:r>
              <a:rPr lang="cs-CZ" altLang="cs-CZ" sz="1600" dirty="0"/>
              <a:t>.</a:t>
            </a:r>
            <a:r>
              <a:rPr lang="cs-CZ" altLang="cs-CZ" sz="1600" dirty="0" err="1"/>
              <a:t>cz</a:t>
            </a:r>
            <a:r>
              <a:rPr lang="cs-CZ" altLang="cs-CZ" sz="1600" dirty="0"/>
              <a:t>/</a:t>
            </a:r>
            <a:r>
              <a:rPr lang="cs-CZ" altLang="cs-CZ" sz="1600" dirty="0" err="1"/>
              <a:t>csu</a:t>
            </a:r>
            <a:r>
              <a:rPr lang="cs-CZ" altLang="cs-CZ" sz="1600" dirty="0"/>
              <a:t>/2012edicniplan.</a:t>
            </a:r>
            <a:r>
              <a:rPr lang="cs-CZ" altLang="cs-CZ" sz="1600" dirty="0" err="1"/>
              <a:t>nsf</a:t>
            </a:r>
            <a:r>
              <a:rPr lang="cs-CZ" altLang="cs-CZ" sz="1600" dirty="0"/>
              <a:t>/t/E5003A033C/$</a:t>
            </a:r>
            <a:r>
              <a:rPr lang="cs-CZ" altLang="cs-CZ" sz="1600" dirty="0" err="1"/>
              <a:t>File</a:t>
            </a:r>
            <a:r>
              <a:rPr lang="cs-CZ" altLang="cs-CZ" sz="1600" dirty="0"/>
              <a:t>/501312G0208.</a:t>
            </a:r>
            <a:r>
              <a:rPr lang="cs-CZ" altLang="cs-CZ" sz="1600" dirty="0" err="1"/>
              <a:t>pdf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Hrubý vs. čistý produkt</a:t>
            </a:r>
            <a:endParaRPr lang="en-US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Rozdíl představuje opotřebení</a:t>
            </a:r>
          </a:p>
          <a:p>
            <a:r>
              <a:rPr lang="cs-CZ" altLang="cs-CZ" smtClean="0"/>
              <a:t>Hrubý produkt</a:t>
            </a:r>
          </a:p>
          <a:p>
            <a:pPr lvl="1"/>
            <a:r>
              <a:rPr lang="cs-CZ" altLang="cs-CZ" smtClean="0"/>
              <a:t>Zahrnuje celkové (tzv. hrubé) investice (I</a:t>
            </a:r>
            <a:r>
              <a:rPr lang="cs-CZ" altLang="cs-CZ" baseline="-25000" smtClean="0"/>
              <a:t>g</a:t>
            </a:r>
            <a:r>
              <a:rPr lang="cs-CZ" altLang="cs-CZ" smtClean="0"/>
              <a:t>)</a:t>
            </a:r>
          </a:p>
          <a:p>
            <a:r>
              <a:rPr lang="cs-CZ" altLang="cs-CZ" smtClean="0"/>
              <a:t>Čistý produkt</a:t>
            </a:r>
          </a:p>
          <a:p>
            <a:pPr lvl="1"/>
            <a:r>
              <a:rPr lang="cs-CZ" altLang="cs-CZ" smtClean="0"/>
              <a:t>Zahrnuje čisté investice (I</a:t>
            </a:r>
            <a:r>
              <a:rPr lang="cs-CZ" altLang="cs-CZ" baseline="-25000" smtClean="0"/>
              <a:t>n</a:t>
            </a:r>
            <a:r>
              <a:rPr lang="cs-CZ" altLang="cs-CZ" smtClean="0"/>
              <a:t>)</a:t>
            </a:r>
          </a:p>
          <a:p>
            <a:pPr lvl="3">
              <a:buFont typeface="Wingdings" pitchFamily="2" charset="2"/>
              <a:buNone/>
            </a:pPr>
            <a:r>
              <a:rPr lang="cs-CZ" altLang="cs-CZ" smtClean="0"/>
              <a:t>	 </a:t>
            </a:r>
            <a:r>
              <a:rPr lang="cs-CZ" altLang="cs-CZ" sz="3200" smtClean="0"/>
              <a:t>I</a:t>
            </a:r>
            <a:r>
              <a:rPr lang="cs-CZ" altLang="cs-CZ" sz="3200" baseline="-25000" smtClean="0"/>
              <a:t>n</a:t>
            </a:r>
            <a:r>
              <a:rPr lang="cs-CZ" altLang="cs-CZ" sz="3200" smtClean="0"/>
              <a:t> = I</a:t>
            </a:r>
            <a:r>
              <a:rPr lang="cs-CZ" altLang="cs-CZ" sz="3200" baseline="-25000" smtClean="0"/>
              <a:t>g</a:t>
            </a:r>
            <a:r>
              <a:rPr lang="cs-CZ" altLang="cs-CZ" sz="3200" smtClean="0"/>
              <a:t> - a</a:t>
            </a:r>
            <a:endParaRPr lang="en-US" altLang="cs-CZ" sz="3200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10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Metody výpočtu HDP</a:t>
            </a:r>
            <a:endParaRPr lang="en-US" alt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Výdajová metoda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Důchodová metoda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Výrobní (produkční) metoda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Výdajová metoda výpočtu HDP</a:t>
            </a:r>
            <a:endParaRPr lang="en-US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Součtem všech výdajů těch, kteří konečnou produkci nakupují:</a:t>
            </a:r>
          </a:p>
          <a:p>
            <a:pPr lvl="1"/>
            <a:r>
              <a:rPr lang="cs-CZ" altLang="cs-CZ" sz="2400" dirty="0" smtClean="0"/>
              <a:t>Výdaje domácností na spotřebu (C) </a:t>
            </a:r>
          </a:p>
          <a:p>
            <a:pPr lvl="1"/>
            <a:r>
              <a:rPr lang="cs-CZ" altLang="cs-CZ" sz="2400" dirty="0" smtClean="0"/>
              <a:t>Hrubé investice, především podniků (I)</a:t>
            </a:r>
          </a:p>
          <a:p>
            <a:pPr lvl="1"/>
            <a:r>
              <a:rPr lang="cs-CZ" altLang="cs-CZ" sz="2400" dirty="0" smtClean="0"/>
              <a:t>Vládní výdaje na nákup zboží a služby (G)</a:t>
            </a:r>
          </a:p>
          <a:p>
            <a:pPr lvl="1"/>
            <a:r>
              <a:rPr lang="cs-CZ" altLang="cs-CZ" sz="2400" dirty="0" smtClean="0"/>
              <a:t>Čistý export, tedy rozdíl mezi celkovým exportem a celkovým importem (NX)</a:t>
            </a:r>
          </a:p>
          <a:p>
            <a:r>
              <a:rPr lang="cs-CZ" altLang="cs-CZ" sz="2400" dirty="0" smtClean="0"/>
              <a:t>HDP = C + I + G + NX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 l="10417" t="28223" r="14699" b="16888"/>
          <a:stretch>
            <a:fillRect/>
          </a:stretch>
        </p:blipFill>
        <p:spPr bwMode="auto">
          <a:xfrm>
            <a:off x="381000" y="7620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727325" y="53705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Důchodová metoda výpočtu HDP</a:t>
            </a:r>
            <a:endParaRPr lang="en-US" altLang="cs-CZ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Pomocí příjmů vlastníků výrobních faktorů:</a:t>
            </a:r>
          </a:p>
          <a:p>
            <a:pPr lvl="1"/>
            <a:r>
              <a:rPr lang="cs-CZ" altLang="cs-CZ" sz="2200" smtClean="0"/>
              <a:t>Mzdy a platy zaměstnanců před zdaněním</a:t>
            </a:r>
          </a:p>
          <a:p>
            <a:pPr lvl="1"/>
            <a:r>
              <a:rPr lang="cs-CZ" altLang="cs-CZ" sz="2200" smtClean="0"/>
              <a:t>Renty (důchody vlastníkům půdy)</a:t>
            </a:r>
          </a:p>
          <a:p>
            <a:pPr lvl="1"/>
            <a:r>
              <a:rPr lang="cs-CZ" altLang="cs-CZ" sz="2200" smtClean="0"/>
              <a:t>Podnikatelské zisky</a:t>
            </a:r>
          </a:p>
          <a:p>
            <a:pPr lvl="1"/>
            <a:r>
              <a:rPr lang="cs-CZ" altLang="cs-CZ" sz="2200" smtClean="0"/>
              <a:t>Čistý úrok (rozdíl mezi inkasovaným a placeným)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200" smtClean="0"/>
              <a:t>+ nepřímé daně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200" smtClean="0"/>
              <a:t>+ odpisy</a:t>
            </a:r>
          </a:p>
          <a:p>
            <a:r>
              <a:rPr lang="cs-CZ" altLang="cs-CZ" sz="2700" smtClean="0"/>
              <a:t>Pouze příjmy tvoří národní důchod (NI = National Income) – menší než HDP</a:t>
            </a:r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791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HDP a hrubý NI</a:t>
            </a:r>
            <a:endParaRPr lang="en-US" altLang="cs-CZ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 l="8333" t="26666" r="10417" b="10001"/>
          <a:stretch>
            <a:fillRect/>
          </a:stretch>
        </p:blipFill>
        <p:spPr bwMode="auto">
          <a:xfrm>
            <a:off x="304800" y="1552575"/>
            <a:ext cx="8534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489325" y="56753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 l="8333" t="26439" r="10417" b="10222"/>
          <a:stretch>
            <a:fillRect/>
          </a:stretch>
        </p:blipFill>
        <p:spPr bwMode="auto">
          <a:xfrm>
            <a:off x="381000" y="6096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794125" y="56753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400" dirty="0" smtClean="0"/>
              <a:t>Výrobní metoda výpočtu HDP</a:t>
            </a:r>
            <a:endParaRPr lang="en-US" altLang="cs-CZ" sz="3400" dirty="0"/>
          </a:p>
        </p:txBody>
      </p:sp>
      <p:graphicFrame>
        <p:nvGraphicFramePr>
          <p:cNvPr id="14392" name="Group 56"/>
          <p:cNvGraphicFramePr>
            <a:graphicFrameLocks noGrp="1"/>
          </p:cNvGraphicFramePr>
          <p:nvPr>
            <p:ph type="tbl" idx="1"/>
          </p:nvPr>
        </p:nvGraphicFramePr>
        <p:xfrm>
          <a:off x="611188" y="2319338"/>
          <a:ext cx="7918450" cy="3248026"/>
        </p:xfrm>
        <a:graphic>
          <a:graphicData uri="http://schemas.openxmlformats.org/drawingml/2006/table">
            <a:tbl>
              <a:tblPr/>
              <a:tblGrid>
                <a:gridCol w="1979612"/>
                <a:gridCol w="1979613"/>
                <a:gridCol w="1979612"/>
                <a:gridCol w="1979613"/>
              </a:tblGrid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Příjmy firem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Nákupy surovin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Přidaná hodnota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Pšenice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Mouka 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Chléb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HDP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 l="8333" t="26222" r="10417" b="10889"/>
          <a:stretch>
            <a:fillRect/>
          </a:stretch>
        </p:blipFill>
        <p:spPr bwMode="auto">
          <a:xfrm>
            <a:off x="381000" y="5334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22725" y="55229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Výkon národního hospodářství</a:t>
            </a:r>
            <a:endParaRPr lang="en-US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32000"/>
            <a:ext cx="8153400" cy="3805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500" dirty="0" smtClean="0"/>
              <a:t>Založen na využívání výrobních faktorů: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půda 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vnitřně nehomogenní faktor (liší se kvalitou), omezenost rozsahu půdy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práce 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pracovní síly nejsou volně zastupitelné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produktivita práce 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kapitál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je sám výsledkem předchozí výroby </a:t>
            </a:r>
          </a:p>
          <a:p>
            <a:pPr>
              <a:lnSpc>
                <a:spcPct val="80000"/>
              </a:lnSpc>
            </a:pPr>
            <a:r>
              <a:rPr lang="cs-CZ" altLang="cs-CZ" sz="2500" dirty="0" smtClean="0"/>
              <a:t>Disponibilní množství a kvalita výrobních faktorů a dostupná úroveň technologií – hranice výrobních možností</a:t>
            </a:r>
            <a:endParaRPr lang="en-US" altLang="cs-CZ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HDP nezachycuje</a:t>
            </a:r>
            <a:endParaRPr lang="en-US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700" smtClean="0"/>
              <a:t>Netržní statky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Hodnota volného času (zkracování pracovní doby)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Škody na životním prostředí (negativní hodnota škodlivin, snižuje výkon ekonomiky, měla by se odčítat)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Šedá/stínová/podzemní ekonomika (daňové úniky, nelegální prodej,…)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Kvalita zboží a služeb</a:t>
            </a:r>
          </a:p>
          <a:p>
            <a:pPr>
              <a:lnSpc>
                <a:spcPct val="90000"/>
              </a:lnSpc>
            </a:pPr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Čistý ekonomický blahobyt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700" smtClean="0"/>
              <a:t>Snaha o širší hodnocení kvality života</a:t>
            </a:r>
          </a:p>
          <a:p>
            <a:pPr>
              <a:lnSpc>
                <a:spcPct val="80000"/>
              </a:lnSpc>
            </a:pPr>
            <a:r>
              <a:rPr lang="cs-CZ" altLang="cs-CZ" sz="2700" smtClean="0"/>
              <a:t>Vzniká úpravou HDP</a:t>
            </a:r>
          </a:p>
          <a:p>
            <a:pPr>
              <a:lnSpc>
                <a:spcPct val="80000"/>
              </a:lnSpc>
            </a:pPr>
            <a:r>
              <a:rPr lang="cs-CZ" altLang="cs-CZ" sz="2700" smtClean="0"/>
              <a:t>Dimenze ukazatelů blahobytu: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hmotná životní úroveň (důchod, spotřeba a bohatství),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zdraví,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vzdělání,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osobní aktivity, včetně pracovních,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účast na politice a vládnutí,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společenské styky a vztahy,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životní prostředí,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nejistota ekonomická i fyzická.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86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Výkonnost v mezinárodním měřítku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Reálný HDP na jednoho obyvatele</a:t>
            </a:r>
          </a:p>
          <a:p>
            <a:r>
              <a:rPr lang="cs-CZ" altLang="cs-CZ" sz="2700" smtClean="0"/>
              <a:t>Porovnávání meziročního nárůstu či poklesu</a:t>
            </a:r>
          </a:p>
          <a:p>
            <a:endParaRPr lang="cs-CZ" altLang="cs-CZ" sz="2700" smtClean="0"/>
          </a:p>
          <a:p>
            <a:r>
              <a:rPr lang="cs-CZ" altLang="cs-CZ" sz="2700" smtClean="0"/>
              <a:t>HDP nutno převést na stejnou jednotku</a:t>
            </a:r>
          </a:p>
          <a:p>
            <a:pPr lvl="1"/>
            <a:r>
              <a:rPr lang="cs-CZ" altLang="cs-CZ" sz="2200" smtClean="0"/>
              <a:t>Parita kupní síly (PPP)</a:t>
            </a:r>
          </a:p>
          <a:p>
            <a:pPr lvl="1"/>
            <a:r>
              <a:rPr lang="cs-CZ" altLang="cs-CZ" sz="2200" smtClean="0"/>
              <a:t>Standard kupní síly (PPS) – uměle vytvořená měnová jednotka (1 PPS = průměrná kupní síla jednoho eura v 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 l="8333" t="26666" r="8333" b="10001"/>
          <a:stretch>
            <a:fillRect/>
          </a:stretch>
        </p:blipFill>
        <p:spPr bwMode="auto">
          <a:xfrm>
            <a:off x="304800" y="695325"/>
            <a:ext cx="8458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641725" y="55229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 dirty="0"/>
              <a:t>Zdroj: ČSÚ</a:t>
            </a:r>
            <a:endParaRPr lang="en-US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3539" t="24528" r="26300" b="41719"/>
          <a:stretch>
            <a:fillRect/>
          </a:stretch>
        </p:blipFill>
        <p:spPr bwMode="auto">
          <a:xfrm>
            <a:off x="304800" y="838201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5791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/>
              <a:t>Zdroj: ČSÚ</a:t>
            </a:r>
            <a:endParaRPr lang="en-US" alt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6934200" cy="762000"/>
          </a:xfrm>
        </p:spPr>
        <p:txBody>
          <a:bodyPr/>
          <a:lstStyle/>
          <a:p>
            <a:r>
              <a:rPr lang="cs-CZ" dirty="0" smtClean="0"/>
              <a:t>HDP – </a:t>
            </a:r>
            <a:r>
              <a:rPr lang="cs-CZ" sz="3200" cap="none" dirty="0" smtClean="0">
                <a:latin typeface="+mn-lt"/>
              </a:rPr>
              <a:t>meziroční reálný růst v %</a:t>
            </a:r>
            <a:endParaRPr lang="cs-CZ" sz="3200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9899" t="27096" r="40788" b="36897"/>
          <a:stretch>
            <a:fillRect/>
          </a:stretch>
        </p:blipFill>
        <p:spPr bwMode="auto">
          <a:xfrm>
            <a:off x="76200" y="8382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6248400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Eurostat</a:t>
            </a:r>
            <a:r>
              <a:rPr lang="cs-CZ" dirty="0" smtClean="0"/>
              <a:t>, MMF, MF ČR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698139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latin typeface="+mj-lt"/>
              </a:rPr>
              <a:t>HDP – ČR a sousední státy </a:t>
            </a:r>
          </a:p>
          <a:p>
            <a:r>
              <a:rPr lang="cs-CZ" sz="3200" dirty="0" smtClean="0">
                <a:solidFill>
                  <a:schemeClr val="tx2"/>
                </a:solidFill>
                <a:latin typeface="+mn-lt"/>
              </a:rPr>
              <a:t>(Q3 2008 = 100, stálé ceny)</a:t>
            </a: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1212" t="27397" r="38952" b="35430"/>
          <a:stretch>
            <a:fillRect/>
          </a:stretch>
        </p:blipFill>
        <p:spPr bwMode="auto">
          <a:xfrm>
            <a:off x="228600" y="1524000"/>
            <a:ext cx="8686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6324600"/>
            <a:ext cx="318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Eurostat</a:t>
            </a:r>
            <a:r>
              <a:rPr lang="cs-CZ" dirty="0" smtClean="0"/>
              <a:t>, MMF, MF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25375" t="7547" r="30218" b="18239"/>
          <a:stretch>
            <a:fillRect/>
          </a:stretch>
        </p:blipFill>
        <p:spPr bwMode="auto">
          <a:xfrm>
            <a:off x="1371600" y="0"/>
            <a:ext cx="624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39000" y="640080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/>
              <a:t>Zdroj: ČSÚ</a:t>
            </a:r>
            <a:endParaRPr lang="en-US" alt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553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Makroekonomické ukazatele v ČR</a:t>
            </a:r>
            <a:endParaRPr lang="en-US" altLang="cs-CZ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Český statistický úřad:</a:t>
            </a:r>
          </a:p>
          <a:p>
            <a:pPr lvl="1"/>
            <a:r>
              <a:rPr lang="cs-CZ" altLang="cs-CZ" dirty="0" smtClean="0">
                <a:hlinkClick r:id="rId2"/>
              </a:rPr>
              <a:t>www.</a:t>
            </a:r>
            <a:r>
              <a:rPr lang="cs-CZ" altLang="cs-CZ" dirty="0" err="1" smtClean="0">
                <a:hlinkClick r:id="rId2"/>
              </a:rPr>
              <a:t>czso</a:t>
            </a:r>
            <a:r>
              <a:rPr lang="cs-CZ" altLang="cs-CZ" dirty="0" smtClean="0">
                <a:hlinkClick r:id="rId2"/>
              </a:rPr>
              <a:t>.</a:t>
            </a:r>
            <a:r>
              <a:rPr lang="cs-CZ" altLang="cs-CZ" dirty="0" err="1" smtClean="0">
                <a:hlinkClick r:id="rId2"/>
              </a:rPr>
              <a:t>cz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Příp. Ministerstvo financí ČR</a:t>
            </a:r>
          </a:p>
          <a:p>
            <a:pPr lvl="1"/>
            <a:r>
              <a:rPr lang="cs-CZ" altLang="cs-CZ" dirty="0" smtClean="0">
                <a:hlinkClick r:id="rId3"/>
              </a:rPr>
              <a:t>www.</a:t>
            </a:r>
            <a:r>
              <a:rPr lang="cs-CZ" altLang="cs-CZ" dirty="0" err="1" smtClean="0">
                <a:hlinkClick r:id="rId3"/>
              </a:rPr>
              <a:t>mfcr</a:t>
            </a:r>
            <a:r>
              <a:rPr lang="cs-CZ" altLang="cs-CZ" dirty="0" smtClean="0">
                <a:hlinkClick r:id="rId3"/>
              </a:rPr>
              <a:t>.</a:t>
            </a:r>
            <a:r>
              <a:rPr lang="cs-CZ" altLang="cs-CZ" dirty="0" err="1" smtClean="0">
                <a:hlinkClick r:id="rId3"/>
              </a:rPr>
              <a:t>cz</a:t>
            </a:r>
            <a:endParaRPr lang="en-US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86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Agregátní poptávka</a:t>
            </a:r>
            <a:endParaRPr lang="en-US" altLang="cs-CZ" dirty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Týká se všech statků dohromady, domácího produktu</a:t>
            </a:r>
          </a:p>
          <a:p>
            <a:r>
              <a:rPr lang="cs-CZ" altLang="cs-CZ" sz="2400" dirty="0" smtClean="0"/>
              <a:t>Ukazuje vztah mezi cenovou hladinou a reálným HDP, který domácnosti a firmy chtějí kupovat</a:t>
            </a:r>
          </a:p>
          <a:p>
            <a:r>
              <a:rPr lang="cs-CZ" altLang="cs-CZ" sz="2400" dirty="0" smtClean="0"/>
              <a:t>Průběh funkce agregátní poptávky je klesající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Výstup/výkon ekonomiky</a:t>
            </a:r>
            <a:endParaRPr lang="en-US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Toková veličina (tzn. zachycuje absolutní rozměr v čase)</a:t>
            </a:r>
          </a:p>
          <a:p>
            <a:r>
              <a:rPr lang="cs-CZ" altLang="cs-CZ" sz="2700" smtClean="0"/>
              <a:t>Produkt – měřen tok výstupů na trhu finální produkce</a:t>
            </a:r>
          </a:p>
          <a:p>
            <a:r>
              <a:rPr lang="cs-CZ" altLang="cs-CZ" sz="2700" smtClean="0"/>
              <a:t>Důchod – příjmy získané za služby výrobních faktorů</a:t>
            </a:r>
          </a:p>
          <a:p>
            <a:pPr lvl="1"/>
            <a:r>
              <a:rPr lang="cs-CZ" altLang="cs-CZ" sz="2200" smtClean="0"/>
              <a:t>Produkt = důchod, pokud částka placená kupujícím na trhu finální produkce se jako příjem zcela rozdělí mezi vlastníky výrobních faktorů</a:t>
            </a:r>
          </a:p>
          <a:p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Agregátní nabídka</a:t>
            </a:r>
            <a:endParaRPr lang="en-US" alt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Vztah mezi cenovou hladinou a reálným HDP, který firmy chtějí vyrábět</a:t>
            </a:r>
          </a:p>
          <a:p>
            <a:r>
              <a:rPr lang="cs-CZ" altLang="cs-CZ" sz="2400" dirty="0" smtClean="0"/>
              <a:t>Když se zvyšuje cenová hladina, lidé i firmy po určitou dobu podléhají peněžní iluzi</a:t>
            </a:r>
          </a:p>
          <a:p>
            <a:pPr lvl="1"/>
            <a:r>
              <a:rPr lang="cs-CZ" altLang="cs-CZ" sz="2400" dirty="0" smtClean="0"/>
              <a:t>Peněžní iluze – člověk či firma si uvědomuje růst své vlastní ceny, ale neuvědomuje si růst ostatních cen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Potenciální produkt</a:t>
            </a:r>
            <a:endParaRPr lang="en-US" altLang="cs-CZ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Produkt, který se vyrábí při přirozené míře zaměstnanosti</a:t>
            </a:r>
          </a:p>
          <a:p>
            <a:r>
              <a:rPr lang="cs-CZ" altLang="cs-CZ" sz="2400" dirty="0" smtClean="0"/>
              <a:t>Není ovlivněn změnami cenové hladiny</a:t>
            </a:r>
          </a:p>
          <a:p>
            <a:pPr lvl="1"/>
            <a:r>
              <a:rPr lang="cs-CZ" altLang="cs-CZ" sz="2400" dirty="0" smtClean="0"/>
              <a:t>Změny cenové hladiny mohou vychýlit HDP od potenciálního produktu pouze krátkodobě, nikoliv dlouhodobě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/>
              <a:t>Tempo růstu potenciálního produktu (v %, příspěvky v procentních bodech)</a:t>
            </a:r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2133600"/>
            <a:ext cx="9178925" cy="3886200"/>
          </a:xfrm>
          <a:noFill/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724400" y="6167438"/>
            <a:ext cx="384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Zdroj: ČSÚ, ČNB a propočty MF ČR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28600" y="6029325"/>
            <a:ext cx="322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SPVF = souhrnná produktivita</a:t>
            </a:r>
          </a:p>
          <a:p>
            <a:r>
              <a:rPr lang="cs-CZ" altLang="cs-CZ"/>
              <a:t>výrobních faktorů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400" dirty="0"/>
              <a:t>Děkuji za pozornost</a:t>
            </a:r>
            <a:endParaRPr lang="en-US" altLang="cs-CZ" sz="4400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Dodatečná doporučená literatura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smtClean="0"/>
              <a:t>Měření ekonomického výkonu:</a:t>
            </a:r>
          </a:p>
          <a:p>
            <a:pPr lvl="1"/>
            <a:r>
              <a:rPr lang="cs-CZ" altLang="cs-CZ" sz="2800" smtClean="0"/>
              <a:t>HOLMAN, R. </a:t>
            </a:r>
            <a:r>
              <a:rPr lang="cs-CZ" altLang="cs-CZ" sz="2800" i="1" smtClean="0"/>
              <a:t>Ekonomie</a:t>
            </a:r>
            <a:r>
              <a:rPr lang="cs-CZ" altLang="cs-CZ" sz="2800" smtClean="0"/>
              <a:t>. 4. akt. vyd. Praha : C. H. Beck, 2005. ISBN 80-7179-891-6. </a:t>
            </a:r>
            <a:r>
              <a:rPr lang="cs-CZ" altLang="cs-CZ" sz="2800" b="1" smtClean="0"/>
              <a:t>s. 426-448</a:t>
            </a:r>
          </a:p>
          <a:p>
            <a:pPr lvl="1"/>
            <a:r>
              <a:rPr lang="cs-CZ" altLang="cs-CZ" sz="2800" smtClean="0"/>
              <a:t>MUSIL, P. </a:t>
            </a:r>
            <a:r>
              <a:rPr lang="cs-CZ" altLang="cs-CZ" sz="2800" i="1" smtClean="0"/>
              <a:t>Ekonomie</a:t>
            </a:r>
            <a:r>
              <a:rPr lang="cs-CZ" altLang="cs-CZ" sz="2800" smtClean="0"/>
              <a:t>. Plzeň: Vydavatelství a nakladatelství Aleš Čeněk, 2008. ISBN 978-80-7380-126-7. </a:t>
            </a:r>
            <a:r>
              <a:rPr lang="cs-CZ" altLang="cs-CZ" sz="2800" b="1" smtClean="0"/>
              <a:t>s. 239-254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791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Produkt</a:t>
            </a:r>
            <a:endParaRPr lang="en-US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Zahrnuje pouze výrobky a služby prodávané a kupované na trzích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Zahrnuje pouze nově vyrobené statky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Vyloučeny: čistě peněžní transakce, směnné transakce existujícího majetku, meziprodukty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cs-CZ" altLang="cs-CZ" sz="2700"/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Čistý (net) vs. hrubý (gross)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Domácí (domestic) vs. národní (national)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Nominální (nominal) vs. reálný (real)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cs-CZ" altLang="cs-CZ" sz="2700"/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cs-CZ" sz="27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Domácí vs. národní produkt</a:t>
            </a:r>
            <a:endParaRPr lang="en-US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Domácí produkt</a:t>
            </a:r>
          </a:p>
          <a:p>
            <a:pPr lvl="1"/>
            <a:r>
              <a:rPr lang="cs-CZ" altLang="cs-CZ" sz="2200" smtClean="0"/>
              <a:t>Teritoriální hledisko</a:t>
            </a:r>
          </a:p>
          <a:p>
            <a:pPr lvl="1"/>
            <a:r>
              <a:rPr lang="cs-CZ" altLang="cs-CZ" sz="2200" smtClean="0"/>
              <a:t>HDP = celková tržní hodnota konečných výrobků a služeb vyprodukovaných v určité zemi za jeden rok</a:t>
            </a:r>
          </a:p>
          <a:p>
            <a:r>
              <a:rPr lang="cs-CZ" altLang="cs-CZ" sz="2700" smtClean="0"/>
              <a:t>Národní produkt</a:t>
            </a:r>
          </a:p>
          <a:p>
            <a:pPr lvl="1"/>
            <a:r>
              <a:rPr lang="cs-CZ" altLang="cs-CZ" sz="2200" smtClean="0"/>
              <a:t>Hledisko národnosti</a:t>
            </a:r>
          </a:p>
          <a:p>
            <a:pPr lvl="1"/>
            <a:r>
              <a:rPr lang="cs-CZ" altLang="cs-CZ" sz="2200" smtClean="0"/>
              <a:t>HNP = celková tržní hodnota finální produkce vytvořené za jeden rok výrobními faktory určitého státu</a:t>
            </a:r>
            <a:endParaRPr lang="en-US" altLang="cs-CZ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Nominální vs. reálný produkt</a:t>
            </a:r>
            <a:endParaRPr lang="en-US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Nominální HDP </a:t>
            </a:r>
          </a:p>
          <a:p>
            <a:pPr lvl="1"/>
            <a:r>
              <a:rPr lang="cs-CZ" altLang="cs-CZ" sz="2400" dirty="0" smtClean="0"/>
              <a:t>Vyjádřen v běžných cenách</a:t>
            </a:r>
          </a:p>
          <a:p>
            <a:pPr lvl="1"/>
            <a:r>
              <a:rPr lang="cs-CZ" altLang="cs-CZ" sz="2400" dirty="0" smtClean="0"/>
              <a:t>Může růst, i když fyzický objem produkce stagnuje nebo klesá</a:t>
            </a:r>
          </a:p>
          <a:p>
            <a:pPr lvl="1"/>
            <a:r>
              <a:rPr lang="cs-CZ" altLang="cs-CZ" sz="2400" dirty="0" smtClean="0"/>
              <a:t>Vliv inflace</a:t>
            </a:r>
          </a:p>
          <a:p>
            <a:r>
              <a:rPr lang="cs-CZ" altLang="cs-CZ" sz="2400" dirty="0" smtClean="0"/>
              <a:t>Reálný HDP </a:t>
            </a:r>
          </a:p>
          <a:p>
            <a:pPr lvl="1"/>
            <a:r>
              <a:rPr lang="cs-CZ" altLang="cs-CZ" sz="2400" dirty="0" smtClean="0"/>
              <a:t>Přepočten na hladinu stálých cen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23670" t="12788" r="23273" b="38784"/>
          <a:stretch>
            <a:fillRect/>
          </a:stretch>
        </p:blipFill>
        <p:spPr bwMode="auto">
          <a:xfrm>
            <a:off x="304800" y="228600"/>
            <a:ext cx="8458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23801" t="12579" r="23144" b="38784"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28600" y="62484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23932" t="12369" r="23787" b="38784"/>
          <a:stretch>
            <a:fillRect/>
          </a:stretch>
        </p:blipFill>
        <p:spPr bwMode="auto">
          <a:xfrm>
            <a:off x="381000" y="2286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474</TotalTime>
  <Words>857</Words>
  <Application>Microsoft Office PowerPoint</Application>
  <PresentationFormat>On-screen Show (4:3)</PresentationFormat>
  <Paragraphs>156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Základní</vt:lpstr>
      <vt:lpstr>MĚŘENÍ VÝKONU národního hospodářství</vt:lpstr>
      <vt:lpstr>Výkon národního hospodářství</vt:lpstr>
      <vt:lpstr>Výstup/výkon ekonomiky</vt:lpstr>
      <vt:lpstr>Produkt</vt:lpstr>
      <vt:lpstr>Domácí vs. národní produkt</vt:lpstr>
      <vt:lpstr>Nominální vs. reálný produkt</vt:lpstr>
      <vt:lpstr>Slide 7</vt:lpstr>
      <vt:lpstr>Slide 8</vt:lpstr>
      <vt:lpstr>Slide 9</vt:lpstr>
      <vt:lpstr>Slide 10</vt:lpstr>
      <vt:lpstr>Hrubý vs. čistý produkt</vt:lpstr>
      <vt:lpstr>Metody výpočtu HDP</vt:lpstr>
      <vt:lpstr>Výdajová metoda výpočtu HDP</vt:lpstr>
      <vt:lpstr>Slide 14</vt:lpstr>
      <vt:lpstr>Důchodová metoda výpočtu HDP</vt:lpstr>
      <vt:lpstr>HDP a hrubý NI</vt:lpstr>
      <vt:lpstr>Slide 17</vt:lpstr>
      <vt:lpstr>Výrobní metoda výpočtu HDP</vt:lpstr>
      <vt:lpstr>Slide 19</vt:lpstr>
      <vt:lpstr>HDP nezachycuje</vt:lpstr>
      <vt:lpstr>Čistý ekonomický blahobyt</vt:lpstr>
      <vt:lpstr>Výkonnost v mezinárodním měřítku</vt:lpstr>
      <vt:lpstr>Slide 23</vt:lpstr>
      <vt:lpstr>Slide 24</vt:lpstr>
      <vt:lpstr>HDP – meziroční reálný růst v %</vt:lpstr>
      <vt:lpstr>Slide 26</vt:lpstr>
      <vt:lpstr>Slide 27</vt:lpstr>
      <vt:lpstr>Makroekonomické ukazatele v ČR</vt:lpstr>
      <vt:lpstr>Agregátní poptávka</vt:lpstr>
      <vt:lpstr>Agregátní nabídka</vt:lpstr>
      <vt:lpstr>Potenciální produkt</vt:lpstr>
      <vt:lpstr>Tempo růstu potenciálního produktu (v %, příspěvky v procentních bodech)</vt:lpstr>
      <vt:lpstr>Děkuji za pozornost</vt:lpstr>
      <vt:lpstr>Dodatečná doporučená literatura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kerlo</cp:lastModifiedBy>
  <cp:revision>30</cp:revision>
  <cp:lastPrinted>1601-01-01T00:00:00Z</cp:lastPrinted>
  <dcterms:created xsi:type="dcterms:W3CDTF">1601-01-01T00:00:00Z</dcterms:created>
  <dcterms:modified xsi:type="dcterms:W3CDTF">2016-11-08T21:18:04Z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