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71" r:id="rId4"/>
    <p:sldId id="273" r:id="rId5"/>
    <p:sldId id="277" r:id="rId6"/>
    <p:sldId id="258" r:id="rId7"/>
    <p:sldId id="274" r:id="rId8"/>
    <p:sldId id="259" r:id="rId9"/>
    <p:sldId id="262" r:id="rId10"/>
    <p:sldId id="265" r:id="rId11"/>
    <p:sldId id="264" r:id="rId12"/>
    <p:sldId id="263" r:id="rId13"/>
    <p:sldId id="267" r:id="rId14"/>
    <p:sldId id="268" r:id="rId15"/>
    <p:sldId id="269" r:id="rId16"/>
    <p:sldId id="275" r:id="rId17"/>
    <p:sldId id="270" r:id="rId18"/>
    <p:sldId id="261" r:id="rId1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104" d="100"/>
          <a:sy n="104" d="100"/>
        </p:scale>
        <p:origin x="-108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E1nkMmOHD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_qw_FogVuJ4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28400" y="314891"/>
            <a:ext cx="8574622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Měnová politika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Národní hospodářství</a:t>
            </a:r>
          </a:p>
          <a:p>
            <a:r>
              <a:rPr lang="cs-CZ" sz="2400" dirty="0" smtClean="0"/>
              <a:t>Přednáška 1.12.2016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55228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Devizové 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828800"/>
            <a:ext cx="10018713" cy="4809995"/>
          </a:xfrm>
        </p:spPr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dirty="0"/>
              <a:t>devizové intervence ČNB → jeden z </a:t>
            </a:r>
            <a:r>
              <a:rPr lang="cs-CZ" dirty="0" err="1"/>
              <a:t>měnověpolitických</a:t>
            </a:r>
            <a:r>
              <a:rPr lang="cs-CZ" dirty="0"/>
              <a:t> nástrojů</a:t>
            </a:r>
          </a:p>
          <a:p>
            <a:endParaRPr lang="cs-CZ" dirty="0"/>
          </a:p>
          <a:p>
            <a:r>
              <a:rPr lang="cs-CZ" dirty="0"/>
              <a:t>akce ČNB k ovlivnění spotového měnového kurzu domácí měny vůči ostatním měnám</a:t>
            </a:r>
          </a:p>
          <a:p>
            <a:endParaRPr lang="cs-CZ" dirty="0"/>
          </a:p>
          <a:p>
            <a:r>
              <a:rPr lang="cs-CZ" dirty="0"/>
              <a:t>nákup eura za </a:t>
            </a:r>
            <a:r>
              <a:rPr lang="cs-CZ" dirty="0" smtClean="0"/>
              <a:t>koruny</a:t>
            </a:r>
          </a:p>
          <a:p>
            <a:r>
              <a:rPr lang="cs-CZ" dirty="0" smtClean="0"/>
              <a:t>dovozní inflace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756019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Devizové intervence ČNB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41742"/>
            <a:ext cx="10018713" cy="400832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3600" dirty="0"/>
              <a:t>bankovní rada – listopad 2013: </a:t>
            </a:r>
            <a:r>
              <a:rPr lang="cs-CZ" altLang="cs-CZ" sz="3600" i="1" dirty="0"/>
              <a:t>„v případě potřeby intervenovat na devizovém trhu na oslabení kurzu koruny tak, aby udržovala kurz koruny vůči euru </a:t>
            </a:r>
            <a:r>
              <a:rPr lang="cs-CZ" altLang="cs-CZ" sz="3600" i="1" u="sng" dirty="0"/>
              <a:t>poblíž hladiny 27 CZK/EUR</a:t>
            </a:r>
            <a:r>
              <a:rPr lang="cs-CZ" altLang="cs-CZ" sz="3600" i="1" dirty="0"/>
              <a:t>“</a:t>
            </a:r>
          </a:p>
          <a:p>
            <a:pPr>
              <a:defRPr/>
            </a:pPr>
            <a:endParaRPr lang="cs-CZ" altLang="cs-CZ" sz="3600" dirty="0"/>
          </a:p>
          <a:p>
            <a:pPr>
              <a:defRPr/>
            </a:pPr>
            <a:r>
              <a:rPr lang="cs-CZ" altLang="cs-CZ" sz="3600" dirty="0"/>
              <a:t>opakovaně potvrzeno (naposledy 3.11.2016)</a:t>
            </a:r>
          </a:p>
        </p:txBody>
      </p:sp>
    </p:spTree>
    <p:extLst>
      <p:ext uri="{BB962C8B-B14F-4D97-AF65-F5344CB8AC3E}">
        <p14:creationId xmlns:p14="http://schemas.microsoft.com/office/powerpoint/2010/main" xmlns="" val="8320594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Bankovní rada 3. 11. 2016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912297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cs-CZ" altLang="cs-CZ" dirty="0"/>
              <a:t>Bankovní rada České národní banky na svém dnešním jednání jednomyslně rozhodla </a:t>
            </a:r>
            <a:r>
              <a:rPr lang="cs-CZ" altLang="cs-CZ" b="1" dirty="0"/>
              <a:t>ponechat úrokové sazby na stávající úrovni</a:t>
            </a:r>
            <a:r>
              <a:rPr lang="cs-CZ" altLang="cs-CZ" dirty="0"/>
              <a:t>, tedy na technické nule. Bankovní rada rozhodla </a:t>
            </a:r>
            <a:r>
              <a:rPr lang="cs-CZ" altLang="cs-CZ" b="1" dirty="0"/>
              <a:t>nadále používat devizový kurz jako další nástroj uvolňování měnových podmínek</a:t>
            </a:r>
            <a:r>
              <a:rPr lang="cs-CZ" altLang="cs-CZ" dirty="0"/>
              <a:t>. Potvrdila přitom závazek České národní banky intervenovat v případě potřeby na devizovém trhu </a:t>
            </a:r>
            <a:r>
              <a:rPr lang="cs-CZ" altLang="cs-CZ" b="1" dirty="0"/>
              <a:t>na oslabení kurzu tak, aby udržovala kurz koruny vůči euru poblíž hladiny 27 korun za euro</a:t>
            </a:r>
            <a:r>
              <a:rPr lang="cs-CZ" altLang="cs-CZ" dirty="0"/>
              <a:t>. Česká národní banka je v souladu s tím stále připravena automaticky provádět časově i objemově neomezené intervence.</a:t>
            </a:r>
          </a:p>
        </p:txBody>
      </p:sp>
    </p:spTree>
    <p:extLst>
      <p:ext uri="{BB962C8B-B14F-4D97-AF65-F5344CB8AC3E}">
        <p14:creationId xmlns:p14="http://schemas.microsoft.com/office/powerpoint/2010/main" xmlns="" val="8320594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Devizové intervence -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91229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dirty="0"/>
              <a:t>intervence jsou prováděny automaticky</a:t>
            </a:r>
          </a:p>
          <a:p>
            <a:pPr lvl="1"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intervence jsou „potenciálně neomezené“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minimálně do poloviny roku </a:t>
            </a:r>
            <a:r>
              <a:rPr lang="cs-CZ" altLang="cs-CZ" dirty="0" smtClean="0"/>
              <a:t>2017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n</a:t>
            </a:r>
            <a:r>
              <a:rPr lang="cs-CZ" altLang="cs-CZ" dirty="0" smtClean="0"/>
              <a:t>a základě prognózy inflace</a:t>
            </a:r>
            <a:endParaRPr lang="cs-CZ" altLang="cs-CZ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64676" y="2759963"/>
            <a:ext cx="4777683" cy="3590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gradFill rotWithShape="0">
                  <a:gsLst>
                    <a:gs pos="0">
                      <a:schemeClr val="accent1"/>
                    </a:gs>
                    <a:gs pos="100000">
                      <a:srgbClr val="4D664D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2"/>
          <p:cNvSpPr txBox="1"/>
          <p:nvPr/>
        </p:nvSpPr>
        <p:spPr>
          <a:xfrm>
            <a:off x="10386597" y="6403975"/>
            <a:ext cx="1655762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200" dirty="0">
                <a:latin typeface="+mn-lt"/>
              </a:rPr>
              <a:t>Zdroj: ČNB, 2016</a:t>
            </a:r>
          </a:p>
        </p:txBody>
      </p:sp>
    </p:spTree>
    <p:extLst>
      <p:ext uri="{BB962C8B-B14F-4D97-AF65-F5344CB8AC3E}">
        <p14:creationId xmlns:p14="http://schemas.microsoft.com/office/powerpoint/2010/main" xmlns="" val="344716869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3475" y="224835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Dosud provedené 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9122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U</a:t>
            </a:r>
            <a:endParaRPr lang="cs-CZ" dirty="0"/>
          </a:p>
          <a:p>
            <a:endParaRPr lang="cs-CZ" dirty="0"/>
          </a:p>
        </p:txBody>
      </p:sp>
      <p:sp>
        <p:nvSpPr>
          <p:cNvPr id="5" name="TextovéPole 2"/>
          <p:cNvSpPr txBox="1"/>
          <p:nvPr/>
        </p:nvSpPr>
        <p:spPr>
          <a:xfrm>
            <a:off x="10386597" y="6403975"/>
            <a:ext cx="1655762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200" dirty="0">
                <a:latin typeface="+mn-lt"/>
              </a:rPr>
              <a:t>Zdroj: ČNB, 2016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84311" y="1510145"/>
            <a:ext cx="7990562" cy="517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4639202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Několik názorů k devizovým intervencím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242159"/>
            <a:ext cx="10018713" cy="4380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https://www.youtube.com/watch?v=XE1nkMmOHDg</a:t>
            </a:r>
          </a:p>
        </p:txBody>
      </p:sp>
      <p:pic>
        <p:nvPicPr>
          <p:cNvPr id="4" name="XE1nkMmOHDg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76400" y="1958971"/>
            <a:ext cx="8272272" cy="4653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4639202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Několik názorů k devizovým intervencím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242159"/>
            <a:ext cx="10018713" cy="4380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https://www.youtube.com/watch?v=_qw_FogVuJ4</a:t>
            </a:r>
          </a:p>
        </p:txBody>
      </p:sp>
      <p:pic>
        <p:nvPicPr>
          <p:cNvPr id="4" name="_qw_FogVuJ4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52016" y="1958971"/>
            <a:ext cx="8174736" cy="4598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840981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131620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Exit z devizových intervencí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371600"/>
            <a:ext cx="10018713" cy="5251445"/>
          </a:xfrm>
        </p:spPr>
        <p:txBody>
          <a:bodyPr>
            <a:normAutofit/>
          </a:bodyPr>
          <a:lstStyle/>
          <a:p>
            <a:r>
              <a:rPr lang="cs-CZ" dirty="0" smtClean="0"/>
              <a:t>Exit </a:t>
            </a:r>
            <a:r>
              <a:rPr lang="cs-CZ" dirty="0"/>
              <a:t>z kurzového závazku bude znamenat, že se ČNB vrátí k </a:t>
            </a:r>
            <a:r>
              <a:rPr lang="cs-CZ" dirty="0" smtClean="0"/>
              <a:t>tzv. řízenému </a:t>
            </a:r>
            <a:r>
              <a:rPr lang="cs-CZ" dirty="0"/>
              <a:t>plování kurzu v rámci cílování inflace</a:t>
            </a:r>
          </a:p>
          <a:p>
            <a:r>
              <a:rPr lang="cs-CZ" dirty="0" smtClean="0"/>
              <a:t>S </a:t>
            </a:r>
            <a:r>
              <a:rPr lang="cs-CZ" dirty="0"/>
              <a:t>exitem skončí období mimořádné kurzové stability, tedy „</a:t>
            </a:r>
            <a:r>
              <a:rPr lang="cs-CZ" dirty="0" smtClean="0"/>
              <a:t>hedging zdarma</a:t>
            </a:r>
            <a:r>
              <a:rPr lang="cs-CZ" dirty="0"/>
              <a:t>“ poskytovaný ČNB (tzv. macro-hegde)</a:t>
            </a:r>
          </a:p>
          <a:p>
            <a:r>
              <a:rPr lang="cs-CZ" dirty="0" smtClean="0"/>
              <a:t>K </a:t>
            </a:r>
            <a:r>
              <a:rPr lang="cs-CZ" dirty="0"/>
              <a:t>exitu dojde, až budou vytvořeny podmínky pro udržitelné plnění </a:t>
            </a:r>
            <a:r>
              <a:rPr lang="cs-CZ" dirty="0" smtClean="0"/>
              <a:t>2% inflačního </a:t>
            </a:r>
            <a:r>
              <a:rPr lang="cs-CZ" dirty="0"/>
              <a:t>cíle i po opuštění kurzového závazku a nebude hrozit </a:t>
            </a:r>
            <a:r>
              <a:rPr lang="cs-CZ" dirty="0" smtClean="0"/>
              <a:t>návrat k </a:t>
            </a:r>
            <a:r>
              <a:rPr lang="cs-CZ" dirty="0"/>
              <a:t>používání nekonvenčních nástrojů </a:t>
            </a:r>
          </a:p>
          <a:p>
            <a:r>
              <a:rPr lang="cs-CZ" dirty="0" smtClean="0"/>
              <a:t>Provedení </a:t>
            </a:r>
            <a:r>
              <a:rPr lang="cs-CZ" dirty="0"/>
              <a:t>exitu bude záviset na konkrétní situaci na devizovém trhu</a:t>
            </a:r>
          </a:p>
          <a:p>
            <a:r>
              <a:rPr lang="cs-CZ" dirty="0" smtClean="0"/>
              <a:t>Jakmile </a:t>
            </a:r>
            <a:r>
              <a:rPr lang="cs-CZ" dirty="0"/>
              <a:t>exit z kurzového závazku nastane, bude to jasně </a:t>
            </a:r>
            <a:r>
              <a:rPr lang="cs-CZ" dirty="0" smtClean="0"/>
              <a:t>oznámeno; ČNB </a:t>
            </a:r>
            <a:r>
              <a:rPr lang="cs-CZ" dirty="0"/>
              <a:t>nemůže z trhu „potichu vycouvat“</a:t>
            </a:r>
          </a:p>
          <a:p>
            <a:r>
              <a:rPr lang="cs-CZ" i="1" dirty="0" smtClean="0"/>
              <a:t>„</a:t>
            </a:r>
            <a:r>
              <a:rPr lang="cs-CZ" i="1" dirty="0"/>
              <a:t>ČNB neukončí používání </a:t>
            </a:r>
            <a:r>
              <a:rPr lang="cs-CZ" i="1" dirty="0" smtClean="0"/>
              <a:t>kurzového závazku </a:t>
            </a:r>
            <a:r>
              <a:rPr lang="cs-CZ" i="1" dirty="0"/>
              <a:t>jako nástroje měnové politiky dříve než ve 2Q 2017</a:t>
            </a:r>
            <a:r>
              <a:rPr lang="cs-CZ" i="1" dirty="0" smtClean="0"/>
              <a:t>“</a:t>
            </a:r>
            <a:r>
              <a:rPr lang="cs-CZ" b="1" dirty="0" smtClean="0"/>
              <a:t>.</a:t>
            </a:r>
            <a:endParaRPr lang="cs-CZ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48943" y="6469156"/>
            <a:ext cx="5043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ČNB, přednáška guv. Rusnoka 29.11.2016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43241607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xmlns="" val="5148478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Kdo měnovou politiku provádí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576509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Česká národní banka (ČNB)</a:t>
            </a:r>
            <a:endParaRPr lang="cs-CZ" b="1" dirty="0"/>
          </a:p>
          <a:p>
            <a:pPr algn="just"/>
            <a:r>
              <a:rPr lang="cs-CZ" dirty="0"/>
              <a:t>ústava čl. 98 – </a:t>
            </a:r>
            <a:r>
              <a:rPr lang="cs-CZ" i="1" dirty="0"/>
              <a:t>„péče o cenovou stabilitu</a:t>
            </a:r>
            <a:r>
              <a:rPr lang="cs-CZ" i="1" dirty="0" smtClean="0"/>
              <a:t>“</a:t>
            </a:r>
          </a:p>
          <a:p>
            <a:pPr algn="just"/>
            <a:r>
              <a:rPr lang="cs-CZ" dirty="0" smtClean="0"/>
              <a:t>zák</a:t>
            </a:r>
            <a:r>
              <a:rPr lang="cs-CZ" dirty="0"/>
              <a:t>. č. 6/1993 Sb., o ČNB, § 2</a:t>
            </a:r>
          </a:p>
          <a:p>
            <a:pPr algn="just"/>
            <a:endParaRPr lang="cs-CZ" i="1" dirty="0" smtClean="0"/>
          </a:p>
          <a:p>
            <a:pPr algn="just"/>
            <a:r>
              <a:rPr lang="cs-CZ" i="1" dirty="0" smtClean="0"/>
              <a:t>„</a:t>
            </a:r>
            <a:r>
              <a:rPr lang="cs-CZ" i="1" dirty="0"/>
              <a:t>Hlavním cílem České národní banky je </a:t>
            </a:r>
            <a:r>
              <a:rPr lang="cs-CZ" b="1" i="1" u="sng" dirty="0"/>
              <a:t>péče o cenovou stabilitu</a:t>
            </a:r>
            <a:r>
              <a:rPr lang="cs-CZ" i="1" dirty="0"/>
              <a:t>. Česká národní banka </a:t>
            </a:r>
            <a:r>
              <a:rPr lang="cs-CZ" b="1" i="1" dirty="0"/>
              <a:t>dále pečuje o finanční stabilitu a o bezpečné fungování finančního systému</a:t>
            </a:r>
            <a:r>
              <a:rPr lang="cs-CZ" i="1" dirty="0"/>
              <a:t> v České republice. Pokud tím není dotčen její hlavní cíl, Česká národní banka podporuje obecnou hospodářskou politiku vlády vedoucí k udržitelnému hospodářskému růstu a obecné hospodářské politiky v Evropské unii se záměrem přispět k dosažení cílů Evropské unie. Česká národní banka jedná v souladu se zásadou otevřeného tržního hospodářství.“</a:t>
            </a:r>
          </a:p>
          <a:p>
            <a:pPr algn="just"/>
            <a:endParaRPr lang="cs-CZ" dirty="0"/>
          </a:p>
          <a:p>
            <a:pPr algn="just"/>
            <a:r>
              <a:rPr lang="cs-CZ" i="1" dirty="0"/>
              <a:t>„ČNB určuje měnovou politiku“</a:t>
            </a:r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Co je to měnová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r>
              <a:rPr lang="cs-CZ" b="1" dirty="0" smtClean="0"/>
              <a:t>Měnová politika</a:t>
            </a:r>
            <a:endParaRPr lang="cs-CZ" b="1" dirty="0"/>
          </a:p>
          <a:p>
            <a:pPr>
              <a:defRPr/>
            </a:pPr>
            <a:r>
              <a:rPr lang="cs-CZ" altLang="cs-CZ" i="1" dirty="0" smtClean="0"/>
              <a:t>„procesy </a:t>
            </a:r>
            <a:r>
              <a:rPr lang="cs-CZ" altLang="cs-CZ" i="1" dirty="0"/>
              <a:t>a nástroje k dosažení stanovených </a:t>
            </a:r>
            <a:r>
              <a:rPr lang="cs-CZ" altLang="cs-CZ" i="1" dirty="0" smtClean="0"/>
              <a:t>cílů“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Cíl: cenová stabilita</a:t>
            </a:r>
          </a:p>
          <a:p>
            <a:pPr>
              <a:defRPr/>
            </a:pPr>
            <a:r>
              <a:rPr lang="cs-CZ" altLang="cs-CZ" dirty="0" smtClean="0"/>
              <a:t>měnově </a:t>
            </a:r>
            <a:r>
              <a:rPr lang="cs-CZ" altLang="cs-CZ" dirty="0"/>
              <a:t>politické </a:t>
            </a:r>
            <a:r>
              <a:rPr lang="cs-CZ" altLang="cs-CZ" dirty="0" smtClean="0"/>
              <a:t>režimy</a:t>
            </a:r>
            <a:endParaRPr lang="cs-CZ" altLang="cs-CZ" dirty="0"/>
          </a:p>
          <a:p>
            <a:pPr>
              <a:defRPr/>
            </a:pPr>
            <a:r>
              <a:rPr lang="cs-CZ" altLang="cs-CZ" dirty="0" err="1" smtClean="0"/>
              <a:t>měnověpolitické</a:t>
            </a:r>
            <a:r>
              <a:rPr lang="cs-CZ" altLang="cs-CZ" dirty="0" smtClean="0"/>
              <a:t> </a:t>
            </a:r>
            <a:r>
              <a:rPr lang="cs-CZ" altLang="cs-CZ" dirty="0" smtClean="0"/>
              <a:t>nástroje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73999737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Měnově politické režimy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1430"/>
            <a:ext cx="10018713" cy="46534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b="1" dirty="0"/>
              <a:t>cílování </a:t>
            </a:r>
            <a:r>
              <a:rPr lang="cs-CZ" altLang="cs-CZ" b="1" dirty="0" smtClean="0"/>
              <a:t>inflace</a:t>
            </a:r>
            <a:r>
              <a:rPr lang="en-US" altLang="cs-CZ" b="1" dirty="0" smtClean="0"/>
              <a:t> </a:t>
            </a:r>
            <a:r>
              <a:rPr lang="cs-CZ" altLang="cs-CZ" b="1" dirty="0" smtClean="0"/>
              <a:t>											</a:t>
            </a:r>
          </a:p>
          <a:p>
            <a:pPr>
              <a:defRPr/>
            </a:pPr>
            <a:endParaRPr lang="cs-CZ" altLang="cs-CZ" b="1" dirty="0" smtClean="0"/>
          </a:p>
          <a:p>
            <a:pPr>
              <a:defRPr/>
            </a:pPr>
            <a:r>
              <a:rPr lang="cs-CZ" altLang="cs-CZ" dirty="0" smtClean="0"/>
              <a:t>cílování </a:t>
            </a:r>
            <a:r>
              <a:rPr lang="cs-CZ" altLang="cs-CZ" dirty="0"/>
              <a:t>měnového kurzu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cílování měnové zásoby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režim s implicitní nominální kotvou</a:t>
            </a:r>
          </a:p>
        </p:txBody>
      </p:sp>
    </p:spTree>
    <p:extLst>
      <p:ext uri="{BB962C8B-B14F-4D97-AF65-F5344CB8AC3E}">
        <p14:creationId xmlns:p14="http://schemas.microsoft.com/office/powerpoint/2010/main" xmlns="" val="32424333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0164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Cílování inflace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6" y="1392666"/>
            <a:ext cx="10018713" cy="46534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b="1" dirty="0" smtClean="0"/>
              <a:t>inflační cíl – od března 2007 ve výši 2%</a:t>
            </a:r>
          </a:p>
          <a:p>
            <a:pPr>
              <a:defRPr/>
            </a:pPr>
            <a:r>
              <a:rPr lang="cs-CZ" altLang="cs-CZ" b="1" dirty="0" smtClean="0"/>
              <a:t>prognóza inflace</a:t>
            </a:r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endParaRPr lang="cs-CZ" altLang="cs-CZ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47856" y="2254503"/>
            <a:ext cx="5892326" cy="4428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gradFill rotWithShape="0">
                  <a:gsLst>
                    <a:gs pos="0">
                      <a:schemeClr val="accent1"/>
                    </a:gs>
                    <a:gs pos="100000">
                      <a:srgbClr val="4D664D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2"/>
          <p:cNvSpPr txBox="1"/>
          <p:nvPr/>
        </p:nvSpPr>
        <p:spPr>
          <a:xfrm>
            <a:off x="10097037" y="6406737"/>
            <a:ext cx="1655762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200" dirty="0">
                <a:latin typeface="+mn-lt"/>
              </a:rPr>
              <a:t>Zdroj: ČNB</a:t>
            </a:r>
          </a:p>
        </p:txBody>
      </p:sp>
    </p:spTree>
    <p:extLst>
      <p:ext uri="{BB962C8B-B14F-4D97-AF65-F5344CB8AC3E}">
        <p14:creationId xmlns:p14="http://schemas.microsoft.com/office/powerpoint/2010/main" xmlns="" val="32424333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Měnově politické 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16690"/>
            <a:ext cx="10018713" cy="400832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dirty="0"/>
              <a:t>operace na volném trhu </a:t>
            </a:r>
            <a:r>
              <a:rPr lang="cs-CZ" altLang="cs-CZ" i="1" dirty="0"/>
              <a:t>(open market </a:t>
            </a:r>
            <a:r>
              <a:rPr lang="cs-CZ" altLang="cs-CZ" i="1" dirty="0" err="1"/>
              <a:t>operations</a:t>
            </a:r>
            <a:r>
              <a:rPr lang="cs-CZ" altLang="cs-CZ" i="1" dirty="0" smtClean="0"/>
              <a:t>)</a:t>
            </a:r>
          </a:p>
          <a:p>
            <a:pPr>
              <a:defRPr/>
            </a:pPr>
            <a:r>
              <a:rPr lang="cs-CZ" altLang="cs-CZ" dirty="0" smtClean="0"/>
              <a:t>automatické </a:t>
            </a:r>
            <a:r>
              <a:rPr lang="cs-CZ" altLang="cs-CZ" dirty="0"/>
              <a:t>nástroje </a:t>
            </a:r>
            <a:r>
              <a:rPr lang="cs-CZ" altLang="cs-CZ" i="1" dirty="0"/>
              <a:t>(</a:t>
            </a:r>
            <a:r>
              <a:rPr lang="cs-CZ" altLang="cs-CZ" i="1" dirty="0" err="1"/>
              <a:t>automatic</a:t>
            </a:r>
            <a:r>
              <a:rPr lang="cs-CZ" altLang="cs-CZ" i="1" dirty="0"/>
              <a:t> </a:t>
            </a:r>
            <a:r>
              <a:rPr lang="cs-CZ" altLang="cs-CZ" i="1" dirty="0" err="1"/>
              <a:t>facilities</a:t>
            </a:r>
            <a:r>
              <a:rPr lang="cs-CZ" altLang="cs-CZ" i="1" dirty="0" smtClean="0"/>
              <a:t>)</a:t>
            </a:r>
          </a:p>
          <a:p>
            <a:pPr>
              <a:defRPr/>
            </a:pPr>
            <a:endParaRPr lang="cs-CZ" altLang="cs-CZ" i="1" dirty="0"/>
          </a:p>
          <a:p>
            <a:pPr>
              <a:defRPr/>
            </a:pPr>
            <a:r>
              <a:rPr lang="cs-CZ" altLang="cs-CZ" dirty="0"/>
              <a:t>povinné minimální rezervy</a:t>
            </a:r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r>
              <a:rPr lang="cs-CZ" altLang="cs-CZ" dirty="0" smtClean="0"/>
              <a:t>devizové intervence</a:t>
            </a:r>
          </a:p>
          <a:p>
            <a:pPr>
              <a:defRPr/>
            </a:pPr>
            <a:r>
              <a:rPr lang="cs-CZ" altLang="cs-CZ" dirty="0" smtClean="0"/>
              <a:t>(dále např. </a:t>
            </a:r>
            <a:r>
              <a:rPr lang="cs-CZ" altLang="cs-CZ" dirty="0" smtClean="0"/>
              <a:t>QE - </a:t>
            </a:r>
            <a:r>
              <a:rPr lang="cs-CZ" altLang="cs-CZ" dirty="0" smtClean="0"/>
              <a:t>kvantitativní uvolňování, ne v ČR)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2647157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Operace na volném trhu/automatické </a:t>
            </a:r>
            <a:r>
              <a:rPr lang="cs-CZ" dirty="0" err="1" smtClean="0"/>
              <a:t>facility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16690"/>
            <a:ext cx="10018713" cy="400832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dirty="0" err="1" smtClean="0"/>
              <a:t>Repo</a:t>
            </a:r>
            <a:r>
              <a:rPr lang="cs-CZ" altLang="cs-CZ" dirty="0" smtClean="0"/>
              <a:t> sazba</a:t>
            </a:r>
          </a:p>
          <a:p>
            <a:pPr>
              <a:defRPr/>
            </a:pPr>
            <a:r>
              <a:rPr lang="cs-CZ" altLang="cs-CZ" dirty="0" smtClean="0"/>
              <a:t>Diskontní sazba</a:t>
            </a:r>
          </a:p>
          <a:p>
            <a:pPr>
              <a:defRPr/>
            </a:pPr>
            <a:r>
              <a:rPr lang="cs-CZ" altLang="cs-CZ" dirty="0" smtClean="0"/>
              <a:t>Lombardní sazba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97337" y="2593242"/>
            <a:ext cx="7043021" cy="315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2"/>
          <p:cNvSpPr txBox="1"/>
          <p:nvPr/>
        </p:nvSpPr>
        <p:spPr>
          <a:xfrm>
            <a:off x="10434257" y="5962636"/>
            <a:ext cx="1655762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200" dirty="0">
                <a:latin typeface="+mn-lt"/>
              </a:rPr>
              <a:t>Zdroj: ČNB</a:t>
            </a:r>
          </a:p>
        </p:txBody>
      </p:sp>
    </p:spTree>
    <p:extLst>
      <p:ext uri="{BB962C8B-B14F-4D97-AF65-F5344CB8AC3E}">
        <p14:creationId xmlns:p14="http://schemas.microsoft.com/office/powerpoint/2010/main" xmlns="" val="4148068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Transmisní mechanismus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78762"/>
            <a:ext cx="10018713" cy="45165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cs-CZ" altLang="cs-CZ" b="1" dirty="0"/>
              <a:t>řetězec </a:t>
            </a:r>
            <a:r>
              <a:rPr lang="cs-CZ" altLang="cs-CZ" b="1" dirty="0" err="1"/>
              <a:t>ekon</a:t>
            </a:r>
            <a:r>
              <a:rPr lang="cs-CZ" altLang="cs-CZ" b="1" dirty="0"/>
              <a:t>. vazeb</a:t>
            </a:r>
          </a:p>
          <a:p>
            <a:pPr marL="0" indent="0">
              <a:buNone/>
              <a:defRPr/>
            </a:pPr>
            <a:endParaRPr lang="cs-CZ" altLang="cs-CZ" dirty="0"/>
          </a:p>
          <a:p>
            <a:pPr marL="0" indent="0">
              <a:buNone/>
              <a:defRPr/>
            </a:pPr>
            <a:r>
              <a:rPr lang="cs-CZ" altLang="cs-CZ" dirty="0"/>
              <a:t>příklad:</a:t>
            </a:r>
          </a:p>
          <a:p>
            <a:pPr marL="0" indent="0">
              <a:buNone/>
              <a:defRPr/>
            </a:pPr>
            <a:r>
              <a:rPr lang="cs-CZ" altLang="cs-CZ" dirty="0"/>
              <a:t>zvýšení </a:t>
            </a:r>
            <a:r>
              <a:rPr lang="cs-CZ" altLang="cs-CZ" dirty="0" err="1" smtClean="0"/>
              <a:t>měnověpolitických</a:t>
            </a:r>
            <a:r>
              <a:rPr lang="cs-CZ" altLang="cs-CZ" dirty="0" smtClean="0"/>
              <a:t> sazeb</a:t>
            </a: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 marL="0" indent="0">
              <a:buNone/>
              <a:defRPr/>
            </a:pPr>
            <a:r>
              <a:rPr lang="cs-CZ" altLang="cs-CZ" dirty="0"/>
              <a:t>z</a:t>
            </a:r>
            <a:r>
              <a:rPr lang="cs-CZ" altLang="cs-CZ" dirty="0" smtClean="0"/>
              <a:t>výšení komerčních sazeb</a:t>
            </a:r>
          </a:p>
          <a:p>
            <a:pPr marL="0" indent="0">
              <a:buNone/>
              <a:defRPr/>
            </a:pPr>
            <a:r>
              <a:rPr lang="cs-CZ" altLang="cs-CZ" dirty="0" smtClean="0"/>
              <a:t>nižší </a:t>
            </a:r>
            <a:r>
              <a:rPr lang="cs-CZ" altLang="cs-CZ" dirty="0"/>
              <a:t>zájem o nové </a:t>
            </a:r>
            <a:r>
              <a:rPr lang="cs-CZ" altLang="cs-CZ" dirty="0" smtClean="0"/>
              <a:t>úvěry, oslabení </a:t>
            </a:r>
            <a:r>
              <a:rPr lang="cs-CZ" altLang="cs-CZ" dirty="0" err="1"/>
              <a:t>agreg</a:t>
            </a:r>
            <a:r>
              <a:rPr lang="cs-CZ" altLang="cs-CZ" dirty="0"/>
              <a:t>. poptávky</a:t>
            </a:r>
          </a:p>
          <a:p>
            <a:pPr marL="0" indent="0">
              <a:buNone/>
              <a:defRPr/>
            </a:pPr>
            <a:endParaRPr lang="cs-CZ" altLang="cs-CZ" dirty="0"/>
          </a:p>
          <a:p>
            <a:pPr marL="0" indent="0">
              <a:buNone/>
              <a:defRPr/>
            </a:pPr>
            <a:endParaRPr lang="cs-CZ" altLang="cs-CZ" dirty="0"/>
          </a:p>
          <a:p>
            <a:pPr marL="0" indent="0">
              <a:buNone/>
              <a:defRPr/>
            </a:pPr>
            <a:r>
              <a:rPr lang="cs-CZ" altLang="cs-CZ" dirty="0"/>
              <a:t>oslabení cenového růstu</a:t>
            </a:r>
          </a:p>
        </p:txBody>
      </p:sp>
      <p:sp>
        <p:nvSpPr>
          <p:cNvPr id="4" name="Notched Right Arrow 1"/>
          <p:cNvSpPr/>
          <p:nvPr/>
        </p:nvSpPr>
        <p:spPr bwMode="auto">
          <a:xfrm rot="5400000">
            <a:off x="2185321" y="3903605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/>
          </a:p>
        </p:txBody>
      </p:sp>
      <p:sp>
        <p:nvSpPr>
          <p:cNvPr id="5" name="Notched Right Arrow 1"/>
          <p:cNvSpPr/>
          <p:nvPr/>
        </p:nvSpPr>
        <p:spPr bwMode="auto">
          <a:xfrm rot="5400000">
            <a:off x="2185321" y="5616290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00150" y="1881226"/>
            <a:ext cx="3889375" cy="449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2"/>
          <p:cNvSpPr txBox="1"/>
          <p:nvPr/>
        </p:nvSpPr>
        <p:spPr>
          <a:xfrm>
            <a:off x="9628442" y="6483350"/>
            <a:ext cx="1655762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200" dirty="0">
                <a:latin typeface="+mn-lt"/>
              </a:rPr>
              <a:t>Zdroj: Polouček, S.</a:t>
            </a:r>
          </a:p>
        </p:txBody>
      </p:sp>
    </p:spTree>
    <p:extLst>
      <p:ext uri="{BB962C8B-B14F-4D97-AF65-F5344CB8AC3E}">
        <p14:creationId xmlns:p14="http://schemas.microsoft.com/office/powerpoint/2010/main" xmlns="" val="8320594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1000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Povinné minimální rezervy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813583"/>
            <a:ext cx="10018713" cy="389201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 </a:t>
            </a:r>
            <a:r>
              <a:rPr lang="cs-CZ" dirty="0"/>
              <a:t>jeden z měnověpolitických nástrojů</a:t>
            </a:r>
          </a:p>
          <a:p>
            <a:endParaRPr lang="cs-CZ" dirty="0" smtClean="0"/>
          </a:p>
          <a:p>
            <a:r>
              <a:rPr lang="cs-CZ" dirty="0" smtClean="0"/>
              <a:t>rezervní </a:t>
            </a:r>
            <a:r>
              <a:rPr lang="cs-CZ" dirty="0"/>
              <a:t>poměr (reserve ratio) = poměr požadovaných rezerv a hodnoty závazků podléhající rezervním požadavkům</a:t>
            </a:r>
          </a:p>
          <a:p>
            <a:endParaRPr lang="cs-CZ" dirty="0"/>
          </a:p>
          <a:p>
            <a:r>
              <a:rPr lang="cs-CZ" dirty="0" smtClean="0"/>
              <a:t>Zjednodušeně řečeno </a:t>
            </a:r>
            <a:r>
              <a:rPr lang="cs-CZ" i="1" dirty="0" smtClean="0"/>
              <a:t>„rezervy </a:t>
            </a:r>
            <a:r>
              <a:rPr lang="cs-CZ" i="1" dirty="0"/>
              <a:t>vůči vkladům</a:t>
            </a:r>
            <a:r>
              <a:rPr lang="cs-CZ" i="1" dirty="0" smtClean="0"/>
              <a:t>“</a:t>
            </a:r>
          </a:p>
          <a:p>
            <a:endParaRPr lang="cs-CZ" i="1" dirty="0"/>
          </a:p>
          <a:p>
            <a:r>
              <a:rPr lang="cs-CZ" dirty="0" smtClean="0"/>
              <a:t>Od roku 1999 ve výši 2 %</a:t>
            </a:r>
            <a:endParaRPr lang="cs-CZ" dirty="0"/>
          </a:p>
          <a:p>
            <a:endParaRPr lang="cs-CZ" dirty="0"/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320594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1112</TotalTime>
  <Words>650</Words>
  <Application>Microsoft Office PowerPoint</Application>
  <PresentationFormat>Vlastní</PresentationFormat>
  <Paragraphs>114</Paragraphs>
  <Slides>18</Slides>
  <Notes>0</Notes>
  <HiddenSlides>0</HiddenSlides>
  <MMClips>2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Paralaxa</vt:lpstr>
      <vt:lpstr>Měnová politika</vt:lpstr>
      <vt:lpstr>Kdo měnovou politiku provádí</vt:lpstr>
      <vt:lpstr>Co je to měnová politika</vt:lpstr>
      <vt:lpstr>Měnově politické režimy</vt:lpstr>
      <vt:lpstr>Cílování inflace</vt:lpstr>
      <vt:lpstr>Měnově politické nástroje</vt:lpstr>
      <vt:lpstr>Operace na volném trhu/automatické facility</vt:lpstr>
      <vt:lpstr>Transmisní mechanismus</vt:lpstr>
      <vt:lpstr>Povinné minimální rezervy</vt:lpstr>
      <vt:lpstr>Devizové intervence</vt:lpstr>
      <vt:lpstr>Devizové intervence ČNB</vt:lpstr>
      <vt:lpstr>Bankovní rada 3. 11. 2016</vt:lpstr>
      <vt:lpstr>Devizové intervence - charakteristika</vt:lpstr>
      <vt:lpstr>Dosud provedené intervence</vt:lpstr>
      <vt:lpstr>Několik názorů k devizovým intervencím</vt:lpstr>
      <vt:lpstr>Několik názorů k devizovým intervencím</vt:lpstr>
      <vt:lpstr>Exit z devizových intervencí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vrchapa</cp:lastModifiedBy>
  <cp:revision>61</cp:revision>
  <cp:lastPrinted>2016-12-01T06:58:45Z</cp:lastPrinted>
  <dcterms:created xsi:type="dcterms:W3CDTF">2016-10-17T17:38:14Z</dcterms:created>
  <dcterms:modified xsi:type="dcterms:W3CDTF">2016-12-01T11:25:18Z</dcterms:modified>
</cp:coreProperties>
</file>