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71" r:id="rId4"/>
    <p:sldId id="270" r:id="rId5"/>
    <p:sldId id="258" r:id="rId6"/>
    <p:sldId id="257" r:id="rId7"/>
    <p:sldId id="260" r:id="rId8"/>
    <p:sldId id="273" r:id="rId9"/>
    <p:sldId id="261" r:id="rId10"/>
    <p:sldId id="262" r:id="rId11"/>
    <p:sldId id="274" r:id="rId12"/>
    <p:sldId id="284" r:id="rId13"/>
    <p:sldId id="275" r:id="rId14"/>
    <p:sldId id="276" r:id="rId15"/>
    <p:sldId id="277" r:id="rId16"/>
    <p:sldId id="278" r:id="rId17"/>
    <p:sldId id="279" r:id="rId18"/>
    <p:sldId id="285" r:id="rId19"/>
    <p:sldId id="286" r:id="rId20"/>
    <p:sldId id="280" r:id="rId21"/>
    <p:sldId id="281" r:id="rId22"/>
    <p:sldId id="282" r:id="rId23"/>
    <p:sldId id="265" r:id="rId24"/>
    <p:sldId id="268" r:id="rId25"/>
    <p:sldId id="283"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cs-CZ" smtClean="0"/>
              <a:t>Kliknutím lze upravit styl.</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27.10.2016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27.10.2016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27.10.2016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FD2DA03D-CA14-4249-AFAD-AB5EF6994555}" type="datetimeFigureOut">
              <a:rPr lang="cs-CZ" smtClean="0"/>
              <a:t>27.10.2016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cs-CZ" smtClean="0"/>
              <a:t>Kliknutím lze upravit styl.</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D2DA03D-CA14-4249-AFAD-AB5EF6994555}" type="datetimeFigureOut">
              <a:rPr lang="cs-CZ" smtClean="0"/>
              <a:t>27.10.2016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cs-CZ" smtClean="0"/>
              <a:t>Kliknutím lze upravit styl.</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FD2DA03D-CA14-4249-AFAD-AB5EF6994555}" type="datetimeFigureOut">
              <a:rPr lang="cs-CZ" smtClean="0"/>
              <a:t>27.10.2016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FD2DA03D-CA14-4249-AFAD-AB5EF6994555}" type="datetimeFigureOut">
              <a:rPr lang="cs-CZ" smtClean="0"/>
              <a:t>27.10.2016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FD2DA03D-CA14-4249-AFAD-AB5EF6994555}" type="datetimeFigureOut">
              <a:rPr lang="cs-CZ" smtClean="0"/>
              <a:t>27.10.2016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2DA03D-CA14-4249-AFAD-AB5EF6994555}" type="datetimeFigureOut">
              <a:rPr lang="cs-CZ" smtClean="0"/>
              <a:t>27.10.2016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cs-CZ" smtClean="0"/>
              <a:t>Kliknutím lze upravit styl.</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D2DA03D-CA14-4249-AFAD-AB5EF6994555}" type="datetimeFigureOut">
              <a:rPr lang="cs-CZ" smtClean="0"/>
              <a:t>27.10.2016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B6A1DB8-DBC7-47AA-AA51-4F1896F4FEFA}"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cs-CZ" smtClean="0"/>
              <a:t>Kliknutím lze upravit styl.</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FD2DA03D-CA14-4249-AFAD-AB5EF6994555}" type="datetimeFigureOut">
              <a:rPr lang="cs-CZ" smtClean="0"/>
              <a:t>27.10.2016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B6A1DB8-DBC7-47AA-AA51-4F1896F4FEFA}" type="slidenum">
              <a:rPr lang="cs-CZ" smtClean="0"/>
              <a:t>‹#›</a:t>
            </a:fld>
            <a:endParaRPr lang="cs-CZ"/>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cs-CZ" smtClean="0"/>
              <a:t>Kliknutím na ikonu přidáte obrázek.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FD2DA03D-CA14-4249-AFAD-AB5EF6994555}" type="datetimeFigureOut">
              <a:rPr lang="cs-CZ" smtClean="0"/>
              <a:t>27.10.2016</a:t>
            </a:fld>
            <a:endParaRPr lang="cs-CZ"/>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cs-CZ"/>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3B6A1DB8-DBC7-47AA-AA51-4F1896F4FEFA}"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Absolutní majetková práva 	</a:t>
            </a:r>
            <a:r>
              <a:rPr lang="cs-CZ" dirty="0" smtClean="0">
                <a:solidFill>
                  <a:schemeClr val="accent2">
                    <a:lumMod val="60000"/>
                    <a:lumOff val="40000"/>
                  </a:schemeClr>
                </a:solidFill>
              </a:rPr>
              <a:t>úvod, držba, vlastnictví</a:t>
            </a:r>
            <a:endParaRPr lang="cs-CZ" dirty="0">
              <a:solidFill>
                <a:schemeClr val="accent2">
                  <a:lumMod val="60000"/>
                  <a:lumOff val="40000"/>
                </a:schemeClr>
              </a:solidFill>
            </a:endParaRPr>
          </a:p>
        </p:txBody>
      </p:sp>
      <p:sp>
        <p:nvSpPr>
          <p:cNvPr id="3" name="Podnadpis 2"/>
          <p:cNvSpPr>
            <a:spLocks noGrp="1"/>
          </p:cNvSpPr>
          <p:nvPr>
            <p:ph type="subTitle" idx="1"/>
          </p:nvPr>
        </p:nvSpPr>
        <p:spPr>
          <a:xfrm>
            <a:off x="1475656" y="4797152"/>
            <a:ext cx="8027054" cy="861420"/>
          </a:xfrm>
        </p:spPr>
        <p:txBody>
          <a:bodyPr/>
          <a:lstStyle/>
          <a:p>
            <a:r>
              <a:rPr lang="cs-CZ" dirty="0" smtClean="0"/>
              <a:t>Přednáší: JUDr. Eva Dobrovolná, Ph.D., LL.M</a:t>
            </a:r>
            <a:r>
              <a:rPr lang="cs-CZ" dirty="0" smtClean="0"/>
              <a:t>.</a:t>
            </a:r>
          </a:p>
          <a:p>
            <a:r>
              <a:rPr lang="cs-CZ" dirty="0" smtClean="0"/>
              <a:t>  Katedra občanského práva </a:t>
            </a:r>
            <a:r>
              <a:rPr lang="cs-CZ" dirty="0" err="1" smtClean="0"/>
              <a:t>PrF</a:t>
            </a:r>
            <a:r>
              <a:rPr lang="cs-CZ" dirty="0" smtClean="0"/>
              <a:t> MU v Brně</a:t>
            </a:r>
            <a:endParaRPr lang="cs-CZ" dirty="0"/>
          </a:p>
        </p:txBody>
      </p:sp>
    </p:spTree>
    <p:extLst>
      <p:ext uri="{BB962C8B-B14F-4D97-AF65-F5344CB8AC3E}">
        <p14:creationId xmlns:p14="http://schemas.microsoft.com/office/powerpoint/2010/main" val="783749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Ochrana držby</a:t>
            </a:r>
            <a:endParaRPr lang="cs-CZ" dirty="0"/>
          </a:p>
        </p:txBody>
      </p:sp>
      <p:sp>
        <p:nvSpPr>
          <p:cNvPr id="3" name="Zástupný symbol pro obsah 2"/>
          <p:cNvSpPr>
            <a:spLocks noGrp="1"/>
          </p:cNvSpPr>
          <p:nvPr>
            <p:ph idx="1"/>
          </p:nvPr>
        </p:nvSpPr>
        <p:spPr/>
        <p:txBody>
          <a:bodyPr>
            <a:normAutofit fontScale="92500" lnSpcReduction="10000"/>
          </a:bodyPr>
          <a:lstStyle/>
          <a:p>
            <a:pPr marL="274320" indent="-274320">
              <a:spcAft>
                <a:spcPts val="0"/>
              </a:spcAft>
              <a:buClr>
                <a:schemeClr val="accent3"/>
              </a:buClr>
              <a:buNone/>
              <a:defRPr/>
            </a:pPr>
            <a:endParaRPr lang="cs-CZ" dirty="0">
              <a:latin typeface="Arial" pitchFamily="34" charset="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svépomocná</a:t>
            </a:r>
            <a:r>
              <a:rPr lang="cs-CZ" dirty="0">
                <a:cs typeface="Arial" pitchFamily="34" charset="0"/>
              </a:rPr>
              <a:t> ochrana držby</a:t>
            </a:r>
          </a:p>
          <a:p>
            <a:pPr marL="640080" lvl="1" indent="-246888">
              <a:spcAft>
                <a:spcPts val="0"/>
              </a:spcAft>
              <a:buFont typeface="Wingdings 2"/>
              <a:buChar char=""/>
              <a:defRPr/>
            </a:pPr>
            <a:r>
              <a:rPr lang="cs-CZ" sz="1800" dirty="0">
                <a:cs typeface="Arial" pitchFamily="34" charset="0"/>
              </a:rPr>
              <a:t>za podmínek § 14 </a:t>
            </a:r>
            <a:r>
              <a:rPr lang="cs-CZ" sz="1800" dirty="0" err="1">
                <a:cs typeface="Arial" pitchFamily="34" charset="0"/>
              </a:rPr>
              <a:t>ObčZ</a:t>
            </a:r>
            <a:endParaRPr lang="cs-CZ" sz="1800" dirty="0">
              <a:cs typeface="Arial" pitchFamily="34" charset="0"/>
            </a:endParaRPr>
          </a:p>
          <a:p>
            <a:pPr marL="393192" lvl="1" indent="0">
              <a:spcAft>
                <a:spcPts val="0"/>
              </a:spcAft>
              <a:buNone/>
              <a:defRPr/>
            </a:pPr>
            <a:endParaRPr lang="cs-CZ" sz="1800" dirty="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soudní ochrana držby </a:t>
            </a:r>
            <a:r>
              <a:rPr lang="cs-CZ" dirty="0">
                <a:cs typeface="Arial" pitchFamily="34" charset="0"/>
              </a:rPr>
              <a:t>(tzv. posesorní </a:t>
            </a:r>
            <a:r>
              <a:rPr lang="cs-CZ" dirty="0" smtClean="0">
                <a:cs typeface="Arial" pitchFamily="34" charset="0"/>
              </a:rPr>
              <a:t>ochrana - § 1003 a násl. </a:t>
            </a:r>
            <a:r>
              <a:rPr lang="cs-CZ" dirty="0" err="1" smtClean="0">
                <a:cs typeface="Arial" pitchFamily="34" charset="0"/>
              </a:rPr>
              <a:t>ObčZ</a:t>
            </a:r>
            <a:r>
              <a:rPr lang="cs-CZ" dirty="0" smtClean="0">
                <a:cs typeface="Arial" pitchFamily="34" charset="0"/>
              </a:rPr>
              <a:t>)</a:t>
            </a:r>
            <a:endParaRPr lang="cs-CZ" dirty="0">
              <a:cs typeface="Arial" pitchFamily="34" charset="0"/>
            </a:endParaRPr>
          </a:p>
          <a:p>
            <a:pPr marL="640080" lvl="1" indent="-246888">
              <a:spcAft>
                <a:spcPts val="0"/>
              </a:spcAft>
              <a:buFont typeface="Wingdings 2"/>
              <a:buChar char=""/>
              <a:defRPr/>
            </a:pPr>
            <a:r>
              <a:rPr lang="cs-CZ" sz="1800" dirty="0">
                <a:cs typeface="Arial" pitchFamily="34" charset="0"/>
              </a:rPr>
              <a:t>rychlá,  neformální ochrana poslední nerušené držby proti svémocnému zásahu do ní</a:t>
            </a:r>
          </a:p>
          <a:p>
            <a:pPr marL="640080" lvl="1" indent="-246888">
              <a:spcAft>
                <a:spcPts val="0"/>
              </a:spcAft>
              <a:buFont typeface="Wingdings 2"/>
              <a:buChar char=""/>
              <a:defRPr/>
            </a:pPr>
            <a:r>
              <a:rPr lang="cs-CZ" sz="1800" dirty="0">
                <a:cs typeface="Arial" pitchFamily="34" charset="0"/>
              </a:rPr>
              <a:t>POZOR! Prekluzivní lhůty k podání žaloby – 6 týdnů ode dne, kdy se žalobce dozvěděl o rušení držby a o osobě, která držbu ohrožuje nebo ruší, nejdéle do 1 roku, kdy mohl držitel své právo uplatnit </a:t>
            </a:r>
            <a:r>
              <a:rPr lang="cs-CZ" sz="1800" dirty="0" smtClean="0">
                <a:cs typeface="Arial" pitchFamily="34" charset="0"/>
              </a:rPr>
              <a:t>poprvé</a:t>
            </a:r>
          </a:p>
          <a:p>
            <a:pPr marL="640080" lvl="1" indent="-246888">
              <a:spcAft>
                <a:spcPts val="0"/>
              </a:spcAft>
              <a:buFont typeface="Wingdings 2"/>
              <a:buChar char=""/>
              <a:defRPr/>
            </a:pPr>
            <a:r>
              <a:rPr lang="cs-CZ" sz="1800" dirty="0" smtClean="0">
                <a:cs typeface="Arial" pitchFamily="34" charset="0"/>
              </a:rPr>
              <a:t>POZOR! Zvláště je upravena žaloba na ochranu držby před prováděním a odstraňováním stavby - § 1004 </a:t>
            </a:r>
            <a:r>
              <a:rPr lang="cs-CZ" sz="1800" dirty="0" err="1" smtClean="0">
                <a:cs typeface="Arial" pitchFamily="34" charset="0"/>
              </a:rPr>
              <a:t>ObčZ</a:t>
            </a:r>
            <a:r>
              <a:rPr lang="cs-CZ" sz="1800" dirty="0" smtClean="0">
                <a:cs typeface="Arial" pitchFamily="34" charset="0"/>
              </a:rPr>
              <a:t>.</a:t>
            </a:r>
            <a:endParaRPr lang="cs-CZ" sz="1800" dirty="0">
              <a:cs typeface="Arial" pitchFamily="34" charset="0"/>
            </a:endParaRPr>
          </a:p>
          <a:p>
            <a:endParaRPr lang="cs-CZ" dirty="0"/>
          </a:p>
        </p:txBody>
      </p:sp>
    </p:spTree>
    <p:extLst>
      <p:ext uri="{BB962C8B-B14F-4D97-AF65-F5344CB8AC3E}">
        <p14:creationId xmlns:p14="http://schemas.microsoft.com/office/powerpoint/2010/main" val="16109541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Vlastnické právo - pojem</a:t>
            </a:r>
            <a:endParaRPr lang="cs-CZ" dirty="0"/>
          </a:p>
        </p:txBody>
      </p:sp>
      <p:sp>
        <p:nvSpPr>
          <p:cNvPr id="3" name="Zástupný symbol pro obsah 2"/>
          <p:cNvSpPr>
            <a:spLocks noGrp="1"/>
          </p:cNvSpPr>
          <p:nvPr>
            <p:ph idx="1"/>
          </p:nvPr>
        </p:nvSpPr>
        <p:spPr>
          <a:xfrm>
            <a:off x="1009443" y="1807361"/>
            <a:ext cx="7125112" cy="4573967"/>
          </a:xfrm>
        </p:spPr>
        <p:txBody>
          <a:bodyPr>
            <a:normAutofit fontScale="85000" lnSpcReduction="20000"/>
          </a:bodyPr>
          <a:lstStyle/>
          <a:p>
            <a:pPr algn="just"/>
            <a:r>
              <a:rPr lang="cs-CZ" dirty="0"/>
              <a:t>Staré římské právo znalo pouze jednotnou soukromou moc nad všemi předměty, které byly podrobeny moci otce rodiny (</a:t>
            </a:r>
            <a:r>
              <a:rPr lang="cs-CZ" i="1" dirty="0"/>
              <a:t>pater </a:t>
            </a:r>
            <a:r>
              <a:rPr lang="cs-CZ" i="1" dirty="0" err="1" smtClean="0"/>
              <a:t>familias</a:t>
            </a:r>
            <a:r>
              <a:rPr lang="cs-CZ" dirty="0" smtClean="0"/>
              <a:t>)</a:t>
            </a:r>
          </a:p>
          <a:p>
            <a:pPr algn="just"/>
            <a:r>
              <a:rPr lang="cs-CZ" dirty="0"/>
              <a:t>Klasické římské právo vlastnické právo rovněž nedefinovalo; považovalo je za právní moc (panství) osoby nad věcí (</a:t>
            </a:r>
            <a:r>
              <a:rPr lang="cs-CZ" i="1" dirty="0" err="1"/>
              <a:t>illibata</a:t>
            </a:r>
            <a:r>
              <a:rPr lang="cs-CZ" i="1" dirty="0"/>
              <a:t> </a:t>
            </a:r>
            <a:r>
              <a:rPr lang="cs-CZ" i="1" dirty="0" err="1"/>
              <a:t>potestas</a:t>
            </a:r>
            <a:r>
              <a:rPr lang="cs-CZ" dirty="0" smtClean="0"/>
              <a:t>)</a:t>
            </a:r>
          </a:p>
          <a:p>
            <a:pPr algn="just"/>
            <a:r>
              <a:rPr lang="cs-CZ" dirty="0"/>
              <a:t>Exaktní definici přinesl až komentátor </a:t>
            </a:r>
            <a:r>
              <a:rPr lang="cs-CZ" i="1" dirty="0" err="1"/>
              <a:t>Bartolus</a:t>
            </a:r>
            <a:r>
              <a:rPr lang="cs-CZ" dirty="0"/>
              <a:t>, podle něhož bylo vlastnické právo „</a:t>
            </a:r>
            <a:r>
              <a:rPr lang="cs-CZ" i="1" dirty="0"/>
              <a:t>ius de re </a:t>
            </a:r>
            <a:r>
              <a:rPr lang="cs-CZ" i="1" dirty="0" err="1"/>
              <a:t>corporali</a:t>
            </a:r>
            <a:r>
              <a:rPr lang="cs-CZ" i="1" dirty="0"/>
              <a:t> </a:t>
            </a:r>
            <a:r>
              <a:rPr lang="cs-CZ" i="1" dirty="0" err="1"/>
              <a:t>perfecte</a:t>
            </a:r>
            <a:r>
              <a:rPr lang="cs-CZ" i="1" dirty="0"/>
              <a:t> </a:t>
            </a:r>
            <a:r>
              <a:rPr lang="cs-CZ" i="1" dirty="0" err="1"/>
              <a:t>disponendi</a:t>
            </a:r>
            <a:r>
              <a:rPr lang="cs-CZ" i="1" dirty="0"/>
              <a:t> </a:t>
            </a:r>
            <a:r>
              <a:rPr lang="cs-CZ" i="1" dirty="0" err="1"/>
              <a:t>nisi</a:t>
            </a:r>
            <a:r>
              <a:rPr lang="cs-CZ" i="1" dirty="0"/>
              <a:t> lege </a:t>
            </a:r>
            <a:r>
              <a:rPr lang="cs-CZ" i="1" dirty="0" err="1" smtClean="0"/>
              <a:t>prohibeatur</a:t>
            </a:r>
            <a:r>
              <a:rPr lang="cs-CZ" i="1" dirty="0" smtClean="0"/>
              <a:t>“ - </a:t>
            </a:r>
            <a:r>
              <a:rPr lang="cs-CZ" dirty="0"/>
              <a:t>Vlastnictví je právo neomezeně disponovat s hmotnou věcí, pokud to zákon </a:t>
            </a:r>
            <a:r>
              <a:rPr lang="cs-CZ" dirty="0" smtClean="0"/>
              <a:t>nezakazuje.</a:t>
            </a:r>
          </a:p>
          <a:p>
            <a:pPr algn="just"/>
            <a:r>
              <a:rPr lang="cs-CZ" dirty="0"/>
              <a:t>V současné české právní nauce se prosadila definice, vymezující vlastnické právo jeho obsahem jako </a:t>
            </a:r>
            <a:r>
              <a:rPr lang="cs-CZ" b="1" dirty="0"/>
              <a:t>právo ovládat věc svou mocí, nezávislou na současné existenci moci kohokoli jiného k téže věci</a:t>
            </a:r>
            <a:r>
              <a:rPr lang="cs-CZ" dirty="0"/>
              <a:t>, nicméně současně se poukazuje na její limity spočívající zejména v tom, že vlastník zůstává vlastníkem, i když některá oprávnění nemá nebo </a:t>
            </a:r>
            <a:r>
              <a:rPr lang="cs-CZ" dirty="0" smtClean="0"/>
              <a:t>nevykonává</a:t>
            </a:r>
            <a:r>
              <a:rPr lang="cs-CZ" dirty="0" smtClean="0"/>
              <a:t>.</a:t>
            </a:r>
          </a:p>
          <a:p>
            <a:pPr algn="just"/>
            <a:r>
              <a:rPr lang="cs-CZ" dirty="0" smtClean="0"/>
              <a:t>Omezení vlastnického práva:</a:t>
            </a:r>
            <a:endParaRPr lang="cs-CZ" dirty="0" smtClean="0"/>
          </a:p>
          <a:p>
            <a:pPr lvl="1" algn="just"/>
            <a:r>
              <a:rPr lang="cs-CZ" dirty="0" smtClean="0"/>
              <a:t>vnitřní omezení vlastnického práva (tzv. </a:t>
            </a:r>
            <a:r>
              <a:rPr lang="cs-CZ" dirty="0" err="1" smtClean="0"/>
              <a:t>Hedemanova</a:t>
            </a:r>
            <a:r>
              <a:rPr lang="cs-CZ" dirty="0" smtClean="0"/>
              <a:t> koncepce) - </a:t>
            </a:r>
            <a:r>
              <a:rPr lang="cs-CZ" dirty="0"/>
              <a:t>Čl. 11 </a:t>
            </a:r>
            <a:r>
              <a:rPr lang="cs-CZ" dirty="0" smtClean="0"/>
              <a:t>LZPS</a:t>
            </a:r>
          </a:p>
          <a:p>
            <a:pPr lvl="1" algn="just"/>
            <a:r>
              <a:rPr lang="cs-CZ" dirty="0" smtClean="0"/>
              <a:t>vnější omezení vlastnického práva (tzv. sousedská práva)</a:t>
            </a:r>
            <a:endParaRPr lang="cs-CZ" dirty="0" smtClean="0"/>
          </a:p>
          <a:p>
            <a:pPr algn="just"/>
            <a:endParaRPr lang="cs-CZ" dirty="0" smtClean="0"/>
          </a:p>
          <a:p>
            <a:pPr algn="just"/>
            <a:endParaRPr lang="cs-CZ" i="1" dirty="0" smtClean="0"/>
          </a:p>
          <a:p>
            <a:pPr algn="just"/>
            <a:endParaRPr lang="cs-CZ" dirty="0"/>
          </a:p>
        </p:txBody>
      </p:sp>
    </p:spTree>
    <p:extLst>
      <p:ext uri="{BB962C8B-B14F-4D97-AF65-F5344CB8AC3E}">
        <p14:creationId xmlns:p14="http://schemas.microsoft.com/office/powerpoint/2010/main" val="85591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Předmět vlastnického práva</a:t>
            </a:r>
            <a:endParaRPr lang="cs-CZ" dirty="0"/>
          </a:p>
        </p:txBody>
      </p:sp>
      <p:sp>
        <p:nvSpPr>
          <p:cNvPr id="3" name="Zástupný symbol pro obsah 2"/>
          <p:cNvSpPr>
            <a:spLocks noGrp="1"/>
          </p:cNvSpPr>
          <p:nvPr>
            <p:ph idx="1"/>
          </p:nvPr>
        </p:nvSpPr>
        <p:spPr/>
        <p:txBody>
          <a:bodyPr/>
          <a:lstStyle/>
          <a:p>
            <a:r>
              <a:rPr lang="cs-CZ" dirty="0" smtClean="0"/>
              <a:t>Předmět vlastnictví - § 1011 </a:t>
            </a:r>
            <a:r>
              <a:rPr lang="cs-CZ" dirty="0" err="1" smtClean="0"/>
              <a:t>ObčZ</a:t>
            </a:r>
            <a:endParaRPr lang="cs-CZ" dirty="0" smtClean="0"/>
          </a:p>
          <a:p>
            <a:r>
              <a:rPr lang="cs-CZ" dirty="0" smtClean="0"/>
              <a:t>Definice </a:t>
            </a:r>
            <a:r>
              <a:rPr lang="cs-CZ" dirty="0"/>
              <a:t>věci - § 489 </a:t>
            </a:r>
            <a:r>
              <a:rPr lang="cs-CZ" dirty="0" err="1" smtClean="0"/>
              <a:t>ObčZ</a:t>
            </a:r>
            <a:r>
              <a:rPr lang="cs-CZ" dirty="0" smtClean="0"/>
              <a:t>:</a:t>
            </a:r>
            <a:endParaRPr lang="cs-CZ" dirty="0"/>
          </a:p>
          <a:p>
            <a:r>
              <a:rPr lang="cs-CZ" dirty="0"/>
              <a:t>,,Věc v právním smyslu (dále jen ,,věc“) je vše, co je rozdílné od osoby a slouží potřebě lidí.“</a:t>
            </a:r>
          </a:p>
          <a:p>
            <a:r>
              <a:rPr lang="cs-CZ" dirty="0"/>
              <a:t>Věcí není:</a:t>
            </a:r>
          </a:p>
          <a:p>
            <a:pPr marL="0" indent="0">
              <a:buNone/>
            </a:pPr>
            <a:r>
              <a:rPr lang="cs-CZ" dirty="0" smtClean="0"/>
              <a:t>	- </a:t>
            </a:r>
            <a:r>
              <a:rPr lang="cs-CZ" dirty="0"/>
              <a:t>lidské tělo a jeho (byť oddělené) části (§ </a:t>
            </a:r>
            <a:r>
              <a:rPr lang="cs-CZ" dirty="0" smtClean="0"/>
              <a:t>493)</a:t>
            </a:r>
            <a:endParaRPr lang="cs-CZ" dirty="0"/>
          </a:p>
          <a:p>
            <a:pPr marL="0" indent="0">
              <a:buNone/>
            </a:pPr>
            <a:r>
              <a:rPr lang="cs-CZ" dirty="0" smtClean="0"/>
              <a:t>	- </a:t>
            </a:r>
            <a:r>
              <a:rPr lang="cs-CZ" dirty="0"/>
              <a:t>živé zvíře (§ </a:t>
            </a:r>
            <a:r>
              <a:rPr lang="cs-CZ" dirty="0" smtClean="0"/>
              <a:t>494)</a:t>
            </a:r>
            <a:endParaRPr lang="cs-CZ" dirty="0"/>
          </a:p>
          <a:p>
            <a:endParaRPr lang="cs-CZ" dirty="0"/>
          </a:p>
        </p:txBody>
      </p:sp>
    </p:spTree>
    <p:extLst>
      <p:ext uri="{BB962C8B-B14F-4D97-AF65-F5344CB8AC3E}">
        <p14:creationId xmlns:p14="http://schemas.microsoft.com/office/powerpoint/2010/main" val="3228212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Vlastnické právo - obsah</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Obsahem vlastnického práva jsou oprávnění vlastníka:</a:t>
            </a:r>
          </a:p>
          <a:p>
            <a:pPr lvl="1" algn="just"/>
            <a:r>
              <a:rPr lang="cs-CZ" dirty="0" smtClean="0"/>
              <a:t>Pozitivní oprávnění</a:t>
            </a:r>
          </a:p>
          <a:p>
            <a:pPr marL="457200" lvl="1" indent="0" algn="just">
              <a:buNone/>
            </a:pPr>
            <a:r>
              <a:rPr lang="cs-CZ" dirty="0" smtClean="0"/>
              <a:t>	K pozitivním oprávněním vlastníka patří právo s věcí podle libosti 	nakládat, které zahrnuje v podstatě každé faktické působení na 	věc jako např. právo věc držet, přenechat ji jinému, převést ji na 	jiného apod.  Avšak tato oprávnění nejsou neomezená; mohou být omezena právy třetích osob, zákonem, soudním rozhodnutím, ale i 	obecnými právními korektivy jako zákazem šikany, případně požadavkem poctivosti, nebo dovolenou svépomocí</a:t>
            </a:r>
          </a:p>
          <a:p>
            <a:pPr lvl="1" algn="just"/>
            <a:r>
              <a:rPr lang="cs-CZ" dirty="0" smtClean="0"/>
              <a:t>Negativní oprávnění</a:t>
            </a:r>
          </a:p>
          <a:p>
            <a:pPr marL="457200" lvl="1" indent="0" algn="just">
              <a:buNone/>
            </a:pPr>
            <a:r>
              <a:rPr lang="cs-CZ" dirty="0" smtClean="0"/>
              <a:t>	K negativním oprávněním vlastníka patří jeho právo zakázat 	(přímé) účinky jednání jiného na jeho věc (např. poškození věci, 	vstup na jeho pozemek apod.). Nepřímými účinky (např. prašnost 	ze stavebních prací na sousedním pozemku) k zásahu do „právního 	panství“ vlastníka nedochází, avšak jsou-li tyto účinky protiprávní,  lze se jim bránit podle právní úpravy sousedských práv.</a:t>
            </a:r>
          </a:p>
          <a:p>
            <a:pPr algn="just"/>
            <a:endParaRPr lang="cs-CZ" b="1" i="1" dirty="0" smtClean="0"/>
          </a:p>
          <a:p>
            <a:pPr algn="just"/>
            <a:endParaRPr lang="cs-CZ" dirty="0"/>
          </a:p>
        </p:txBody>
      </p:sp>
    </p:spTree>
    <p:extLst>
      <p:ext uri="{BB962C8B-B14F-4D97-AF65-F5344CB8AC3E}">
        <p14:creationId xmlns:p14="http://schemas.microsoft.com/office/powerpoint/2010/main" val="19852622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vlastnického práva – generální klauzule sousedských práv</a:t>
            </a:r>
            <a:endParaRPr lang="cs-CZ" dirty="0"/>
          </a:p>
        </p:txBody>
      </p:sp>
      <p:sp>
        <p:nvSpPr>
          <p:cNvPr id="3" name="Zástupný symbol pro obsah 2"/>
          <p:cNvSpPr>
            <a:spLocks noGrp="1"/>
          </p:cNvSpPr>
          <p:nvPr>
            <p:ph idx="1"/>
          </p:nvPr>
        </p:nvSpPr>
        <p:spPr>
          <a:xfrm>
            <a:off x="971600" y="1988840"/>
            <a:ext cx="7125112" cy="4051437"/>
          </a:xfrm>
        </p:spPr>
        <p:txBody>
          <a:bodyPr>
            <a:normAutofit fontScale="92500" lnSpcReduction="10000"/>
          </a:bodyPr>
          <a:lstStyle/>
          <a:p>
            <a:pPr algn="just"/>
            <a:r>
              <a:rPr lang="cs-CZ" dirty="0"/>
              <a:t>Vlastník má právo se svým vlastnictvím v mezích právního řádu libovolně nakládat a jiné osoby z toho vyloučit. Vlastníku se zakazuje nad míru přiměřenou poměrům závažně rušit práva jiných osob, jakož i vykonávat takové činy, jejichž hlavním účelem je jiné osoby obtěžovat nebo </a:t>
            </a:r>
            <a:r>
              <a:rPr lang="cs-CZ" dirty="0" smtClean="0"/>
              <a:t>poškodit (§ 1012 </a:t>
            </a:r>
            <a:r>
              <a:rPr lang="cs-CZ" dirty="0" err="1" smtClean="0"/>
              <a:t>ObčZ</a:t>
            </a:r>
            <a:r>
              <a:rPr lang="cs-CZ" dirty="0"/>
              <a:t> </a:t>
            </a:r>
            <a:r>
              <a:rPr lang="cs-CZ" dirty="0" smtClean="0"/>
              <a:t>– tzv. generální klauzule sousedských práv).</a:t>
            </a:r>
          </a:p>
          <a:p>
            <a:pPr algn="just"/>
            <a:r>
              <a:rPr lang="cs-CZ" dirty="0"/>
              <a:t>Za závažné rušení práva lze považovat jeho ohrožování, které se týká přímo práv jiného subjektu nebo obtěžování, které činí výkon práva jiného obtížným nebo </a:t>
            </a:r>
            <a:r>
              <a:rPr lang="cs-CZ" dirty="0" smtClean="0"/>
              <a:t>nepříjemným.</a:t>
            </a:r>
          </a:p>
          <a:p>
            <a:pPr algn="just"/>
            <a:r>
              <a:rPr lang="cs-CZ" dirty="0"/>
              <a:t>Jestliže jsou konkrétní činy, ať již obtěžování nebo ohrožení práv jiného, konkrétně zacíleny na to, aby souseda poškodily, nelze je tolerovat, a to bez ohledu na míru přiměřenou poměrům. Jedná se o </a:t>
            </a:r>
            <a:r>
              <a:rPr lang="cs-CZ" dirty="0" err="1"/>
              <a:t>šikanózní</a:t>
            </a:r>
            <a:r>
              <a:rPr lang="cs-CZ" dirty="0"/>
              <a:t> výkon práva, který nepožívá právní ochrany (§ 8 </a:t>
            </a:r>
            <a:r>
              <a:rPr lang="cs-CZ" dirty="0" err="1"/>
              <a:t>ObčZ</a:t>
            </a:r>
            <a:r>
              <a:rPr lang="cs-CZ" dirty="0"/>
              <a:t>).</a:t>
            </a:r>
          </a:p>
          <a:p>
            <a:pPr algn="just"/>
            <a:endParaRPr lang="cs-CZ" dirty="0"/>
          </a:p>
        </p:txBody>
      </p:sp>
    </p:spTree>
    <p:extLst>
      <p:ext uri="{BB962C8B-B14F-4D97-AF65-F5344CB8AC3E}">
        <p14:creationId xmlns:p14="http://schemas.microsoft.com/office/powerpoint/2010/main" val="146424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Sousedská práva</a:t>
            </a:r>
            <a:endParaRPr lang="cs-CZ" dirty="0"/>
          </a:p>
        </p:txBody>
      </p:sp>
      <p:sp>
        <p:nvSpPr>
          <p:cNvPr id="3" name="Zástupný symbol pro obsah 2"/>
          <p:cNvSpPr>
            <a:spLocks noGrp="1"/>
          </p:cNvSpPr>
          <p:nvPr>
            <p:ph idx="1"/>
          </p:nvPr>
        </p:nvSpPr>
        <p:spPr>
          <a:xfrm>
            <a:off x="1009443" y="1807361"/>
            <a:ext cx="7125112" cy="4645975"/>
          </a:xfrm>
        </p:spPr>
        <p:txBody>
          <a:bodyPr>
            <a:normAutofit fontScale="85000" lnSpcReduction="20000"/>
          </a:bodyPr>
          <a:lstStyle/>
          <a:p>
            <a:pPr algn="just"/>
            <a:r>
              <a:rPr lang="cs-CZ" dirty="0" smtClean="0"/>
              <a:t>§ 1013 odst. 1 </a:t>
            </a:r>
          </a:p>
          <a:p>
            <a:pPr marL="0" indent="0" algn="just">
              <a:buNone/>
            </a:pPr>
            <a:r>
              <a:rPr lang="cs-CZ" dirty="0" smtClean="0"/>
              <a:t>	Vlastník se zdrží všeho, co působí, že odpad, voda, kouř,  	prach, plyn, pach, světlo, stín, hluk, otřesy a jiné podobné 	účinky (imise) vnikají na pozemek jiného vlastníka 	(souseda) v </a:t>
            </a:r>
            <a:r>
              <a:rPr lang="cs-CZ" dirty="0" smtClean="0"/>
              <a:t>	míře </a:t>
            </a:r>
            <a:r>
              <a:rPr lang="cs-CZ" dirty="0" smtClean="0"/>
              <a:t>nepřiměřené místním poměrům a 	podstatně omezují </a:t>
            </a:r>
            <a:r>
              <a:rPr lang="cs-CZ" dirty="0" smtClean="0"/>
              <a:t>	obvyklé </a:t>
            </a:r>
            <a:r>
              <a:rPr lang="cs-CZ" dirty="0" smtClean="0"/>
              <a:t>užívání pozemku; to platí i o 	vnikání zvířat. Zakazuje se </a:t>
            </a:r>
            <a:r>
              <a:rPr lang="cs-CZ" dirty="0" smtClean="0"/>
              <a:t>	přímo </a:t>
            </a:r>
            <a:r>
              <a:rPr lang="cs-CZ" dirty="0" smtClean="0"/>
              <a:t>přivádět imise na 	pozemek jiného vlastníka bez ohledu </a:t>
            </a:r>
            <a:r>
              <a:rPr lang="cs-CZ" dirty="0" smtClean="0"/>
              <a:t>	na </a:t>
            </a:r>
            <a:r>
              <a:rPr lang="cs-CZ" dirty="0" smtClean="0"/>
              <a:t>míru takových 	vlivů a na stupeň obtěžování souseda, ledaže se </a:t>
            </a:r>
            <a:r>
              <a:rPr lang="cs-CZ" dirty="0" smtClean="0"/>
              <a:t>	to </a:t>
            </a:r>
            <a:r>
              <a:rPr lang="cs-CZ" dirty="0" smtClean="0"/>
              <a:t>opírá o </a:t>
            </a:r>
            <a:r>
              <a:rPr lang="cs-CZ" dirty="0" smtClean="0"/>
              <a:t>zvláštní </a:t>
            </a:r>
            <a:r>
              <a:rPr lang="cs-CZ" dirty="0" smtClean="0"/>
              <a:t>právní důvod</a:t>
            </a:r>
            <a:r>
              <a:rPr lang="cs-CZ" dirty="0" smtClean="0"/>
              <a:t>.</a:t>
            </a:r>
          </a:p>
          <a:p>
            <a:pPr marL="0" indent="0" algn="just">
              <a:buNone/>
            </a:pPr>
            <a:r>
              <a:rPr lang="cs-CZ" dirty="0"/>
              <a:t>	</a:t>
            </a:r>
            <a:r>
              <a:rPr lang="cs-CZ" dirty="0" smtClean="0"/>
              <a:t>Např. 22 </a:t>
            </a:r>
            <a:r>
              <a:rPr lang="cs-CZ" dirty="0" err="1" smtClean="0"/>
              <a:t>Cdo</a:t>
            </a:r>
            <a:r>
              <a:rPr lang="cs-CZ" dirty="0" smtClean="0"/>
              <a:t> 2746/2012</a:t>
            </a:r>
            <a:endParaRPr lang="cs-CZ" dirty="0" smtClean="0"/>
          </a:p>
          <a:p>
            <a:pPr marL="0" indent="0" algn="just">
              <a:buNone/>
            </a:pPr>
            <a:endParaRPr lang="cs-CZ" dirty="0" smtClean="0"/>
          </a:p>
          <a:p>
            <a:pPr algn="just"/>
            <a:r>
              <a:rPr lang="cs-CZ" dirty="0" smtClean="0"/>
              <a:t>§ 1013 odst. 2	</a:t>
            </a:r>
          </a:p>
          <a:p>
            <a:pPr marL="0" indent="0" algn="just">
              <a:buNone/>
            </a:pPr>
            <a:r>
              <a:rPr lang="cs-CZ" dirty="0" smtClean="0"/>
              <a:t>	Jsou-li imise důsledkem provozu závodu nebo podobného zařízení, 	který byl úředně schválen, má soused právo jen na náhradu újmy 	v penězích, i když byla újma způsobena okolnostmi, k nimž se při 	úředním projednávání nepřihlédlo. To neplatí, pokud se při 	provádění provozu překračuje rozsah, v jakém byl úředně 	schválen</a:t>
            </a:r>
            <a:r>
              <a:rPr lang="cs-CZ" dirty="0" smtClean="0"/>
              <a:t>.</a:t>
            </a:r>
          </a:p>
          <a:p>
            <a:pPr marL="0" indent="0" algn="just">
              <a:buNone/>
            </a:pPr>
            <a:r>
              <a:rPr lang="cs-CZ" dirty="0"/>
              <a:t>	</a:t>
            </a:r>
            <a:r>
              <a:rPr lang="cs-CZ" dirty="0" smtClean="0"/>
              <a:t>POZOR! Imise z pozemních komunikací vzniklé jejich obecných 	užíváním – NS 22 </a:t>
            </a:r>
            <a:r>
              <a:rPr lang="cs-CZ" dirty="0" err="1" smtClean="0"/>
              <a:t>Cdo</a:t>
            </a:r>
            <a:r>
              <a:rPr lang="cs-CZ" dirty="0" smtClean="0"/>
              <a:t> 3277/2014</a:t>
            </a:r>
            <a:endParaRPr lang="cs-CZ" dirty="0"/>
          </a:p>
        </p:txBody>
      </p:sp>
    </p:spTree>
    <p:extLst>
      <p:ext uri="{BB962C8B-B14F-4D97-AF65-F5344CB8AC3E}">
        <p14:creationId xmlns:p14="http://schemas.microsoft.com/office/powerpoint/2010/main" val="13594866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Omezení vlastnického práva – </a:t>
            </a:r>
            <a:r>
              <a:rPr lang="cs-CZ" dirty="0" smtClean="0"/>
              <a:t>vyvlastnění </a:t>
            </a:r>
            <a:r>
              <a:rPr lang="cs-CZ" dirty="0" smtClean="0"/>
              <a:t>a použití věci za náhradu</a:t>
            </a:r>
            <a:endParaRPr lang="cs-CZ" dirty="0"/>
          </a:p>
        </p:txBody>
      </p:sp>
      <p:sp>
        <p:nvSpPr>
          <p:cNvPr id="3" name="Zástupný symbol pro obsah 2"/>
          <p:cNvSpPr>
            <a:spLocks noGrp="1"/>
          </p:cNvSpPr>
          <p:nvPr>
            <p:ph idx="1"/>
          </p:nvPr>
        </p:nvSpPr>
        <p:spPr>
          <a:xfrm>
            <a:off x="1043608" y="1916832"/>
            <a:ext cx="7125112" cy="4051437"/>
          </a:xfrm>
        </p:spPr>
        <p:txBody>
          <a:bodyPr>
            <a:normAutofit/>
          </a:bodyPr>
          <a:lstStyle/>
          <a:p>
            <a:pPr marL="912114" lvl="1" indent="-457200" algn="just">
              <a:lnSpc>
                <a:spcPct val="90000"/>
              </a:lnSpc>
              <a:spcAft>
                <a:spcPts val="0"/>
              </a:spcAft>
              <a:buFont typeface="Wingdings" pitchFamily="2" charset="2"/>
              <a:buChar char="q"/>
              <a:defRPr/>
            </a:pPr>
            <a:r>
              <a:rPr lang="cs-CZ" sz="2000" dirty="0"/>
              <a:t>Vyvlastnit lze jen ve veřejném zájmu, na základě zákona a za náhradu, nelze-li dosáhnout uspokojení veřejného zájmu </a:t>
            </a:r>
            <a:r>
              <a:rPr lang="cs-CZ" sz="2000" dirty="0" smtClean="0"/>
              <a:t>jinak.</a:t>
            </a:r>
            <a:endParaRPr lang="cs-CZ" sz="2000" dirty="0"/>
          </a:p>
          <a:p>
            <a:pPr marL="912114" lvl="1" indent="-457200" algn="just">
              <a:lnSpc>
                <a:spcPct val="90000"/>
              </a:lnSpc>
              <a:spcAft>
                <a:spcPts val="0"/>
              </a:spcAft>
              <a:buFont typeface="Wingdings" pitchFamily="2" charset="2"/>
              <a:buChar char="q"/>
              <a:defRPr/>
            </a:pPr>
            <a:r>
              <a:rPr lang="cs-CZ" sz="2000" dirty="0"/>
              <a:t>Ve stavu nouze </a:t>
            </a:r>
            <a:r>
              <a:rPr lang="cs-CZ" sz="2000" dirty="0" smtClean="0"/>
              <a:t>nebo </a:t>
            </a:r>
            <a:r>
              <a:rPr lang="cs-CZ" sz="2000" dirty="0"/>
              <a:t>v naléhavém veřejném zájmu lze na nezbytnou dobu a v nezbytné míře použít vlastníkovu věc za náhradu.</a:t>
            </a:r>
          </a:p>
          <a:p>
            <a:pPr algn="just"/>
            <a:endParaRPr lang="cs-CZ" sz="2000" dirty="0"/>
          </a:p>
        </p:txBody>
      </p:sp>
    </p:spTree>
    <p:extLst>
      <p:ext uri="{BB962C8B-B14F-4D97-AF65-F5344CB8AC3E}">
        <p14:creationId xmlns:p14="http://schemas.microsoft.com/office/powerpoint/2010/main" val="841272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t>
            </a:r>
            <a:r>
              <a:rPr lang="cs-CZ" dirty="0" smtClean="0"/>
              <a:t>ořeny stromů a převisy (§ 1016)</a:t>
            </a:r>
            <a:endParaRPr lang="cs-CZ" dirty="0"/>
          </a:p>
        </p:txBody>
      </p:sp>
      <p:sp>
        <p:nvSpPr>
          <p:cNvPr id="3" name="Zástupný symbol pro obsah 2"/>
          <p:cNvSpPr>
            <a:spLocks noGrp="1"/>
          </p:cNvSpPr>
          <p:nvPr>
            <p:ph idx="1"/>
          </p:nvPr>
        </p:nvSpPr>
        <p:spPr/>
        <p:txBody>
          <a:bodyPr/>
          <a:lstStyle/>
          <a:p>
            <a:pPr algn="just"/>
            <a:r>
              <a:rPr lang="cs-CZ" dirty="0" smtClean="0"/>
              <a:t>Zákon opravňuje </a:t>
            </a:r>
            <a:r>
              <a:rPr lang="cs-CZ" dirty="0"/>
              <a:t>vlastníka pozemku </a:t>
            </a:r>
            <a:r>
              <a:rPr lang="cs-CZ" b="1" dirty="0"/>
              <a:t>odstranit kořeny </a:t>
            </a:r>
            <a:r>
              <a:rPr lang="cs-CZ" dirty="0"/>
              <a:t>stromu přesahující na jeho pozemek, působí-li mu to to škodu (např. prasknutí zdi na stavbě) nebo jiné obtíže převyšující zájem na nedotčeném zachování stromu. Podmínkou odstranění kořenů je žádost souseda o odstranění kořenů; až v případě, že tento sám v přiměřené době kořeny neodstraní, je obtěžovaný vlastník pozemku oprávněn je </a:t>
            </a:r>
            <a:r>
              <a:rPr lang="cs-CZ" dirty="0" smtClean="0"/>
              <a:t>odstranit.</a:t>
            </a:r>
          </a:p>
          <a:p>
            <a:pPr algn="just"/>
            <a:r>
              <a:rPr lang="cs-CZ" b="1" dirty="0"/>
              <a:t>Převisy</a:t>
            </a:r>
            <a:r>
              <a:rPr lang="cs-CZ" dirty="0"/>
              <a:t> jsou větve přesahující nad sousední pozemek. Platí pro ně stejné podmínky odstranění jako pro kořeny stromů. </a:t>
            </a:r>
          </a:p>
        </p:txBody>
      </p:sp>
    </p:spTree>
    <p:extLst>
      <p:ext uri="{BB962C8B-B14F-4D97-AF65-F5344CB8AC3E}">
        <p14:creationId xmlns:p14="http://schemas.microsoft.com/office/powerpoint/2010/main" val="2093610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Spadlé plody a sázení stromů</a:t>
            </a:r>
            <a:endParaRPr lang="cs-CZ" dirty="0"/>
          </a:p>
        </p:txBody>
      </p:sp>
      <p:sp>
        <p:nvSpPr>
          <p:cNvPr id="3" name="Zástupný symbol pro obsah 2"/>
          <p:cNvSpPr>
            <a:spLocks noGrp="1"/>
          </p:cNvSpPr>
          <p:nvPr>
            <p:ph idx="1"/>
          </p:nvPr>
        </p:nvSpPr>
        <p:spPr>
          <a:xfrm>
            <a:off x="1009443" y="1807361"/>
            <a:ext cx="7125112" cy="4429951"/>
          </a:xfrm>
        </p:spPr>
        <p:txBody>
          <a:bodyPr>
            <a:normAutofit lnSpcReduction="10000"/>
          </a:bodyPr>
          <a:lstStyle/>
          <a:p>
            <a:pPr algn="just"/>
            <a:r>
              <a:rPr lang="cs-CZ" dirty="0" smtClean="0"/>
              <a:t>§ 1016</a:t>
            </a:r>
          </a:p>
          <a:p>
            <a:pPr lvl="1" algn="just"/>
            <a:r>
              <a:rPr lang="cs-CZ" b="1" dirty="0" smtClean="0"/>
              <a:t>Plody </a:t>
            </a:r>
            <a:r>
              <a:rPr lang="cs-CZ" b="1" dirty="0"/>
              <a:t>spadlé ze stromů a keřů na sousední pozemek </a:t>
            </a:r>
            <a:r>
              <a:rPr lang="cs-CZ" dirty="0"/>
              <a:t>náleží vlastníkovi sousedního pozemku. To neplatí, je-li sousední pozemek veřejným statkem</a:t>
            </a:r>
            <a:r>
              <a:rPr lang="cs-CZ" dirty="0" smtClean="0"/>
              <a:t>.</a:t>
            </a:r>
          </a:p>
          <a:p>
            <a:pPr algn="just"/>
            <a:r>
              <a:rPr lang="cs-CZ" dirty="0" smtClean="0"/>
              <a:t>§ 1017</a:t>
            </a:r>
            <a:endParaRPr lang="cs-CZ" dirty="0"/>
          </a:p>
          <a:p>
            <a:pPr lvl="1" algn="just"/>
            <a:r>
              <a:rPr lang="cs-CZ" dirty="0" smtClean="0"/>
              <a:t>Má-li </a:t>
            </a:r>
            <a:r>
              <a:rPr lang="cs-CZ" dirty="0"/>
              <a:t>pro to vlastník pozemku rozumný důvod, může požadovat, aby se soused </a:t>
            </a:r>
            <a:r>
              <a:rPr lang="cs-CZ" b="1" dirty="0"/>
              <a:t>zdržel sázení stromů v těsné blízkosti společné hranice </a:t>
            </a:r>
            <a:r>
              <a:rPr lang="cs-CZ" dirty="0"/>
              <a:t>pozemků, a vysadil-li je nebo nechal-li je vzrůst, aby je odstranil. Nestanoví-li jiný právní předpis nebo neplyne-li z místních zvyklostí něco jiného, platí pro stromy dorůstající obvykle výšky přesahující 3 m jako přípustná vzdálenost od společné hranice pozemků 3 m a pro ostatní stromy 1,5 m</a:t>
            </a:r>
            <a:r>
              <a:rPr lang="cs-CZ" dirty="0" smtClean="0"/>
              <a:t>. Toto pravidlo se neuplatní v případě lesu nebo sadu, dále v případě, když stromy tvoří </a:t>
            </a:r>
            <a:r>
              <a:rPr lang="cs-CZ" dirty="0" err="1" smtClean="0"/>
              <a:t>rozhradu</a:t>
            </a:r>
            <a:r>
              <a:rPr lang="cs-CZ" dirty="0" smtClean="0"/>
              <a:t> nebo se jedná o strom chráněný podle zvláštního zákona. </a:t>
            </a:r>
            <a:endParaRPr lang="cs-CZ" dirty="0"/>
          </a:p>
        </p:txBody>
      </p:sp>
    </p:spTree>
    <p:extLst>
      <p:ext uri="{BB962C8B-B14F-4D97-AF65-F5344CB8AC3E}">
        <p14:creationId xmlns:p14="http://schemas.microsoft.com/office/powerpoint/2010/main" val="2086681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Opora pozemku, stavební činnost na pozemku aj.</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 1018 – zákaz odejmutí opory pozemku</a:t>
            </a:r>
          </a:p>
          <a:p>
            <a:r>
              <a:rPr lang="cs-CZ" dirty="0"/>
              <a:t>§ 1019 </a:t>
            </a:r>
            <a:r>
              <a:rPr lang="cs-CZ" dirty="0" smtClean="0"/>
              <a:t>– úprava stavby </a:t>
            </a:r>
            <a:r>
              <a:rPr lang="cs-CZ" dirty="0"/>
              <a:t>na sousedním pozemku tak, aby ze stavby nestékala voda nebo nepadal sníh nebo led na </a:t>
            </a:r>
            <a:r>
              <a:rPr lang="cs-CZ" dirty="0" smtClean="0"/>
              <a:t>sousední pozemek</a:t>
            </a:r>
          </a:p>
          <a:p>
            <a:r>
              <a:rPr lang="cs-CZ" dirty="0"/>
              <a:t>§ 1020 - Má-li pro to vlastník pozemku rozumný důvod, může požadovat, aby se soused zdržel zřizování stavby na sousedním pozemku v těsné blízkosti společné hranice pozemků</a:t>
            </a:r>
            <a:r>
              <a:rPr lang="cs-CZ" dirty="0" smtClean="0"/>
              <a:t>.</a:t>
            </a:r>
          </a:p>
          <a:p>
            <a:r>
              <a:rPr lang="cs-CZ" dirty="0" smtClean="0"/>
              <a:t>§ 1023 – povinnost vlastníka </a:t>
            </a:r>
            <a:r>
              <a:rPr lang="cs-CZ" dirty="0"/>
              <a:t>pozemku </a:t>
            </a:r>
            <a:r>
              <a:rPr lang="cs-CZ" dirty="0" smtClean="0"/>
              <a:t>snášet </a:t>
            </a:r>
            <a:r>
              <a:rPr lang="cs-CZ" dirty="0"/>
              <a:t>užívání prostoru nad pozemkem nebo pod pozemkem, je-li pro to důležitý důvod a děje-li se to takovým způsobem, že vlastník nemůže mít rozumný důvod tomu </a:t>
            </a:r>
            <a:r>
              <a:rPr lang="cs-CZ" dirty="0" smtClean="0"/>
              <a:t>bránit; toto však nezakládá právo užívat prostor nad nebo pod pozemkem natrvalo s výjimkou úředně povoleného zařízení – srov. odst. 2</a:t>
            </a:r>
          </a:p>
          <a:p>
            <a:r>
              <a:rPr lang="cs-CZ" dirty="0" smtClean="0"/>
              <a:t>§ 1022 – stavění nebo bourání stavby</a:t>
            </a:r>
          </a:p>
        </p:txBody>
      </p:sp>
    </p:spTree>
    <p:extLst>
      <p:ext uri="{BB962C8B-B14F-4D97-AF65-F5344CB8AC3E}">
        <p14:creationId xmlns:p14="http://schemas.microsoft.com/office/powerpoint/2010/main" val="2006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1115616" y="457683"/>
            <a:ext cx="7125112" cy="4051437"/>
          </a:xfrm>
        </p:spPr>
        <p:txBody>
          <a:bodyPr/>
          <a:lstStyle/>
          <a:p>
            <a:endParaRPr lang="cs-CZ" dirty="0"/>
          </a:p>
        </p:txBody>
      </p:sp>
      <p:sp>
        <p:nvSpPr>
          <p:cNvPr id="4" name="Obdélník 3"/>
          <p:cNvSpPr/>
          <p:nvPr/>
        </p:nvSpPr>
        <p:spPr>
          <a:xfrm>
            <a:off x="1691680" y="2060848"/>
            <a:ext cx="5400600" cy="72008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Absolutní majetková práva</a:t>
            </a:r>
            <a:endParaRPr lang="cs-CZ" dirty="0"/>
          </a:p>
        </p:txBody>
      </p:sp>
      <p:sp>
        <p:nvSpPr>
          <p:cNvPr id="5" name="Šipka dolů 4"/>
          <p:cNvSpPr/>
          <p:nvPr/>
        </p:nvSpPr>
        <p:spPr>
          <a:xfrm>
            <a:off x="2627784" y="2780928"/>
            <a:ext cx="576064" cy="1368152"/>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p:cNvSpPr/>
          <p:nvPr/>
        </p:nvSpPr>
        <p:spPr>
          <a:xfrm>
            <a:off x="5436096" y="2780928"/>
            <a:ext cx="576064" cy="1368152"/>
          </a:xfrm>
          <a:prstGeom prst="down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2123728" y="4149080"/>
            <a:ext cx="1728192" cy="72008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Věcná práva</a:t>
            </a:r>
            <a:endParaRPr lang="cs-CZ" dirty="0"/>
          </a:p>
        </p:txBody>
      </p:sp>
      <p:sp>
        <p:nvSpPr>
          <p:cNvPr id="10" name="Obdélník 9"/>
          <p:cNvSpPr/>
          <p:nvPr/>
        </p:nvSpPr>
        <p:spPr>
          <a:xfrm>
            <a:off x="4860032" y="4149080"/>
            <a:ext cx="1872208" cy="72008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Dědické právo</a:t>
            </a:r>
            <a:endParaRPr lang="cs-CZ" dirty="0"/>
          </a:p>
        </p:txBody>
      </p:sp>
    </p:spTree>
    <p:extLst>
      <p:ext uri="{BB962C8B-B14F-4D97-AF65-F5344CB8AC3E}">
        <p14:creationId xmlns:p14="http://schemas.microsoft.com/office/powerpoint/2010/main" val="3188591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Rozhrady</a:t>
            </a:r>
            <a:endParaRPr lang="cs-CZ" dirty="0"/>
          </a:p>
        </p:txBody>
      </p:sp>
      <p:sp>
        <p:nvSpPr>
          <p:cNvPr id="3" name="Zástupný symbol pro obsah 2"/>
          <p:cNvSpPr>
            <a:spLocks noGrp="1"/>
          </p:cNvSpPr>
          <p:nvPr>
            <p:ph idx="1"/>
          </p:nvPr>
        </p:nvSpPr>
        <p:spPr/>
        <p:txBody>
          <a:bodyPr/>
          <a:lstStyle/>
          <a:p>
            <a:pPr algn="just"/>
            <a:r>
              <a:rPr lang="cs-CZ" dirty="0"/>
              <a:t>Za </a:t>
            </a:r>
            <a:r>
              <a:rPr lang="cs-CZ" dirty="0" err="1"/>
              <a:t>rozhrady</a:t>
            </a:r>
            <a:r>
              <a:rPr lang="cs-CZ" dirty="0"/>
              <a:t> se považují různá, ať přirozená nebo umělá rozhraničení pozemků, jde zejména o ploty, zdi, meze a strouhy, nicméně výčet </a:t>
            </a:r>
            <a:r>
              <a:rPr lang="cs-CZ" dirty="0" err="1"/>
              <a:t>rozhrad</a:t>
            </a:r>
            <a:r>
              <a:rPr lang="cs-CZ" dirty="0"/>
              <a:t> v § 1024 odst. 1 </a:t>
            </a:r>
            <a:r>
              <a:rPr lang="cs-CZ" dirty="0" err="1"/>
              <a:t>ObčZ</a:t>
            </a:r>
            <a:r>
              <a:rPr lang="cs-CZ" dirty="0"/>
              <a:t> je demonstrativní. V zákoně je stanovena vyvratitelná domněnka o tom, že </a:t>
            </a:r>
            <a:r>
              <a:rPr lang="cs-CZ" dirty="0" err="1"/>
              <a:t>rozhrady</a:t>
            </a:r>
            <a:r>
              <a:rPr lang="cs-CZ" dirty="0"/>
              <a:t> jsou společné. </a:t>
            </a:r>
          </a:p>
          <a:p>
            <a:pPr algn="just"/>
            <a:endParaRPr lang="cs-CZ" dirty="0"/>
          </a:p>
        </p:txBody>
      </p:sp>
    </p:spTree>
    <p:extLst>
      <p:ext uri="{BB962C8B-B14F-4D97-AF65-F5344CB8AC3E}">
        <p14:creationId xmlns:p14="http://schemas.microsoft.com/office/powerpoint/2010/main" val="758884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Oplocení pozemku</a:t>
            </a:r>
            <a:endParaRPr lang="cs-CZ" dirty="0"/>
          </a:p>
        </p:txBody>
      </p:sp>
      <p:sp>
        <p:nvSpPr>
          <p:cNvPr id="3" name="Zástupný symbol pro obsah 2"/>
          <p:cNvSpPr>
            <a:spLocks noGrp="1"/>
          </p:cNvSpPr>
          <p:nvPr>
            <p:ph idx="1"/>
          </p:nvPr>
        </p:nvSpPr>
        <p:spPr/>
        <p:txBody>
          <a:bodyPr/>
          <a:lstStyle/>
          <a:p>
            <a:r>
              <a:rPr lang="cs-CZ" dirty="0"/>
              <a:t>Soud může podle § 1027 </a:t>
            </a:r>
            <a:r>
              <a:rPr lang="cs-CZ" dirty="0" err="1"/>
              <a:t>ObčZ</a:t>
            </a:r>
            <a:r>
              <a:rPr lang="cs-CZ" dirty="0"/>
              <a:t> vlastníkovi pozemku uložit povinnost svůj pozemek oplotit za splnění těchto podmínek:</a:t>
            </a:r>
          </a:p>
          <a:p>
            <a:pPr lvl="1"/>
            <a:r>
              <a:rPr lang="cs-CZ" dirty="0"/>
              <a:t>návrh souseda</a:t>
            </a:r>
          </a:p>
          <a:p>
            <a:pPr lvl="1"/>
            <a:r>
              <a:rPr lang="cs-CZ" dirty="0"/>
              <a:t>kladné stanovisko stavebního úřadu</a:t>
            </a:r>
          </a:p>
          <a:p>
            <a:pPr lvl="1"/>
            <a:r>
              <a:rPr lang="cs-CZ" dirty="0"/>
              <a:t>potřeba zajištění nerušeného výkonu sousedova vlastnického práva</a:t>
            </a:r>
          </a:p>
          <a:p>
            <a:pPr lvl="1"/>
            <a:r>
              <a:rPr lang="cs-CZ" dirty="0"/>
              <a:t>zřízení plotu nebrání to účelnému užívání dalších pozemků.</a:t>
            </a:r>
          </a:p>
          <a:p>
            <a:endParaRPr lang="cs-CZ" dirty="0"/>
          </a:p>
        </p:txBody>
      </p:sp>
    </p:spTree>
    <p:extLst>
      <p:ext uri="{BB962C8B-B14F-4D97-AF65-F5344CB8AC3E}">
        <p14:creationId xmlns:p14="http://schemas.microsoft.com/office/powerpoint/2010/main" val="2512568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Vstup na sousední pozemek</a:t>
            </a:r>
            <a:endParaRPr lang="cs-CZ" dirty="0"/>
          </a:p>
        </p:txBody>
      </p:sp>
      <p:sp>
        <p:nvSpPr>
          <p:cNvPr id="3" name="Zástupný symbol pro obsah 2"/>
          <p:cNvSpPr>
            <a:spLocks noGrp="1"/>
          </p:cNvSpPr>
          <p:nvPr>
            <p:ph idx="1"/>
          </p:nvPr>
        </p:nvSpPr>
        <p:spPr/>
        <p:txBody>
          <a:bodyPr>
            <a:normAutofit/>
          </a:bodyPr>
          <a:lstStyle/>
          <a:p>
            <a:pPr algn="just"/>
            <a:r>
              <a:rPr lang="cs-CZ" dirty="0"/>
              <a:t>Na sousední pozemek je možné vstoupit jenom v zákonem uvedených případech, neexistuje-li mezi sousedy dohoda (např. služebnost nebo nájemní vztah). Zejména jde o tyto případy:</a:t>
            </a:r>
          </a:p>
          <a:p>
            <a:pPr lvl="1" algn="just"/>
            <a:r>
              <a:rPr lang="cs-CZ" i="1" dirty="0"/>
              <a:t>údržba sousedního pozemku (§ </a:t>
            </a:r>
            <a:r>
              <a:rPr lang="cs-CZ" i="1" dirty="0" smtClean="0"/>
              <a:t>1021)</a:t>
            </a:r>
            <a:endParaRPr lang="cs-CZ" dirty="0"/>
          </a:p>
          <a:p>
            <a:pPr lvl="1" algn="just"/>
            <a:r>
              <a:rPr lang="cs-CZ" i="1" dirty="0" smtClean="0"/>
              <a:t>stavební </a:t>
            </a:r>
            <a:r>
              <a:rPr lang="cs-CZ" i="1" dirty="0"/>
              <a:t>práce na sousedním pozemku (§ </a:t>
            </a:r>
            <a:r>
              <a:rPr lang="cs-CZ" i="1" dirty="0" smtClean="0"/>
              <a:t>1022)</a:t>
            </a:r>
            <a:endParaRPr lang="cs-CZ" dirty="0"/>
          </a:p>
          <a:p>
            <a:pPr lvl="1" algn="just"/>
            <a:r>
              <a:rPr lang="cs-CZ" i="1" dirty="0" smtClean="0"/>
              <a:t>pronásledování </a:t>
            </a:r>
            <a:r>
              <a:rPr lang="cs-CZ" i="1" dirty="0"/>
              <a:t>zvířat a věcí (§ </a:t>
            </a:r>
            <a:r>
              <a:rPr lang="cs-CZ" i="1" dirty="0" smtClean="0"/>
              <a:t>1014)</a:t>
            </a:r>
            <a:endParaRPr lang="cs-CZ" dirty="0"/>
          </a:p>
          <a:p>
            <a:pPr marL="914400" lvl="2" indent="0" algn="just">
              <a:buNone/>
            </a:pPr>
            <a:r>
              <a:rPr lang="cs-CZ" dirty="0"/>
              <a:t>Pokud se na sousedním pozemku ocitne cizí movitá věc, je povinen ji vlastník vydat jejímu vlastníkovi, případně tomu, kdo jim měl u sebe, jinak mu umožnit vstup na svůj pozemek a věci si vyhledat a odnést. Pokud by toto vlastník pozemku, na kterém se nachází cizí movitá věc, toto neučinil, vystavuje se žalobě na vydání věci vzhledem k tomu, že věc neoprávněně zadržuje. </a:t>
            </a:r>
          </a:p>
          <a:p>
            <a:pPr algn="just"/>
            <a:endParaRPr lang="cs-CZ" dirty="0"/>
          </a:p>
        </p:txBody>
      </p:sp>
    </p:spTree>
    <p:extLst>
      <p:ext uri="{BB962C8B-B14F-4D97-AF65-F5344CB8AC3E}">
        <p14:creationId xmlns:p14="http://schemas.microsoft.com/office/powerpoint/2010/main" val="1550463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t>Nezbytná cesta</a:t>
            </a:r>
            <a:endParaRPr lang="cs-CZ" dirty="0">
              <a:solidFill>
                <a:schemeClr val="tx2">
                  <a:satMod val="200000"/>
                </a:schemeClr>
              </a:solidFill>
              <a:latin typeface="+mn-lt"/>
            </a:endParaRPr>
          </a:p>
        </p:txBody>
      </p:sp>
      <p:sp>
        <p:nvSpPr>
          <p:cNvPr id="23555" name="Zástupný symbol pro obsah 2"/>
          <p:cNvSpPr>
            <a:spLocks noGrp="1"/>
          </p:cNvSpPr>
          <p:nvPr>
            <p:ph idx="1"/>
          </p:nvPr>
        </p:nvSpPr>
        <p:spPr>
          <a:xfrm>
            <a:off x="914400" y="1412875"/>
            <a:ext cx="7772400" cy="4943475"/>
          </a:xfrm>
        </p:spPr>
        <p:txBody>
          <a:bodyPr/>
          <a:lstStyle/>
          <a:p>
            <a:pPr lvl="1" algn="just" eaLnBrk="1" hangingPunct="1">
              <a:buFont typeface="Arial" charset="0"/>
              <a:buChar char="–"/>
              <a:defRPr/>
            </a:pPr>
            <a:r>
              <a:rPr lang="cs-CZ" altLang="cs-CZ" sz="1800" dirty="0" smtClean="0">
                <a:solidFill>
                  <a:schemeClr val="tx1">
                    <a:lumMod val="85000"/>
                    <a:lumOff val="15000"/>
                  </a:schemeClr>
                </a:solidFill>
              </a:rPr>
              <a:t>zřizuje soud buď jako obligační právo nebo jako služebnost</a:t>
            </a:r>
            <a:endParaRPr lang="cs-CZ" altLang="cs-CZ" sz="1800" b="1" dirty="0">
              <a:solidFill>
                <a:schemeClr val="tx1">
                  <a:lumMod val="85000"/>
                  <a:lumOff val="15000"/>
                </a:schemeClr>
              </a:solidFill>
              <a:cs typeface="Arial" charset="0"/>
            </a:endParaRPr>
          </a:p>
          <a:p>
            <a:pPr marL="454025" lvl="1" indent="0" algn="just" eaLnBrk="1" hangingPunct="1">
              <a:buFont typeface="Wingdings" pitchFamily="2" charset="2"/>
              <a:buNone/>
              <a:defRPr/>
            </a:pPr>
            <a:endParaRPr lang="cs-CZ" altLang="cs-CZ" sz="1400" b="1" dirty="0" smtClean="0">
              <a:solidFill>
                <a:schemeClr val="tx1">
                  <a:lumMod val="85000"/>
                  <a:lumOff val="15000"/>
                </a:schemeClr>
              </a:solidFill>
              <a:cs typeface="Arial" charset="0"/>
            </a:endParaRPr>
          </a:p>
          <a:p>
            <a:pPr lvl="1" algn="just" eaLnBrk="1" hangingPunct="1">
              <a:buFont typeface="Wingdings" pitchFamily="2" charset="2"/>
              <a:buNone/>
              <a:defRPr/>
            </a:pPr>
            <a:r>
              <a:rPr lang="cs-CZ" altLang="cs-CZ" sz="1400" b="1" dirty="0" smtClean="0">
                <a:solidFill>
                  <a:schemeClr val="tx1">
                    <a:lumMod val="85000"/>
                    <a:lumOff val="15000"/>
                  </a:schemeClr>
                </a:solidFill>
                <a:cs typeface="Arial" charset="0"/>
              </a:rPr>
              <a:t>Základní podmínky pro zřízení nezbytné cesty:</a:t>
            </a:r>
          </a:p>
          <a:p>
            <a:pPr lvl="1" algn="just" eaLnBrk="1" hangingPunct="1">
              <a:buFont typeface="Arial" charset="0"/>
              <a:buChar char="•"/>
              <a:defRPr/>
            </a:pPr>
            <a:r>
              <a:rPr lang="cs-CZ" altLang="cs-CZ" sz="1400" dirty="0" smtClean="0">
                <a:solidFill>
                  <a:schemeClr val="tx1">
                    <a:lumMod val="85000"/>
                    <a:lumOff val="15000"/>
                  </a:schemeClr>
                </a:solidFill>
                <a:cs typeface="Arial" charset="0"/>
              </a:rPr>
              <a:t>Nemovitá věc (např. pozemek nebo právo stavby)</a:t>
            </a:r>
          </a:p>
          <a:p>
            <a:pPr lvl="1" algn="just" eaLnBrk="1" hangingPunct="1">
              <a:buFont typeface="Arial" charset="0"/>
              <a:buChar char="•"/>
              <a:defRPr/>
            </a:pPr>
            <a:r>
              <a:rPr lang="cs-CZ" altLang="cs-CZ" sz="1400" dirty="0" smtClean="0">
                <a:solidFill>
                  <a:schemeClr val="tx1">
                    <a:lumMod val="85000"/>
                    <a:lumOff val="15000"/>
                  </a:schemeClr>
                </a:solidFill>
                <a:cs typeface="Arial" charset="0"/>
              </a:rPr>
              <a:t>Chybějící přístup k  veřejné cestě (tzv. naléhavá komunikační potřeba)</a:t>
            </a:r>
          </a:p>
          <a:p>
            <a:pPr lvl="1" algn="just" eaLnBrk="1" hangingPunct="1">
              <a:buFont typeface="Arial" charset="0"/>
              <a:buChar char="•"/>
              <a:defRPr/>
            </a:pPr>
            <a:r>
              <a:rPr lang="cs-CZ" altLang="cs-CZ" sz="1400" dirty="0" smtClean="0">
                <a:solidFill>
                  <a:schemeClr val="tx1">
                    <a:lumMod val="85000"/>
                    <a:lumOff val="15000"/>
                  </a:schemeClr>
                </a:solidFill>
                <a:ea typeface="Calibri" pitchFamily="34" charset="0"/>
                <a:cs typeface="Arial" charset="0"/>
              </a:rPr>
              <a:t>Úplata za zřízení práva nezbytné cesty</a:t>
            </a:r>
          </a:p>
          <a:p>
            <a:pPr marL="454025" lvl="1" indent="0" algn="just" eaLnBrk="1" hangingPunct="1">
              <a:buFont typeface="Wingdings" pitchFamily="2" charset="2"/>
              <a:buNone/>
              <a:defRPr/>
            </a:pPr>
            <a:endParaRPr lang="cs-CZ" altLang="cs-CZ" sz="1400" dirty="0" smtClean="0">
              <a:solidFill>
                <a:schemeClr val="tx1">
                  <a:lumMod val="85000"/>
                  <a:lumOff val="15000"/>
                </a:schemeClr>
              </a:solidFill>
              <a:cs typeface="Arial" charset="0"/>
            </a:endParaRPr>
          </a:p>
          <a:p>
            <a:pPr lvl="1" algn="just" eaLnBrk="1" hangingPunct="1">
              <a:buFont typeface="Wingdings" pitchFamily="2" charset="2"/>
              <a:buNone/>
              <a:defRPr/>
            </a:pPr>
            <a:r>
              <a:rPr lang="cs-CZ" altLang="cs-CZ" sz="1400" dirty="0" smtClean="0">
                <a:solidFill>
                  <a:schemeClr val="tx1">
                    <a:lumMod val="85000"/>
                    <a:lumOff val="15000"/>
                  </a:schemeClr>
                </a:solidFill>
                <a:cs typeface="Arial" charset="0"/>
              </a:rPr>
              <a:t>Kdy </a:t>
            </a:r>
            <a:r>
              <a:rPr lang="cs-CZ" altLang="cs-CZ" sz="1400" b="1" dirty="0" smtClean="0">
                <a:solidFill>
                  <a:schemeClr val="tx1">
                    <a:lumMod val="85000"/>
                    <a:lumOff val="15000"/>
                  </a:schemeClr>
                </a:solidFill>
                <a:cs typeface="Arial" charset="0"/>
              </a:rPr>
              <a:t>nelze </a:t>
            </a:r>
            <a:r>
              <a:rPr lang="cs-CZ" altLang="cs-CZ" sz="1400" dirty="0" smtClean="0">
                <a:solidFill>
                  <a:schemeClr val="tx1">
                    <a:lumMod val="85000"/>
                    <a:lumOff val="15000"/>
                  </a:schemeClr>
                </a:solidFill>
                <a:cs typeface="Arial" charset="0"/>
              </a:rPr>
              <a:t>povolit nezbytnou cestu::</a:t>
            </a:r>
          </a:p>
          <a:p>
            <a:pPr lvl="1" algn="just" eaLnBrk="1" hangingPunct="1">
              <a:defRPr/>
            </a:pPr>
            <a:r>
              <a:rPr lang="cs-CZ" altLang="cs-CZ" sz="1400" dirty="0" smtClean="0">
                <a:solidFill>
                  <a:schemeClr val="tx1">
                    <a:lumMod val="85000"/>
                    <a:lumOff val="15000"/>
                  </a:schemeClr>
                </a:solidFill>
                <a:cs typeface="Arial" charset="0"/>
              </a:rPr>
              <a:t>Škoda převyšující výhodu nezbytné cesty</a:t>
            </a:r>
          </a:p>
          <a:p>
            <a:pPr lvl="1" algn="just" eaLnBrk="1" hangingPunct="1">
              <a:defRPr/>
            </a:pPr>
            <a:r>
              <a:rPr lang="cs-CZ" altLang="cs-CZ" sz="1400" dirty="0" smtClean="0">
                <a:solidFill>
                  <a:schemeClr val="tx1">
                    <a:lumMod val="85000"/>
                    <a:lumOff val="15000"/>
                  </a:schemeClr>
                </a:solidFill>
                <a:cs typeface="Arial" charset="0"/>
              </a:rPr>
              <a:t>Způsobení nedostatku přístupu z hrubé nedbalosti či úmyslně tím, kdo o nezbytnou cestu žádá</a:t>
            </a:r>
          </a:p>
          <a:p>
            <a:pPr lvl="1" algn="just" eaLnBrk="1" hangingPunct="1">
              <a:defRPr/>
            </a:pPr>
            <a:r>
              <a:rPr lang="cs-CZ" altLang="cs-CZ" sz="1400" dirty="0" smtClean="0">
                <a:solidFill>
                  <a:schemeClr val="tx1">
                    <a:lumMod val="85000"/>
                    <a:lumOff val="15000"/>
                  </a:schemeClr>
                </a:solidFill>
                <a:cs typeface="Arial" charset="0"/>
              </a:rPr>
              <a:t>Pohodlnější spojení</a:t>
            </a:r>
          </a:p>
          <a:p>
            <a:pPr lvl="1" algn="just" eaLnBrk="1" hangingPunct="1">
              <a:defRPr/>
            </a:pPr>
            <a:r>
              <a:rPr lang="cs-CZ" altLang="cs-CZ" sz="1400" dirty="0" smtClean="0">
                <a:solidFill>
                  <a:schemeClr val="tx1">
                    <a:lumMod val="85000"/>
                    <a:lumOff val="15000"/>
                  </a:schemeClr>
                </a:solidFill>
                <a:cs typeface="Arial" charset="0"/>
              </a:rPr>
              <a:t>Přes prostor uzavřený za tím účelem, aby do něj cizí osoby neměly přístup, ani přes pozemek, kde veřejný zájem brání takovou cestu zřídit</a:t>
            </a:r>
          </a:p>
        </p:txBody>
      </p:sp>
    </p:spTree>
    <p:extLst>
      <p:ext uri="{BB962C8B-B14F-4D97-AF65-F5344CB8AC3E}">
        <p14:creationId xmlns:p14="http://schemas.microsoft.com/office/powerpoint/2010/main" val="1463425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defRPr/>
            </a:pPr>
            <a:r>
              <a:rPr lang="cs-CZ" dirty="0" smtClean="0"/>
              <a:t>Ochrana (nejenom) vlastnického práva</a:t>
            </a:r>
            <a:endParaRPr lang="cs-CZ" dirty="0">
              <a:solidFill>
                <a:schemeClr val="tx2">
                  <a:satMod val="200000"/>
                </a:schemeClr>
              </a:solidFill>
              <a:latin typeface="+mn-lt"/>
            </a:endParaRPr>
          </a:p>
        </p:txBody>
      </p:sp>
      <p:sp>
        <p:nvSpPr>
          <p:cNvPr id="31747" name="Zástupný symbol pro obsah 2"/>
          <p:cNvSpPr>
            <a:spLocks noGrp="1"/>
          </p:cNvSpPr>
          <p:nvPr>
            <p:ph idx="1"/>
          </p:nvPr>
        </p:nvSpPr>
        <p:spPr>
          <a:xfrm>
            <a:off x="857250" y="980728"/>
            <a:ext cx="7772400" cy="4608512"/>
          </a:xfrm>
        </p:spPr>
        <p:txBody>
          <a:bodyPr/>
          <a:lstStyle/>
          <a:p>
            <a:pPr eaLnBrk="1" hangingPunct="1"/>
            <a:r>
              <a:rPr lang="cs-CZ" altLang="cs-CZ" dirty="0" smtClean="0"/>
              <a:t>Žaloba na vydání věci (žaloba na vyklizení) - § 1040</a:t>
            </a:r>
          </a:p>
          <a:p>
            <a:pPr eaLnBrk="1" hangingPunct="1"/>
            <a:r>
              <a:rPr lang="cs-CZ" altLang="cs-CZ" dirty="0" smtClean="0"/>
              <a:t>Žaloba </a:t>
            </a:r>
            <a:r>
              <a:rPr lang="cs-CZ" altLang="cs-CZ" dirty="0" err="1" smtClean="0"/>
              <a:t>negatorní</a:t>
            </a:r>
            <a:r>
              <a:rPr lang="cs-CZ" altLang="cs-CZ" dirty="0" smtClean="0"/>
              <a:t> (</a:t>
            </a:r>
            <a:r>
              <a:rPr lang="cs-CZ" altLang="cs-CZ" dirty="0" err="1" smtClean="0"/>
              <a:t>zápůrčí</a:t>
            </a:r>
            <a:r>
              <a:rPr lang="cs-CZ" altLang="cs-CZ" dirty="0" smtClean="0"/>
              <a:t>) - § 1042</a:t>
            </a:r>
          </a:p>
          <a:p>
            <a:pPr eaLnBrk="1" hangingPunct="1"/>
            <a:r>
              <a:rPr lang="cs-CZ" altLang="cs-CZ" dirty="0" smtClean="0"/>
              <a:t>Žaloba </a:t>
            </a:r>
            <a:r>
              <a:rPr lang="cs-CZ" altLang="cs-CZ" dirty="0" err="1" smtClean="0"/>
              <a:t>publiciánská</a:t>
            </a:r>
            <a:r>
              <a:rPr lang="cs-CZ" altLang="cs-CZ" dirty="0" smtClean="0"/>
              <a:t> (z domnělého vlastnictví) - § 1043</a:t>
            </a:r>
          </a:p>
          <a:p>
            <a:pPr eaLnBrk="1" hangingPunct="1"/>
            <a:r>
              <a:rPr lang="cs-CZ" altLang="cs-CZ" dirty="0" smtClean="0"/>
              <a:t>Žaloba z obligační ochrany (§ 1044)</a:t>
            </a:r>
          </a:p>
        </p:txBody>
      </p:sp>
    </p:spTree>
    <p:extLst>
      <p:ext uri="{BB962C8B-B14F-4D97-AF65-F5344CB8AC3E}">
        <p14:creationId xmlns:p14="http://schemas.microsoft.com/office/powerpoint/2010/main" val="21907252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Děkuji za pozornost!!</a:t>
            </a:r>
            <a:endParaRPr lang="cs-CZ" dirty="0"/>
          </a:p>
        </p:txBody>
      </p:sp>
    </p:spTree>
    <p:extLst>
      <p:ext uri="{BB962C8B-B14F-4D97-AF65-F5344CB8AC3E}">
        <p14:creationId xmlns:p14="http://schemas.microsoft.com/office/powerpoint/2010/main" val="1339954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Věcná práva - úvod</a:t>
            </a:r>
            <a:endParaRPr lang="cs-CZ" dirty="0"/>
          </a:p>
        </p:txBody>
      </p:sp>
      <p:sp>
        <p:nvSpPr>
          <p:cNvPr id="3" name="Zástupný symbol pro obsah 2"/>
          <p:cNvSpPr>
            <a:spLocks noGrp="1"/>
          </p:cNvSpPr>
          <p:nvPr>
            <p:ph idx="1"/>
          </p:nvPr>
        </p:nvSpPr>
        <p:spPr>
          <a:xfrm>
            <a:off x="1043608" y="1628800"/>
            <a:ext cx="7125112" cy="5040560"/>
          </a:xfrm>
        </p:spPr>
        <p:txBody>
          <a:bodyPr>
            <a:normAutofit fontScale="77500" lnSpcReduction="20000"/>
          </a:bodyPr>
          <a:lstStyle/>
          <a:p>
            <a:pPr algn="just"/>
            <a:r>
              <a:rPr lang="cs-CZ" dirty="0" smtClean="0"/>
              <a:t>Věcná </a:t>
            </a:r>
            <a:r>
              <a:rPr lang="cs-CZ" dirty="0" smtClean="0"/>
              <a:t>práva v </a:t>
            </a:r>
            <a:r>
              <a:rPr lang="cs-CZ" dirty="0"/>
              <a:t>objektivním smyslu: </a:t>
            </a:r>
            <a:r>
              <a:rPr lang="cs-CZ" dirty="0" smtClean="0"/>
              <a:t>právní </a:t>
            </a:r>
            <a:r>
              <a:rPr lang="cs-CZ" dirty="0"/>
              <a:t>normy </a:t>
            </a:r>
            <a:r>
              <a:rPr lang="cs-CZ" dirty="0" smtClean="0"/>
              <a:t>upravující právní vztahy </a:t>
            </a:r>
            <a:r>
              <a:rPr lang="cs-CZ" dirty="0"/>
              <a:t>k </a:t>
            </a:r>
            <a:r>
              <a:rPr lang="cs-CZ" dirty="0" smtClean="0"/>
              <a:t>věcem.</a:t>
            </a:r>
          </a:p>
          <a:p>
            <a:pPr lvl="1" algn="just"/>
            <a:r>
              <a:rPr lang="cs-CZ" dirty="0"/>
              <a:t>V tradičním pojetí byla věcná práva považována za „úplné nebo částečné právní panství nad věcí“ a vyznačovala se právním vztahem osoby k věci. V moderní právní vědě, která rozpracovala teorii subjektivního práva, se lze setkat spíše s pojetím, že každé subjektivní právo, věcné právo nevyjímaje, může v zásadě působit jen mezi </a:t>
            </a:r>
            <a:r>
              <a:rPr lang="cs-CZ" dirty="0" smtClean="0"/>
              <a:t>osobami.</a:t>
            </a:r>
            <a:r>
              <a:rPr lang="cs-CZ" dirty="0"/>
              <a:t> Hovoří-li se o právu k věci, má se tím na mysli spíše komplex práv a povinností, které vznikají mezi vlastníkem a jinou osobou, kterou může být např. jiný vlastník (soused) nebo osoba, která do vlastnického práva jiného zasáhne. </a:t>
            </a:r>
            <a:r>
              <a:rPr lang="x-none"/>
              <a:t>Srov. SCHWAB; LÖHNIG</a:t>
            </a:r>
            <a:r>
              <a:rPr lang="x-none"/>
              <a:t>, </a:t>
            </a:r>
            <a:r>
              <a:rPr lang="cs-CZ" dirty="0" err="1" smtClean="0"/>
              <a:t>Einführung</a:t>
            </a:r>
            <a:r>
              <a:rPr lang="cs-CZ" dirty="0" smtClean="0"/>
              <a:t> in </a:t>
            </a:r>
            <a:r>
              <a:rPr lang="cs-CZ" dirty="0" err="1" smtClean="0"/>
              <a:t>das</a:t>
            </a:r>
            <a:r>
              <a:rPr lang="cs-CZ" dirty="0" smtClean="0"/>
              <a:t> </a:t>
            </a:r>
            <a:r>
              <a:rPr lang="cs-CZ" dirty="0" err="1" smtClean="0"/>
              <a:t>Bürgerliche</a:t>
            </a:r>
            <a:r>
              <a:rPr lang="cs-CZ" dirty="0" smtClean="0"/>
              <a:t> </a:t>
            </a:r>
            <a:r>
              <a:rPr lang="cs-CZ" dirty="0" err="1" smtClean="0"/>
              <a:t>Recht</a:t>
            </a:r>
            <a:r>
              <a:rPr lang="cs-CZ" dirty="0" smtClean="0"/>
              <a:t>. </a:t>
            </a:r>
            <a:r>
              <a:rPr lang="x-none" smtClean="0"/>
              <a:t>2012</a:t>
            </a:r>
            <a:r>
              <a:rPr lang="x-none"/>
              <a:t>, </a:t>
            </a:r>
            <a:r>
              <a:rPr lang="x-none" smtClean="0"/>
              <a:t>s</a:t>
            </a:r>
            <a:r>
              <a:rPr lang="x-none"/>
              <a:t>. </a:t>
            </a:r>
            <a:r>
              <a:rPr lang="x-none"/>
              <a:t>83</a:t>
            </a:r>
            <a:r>
              <a:rPr lang="x-none" smtClean="0"/>
              <a:t>.</a:t>
            </a:r>
            <a:endParaRPr lang="cs-CZ" dirty="0" smtClean="0"/>
          </a:p>
          <a:p>
            <a:pPr lvl="1" algn="just"/>
            <a:r>
              <a:rPr lang="cs-CZ" dirty="0" smtClean="0"/>
              <a:t>Např.: Vlastnické </a:t>
            </a:r>
            <a:r>
              <a:rPr lang="cs-CZ" dirty="0"/>
              <a:t>právo je absolutním právem. To je chápáno tak, že mu odpovídá negativní povinnost všech ostatních zdržet se zásahů do vlastnického práva. Nicméně třetí osoba nemusí vědět, komu konkrétní věc patří. Je tedy nerozhodné, zda věc patří subjektu A nebo B, z pohledu třetí osoby postačí, že ví, že věc nepatří jí. Uvedené vymezení absolutního práva však nelze chápat jako pouto, které by pojilo oprávněného se všemi ostatními osobami, které jsou povinny zdržet se zásahů do něj, tedy že by právo konstruovalo právní vztah mezi vlastníkem a všemi dalšími osobami na planetě Zemi. Takový právní vztah nemůže vzniknout, a to ani latentně. Právní vztah, resp. nárok vznikne až tehdy, je-li do absolutního práva jiného zasaženo nebo je-li takové právo porušeno či </a:t>
            </a:r>
            <a:r>
              <a:rPr lang="cs-CZ" dirty="0" smtClean="0"/>
              <a:t>ohroženo. </a:t>
            </a:r>
            <a:r>
              <a:rPr lang="x-none" smtClean="0"/>
              <a:t>Srov</a:t>
            </a:r>
            <a:r>
              <a:rPr lang="x-none"/>
              <a:t>. SPÁČIL, Jiří </a:t>
            </a:r>
            <a:r>
              <a:rPr lang="x-none"/>
              <a:t>In </a:t>
            </a:r>
            <a:r>
              <a:rPr lang="x-none" smtClean="0"/>
              <a:t>SPÁČIL</a:t>
            </a:r>
            <a:r>
              <a:rPr lang="cs-CZ" dirty="0" smtClean="0"/>
              <a:t>, Jiří a kol. Občanský zákoník. Komentář. Praha: C. H. Beck,</a:t>
            </a:r>
            <a:r>
              <a:rPr lang="x-none" smtClean="0"/>
              <a:t> 2013, s</a:t>
            </a:r>
            <a:r>
              <a:rPr lang="cs-CZ" dirty="0" smtClean="0"/>
              <a:t>.</a:t>
            </a:r>
            <a:r>
              <a:rPr lang="x-none" smtClean="0"/>
              <a:t> </a:t>
            </a:r>
            <a:r>
              <a:rPr lang="x-none"/>
              <a:t>2.</a:t>
            </a:r>
            <a:endParaRPr lang="cs-CZ" dirty="0"/>
          </a:p>
          <a:p>
            <a:pPr lvl="1" algn="just"/>
            <a:r>
              <a:rPr lang="x-none"/>
              <a:t>V německé nauce se trefně uvádí příklad Robinsona na pustém ostrově; v tomto případě by bylo zjevně nesmyslné označovat jako (vlastnické) právo bezprostřední právní panství nad věcí bez vztahu k nějaké osobě. Srov. např. LARENZ, Karl. </a:t>
            </a:r>
            <a:r>
              <a:rPr lang="x-none" i="1"/>
              <a:t>Allgemeiner Teil des deutschen Bürgerlichen Rechts</a:t>
            </a:r>
            <a:r>
              <a:rPr lang="x-none"/>
              <a:t>. 7. vydání, 1989, s</a:t>
            </a:r>
            <a:r>
              <a:rPr lang="x-none"/>
              <a:t>. </a:t>
            </a:r>
            <a:r>
              <a:rPr lang="x-none" smtClean="0"/>
              <a:t>195</a:t>
            </a:r>
            <a:r>
              <a:rPr lang="cs-CZ" dirty="0" smtClean="0"/>
              <a:t>.</a:t>
            </a:r>
            <a:endParaRPr lang="cs-CZ" dirty="0"/>
          </a:p>
          <a:p>
            <a:pPr lvl="1" algn="just"/>
            <a:endParaRPr lang="cs-CZ" dirty="0"/>
          </a:p>
          <a:p>
            <a:pPr algn="just"/>
            <a:endParaRPr lang="cs-CZ" dirty="0" smtClean="0"/>
          </a:p>
          <a:p>
            <a:pPr marL="0" indent="0" algn="just">
              <a:buNone/>
            </a:pPr>
            <a:endParaRPr lang="cs-CZ" dirty="0" smtClean="0"/>
          </a:p>
        </p:txBody>
      </p:sp>
    </p:spTree>
    <p:extLst>
      <p:ext uri="{BB962C8B-B14F-4D97-AF65-F5344CB8AC3E}">
        <p14:creationId xmlns:p14="http://schemas.microsoft.com/office/powerpoint/2010/main" val="2708614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7584" y="188640"/>
            <a:ext cx="7125113" cy="1339551"/>
          </a:xfrm>
        </p:spPr>
        <p:txBody>
          <a:bodyPr/>
          <a:lstStyle/>
          <a:p>
            <a:r>
              <a:rPr lang="cs-CZ" sz="2400" dirty="0" smtClean="0"/>
              <a:t>Věcná práva versus závazkové právo</a:t>
            </a:r>
            <a:endParaRPr lang="cs-CZ" sz="2400" dirty="0"/>
          </a:p>
        </p:txBody>
      </p:sp>
      <p:sp>
        <p:nvSpPr>
          <p:cNvPr id="3" name="Zástupný symbol pro obsah 2"/>
          <p:cNvSpPr>
            <a:spLocks noGrp="1"/>
          </p:cNvSpPr>
          <p:nvPr>
            <p:ph idx="1"/>
          </p:nvPr>
        </p:nvSpPr>
        <p:spPr>
          <a:xfrm>
            <a:off x="827584" y="2564904"/>
            <a:ext cx="7125112" cy="4051437"/>
          </a:xfrm>
        </p:spPr>
        <p:txBody>
          <a:bodyPr>
            <a:normAutofit fontScale="62500" lnSpcReduction="20000"/>
          </a:bodyPr>
          <a:lstStyle/>
          <a:p>
            <a:pPr marL="0" indent="0">
              <a:buNone/>
            </a:pPr>
            <a:endParaRPr lang="cs-CZ" b="1" dirty="0" smtClean="0"/>
          </a:p>
          <a:p>
            <a:pPr marL="0" indent="0">
              <a:buNone/>
            </a:pPr>
            <a:endParaRPr lang="cs-CZ" b="1" dirty="0"/>
          </a:p>
          <a:p>
            <a:pPr marL="0" indent="0">
              <a:buNone/>
            </a:pPr>
            <a:endParaRPr lang="cs-CZ" b="1" dirty="0" smtClean="0"/>
          </a:p>
          <a:p>
            <a:pPr marL="0" indent="0">
              <a:buNone/>
            </a:pPr>
            <a:endParaRPr lang="cs-CZ" b="1" dirty="0"/>
          </a:p>
          <a:p>
            <a:pPr marL="0" indent="0">
              <a:buNone/>
            </a:pPr>
            <a:endParaRPr lang="de-DE" b="1" dirty="0"/>
          </a:p>
          <a:p>
            <a:pPr lvl="1"/>
            <a:r>
              <a:rPr lang="cs-CZ" b="1" dirty="0" smtClean="0"/>
              <a:t>Systém </a:t>
            </a:r>
            <a:r>
              <a:rPr lang="cs-CZ" b="1" dirty="0" err="1" smtClean="0"/>
              <a:t>Gaiových</a:t>
            </a:r>
            <a:r>
              <a:rPr lang="cs-CZ" b="1" dirty="0" smtClean="0"/>
              <a:t> Institucí x Pandektní systém</a:t>
            </a:r>
            <a:endParaRPr lang="de-DE" dirty="0"/>
          </a:p>
          <a:p>
            <a:r>
              <a:rPr lang="cs-CZ" sz="2000" dirty="0" smtClean="0"/>
              <a:t>Spor o to, která věcná práva mají povahu absolutních práv!</a:t>
            </a:r>
          </a:p>
          <a:p>
            <a:r>
              <a:rPr lang="cs-CZ" sz="2000" dirty="0" smtClean="0"/>
              <a:t>Otázka je, co je to věcné právo?</a:t>
            </a:r>
          </a:p>
          <a:p>
            <a:r>
              <a:rPr lang="cs-CZ" sz="2000" dirty="0" smtClean="0"/>
              <a:t>Relativní samostatnost věcných práv a závazkového práva</a:t>
            </a:r>
          </a:p>
          <a:p>
            <a:r>
              <a:rPr lang="cs-CZ" sz="2000" dirty="0" smtClean="0"/>
              <a:t>Přesto interakce:</a:t>
            </a:r>
          </a:p>
          <a:p>
            <a:pPr lvl="1"/>
            <a:r>
              <a:rPr lang="cs-CZ" sz="2000" dirty="0">
                <a:latin typeface="Arial" panose="020B0604020202020204" pitchFamily="34" charset="0"/>
                <a:cs typeface="Arial" panose="020B0604020202020204" pitchFamily="34" charset="0"/>
              </a:rPr>
              <a:t>Vymezení věci v právním </a:t>
            </a:r>
            <a:r>
              <a:rPr lang="cs-CZ" sz="2000" dirty="0" smtClean="0">
                <a:latin typeface="Arial" panose="020B0604020202020204" pitchFamily="34" charset="0"/>
                <a:cs typeface="Arial" panose="020B0604020202020204" pitchFamily="34" charset="0"/>
              </a:rPr>
              <a:t>smyslu</a:t>
            </a:r>
          </a:p>
          <a:p>
            <a:pPr lvl="1"/>
            <a:r>
              <a:rPr lang="cs-CZ" sz="2000" dirty="0" smtClean="0">
                <a:latin typeface="Arial" panose="020B0604020202020204" pitchFamily="34" charset="0"/>
                <a:cs typeface="Arial" panose="020B0604020202020204" pitchFamily="34" charset="0"/>
              </a:rPr>
              <a:t>Převod </a:t>
            </a:r>
            <a:r>
              <a:rPr lang="cs-CZ" sz="2000" dirty="0">
                <a:latin typeface="Arial" panose="020B0604020202020204" pitchFamily="34" charset="0"/>
                <a:cs typeface="Arial" panose="020B0604020202020204" pitchFamily="34" charset="0"/>
              </a:rPr>
              <a:t>vlastnictví</a:t>
            </a:r>
          </a:p>
          <a:p>
            <a:pPr lvl="1"/>
            <a:r>
              <a:rPr lang="cs-CZ" sz="2000" dirty="0">
                <a:latin typeface="Arial" panose="020B0604020202020204" pitchFamily="34" charset="0"/>
                <a:cs typeface="Arial" panose="020B0604020202020204" pitchFamily="34" charset="0"/>
              </a:rPr>
              <a:t>Numerus clausus</a:t>
            </a:r>
          </a:p>
          <a:p>
            <a:pPr lvl="1"/>
            <a:r>
              <a:rPr lang="cs-CZ" sz="2000" dirty="0">
                <a:latin typeface="Arial" panose="020B0604020202020204" pitchFamily="34" charset="0"/>
                <a:cs typeface="Arial" panose="020B0604020202020204" pitchFamily="34" charset="0"/>
              </a:rPr>
              <a:t>Neplatnost smlouvy a její jednostranné zrušení</a:t>
            </a:r>
          </a:p>
          <a:p>
            <a:pPr lvl="1"/>
            <a:r>
              <a:rPr lang="cs-CZ" sz="2000" dirty="0">
                <a:latin typeface="Arial" panose="020B0604020202020204" pitchFamily="34" charset="0"/>
                <a:cs typeface="Arial" panose="020B0604020202020204" pitchFamily="34" charset="0"/>
              </a:rPr>
              <a:t>Přechod nebezpečí škody na věci</a:t>
            </a:r>
          </a:p>
          <a:p>
            <a:endParaRPr lang="cs-CZ" dirty="0"/>
          </a:p>
          <a:p>
            <a:pPr lvl="1"/>
            <a:endParaRPr lang="cs-CZ" dirty="0" smtClean="0"/>
          </a:p>
          <a:p>
            <a:endParaRPr lang="de-DE" dirty="0"/>
          </a:p>
          <a:p>
            <a:endParaRPr lang="de-DE" dirty="0"/>
          </a:p>
          <a:p>
            <a:endParaRPr lang="de-DE" dirty="0"/>
          </a:p>
          <a:p>
            <a:endParaRPr lang="cs-CZ"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340768"/>
            <a:ext cx="4857750" cy="173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23953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Principy věcných práv</a:t>
            </a:r>
            <a:endParaRPr lang="cs-CZ" dirty="0"/>
          </a:p>
        </p:txBody>
      </p:sp>
      <p:sp>
        <p:nvSpPr>
          <p:cNvPr id="3" name="Zástupný symbol pro obsah 2"/>
          <p:cNvSpPr>
            <a:spLocks noGrp="1"/>
          </p:cNvSpPr>
          <p:nvPr>
            <p:ph idx="1"/>
          </p:nvPr>
        </p:nvSpPr>
        <p:spPr/>
        <p:txBody>
          <a:bodyPr>
            <a:normAutofit/>
          </a:bodyPr>
          <a:lstStyle/>
          <a:p>
            <a:r>
              <a:rPr lang="cs-CZ" dirty="0" smtClean="0"/>
              <a:t>Absolutní práva: účinky </a:t>
            </a:r>
            <a:r>
              <a:rPr lang="cs-CZ" dirty="0" err="1"/>
              <a:t>erga</a:t>
            </a:r>
            <a:r>
              <a:rPr lang="cs-CZ" dirty="0"/>
              <a:t> </a:t>
            </a:r>
            <a:r>
              <a:rPr lang="cs-CZ" dirty="0" err="1"/>
              <a:t>omnes</a:t>
            </a:r>
            <a:r>
              <a:rPr lang="cs-CZ" dirty="0"/>
              <a:t>(§ </a:t>
            </a:r>
            <a:r>
              <a:rPr lang="cs-CZ" dirty="0" smtClean="0"/>
              <a:t>976)</a:t>
            </a:r>
            <a:endParaRPr lang="cs-CZ" dirty="0"/>
          </a:p>
          <a:p>
            <a:r>
              <a:rPr lang="cs-CZ" dirty="0"/>
              <a:t>Numerus clausus věcných práv(§ </a:t>
            </a:r>
            <a:r>
              <a:rPr lang="cs-CZ" dirty="0" smtClean="0"/>
              <a:t>977)</a:t>
            </a:r>
            <a:endParaRPr lang="cs-CZ" dirty="0"/>
          </a:p>
          <a:p>
            <a:r>
              <a:rPr lang="cs-CZ" dirty="0"/>
              <a:t>Právní úprava je kogentní (§ </a:t>
            </a:r>
            <a:r>
              <a:rPr lang="cs-CZ" dirty="0" smtClean="0"/>
              <a:t>978)</a:t>
            </a:r>
            <a:endParaRPr lang="cs-CZ" dirty="0"/>
          </a:p>
          <a:p>
            <a:r>
              <a:rPr lang="cs-CZ" dirty="0"/>
              <a:t>Specialita</a:t>
            </a:r>
          </a:p>
          <a:p>
            <a:r>
              <a:rPr lang="cs-CZ" dirty="0"/>
              <a:t>Publicita</a:t>
            </a:r>
          </a:p>
          <a:p>
            <a:endParaRPr lang="cs-CZ" dirty="0"/>
          </a:p>
          <a:p>
            <a:r>
              <a:rPr lang="cs-CZ" dirty="0"/>
              <a:t>POZOR! § </a:t>
            </a:r>
            <a:r>
              <a:rPr lang="cs-CZ" dirty="0" smtClean="0"/>
              <a:t>979: </a:t>
            </a:r>
            <a:r>
              <a:rPr lang="cs-CZ" dirty="0"/>
              <a:t>ustanovení této hlavy se použijí na věci hmotné i nehmotné, na práva však jen potud, připouští-li to jejich povaha a neplyne-li ze zákona něco jiného</a:t>
            </a:r>
          </a:p>
          <a:p>
            <a:endParaRPr lang="cs-CZ" dirty="0"/>
          </a:p>
          <a:p>
            <a:endParaRPr lang="cs-CZ" dirty="0"/>
          </a:p>
        </p:txBody>
      </p:sp>
    </p:spTree>
    <p:extLst>
      <p:ext uri="{BB962C8B-B14F-4D97-AF65-F5344CB8AC3E}">
        <p14:creationId xmlns:p14="http://schemas.microsoft.com/office/powerpoint/2010/main" val="744191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Systematika věcných prá</a:t>
            </a:r>
            <a:r>
              <a:rPr lang="cs-CZ" dirty="0"/>
              <a:t>v</a:t>
            </a:r>
          </a:p>
        </p:txBody>
      </p:sp>
      <p:sp>
        <p:nvSpPr>
          <p:cNvPr id="3" name="Zástupný symbol pro obsah 2"/>
          <p:cNvSpPr>
            <a:spLocks noGrp="1"/>
          </p:cNvSpPr>
          <p:nvPr>
            <p:ph idx="1"/>
          </p:nvPr>
        </p:nvSpPr>
        <p:spPr/>
        <p:txBody>
          <a:bodyPr>
            <a:normAutofit fontScale="85000" lnSpcReduction="20000"/>
          </a:bodyPr>
          <a:lstStyle/>
          <a:p>
            <a:pPr marL="457200" lvl="1" indent="0">
              <a:lnSpc>
                <a:spcPct val="90000"/>
              </a:lnSpc>
              <a:buNone/>
            </a:pPr>
            <a:r>
              <a:rPr lang="cs-CZ" altLang="cs-CZ" sz="2000" b="1" dirty="0"/>
              <a:t>Hlava I. Všeobecná ustanovení (§ 976-978)</a:t>
            </a:r>
          </a:p>
          <a:p>
            <a:pPr marL="457200" lvl="1" indent="0">
              <a:lnSpc>
                <a:spcPct val="90000"/>
              </a:lnSpc>
              <a:buNone/>
            </a:pPr>
            <a:r>
              <a:rPr lang="cs-CZ" altLang="cs-CZ" sz="2000" b="1" dirty="0"/>
              <a:t>Hlava II. Věcná práva (§ 979-1474)</a:t>
            </a:r>
          </a:p>
          <a:p>
            <a:pPr marL="457200" lvl="1" indent="0">
              <a:lnSpc>
                <a:spcPct val="90000"/>
              </a:lnSpc>
              <a:buNone/>
            </a:pPr>
            <a:r>
              <a:rPr lang="cs-CZ" altLang="cs-CZ" sz="2000" dirty="0"/>
              <a:t>	 Obecná ustanovení (§ 979-986)</a:t>
            </a:r>
          </a:p>
          <a:p>
            <a:pPr marL="457200" lvl="1" indent="0">
              <a:lnSpc>
                <a:spcPct val="90000"/>
              </a:lnSpc>
              <a:buNone/>
            </a:pPr>
            <a:r>
              <a:rPr lang="cs-CZ" altLang="cs-CZ" sz="2000" dirty="0"/>
              <a:t>	 Držba (§ 987-1010)</a:t>
            </a:r>
          </a:p>
          <a:p>
            <a:pPr marL="457200" lvl="1" indent="0">
              <a:lnSpc>
                <a:spcPct val="90000"/>
              </a:lnSpc>
              <a:buNone/>
            </a:pPr>
            <a:r>
              <a:rPr lang="cs-CZ" altLang="cs-CZ" sz="2000" dirty="0"/>
              <a:t>	 Vlastnictví (§ 1011-1114)</a:t>
            </a:r>
          </a:p>
          <a:p>
            <a:pPr marL="457200" lvl="1" indent="0">
              <a:lnSpc>
                <a:spcPct val="90000"/>
              </a:lnSpc>
              <a:buNone/>
            </a:pPr>
            <a:r>
              <a:rPr lang="cs-CZ" altLang="cs-CZ" sz="2000" dirty="0"/>
              <a:t>	 Spoluvlastnictví (§ 1115-1239)</a:t>
            </a:r>
          </a:p>
          <a:p>
            <a:pPr marL="457200" lvl="1" indent="0">
              <a:lnSpc>
                <a:spcPct val="90000"/>
              </a:lnSpc>
              <a:buNone/>
            </a:pPr>
            <a:r>
              <a:rPr lang="cs-CZ" altLang="cs-CZ" sz="2000" dirty="0"/>
              <a:t>	 Věcná práva k cizím věcem (§ 1240-1399)</a:t>
            </a:r>
          </a:p>
          <a:p>
            <a:pPr lvl="3">
              <a:lnSpc>
                <a:spcPct val="90000"/>
              </a:lnSpc>
              <a:buFont typeface="Wingdings 2" pitchFamily="18" charset="2"/>
              <a:buChar char=""/>
            </a:pPr>
            <a:r>
              <a:rPr lang="cs-CZ" altLang="cs-CZ" sz="2000" dirty="0"/>
              <a:t>právo stavby (§ 1240-1256)</a:t>
            </a:r>
          </a:p>
          <a:p>
            <a:pPr lvl="3">
              <a:lnSpc>
                <a:spcPct val="90000"/>
              </a:lnSpc>
              <a:buFont typeface="Wingdings 2" pitchFamily="18" charset="2"/>
              <a:buChar char=""/>
            </a:pPr>
            <a:r>
              <a:rPr lang="cs-CZ" altLang="cs-CZ" sz="2000" dirty="0"/>
              <a:t>věcná břemena (služebnosti a reálná břemena) (§ 1257-1308)</a:t>
            </a:r>
          </a:p>
          <a:p>
            <a:pPr lvl="3">
              <a:lnSpc>
                <a:spcPct val="90000"/>
              </a:lnSpc>
              <a:buFont typeface="Wingdings 2" pitchFamily="18" charset="2"/>
              <a:buChar char=""/>
            </a:pPr>
            <a:r>
              <a:rPr lang="cs-CZ" altLang="cs-CZ" sz="2000" dirty="0"/>
              <a:t>zástavní právo (§ 1309-1394)</a:t>
            </a:r>
          </a:p>
          <a:p>
            <a:pPr lvl="3">
              <a:lnSpc>
                <a:spcPct val="90000"/>
              </a:lnSpc>
              <a:buFont typeface="Wingdings 2" pitchFamily="18" charset="2"/>
              <a:buChar char=""/>
            </a:pPr>
            <a:r>
              <a:rPr lang="cs-CZ" altLang="cs-CZ" sz="2000" dirty="0"/>
              <a:t>zadržovací právo (§ 1395-1399)</a:t>
            </a:r>
            <a:endParaRPr lang="cs-CZ" altLang="cs-CZ" sz="2000" b="1" dirty="0"/>
          </a:p>
          <a:p>
            <a:pPr marL="457200" lvl="1" indent="0">
              <a:lnSpc>
                <a:spcPct val="90000"/>
              </a:lnSpc>
              <a:buNone/>
            </a:pPr>
            <a:r>
              <a:rPr lang="cs-CZ" altLang="cs-CZ" sz="2000" dirty="0"/>
              <a:t>	 Správa cizího majetku (§ 1400-1474)</a:t>
            </a:r>
          </a:p>
          <a:p>
            <a:endParaRPr lang="cs-CZ" altLang="cs-CZ" dirty="0"/>
          </a:p>
          <a:p>
            <a:endParaRPr lang="cs-CZ" dirty="0"/>
          </a:p>
        </p:txBody>
      </p:sp>
    </p:spTree>
    <p:extLst>
      <p:ext uri="{BB962C8B-B14F-4D97-AF65-F5344CB8AC3E}">
        <p14:creationId xmlns:p14="http://schemas.microsoft.com/office/powerpoint/2010/main" val="2811599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404664"/>
            <a:ext cx="7125113" cy="924475"/>
          </a:xfrm>
        </p:spPr>
        <p:txBody>
          <a:bodyPr/>
          <a:lstStyle/>
          <a:p>
            <a:r>
              <a:rPr lang="cs-CZ" dirty="0" smtClean="0"/>
              <a:t>Držba I.</a:t>
            </a:r>
            <a:endParaRPr lang="cs-CZ" dirty="0"/>
          </a:p>
        </p:txBody>
      </p:sp>
      <p:sp>
        <p:nvSpPr>
          <p:cNvPr id="3" name="Zástupný symbol pro obsah 2"/>
          <p:cNvSpPr>
            <a:spLocks noGrp="1"/>
          </p:cNvSpPr>
          <p:nvPr>
            <p:ph idx="1"/>
          </p:nvPr>
        </p:nvSpPr>
        <p:spPr>
          <a:xfrm>
            <a:off x="899592" y="1700808"/>
            <a:ext cx="7125112" cy="4662046"/>
          </a:xfrm>
        </p:spPr>
        <p:txBody>
          <a:bodyPr>
            <a:normAutofit lnSpcReduction="10000"/>
          </a:bodyPr>
          <a:lstStyle/>
          <a:p>
            <a:pPr marL="274320" indent="-274320" algn="just">
              <a:spcAft>
                <a:spcPts val="0"/>
              </a:spcAft>
              <a:buClr>
                <a:srgbClr val="FEB80A"/>
              </a:buClr>
              <a:buNone/>
              <a:defRPr/>
            </a:pPr>
            <a:r>
              <a:rPr lang="cs-CZ" sz="1600" dirty="0">
                <a:cs typeface="Arial" pitchFamily="34" charset="0"/>
              </a:rPr>
              <a:t>Držba je </a:t>
            </a:r>
            <a:r>
              <a:rPr lang="cs-CZ" sz="1600" b="1" dirty="0">
                <a:cs typeface="Arial" pitchFamily="34" charset="0"/>
              </a:rPr>
              <a:t>faktické</a:t>
            </a:r>
            <a:r>
              <a:rPr lang="cs-CZ" sz="1600" dirty="0">
                <a:cs typeface="Arial" pitchFamily="34" charset="0"/>
              </a:rPr>
              <a:t> ovládání věci hmotné (</a:t>
            </a:r>
            <a:r>
              <a:rPr lang="cs-CZ" sz="1600" dirty="0" err="1">
                <a:cs typeface="Arial" pitchFamily="34" charset="0"/>
              </a:rPr>
              <a:t>corporalis</a:t>
            </a:r>
            <a:r>
              <a:rPr lang="cs-CZ" sz="1600" dirty="0">
                <a:cs typeface="Arial" pitchFamily="34" charset="0"/>
              </a:rPr>
              <a:t> </a:t>
            </a:r>
            <a:r>
              <a:rPr lang="cs-CZ" sz="1600" dirty="0" err="1">
                <a:cs typeface="Arial" pitchFamily="34" charset="0"/>
              </a:rPr>
              <a:t>possessio</a:t>
            </a:r>
            <a:r>
              <a:rPr lang="cs-CZ" sz="1600" dirty="0">
                <a:cs typeface="Arial" pitchFamily="34" charset="0"/>
              </a:rPr>
              <a:t>, corpus </a:t>
            </a:r>
            <a:r>
              <a:rPr lang="cs-CZ" sz="1600" dirty="0" err="1">
                <a:cs typeface="Arial" pitchFamily="34" charset="0"/>
              </a:rPr>
              <a:t>possessionis</a:t>
            </a:r>
            <a:r>
              <a:rPr lang="cs-CZ" sz="1600" dirty="0">
                <a:cs typeface="Arial" pitchFamily="34" charset="0"/>
              </a:rPr>
              <a:t>) či nehmotné v úmyslu mít ji pro sebe (</a:t>
            </a:r>
            <a:r>
              <a:rPr lang="cs-CZ" sz="1600" dirty="0" err="1">
                <a:cs typeface="Arial" pitchFamily="34" charset="0"/>
              </a:rPr>
              <a:t>animus</a:t>
            </a:r>
            <a:r>
              <a:rPr lang="cs-CZ" sz="1600" dirty="0">
                <a:cs typeface="Arial" pitchFamily="34" charset="0"/>
              </a:rPr>
              <a:t> </a:t>
            </a:r>
            <a:r>
              <a:rPr lang="cs-CZ" sz="1600" dirty="0" err="1">
                <a:cs typeface="Arial" pitchFamily="34" charset="0"/>
              </a:rPr>
              <a:t>possidendi</a:t>
            </a:r>
            <a:r>
              <a:rPr lang="cs-CZ" sz="1600" dirty="0" smtClean="0">
                <a:cs typeface="Arial" pitchFamily="34" charset="0"/>
              </a:rPr>
              <a:t>). </a:t>
            </a:r>
          </a:p>
          <a:p>
            <a:pPr marL="274320" indent="-274320">
              <a:spcAft>
                <a:spcPts val="0"/>
              </a:spcAft>
              <a:buClr>
                <a:srgbClr val="FEB80A"/>
              </a:buClr>
              <a:buNone/>
              <a:defRPr/>
            </a:pPr>
            <a:r>
              <a:rPr lang="cs-CZ" sz="1600" dirty="0" smtClean="0">
                <a:cs typeface="Arial" pitchFamily="34" charset="0"/>
              </a:rPr>
              <a:t>Detence je pouze faktické ovládání věci. </a:t>
            </a:r>
          </a:p>
          <a:p>
            <a:pPr marL="274320" indent="-274320">
              <a:spcAft>
                <a:spcPts val="0"/>
              </a:spcAft>
              <a:buClr>
                <a:srgbClr val="FEB80A"/>
              </a:buClr>
              <a:buNone/>
              <a:defRPr/>
            </a:pPr>
            <a:endParaRPr lang="cs-CZ" sz="1600" dirty="0">
              <a:cs typeface="Arial" pitchFamily="34" charset="0"/>
            </a:endParaRPr>
          </a:p>
          <a:p>
            <a:pPr marL="274320" indent="-274320">
              <a:spcAft>
                <a:spcPts val="0"/>
              </a:spcAft>
              <a:buClr>
                <a:schemeClr val="accent3"/>
              </a:buClr>
              <a:buFont typeface="Wingdings 2"/>
              <a:buChar char=""/>
              <a:defRPr/>
            </a:pPr>
            <a:r>
              <a:rPr lang="cs-CZ" sz="1600" b="1" dirty="0" smtClean="0">
                <a:cs typeface="Arial" pitchFamily="34" charset="0"/>
              </a:rPr>
              <a:t>Držba nevypovídá nic o tom, kdo je také materiálně oprávněným!</a:t>
            </a:r>
            <a:endParaRPr lang="cs-CZ" sz="1600" b="1" dirty="0">
              <a:cs typeface="Arial" pitchFamily="34" charset="0"/>
            </a:endParaRPr>
          </a:p>
          <a:p>
            <a:pPr marL="274320" indent="-274320">
              <a:spcAft>
                <a:spcPts val="0"/>
              </a:spcAft>
              <a:buClr>
                <a:schemeClr val="accent3"/>
              </a:buClr>
              <a:buFont typeface="Wingdings 2"/>
              <a:buChar char=""/>
              <a:defRPr/>
            </a:pPr>
            <a:r>
              <a:rPr lang="cs-CZ" sz="1600" b="1" dirty="0" smtClean="0">
                <a:cs typeface="Arial" pitchFamily="34" charset="0"/>
              </a:rPr>
              <a:t>Funkce držby</a:t>
            </a:r>
            <a:endParaRPr lang="cs-CZ" sz="1600" b="1" dirty="0">
              <a:cs typeface="Arial" pitchFamily="34" charset="0"/>
            </a:endParaRPr>
          </a:p>
          <a:p>
            <a:pPr marL="678942" lvl="1">
              <a:spcAft>
                <a:spcPts val="0"/>
              </a:spcAft>
              <a:buFont typeface="Wingdings" pitchFamily="2" charset="2"/>
              <a:buChar char="q"/>
              <a:defRPr/>
            </a:pPr>
            <a:r>
              <a:rPr lang="cs-CZ" dirty="0" smtClean="0">
                <a:cs typeface="Arial" pitchFamily="34" charset="0"/>
              </a:rPr>
              <a:t>Zákon stanoví ochranu proti svémocným zásahům do držby </a:t>
            </a:r>
            <a:endParaRPr lang="cs-CZ" dirty="0">
              <a:cs typeface="Arial" pitchFamily="34" charset="0"/>
            </a:endParaRPr>
          </a:p>
          <a:p>
            <a:pPr marL="678942" lvl="1">
              <a:spcAft>
                <a:spcPts val="0"/>
              </a:spcAft>
              <a:buFont typeface="Wingdings" pitchFamily="2" charset="2"/>
              <a:buChar char="q"/>
              <a:defRPr/>
            </a:pPr>
            <a:r>
              <a:rPr lang="cs-CZ" dirty="0" smtClean="0">
                <a:cs typeface="Arial" pitchFamily="34" charset="0"/>
              </a:rPr>
              <a:t>Indicie pro vlastnické právo</a:t>
            </a:r>
          </a:p>
          <a:p>
            <a:pPr marL="678942" lvl="1">
              <a:spcAft>
                <a:spcPts val="0"/>
              </a:spcAft>
              <a:buFont typeface="Wingdings" pitchFamily="2" charset="2"/>
              <a:buChar char="q"/>
              <a:defRPr/>
            </a:pPr>
            <a:r>
              <a:rPr lang="cs-CZ" dirty="0" smtClean="0">
                <a:cs typeface="Arial" pitchFamily="34" charset="0"/>
              </a:rPr>
              <a:t>Vydržení</a:t>
            </a:r>
          </a:p>
          <a:p>
            <a:pPr marL="274320" indent="-274320">
              <a:spcAft>
                <a:spcPts val="0"/>
              </a:spcAft>
              <a:buClr>
                <a:schemeClr val="accent3"/>
              </a:buClr>
              <a:buFont typeface="Wingdings 2"/>
              <a:buChar char=""/>
              <a:defRPr/>
            </a:pPr>
            <a:r>
              <a:rPr lang="cs-CZ" sz="1600" b="1" dirty="0">
                <a:cs typeface="Arial" pitchFamily="34" charset="0"/>
              </a:rPr>
              <a:t>Předmět držby (§ 988)</a:t>
            </a:r>
          </a:p>
          <a:p>
            <a:pPr marL="678942" lvl="1">
              <a:spcAft>
                <a:spcPts val="0"/>
              </a:spcAft>
              <a:buFont typeface="Wingdings" pitchFamily="2" charset="2"/>
              <a:buChar char="q"/>
              <a:defRPr/>
            </a:pPr>
            <a:r>
              <a:rPr lang="cs-CZ" dirty="0">
                <a:cs typeface="Arial" pitchFamily="34" charset="0"/>
              </a:rPr>
              <a:t>Majetkové právo (které lze převést na jiného a připouští dlouhodobý či opakovaný výkon</a:t>
            </a:r>
            <a:r>
              <a:rPr lang="cs-CZ" dirty="0" smtClean="0">
                <a:cs typeface="Arial" pitchFamily="34" charset="0"/>
              </a:rPr>
              <a:t>)</a:t>
            </a:r>
          </a:p>
          <a:p>
            <a:pPr marL="678942" lvl="1">
              <a:spcAft>
                <a:spcPts val="0"/>
              </a:spcAft>
              <a:buFont typeface="Wingdings" pitchFamily="2" charset="2"/>
              <a:buChar char="q"/>
              <a:defRPr/>
            </a:pPr>
            <a:r>
              <a:rPr lang="cs-CZ" dirty="0" smtClean="0">
                <a:cs typeface="Arial" pitchFamily="34" charset="0"/>
              </a:rPr>
              <a:t>Rozlišení: držba vlastnického práva a držba jiných práv!</a:t>
            </a:r>
            <a:endParaRPr lang="cs-CZ" dirty="0">
              <a:cs typeface="Arial" pitchFamily="34" charset="0"/>
            </a:endParaRPr>
          </a:p>
          <a:p>
            <a:pPr marL="678942" lvl="1">
              <a:spcAft>
                <a:spcPts val="0"/>
              </a:spcAft>
              <a:buFont typeface="Wingdings" pitchFamily="2" charset="2"/>
              <a:buChar char="q"/>
              <a:defRPr/>
            </a:pPr>
            <a:r>
              <a:rPr lang="cs-CZ" dirty="0">
                <a:cs typeface="Arial" pitchFamily="34" charset="0"/>
              </a:rPr>
              <a:t>Osobní práva nejsou předmětem držby ani vydržení (§ 988 odst. 2), chrání se však jejich poctivý výkon</a:t>
            </a:r>
          </a:p>
          <a:p>
            <a:pPr marL="678942" lvl="1">
              <a:spcAft>
                <a:spcPts val="0"/>
              </a:spcAft>
              <a:buFont typeface="Wingdings" pitchFamily="2" charset="2"/>
              <a:buChar char="q"/>
              <a:defRPr/>
            </a:pPr>
            <a:endParaRPr lang="cs-CZ" dirty="0">
              <a:cs typeface="Arial" pitchFamily="34" charset="0"/>
            </a:endParaRPr>
          </a:p>
          <a:p>
            <a:pPr marL="640080" lvl="1" indent="-246888">
              <a:spcAft>
                <a:spcPts val="0"/>
              </a:spcAft>
              <a:buFont typeface="Wingdings 2"/>
              <a:buChar char=""/>
              <a:defRPr/>
            </a:pPr>
            <a:endParaRPr lang="cs-CZ" dirty="0">
              <a:latin typeface="Arial" pitchFamily="34" charset="0"/>
              <a:cs typeface="Arial" pitchFamily="34" charset="0"/>
            </a:endParaRPr>
          </a:p>
          <a:p>
            <a:pPr marL="411480">
              <a:spcAft>
                <a:spcPts val="0"/>
              </a:spcAft>
              <a:buFont typeface="Wingdings"/>
              <a:buChar char=""/>
              <a:defRPr/>
            </a:pPr>
            <a:endParaRPr lang="cs-CZ" sz="1600" dirty="0"/>
          </a:p>
          <a:p>
            <a:endParaRPr lang="cs-CZ" dirty="0"/>
          </a:p>
        </p:txBody>
      </p:sp>
    </p:spTree>
    <p:extLst>
      <p:ext uri="{BB962C8B-B14F-4D97-AF65-F5344CB8AC3E}">
        <p14:creationId xmlns:p14="http://schemas.microsoft.com/office/powerpoint/2010/main" val="1010112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Držba II</a:t>
            </a:r>
            <a:endParaRPr lang="cs-CZ" dirty="0"/>
          </a:p>
        </p:txBody>
      </p:sp>
      <p:sp>
        <p:nvSpPr>
          <p:cNvPr id="3" name="Zástupný symbol pro obsah 2"/>
          <p:cNvSpPr>
            <a:spLocks noGrp="1"/>
          </p:cNvSpPr>
          <p:nvPr>
            <p:ph idx="1"/>
          </p:nvPr>
        </p:nvSpPr>
        <p:spPr>
          <a:xfrm>
            <a:off x="1009443" y="1807361"/>
            <a:ext cx="7125112" cy="4357943"/>
          </a:xfrm>
        </p:spPr>
        <p:txBody>
          <a:bodyPr>
            <a:normAutofit/>
          </a:bodyPr>
          <a:lstStyle/>
          <a:p>
            <a:pPr marL="274320" indent="-274320">
              <a:spcAft>
                <a:spcPts val="0"/>
              </a:spcAft>
              <a:buClr>
                <a:schemeClr val="accent3"/>
              </a:buClr>
              <a:buFont typeface="Wingdings 2"/>
              <a:buChar char=""/>
              <a:defRPr/>
            </a:pPr>
            <a:r>
              <a:rPr lang="cs-CZ" sz="1600" b="1" dirty="0" smtClean="0">
                <a:cs typeface="Arial" pitchFamily="34" charset="0"/>
              </a:rPr>
              <a:t>Nabytí </a:t>
            </a:r>
            <a:r>
              <a:rPr lang="cs-CZ" sz="1600" b="1" dirty="0">
                <a:cs typeface="Arial" pitchFamily="34" charset="0"/>
              </a:rPr>
              <a:t>držby (§ 990)</a:t>
            </a:r>
          </a:p>
          <a:p>
            <a:pPr marL="678942" lvl="1">
              <a:spcAft>
                <a:spcPts val="0"/>
              </a:spcAft>
              <a:buFont typeface="Wingdings" pitchFamily="2" charset="2"/>
              <a:buChar char="q"/>
              <a:defRPr/>
            </a:pPr>
            <a:r>
              <a:rPr lang="cs-CZ" dirty="0">
                <a:cs typeface="Arial" pitchFamily="34" charset="0"/>
              </a:rPr>
              <a:t>bezprostřední </a:t>
            </a:r>
          </a:p>
          <a:p>
            <a:pPr marL="678942" lvl="1">
              <a:spcAft>
                <a:spcPts val="0"/>
              </a:spcAft>
              <a:buFont typeface="Wingdings" pitchFamily="2" charset="2"/>
              <a:buChar char="q"/>
              <a:defRPr/>
            </a:pPr>
            <a:r>
              <a:rPr lang="cs-CZ" dirty="0">
                <a:cs typeface="Arial" pitchFamily="34" charset="0"/>
              </a:rPr>
              <a:t>odvozené</a:t>
            </a:r>
          </a:p>
          <a:p>
            <a:pPr marL="274320" indent="-274320">
              <a:spcAft>
                <a:spcPts val="0"/>
              </a:spcAft>
              <a:buClr>
                <a:schemeClr val="accent3"/>
              </a:buClr>
              <a:buFont typeface="Wingdings 2"/>
              <a:buChar char=""/>
              <a:defRPr/>
            </a:pPr>
            <a:r>
              <a:rPr lang="cs-CZ" sz="1600" b="1" dirty="0">
                <a:cs typeface="Arial" pitchFamily="34" charset="0"/>
              </a:rPr>
              <a:t>Zánik držby</a:t>
            </a:r>
          </a:p>
          <a:p>
            <a:pPr marL="678942" lvl="1">
              <a:spcAft>
                <a:spcPts val="0"/>
              </a:spcAft>
              <a:buFont typeface="Wingdings" pitchFamily="2" charset="2"/>
              <a:buChar char="q"/>
              <a:defRPr/>
            </a:pPr>
            <a:r>
              <a:rPr lang="cs-CZ" dirty="0">
                <a:cs typeface="Arial" pitchFamily="34" charset="0"/>
              </a:rPr>
              <a:t>držba zaniká, vzdá-li se jí </a:t>
            </a:r>
            <a:r>
              <a:rPr lang="cs-CZ" dirty="0" smtClean="0">
                <a:cs typeface="Arial" pitchFamily="34" charset="0"/>
              </a:rPr>
              <a:t>držitel (např. derelikce), </a:t>
            </a:r>
            <a:r>
              <a:rPr lang="cs-CZ" dirty="0">
                <a:cs typeface="Arial" pitchFamily="34" charset="0"/>
              </a:rPr>
              <a:t>nebo ztratí-li trvale možnost vykonávat obsah práva, které dosud </a:t>
            </a:r>
            <a:r>
              <a:rPr lang="cs-CZ" dirty="0" smtClean="0">
                <a:cs typeface="Arial" pitchFamily="34" charset="0"/>
              </a:rPr>
              <a:t>vykonával (např. na základě soudního rozhodnutí)</a:t>
            </a:r>
            <a:endParaRPr lang="cs-CZ" dirty="0">
              <a:cs typeface="Arial" pitchFamily="34" charset="0"/>
            </a:endParaRPr>
          </a:p>
          <a:p>
            <a:pPr marL="678942" lvl="1">
              <a:spcAft>
                <a:spcPts val="0"/>
              </a:spcAft>
              <a:buFont typeface="Wingdings" pitchFamily="2" charset="2"/>
              <a:buChar char="q"/>
              <a:defRPr/>
            </a:pPr>
            <a:r>
              <a:rPr lang="cs-CZ" dirty="0">
                <a:cs typeface="Arial" charset="0"/>
              </a:rPr>
              <a:t>držba zaniká, je-li z ní držitel vypuzen a neuchová si ji svépomocí nebo žalobou</a:t>
            </a:r>
          </a:p>
          <a:p>
            <a:pPr marL="274320" indent="-274320">
              <a:spcAft>
                <a:spcPts val="0"/>
              </a:spcAft>
              <a:buClr>
                <a:schemeClr val="accent3"/>
              </a:buClr>
              <a:buFont typeface="Wingdings 2"/>
              <a:buChar char=""/>
              <a:defRPr/>
            </a:pPr>
            <a:r>
              <a:rPr lang="cs-CZ" sz="1600" b="1" dirty="0">
                <a:cs typeface="Arial" charset="0"/>
              </a:rPr>
              <a:t>Držba nezaniká</a:t>
            </a:r>
          </a:p>
          <a:p>
            <a:pPr marL="678942" lvl="1">
              <a:spcAft>
                <a:spcPts val="0"/>
              </a:spcAft>
              <a:buFont typeface="Wingdings" pitchFamily="2" charset="2"/>
              <a:buChar char="q"/>
              <a:defRPr/>
            </a:pPr>
            <a:r>
              <a:rPr lang="cs-CZ" dirty="0">
                <a:cs typeface="Arial" charset="0"/>
              </a:rPr>
              <a:t>nevykonává-li držitel držbu</a:t>
            </a:r>
          </a:p>
          <a:p>
            <a:pPr marL="678942" lvl="1">
              <a:spcAft>
                <a:spcPts val="0"/>
              </a:spcAft>
              <a:buFont typeface="Wingdings" pitchFamily="2" charset="2"/>
              <a:buChar char="q"/>
              <a:defRPr/>
            </a:pPr>
            <a:r>
              <a:rPr lang="cs-CZ" dirty="0">
                <a:cs typeface="Arial" charset="0"/>
              </a:rPr>
              <a:t>smrt držitele nebo jeho zánik nepůsobí zánik držby</a:t>
            </a:r>
          </a:p>
          <a:p>
            <a:endParaRPr lang="cs-CZ" dirty="0"/>
          </a:p>
        </p:txBody>
      </p:sp>
    </p:spTree>
    <p:extLst>
      <p:ext uri="{BB962C8B-B14F-4D97-AF65-F5344CB8AC3E}">
        <p14:creationId xmlns:p14="http://schemas.microsoft.com/office/powerpoint/2010/main" val="1198734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držby</a:t>
            </a:r>
            <a:endParaRPr lang="cs-CZ" dirty="0"/>
          </a:p>
        </p:txBody>
      </p:sp>
      <p:sp>
        <p:nvSpPr>
          <p:cNvPr id="3" name="Zástupný symbol pro obsah 2"/>
          <p:cNvSpPr>
            <a:spLocks noGrp="1"/>
          </p:cNvSpPr>
          <p:nvPr>
            <p:ph idx="1"/>
          </p:nvPr>
        </p:nvSpPr>
        <p:spPr/>
        <p:txBody>
          <a:bodyPr/>
          <a:lstStyle/>
          <a:p>
            <a:pPr marL="274320" indent="-274320">
              <a:spcAft>
                <a:spcPts val="0"/>
              </a:spcAft>
              <a:buClr>
                <a:schemeClr val="accent3"/>
              </a:buClr>
              <a:buFont typeface="Wingdings 2"/>
              <a:buChar char=""/>
              <a:defRPr/>
            </a:pPr>
            <a:r>
              <a:rPr lang="cs-CZ" b="1" dirty="0">
                <a:cs typeface="Arial" pitchFamily="34" charset="0"/>
              </a:rPr>
              <a:t>řádná držba</a:t>
            </a:r>
            <a:r>
              <a:rPr lang="cs-CZ" dirty="0">
                <a:cs typeface="Arial" pitchFamily="34" charset="0"/>
              </a:rPr>
              <a:t> (§ 991) – zakládá se na platném právním důvodu</a:t>
            </a:r>
            <a:endParaRPr lang="cs-CZ" b="1" dirty="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poctivá držba</a:t>
            </a:r>
            <a:r>
              <a:rPr lang="cs-CZ" dirty="0">
                <a:cs typeface="Arial" pitchFamily="34" charset="0"/>
              </a:rPr>
              <a:t> (§ 992) – držitel musí mít z přesvědčivého důvodu za to, že mu náleží právo, které vykonává</a:t>
            </a:r>
            <a:endParaRPr lang="cs-CZ" b="1" dirty="0">
              <a:cs typeface="Arial" pitchFamily="34" charset="0"/>
            </a:endParaRPr>
          </a:p>
          <a:p>
            <a:pPr marL="274320" indent="-274320">
              <a:spcAft>
                <a:spcPts val="0"/>
              </a:spcAft>
              <a:buClr>
                <a:schemeClr val="accent3"/>
              </a:buClr>
              <a:buFont typeface="Wingdings 2"/>
              <a:buChar char=""/>
              <a:defRPr/>
            </a:pPr>
            <a:r>
              <a:rPr lang="cs-CZ" b="1" dirty="0">
                <a:cs typeface="Arial" pitchFamily="34" charset="0"/>
              </a:rPr>
              <a:t>pravá držba</a:t>
            </a:r>
            <a:r>
              <a:rPr lang="cs-CZ" dirty="0">
                <a:cs typeface="Arial" pitchFamily="34" charset="0"/>
              </a:rPr>
              <a:t> (§ 993): neprokáže-li se, že se někdo vetřel v držbu svémocně nebo že se v ni vloudil potajmu nebo lstí anebo že usiluje proměnit v trvalé právo to, co mu náleží jen </a:t>
            </a:r>
            <a:r>
              <a:rPr lang="cs-CZ" dirty="0" err="1">
                <a:cs typeface="Arial" pitchFamily="34" charset="0"/>
              </a:rPr>
              <a:t>výprosou</a:t>
            </a:r>
            <a:endParaRPr lang="cs-CZ" dirty="0">
              <a:cs typeface="Arial" pitchFamily="34" charset="0"/>
            </a:endParaRPr>
          </a:p>
          <a:p>
            <a:pPr marL="274320" indent="-274320">
              <a:spcAft>
                <a:spcPts val="0"/>
              </a:spcAft>
              <a:buClr>
                <a:schemeClr val="accent3"/>
              </a:buClr>
              <a:buFont typeface="Wingdings 2"/>
              <a:buChar char=""/>
              <a:defRPr/>
            </a:pPr>
            <a:r>
              <a:rPr lang="cs-CZ" dirty="0">
                <a:cs typeface="Arial" pitchFamily="34" charset="0"/>
              </a:rPr>
              <a:t>§ 994: domněnka řádné, poctivé a pravé držby</a:t>
            </a:r>
          </a:p>
          <a:p>
            <a:pPr marL="274320" indent="-274320">
              <a:spcAft>
                <a:spcPts val="0"/>
              </a:spcAft>
              <a:buClr>
                <a:schemeClr val="accent3"/>
              </a:buClr>
              <a:buFont typeface="Wingdings 2"/>
              <a:buChar char=""/>
              <a:defRPr/>
            </a:pPr>
            <a:r>
              <a:rPr lang="cs-CZ" dirty="0">
                <a:cs typeface="Arial" pitchFamily="34" charset="0"/>
              </a:rPr>
              <a:t>§ 995: ke kterému dni držitel ztrácí dobrou víru</a:t>
            </a:r>
          </a:p>
          <a:p>
            <a:pPr marL="411480">
              <a:spcAft>
                <a:spcPts val="0"/>
              </a:spcAft>
              <a:buFont typeface="Wingdings"/>
              <a:buChar char=""/>
              <a:defRPr/>
            </a:pPr>
            <a:endParaRPr lang="cs-CZ" dirty="0"/>
          </a:p>
          <a:p>
            <a:endParaRPr lang="cs-CZ" dirty="0"/>
          </a:p>
        </p:txBody>
      </p:sp>
    </p:spTree>
    <p:extLst>
      <p:ext uri="{BB962C8B-B14F-4D97-AF65-F5344CB8AC3E}">
        <p14:creationId xmlns:p14="http://schemas.microsoft.com/office/powerpoint/2010/main" val="1729401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TM02455596[[fn=Jaro]]</Template>
  <TotalTime>1652</TotalTime>
  <Words>1354</Words>
  <Application>Microsoft Office PowerPoint</Application>
  <PresentationFormat>Předvádění na obrazovce (4:3)</PresentationFormat>
  <Paragraphs>177</Paragraphs>
  <Slides>25</Slides>
  <Notes>0</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Spring</vt:lpstr>
      <vt:lpstr>Absolutní majetková práva  úvod, držba, vlastnictví</vt:lpstr>
      <vt:lpstr>Prezentace aplikace PowerPoint</vt:lpstr>
      <vt:lpstr>Věcná práva - úvod</vt:lpstr>
      <vt:lpstr>Věcná práva versus závazkové právo</vt:lpstr>
      <vt:lpstr>Principy věcných práv</vt:lpstr>
      <vt:lpstr>Systematika věcných práv</vt:lpstr>
      <vt:lpstr>Držba I.</vt:lpstr>
      <vt:lpstr>Držba II</vt:lpstr>
      <vt:lpstr>Druhy držby</vt:lpstr>
      <vt:lpstr>Ochrana držby</vt:lpstr>
      <vt:lpstr>Vlastnické právo - pojem</vt:lpstr>
      <vt:lpstr>Předmět vlastnického práva</vt:lpstr>
      <vt:lpstr>Vlastnické právo - obsah</vt:lpstr>
      <vt:lpstr>Omezení vlastnického práva – generální klauzule sousedských práv</vt:lpstr>
      <vt:lpstr>Sousedská práva</vt:lpstr>
      <vt:lpstr>Omezení vlastnického práva – vyvlastnění a použití věci za náhradu</vt:lpstr>
      <vt:lpstr>Kořeny stromů a převisy (§ 1016)</vt:lpstr>
      <vt:lpstr>Spadlé plody a sázení stromů</vt:lpstr>
      <vt:lpstr>Opora pozemku, stavební činnost na pozemku aj.</vt:lpstr>
      <vt:lpstr>Rozhrady</vt:lpstr>
      <vt:lpstr>Oplocení pozemku</vt:lpstr>
      <vt:lpstr>Vstup na sousední pozemek</vt:lpstr>
      <vt:lpstr>Nezbytná cesta</vt:lpstr>
      <vt:lpstr>Ochrana (nejenom) vlastnického práva</vt:lpstr>
      <vt:lpstr>Prezentace aplikace PowerPoint</vt:lpstr>
    </vt:vector>
  </TitlesOfParts>
  <Company>PrF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Absolutní majetková práva – úvod, držba, vlastnictví</dc:title>
  <dc:creator>204602</dc:creator>
  <cp:lastModifiedBy>204602</cp:lastModifiedBy>
  <cp:revision>22</cp:revision>
  <dcterms:created xsi:type="dcterms:W3CDTF">2016-10-24T12:24:19Z</dcterms:created>
  <dcterms:modified xsi:type="dcterms:W3CDTF">2016-10-28T08:21:23Z</dcterms:modified>
</cp:coreProperties>
</file>