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5"/>
  </p:notesMasterIdLst>
  <p:sldIdLst>
    <p:sldId id="256" r:id="rId2"/>
    <p:sldId id="270" r:id="rId3"/>
    <p:sldId id="289" r:id="rId4"/>
    <p:sldId id="292" r:id="rId5"/>
    <p:sldId id="291" r:id="rId6"/>
    <p:sldId id="282" r:id="rId7"/>
    <p:sldId id="283" r:id="rId8"/>
    <p:sldId id="268" r:id="rId9"/>
    <p:sldId id="284" r:id="rId10"/>
    <p:sldId id="258" r:id="rId11"/>
    <p:sldId id="265" r:id="rId12"/>
    <p:sldId id="286" r:id="rId13"/>
    <p:sldId id="260" r:id="rId14"/>
    <p:sldId id="261" r:id="rId15"/>
    <p:sldId id="262" r:id="rId16"/>
    <p:sldId id="287" r:id="rId17"/>
    <p:sldId id="288" r:id="rId18"/>
    <p:sldId id="264" r:id="rId19"/>
    <p:sldId id="271" r:id="rId20"/>
    <p:sldId id="272" r:id="rId21"/>
    <p:sldId id="273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5" r:id="rId30"/>
    <p:sldId id="266" r:id="rId31"/>
    <p:sldId id="274" r:id="rId32"/>
    <p:sldId id="293" r:id="rId33"/>
    <p:sldId id="267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65" autoAdjust="0"/>
  </p:normalViewPr>
  <p:slideViewPr>
    <p:cSldViewPr>
      <p:cViewPr varScale="1">
        <p:scale>
          <a:sx n="64" d="100"/>
          <a:sy n="64" d="100"/>
        </p:scale>
        <p:origin x="-10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9.12.2016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E846B-B3F9-4F67-A2B3-4D85F77A588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43722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A861DEF-49C5-408B-AB3D-8D8696A0D423}" type="datetimeFigureOut">
              <a:rPr lang="cs-CZ" smtClean="0"/>
              <a:pPr/>
              <a:t>9.12.2016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9.12.2016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9.12.2016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9.12.2016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A861DEF-49C5-408B-AB3D-8D8696A0D423}" type="datetimeFigureOut">
              <a:rPr lang="cs-CZ" smtClean="0"/>
              <a:pPr/>
              <a:t>9.12.2016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9.12.2016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9.12.2016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9.12.2016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9.12.2016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9.12.2016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9.12.2016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861DEF-49C5-408B-AB3D-8D8696A0D423}" type="datetimeFigureOut">
              <a:rPr lang="cs-CZ" smtClean="0"/>
              <a:pPr/>
              <a:t>9.12.2016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801204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 smtClean="0"/>
          </a:p>
          <a:p>
            <a:pPr algn="ctr"/>
            <a:endParaRPr lang="cs-CZ" sz="2400" dirty="0" smtClean="0"/>
          </a:p>
          <a:p>
            <a:pPr algn="ctr"/>
            <a:endParaRPr lang="cs-CZ" sz="2400" dirty="0"/>
          </a:p>
          <a:p>
            <a:pPr algn="ctr"/>
            <a:r>
              <a:rPr lang="cs-CZ" sz="7200" dirty="0" smtClean="0"/>
              <a:t>Doc. JUDr. Kateřina </a:t>
            </a:r>
            <a:r>
              <a:rPr lang="cs-CZ" sz="7200" dirty="0" err="1" smtClean="0"/>
              <a:t>Ronovská</a:t>
            </a:r>
            <a:r>
              <a:rPr lang="cs-CZ" sz="7200" dirty="0" smtClean="0"/>
              <a:t>, </a:t>
            </a:r>
            <a:r>
              <a:rPr lang="cs-CZ" sz="7200" dirty="0" err="1" smtClean="0"/>
              <a:t>Ph.D</a:t>
            </a:r>
            <a:r>
              <a:rPr lang="cs-CZ" sz="7200" dirty="0" smtClean="0"/>
              <a:t>.</a:t>
            </a:r>
          </a:p>
          <a:p>
            <a:pPr algn="ctr"/>
            <a:r>
              <a:rPr lang="cs-CZ" sz="7200" dirty="0" err="1" smtClean="0"/>
              <a:t>PrF</a:t>
            </a:r>
            <a:r>
              <a:rPr lang="cs-CZ" sz="7200" dirty="0" smtClean="0"/>
              <a:t> MU, Brno</a:t>
            </a:r>
          </a:p>
          <a:p>
            <a:pPr algn="ctr"/>
            <a:endParaRPr lang="cs-CZ" sz="7200" dirty="0" smtClean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1734344" y="1036975"/>
            <a:ext cx="57241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3600" dirty="0" smtClean="0"/>
          </a:p>
          <a:p>
            <a:pPr algn="ctr"/>
            <a:r>
              <a:rPr lang="cs-CZ" sz="4000" dirty="0" smtClean="0"/>
              <a:t>Správa cizího majetku a </a:t>
            </a:r>
            <a:r>
              <a:rPr lang="cs-CZ" sz="4000" dirty="0" err="1" smtClean="0"/>
              <a:t>svěřenský</a:t>
            </a:r>
            <a:r>
              <a:rPr lang="cs-CZ" sz="4000" dirty="0" smtClean="0"/>
              <a:t> fond </a:t>
            </a:r>
          </a:p>
          <a:p>
            <a:pPr algn="ctr"/>
            <a:r>
              <a:rPr lang="cs-CZ" sz="3600" dirty="0" smtClean="0"/>
              <a:t>(v širších souvislostech)</a:t>
            </a:r>
          </a:p>
          <a:p>
            <a:pPr algn="ctr"/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Povaha úpravy správy cizího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SPECIFICKÁ POVAHA</a:t>
            </a:r>
            <a:r>
              <a:rPr lang="cs-CZ" dirty="0"/>
              <a:t>: </a:t>
            </a:r>
            <a:r>
              <a:rPr lang="cs-CZ" dirty="0" smtClean="0"/>
              <a:t> </a:t>
            </a:r>
            <a:r>
              <a:rPr lang="cs-CZ" dirty="0"/>
              <a:t>§ 1400  a </a:t>
            </a:r>
            <a:r>
              <a:rPr lang="cs-CZ" dirty="0" err="1"/>
              <a:t>násl</a:t>
            </a:r>
            <a:r>
              <a:rPr lang="cs-CZ" dirty="0"/>
              <a:t>: neupravují žádnou specifickou obligaci ani věcné právo!!!!</a:t>
            </a:r>
          </a:p>
          <a:p>
            <a:pPr>
              <a:defRPr/>
            </a:pPr>
            <a:r>
              <a:rPr lang="cs-CZ" dirty="0" smtClean="0"/>
              <a:t>PODSTATA: povinnost opatrovat svěřenou věc a nakládat s ní za účelem stanoveného účelu/ve prospěch beneficienta</a:t>
            </a:r>
          </a:p>
          <a:p>
            <a:pPr>
              <a:defRPr/>
            </a:pPr>
            <a:r>
              <a:rPr lang="cs-CZ" dirty="0" smtClean="0"/>
              <a:t>SPECIFICKÝ ZNAK: </a:t>
            </a:r>
            <a:r>
              <a:rPr lang="cs-CZ" u="sng" dirty="0" smtClean="0"/>
              <a:t>autonomní postavení</a:t>
            </a:r>
            <a:r>
              <a:rPr lang="cs-CZ" dirty="0" smtClean="0"/>
              <a:t> správce - </a:t>
            </a:r>
            <a:r>
              <a:rPr lang="cs-CZ" u="sng" dirty="0" smtClean="0"/>
              <a:t>diskreční působnost </a:t>
            </a:r>
            <a:r>
              <a:rPr lang="cs-CZ" dirty="0" smtClean="0"/>
              <a:t>v rámci vymezeného účelu</a:t>
            </a:r>
          </a:p>
          <a:p>
            <a:pPr>
              <a:defRPr/>
            </a:pPr>
            <a:r>
              <a:rPr lang="cs-CZ" dirty="0" smtClean="0"/>
              <a:t>Spravovaný „majetek“?  - spíše správa „jmění“</a:t>
            </a:r>
          </a:p>
          <a:p>
            <a:pPr>
              <a:defRPr/>
            </a:pPr>
            <a:r>
              <a:rPr lang="cs-CZ" dirty="0" smtClean="0"/>
              <a:t>Vyvratitelná domněnka zastoupení (§ 1400 odst. 2), která se uplatní, není-li jasné postavení, jaké je postavení správce </a:t>
            </a:r>
          </a:p>
          <a:p>
            <a:pPr>
              <a:defRPr/>
            </a:pPr>
            <a:r>
              <a:rPr lang="cs-CZ" dirty="0" smtClean="0"/>
              <a:t>Úprava SCM </a:t>
            </a:r>
            <a:r>
              <a:rPr lang="cs-CZ" u="sng" dirty="0" smtClean="0"/>
              <a:t>pouze (podpůrné) doplnění právního režimu</a:t>
            </a:r>
            <a:r>
              <a:rPr lang="cs-CZ" dirty="0" smtClean="0"/>
              <a:t>, který se odvíjí od právního důvodu vzniku určitého právního poměru (smlouvy, zákona)</a:t>
            </a:r>
          </a:p>
          <a:p>
            <a:pPr>
              <a:defRPr/>
            </a:pPr>
            <a:r>
              <a:rPr lang="cs-CZ" u="sng" dirty="0" smtClean="0"/>
              <a:t>Právní důvod vzniku rozhodující, zda se lze od zákonné úpravy smluvně odchýlit!! 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cizího majetku v části 3.OZ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u="sng" dirty="0" smtClean="0"/>
              <a:t>není zvláštní obligací </a:t>
            </a:r>
            <a:r>
              <a:rPr lang="cs-CZ" dirty="0" smtClean="0"/>
              <a:t>ani věcným právem, proto flexibilní</a:t>
            </a:r>
          </a:p>
          <a:p>
            <a:pPr>
              <a:defRPr/>
            </a:pPr>
            <a:r>
              <a:rPr lang="cs-CZ" u="sng" dirty="0" smtClean="0"/>
              <a:t>neřeší důvod vzniku </a:t>
            </a:r>
            <a:r>
              <a:rPr lang="cs-CZ" dirty="0" smtClean="0"/>
              <a:t>správy</a:t>
            </a:r>
          </a:p>
          <a:p>
            <a:pPr>
              <a:defRPr/>
            </a:pPr>
            <a:r>
              <a:rPr lang="cs-CZ" u="sng" dirty="0" smtClean="0"/>
              <a:t>neřeší důvod oprávnění nakládat se svěřeným majetkem </a:t>
            </a:r>
          </a:p>
          <a:p>
            <a:pPr>
              <a:defRPr/>
            </a:pPr>
            <a:r>
              <a:rPr lang="cs-CZ" u="sng" dirty="0" smtClean="0"/>
              <a:t>neřeší vlastnictví spravovaného majetku </a:t>
            </a:r>
            <a:r>
              <a:rPr lang="cs-CZ" dirty="0" smtClean="0"/>
              <a:t>(„cizí“), tj. případy, kdy správce není vlastník</a:t>
            </a:r>
          </a:p>
          <a:p>
            <a:pPr>
              <a:defRPr/>
            </a:pPr>
            <a:r>
              <a:rPr lang="cs-CZ" dirty="0" smtClean="0"/>
              <a:t>třetích osob se  týkají pouze  § 1419 až § 1423 OZ (pouze zde dopad § 978)</a:t>
            </a:r>
          </a:p>
          <a:p>
            <a:pPr>
              <a:defRPr/>
            </a:pPr>
            <a:r>
              <a:rPr lang="cs-CZ" dirty="0" smtClean="0"/>
              <a:t>Pravidla </a:t>
            </a:r>
            <a:r>
              <a:rPr lang="cs-CZ" dirty="0"/>
              <a:t>pro SCM představují v české </a:t>
            </a:r>
            <a:r>
              <a:rPr lang="cs-CZ" u="sng" dirty="0"/>
              <a:t>právu neobvyklý koncept, protože nejsou spojena s žádnou konkrétní právní skutečností, </a:t>
            </a:r>
            <a:r>
              <a:rPr lang="cs-CZ" dirty="0"/>
              <a:t>ale spíše s určitým typem reality sociální (funkcionální pohled)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Rozsah aplikovatelnosti pravidel pro SCM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Různost názorů </a:t>
            </a:r>
            <a:r>
              <a:rPr lang="cs-CZ" dirty="0" smtClean="0">
                <a:sym typeface="Wingdings" panose="05000000000000000000" pitchFamily="2" charset="2"/>
              </a:rPr>
              <a:t>  KR: limitní využitelnost</a:t>
            </a:r>
            <a:endParaRPr lang="cs-CZ" dirty="0" smtClean="0"/>
          </a:p>
          <a:p>
            <a:r>
              <a:rPr lang="cs-CZ" dirty="0" smtClean="0"/>
              <a:t>Všude tam, kde stanoví zákon, smlouva nebo v dalších případech, kdy bude naplněna hypotéza  § 1400, tj.</a:t>
            </a:r>
          </a:p>
          <a:p>
            <a:pPr>
              <a:buFontTx/>
              <a:buChar char="-"/>
            </a:pPr>
            <a:r>
              <a:rPr lang="cs-CZ" dirty="0" smtClean="0"/>
              <a:t>Když bude správci svěřena určitá míra diskrece</a:t>
            </a:r>
          </a:p>
          <a:p>
            <a:pPr>
              <a:buFontTx/>
              <a:buChar char="-"/>
            </a:pPr>
            <a:r>
              <a:rPr lang="cs-CZ" dirty="0" smtClean="0"/>
              <a:t>Když nebude existovat jiná úprava (smluvní, zákonná), která by stanovila jiný druh správy </a:t>
            </a:r>
          </a:p>
          <a:p>
            <a:r>
              <a:rPr lang="cs-CZ" dirty="0" smtClean="0"/>
              <a:t>VŽDY NUTNO SKOUMAT SLUČITELNOST SCM S POVAHOU „ZÁKLADNÍHO REŽIMU“, DO NĚHOŽ BY PRAVIDLA MĚLA BÝT DOPLNĚNA</a:t>
            </a:r>
          </a:p>
          <a:p>
            <a:r>
              <a:rPr lang="cs-CZ" dirty="0" smtClean="0"/>
              <a:t>Smyslem SCM není popírání jiných právních režimů (jejich nahrazení), ale DOPLNĚNÍ!!!</a:t>
            </a:r>
          </a:p>
          <a:p>
            <a:r>
              <a:rPr lang="cs-CZ" dirty="0" smtClean="0"/>
              <a:t>Některé úpravy explicitně (použití: 1456 OZ, 351 OZ, 1678, 2042/nepoužití: § 59/1 ZOK, §195a odst. 3 ZPKT)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4855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správy cizího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endParaRPr lang="cs-CZ" dirty="0" smtClean="0">
              <a:solidFill>
                <a:srgbClr val="0B3162"/>
              </a:solidFill>
            </a:endParaRPr>
          </a:p>
          <a:p>
            <a:pPr>
              <a:buNone/>
              <a:defRPr/>
            </a:pPr>
            <a:r>
              <a:rPr lang="cs-CZ" dirty="0" smtClean="0">
                <a:solidFill>
                  <a:srgbClr val="0B3162"/>
                </a:solidFill>
              </a:rPr>
              <a:t>1</a:t>
            </a:r>
            <a:r>
              <a:rPr lang="cs-CZ" dirty="0" smtClean="0"/>
              <a:t>) Prostá správa cizího majetku (konzervativní)</a:t>
            </a:r>
          </a:p>
          <a:p>
            <a:pPr lvl="1">
              <a:defRPr/>
            </a:pPr>
            <a:r>
              <a:rPr lang="cs-CZ" dirty="0" smtClean="0"/>
              <a:t> zájem na zachování majetku</a:t>
            </a:r>
          </a:p>
          <a:p>
            <a:pPr lvl="1">
              <a:defRPr/>
            </a:pPr>
            <a:r>
              <a:rPr lang="cs-CZ" dirty="0" smtClean="0"/>
              <a:t>správce uplatňuje všechna práva týkající se majetku</a:t>
            </a:r>
          </a:p>
          <a:p>
            <a:pPr lvl="1">
              <a:defRPr/>
            </a:pPr>
            <a:r>
              <a:rPr lang="cs-CZ" dirty="0" smtClean="0"/>
              <a:t> nepřípustnost  změny účelu spravovaného majetku</a:t>
            </a:r>
          </a:p>
          <a:p>
            <a:pPr lvl="1">
              <a:defRPr/>
            </a:pPr>
            <a:r>
              <a:rPr lang="cs-CZ" dirty="0" smtClean="0"/>
              <a:t> omezení možnosti zcizit majetek (§ 1408)</a:t>
            </a:r>
          </a:p>
          <a:p>
            <a:pPr>
              <a:buNone/>
              <a:defRPr/>
            </a:pPr>
            <a:r>
              <a:rPr lang="cs-CZ" dirty="0" smtClean="0"/>
              <a:t>2) Plná správa cizího majetku (flexibilnější)</a:t>
            </a:r>
          </a:p>
          <a:p>
            <a:pPr lvl="1">
              <a:defRPr/>
            </a:pPr>
            <a:r>
              <a:rPr lang="cs-CZ" dirty="0" smtClean="0"/>
              <a:t>rozmnožení majetku a uplatnění pro daný účel</a:t>
            </a:r>
          </a:p>
          <a:p>
            <a:pPr lvl="1">
              <a:defRPr/>
            </a:pPr>
            <a:r>
              <a:rPr lang="cs-CZ" dirty="0" smtClean="0"/>
              <a:t>činí vše, co je nutné a užitečné </a:t>
            </a:r>
          </a:p>
          <a:p>
            <a:pPr>
              <a:defRPr/>
            </a:pPr>
            <a:r>
              <a:rPr lang="cs-CZ" dirty="0" smtClean="0"/>
              <a:t>Možno kombinovat prvky prosté a plné správy</a:t>
            </a:r>
          </a:p>
          <a:p>
            <a:pPr>
              <a:defRPr/>
            </a:pPr>
            <a:r>
              <a:rPr lang="cs-CZ" dirty="0" smtClean="0"/>
              <a:t>V obou případech je správce povinen jednat s péčí řádného hospodáře (§1411), nestranně (§1403, 1412), vyhýbat se střetům zájmů (§1413)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Obezřetné investice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Nejasný rozsah - zřejmě pouze ve vztahu k prosté správě (§ 1407)</a:t>
            </a:r>
          </a:p>
          <a:p>
            <a:pPr lvl="2">
              <a:defRPr/>
            </a:pPr>
            <a:endParaRPr lang="cs-CZ" dirty="0" smtClean="0"/>
          </a:p>
          <a:p>
            <a:pPr lvl="2">
              <a:defRPr/>
            </a:pPr>
            <a:r>
              <a:rPr lang="cs-CZ" dirty="0" smtClean="0"/>
              <a:t> rozvržení investičních rizik - diverzifikace portfolia (§ 1432)</a:t>
            </a:r>
          </a:p>
          <a:p>
            <a:pPr lvl="2">
              <a:defRPr/>
            </a:pPr>
            <a:r>
              <a:rPr lang="cs-CZ" dirty="0" smtClean="0"/>
              <a:t>5% limit na emitenta (§ 1433)</a:t>
            </a:r>
          </a:p>
          <a:p>
            <a:pPr lvl="2">
              <a:defRPr/>
            </a:pPr>
            <a:r>
              <a:rPr lang="cs-CZ" dirty="0" smtClean="0"/>
              <a:t>Požadavek na vysokou likviditu (§ 1434)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Pravidla pro správu a povinnosti správce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Osobní povaha funkce správce (§ 1401)</a:t>
            </a:r>
          </a:p>
          <a:p>
            <a:pPr>
              <a:defRPr/>
            </a:pPr>
            <a:r>
              <a:rPr lang="cs-CZ" dirty="0" smtClean="0"/>
              <a:t>Péče řádného hospodáře, loajalita (§ 1411 )</a:t>
            </a:r>
          </a:p>
          <a:p>
            <a:pPr>
              <a:defRPr/>
            </a:pPr>
            <a:r>
              <a:rPr lang="cs-CZ" dirty="0" smtClean="0"/>
              <a:t>Předcházení střetu zájmů (§ 1413 a 1415 )</a:t>
            </a:r>
          </a:p>
          <a:p>
            <a:pPr>
              <a:defRPr/>
            </a:pPr>
            <a:r>
              <a:rPr lang="cs-CZ" dirty="0" smtClean="0"/>
              <a:t>Povinnost nestrannosti (§ 1412 )</a:t>
            </a:r>
          </a:p>
          <a:p>
            <a:pPr>
              <a:defRPr/>
            </a:pPr>
            <a:r>
              <a:rPr lang="cs-CZ" dirty="0" smtClean="0"/>
              <a:t>Oddělenost majetku správce a majetku pod správou, zákaz smísení majetku (§ 1414 )</a:t>
            </a:r>
          </a:p>
          <a:p>
            <a:pPr>
              <a:defRPr/>
            </a:pPr>
            <a:r>
              <a:rPr lang="cs-CZ" dirty="0" smtClean="0"/>
              <a:t>Omezení bezúplatných převodů (§ 1416) </a:t>
            </a:r>
          </a:p>
          <a:p>
            <a:pPr>
              <a:defRPr/>
            </a:pPr>
            <a:r>
              <a:rPr lang="cs-CZ" dirty="0" smtClean="0"/>
              <a:t>Pravidla pro společnou správu (§ 1428 – 1431)</a:t>
            </a:r>
          </a:p>
          <a:p>
            <a:pPr>
              <a:defRPr/>
            </a:pPr>
            <a:r>
              <a:rPr lang="cs-CZ" dirty="0" smtClean="0"/>
              <a:t>Povinnosti  správce a beneficienta vůči třetím osobám (§ 1419 </a:t>
            </a:r>
            <a:r>
              <a:rPr lang="cs-CZ" dirty="0" err="1" smtClean="0"/>
              <a:t>an</a:t>
            </a:r>
            <a:r>
              <a:rPr lang="cs-CZ" dirty="0" smtClean="0"/>
              <a:t>. 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Společná správa cizího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Několik správců</a:t>
            </a:r>
          </a:p>
          <a:p>
            <a:r>
              <a:rPr lang="cs-CZ" dirty="0" smtClean="0"/>
              <a:t>Spádové pravidlo: </a:t>
            </a:r>
          </a:p>
          <a:p>
            <a:pPr>
              <a:buFontTx/>
              <a:buChar char="-"/>
            </a:pPr>
            <a:r>
              <a:rPr lang="cs-CZ" dirty="0" smtClean="0"/>
              <a:t>prostá většina/každý jeden hlas -§1428 </a:t>
            </a:r>
          </a:p>
          <a:p>
            <a:pPr>
              <a:buFontTx/>
              <a:buChar char="-"/>
            </a:pPr>
            <a:r>
              <a:rPr lang="cs-CZ" dirty="0" smtClean="0"/>
              <a:t>a jsou zavázáni společně a nerozdílně (solidarita) - §1430</a:t>
            </a:r>
          </a:p>
          <a:p>
            <a:pPr>
              <a:buFontTx/>
              <a:buChar char="-"/>
            </a:pPr>
            <a:r>
              <a:rPr lang="cs-CZ" dirty="0" smtClean="0"/>
              <a:t>presumpce souhlasu s jednáním ostatních správců - §1431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73846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smtClean="0"/>
              <a:t>není podstatné</a:t>
            </a:r>
            <a:r>
              <a:rPr lang="cs-CZ" dirty="0" smtClean="0"/>
              <a:t>, na základě jakého právního důvodu vzniká</a:t>
            </a:r>
          </a:p>
          <a:p>
            <a:r>
              <a:rPr lang="cs-CZ" dirty="0" smtClean="0"/>
              <a:t>Vždy záleží na konkrétním právním poměru, zda založena správa CM, či nikoli (zejména zda diskreční post správce)!!!</a:t>
            </a:r>
          </a:p>
          <a:p>
            <a:r>
              <a:rPr lang="cs-CZ" dirty="0" smtClean="0"/>
              <a:t>Nejčastěji  </a:t>
            </a:r>
            <a:r>
              <a:rPr lang="cs-CZ" u="sng" dirty="0" smtClean="0"/>
              <a:t>právní jednání </a:t>
            </a:r>
            <a:r>
              <a:rPr lang="cs-CZ" dirty="0" smtClean="0"/>
              <a:t>- smlouva, neexistuje zvláštní smluvní typ (</a:t>
            </a:r>
            <a:r>
              <a:rPr lang="cs-CZ" dirty="0" err="1" smtClean="0"/>
              <a:t>inominátní</a:t>
            </a:r>
            <a:r>
              <a:rPr lang="cs-CZ" dirty="0" smtClean="0"/>
              <a:t>, smlouva o plné moci, příkazního typu)</a:t>
            </a:r>
          </a:p>
          <a:p>
            <a:r>
              <a:rPr lang="cs-CZ" dirty="0" smtClean="0"/>
              <a:t>Rozhodnutím </a:t>
            </a:r>
            <a:r>
              <a:rPr lang="cs-CZ" u="sng" dirty="0" smtClean="0"/>
              <a:t>soudu</a:t>
            </a:r>
            <a:r>
              <a:rPr lang="cs-CZ" dirty="0" smtClean="0"/>
              <a:t> (výjimečně) -  § 1455 – jmenování </a:t>
            </a:r>
            <a:r>
              <a:rPr lang="cs-CZ" dirty="0" err="1" smtClean="0"/>
              <a:t>svěřenského</a:t>
            </a:r>
            <a:r>
              <a:rPr lang="cs-CZ" dirty="0" smtClean="0"/>
              <a:t> správce</a:t>
            </a:r>
          </a:p>
          <a:p>
            <a:r>
              <a:rPr lang="cs-CZ" u="sng" dirty="0" smtClean="0"/>
              <a:t>Zákonem </a:t>
            </a:r>
            <a:r>
              <a:rPr lang="cs-CZ" dirty="0" smtClean="0"/>
              <a:t>(dědic, jako správce pozůstalosti § 1677)</a:t>
            </a:r>
          </a:p>
          <a:p>
            <a:r>
              <a:rPr lang="cs-CZ" dirty="0" smtClean="0"/>
              <a:t>Postačí, že se  na základě nějakého právního důvodu </a:t>
            </a:r>
            <a:r>
              <a:rPr lang="cs-CZ" u="sng" dirty="0" smtClean="0"/>
              <a:t>„ocitne“ </a:t>
            </a:r>
            <a:r>
              <a:rPr lang="cs-CZ" dirty="0" smtClean="0"/>
              <a:t>v pozici správce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1798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Skončení správy vs. zánik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/>
              <a:t>skončení činnosti správce (§ 1438) – odstoupení, odvolání, omezení svéprávnosti, osvědčení úpadku správce </a:t>
            </a:r>
          </a:p>
          <a:p>
            <a:pPr>
              <a:buNone/>
              <a:defRPr/>
            </a:pPr>
            <a:r>
              <a:rPr lang="cs-CZ" dirty="0" smtClean="0"/>
              <a:t>X</a:t>
            </a:r>
          </a:p>
          <a:p>
            <a:pPr>
              <a:defRPr/>
            </a:pPr>
            <a:r>
              <a:rPr lang="cs-CZ" dirty="0" smtClean="0"/>
              <a:t> zánik správy (§ 1439) – uplynutím doby, dosažením účelu, zánikem práva beneficienta k majetku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Ochrana dobré víry při skončení správy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Závěrečné vyúčtování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u="sng" dirty="0" smtClean="0"/>
              <a:t>Zadržovací právo správce k zajištění pohledávek ze správy</a:t>
            </a:r>
          </a:p>
          <a:p>
            <a:pPr>
              <a:defRPr/>
            </a:pPr>
            <a:endParaRPr lang="cs-CZ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Svěřenský</a:t>
            </a:r>
            <a:r>
              <a:rPr lang="cs-CZ" dirty="0" smtClean="0"/>
              <a:t> fond (§ 1448 – §1474)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291264" cy="4672176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Inspirace v </a:t>
            </a:r>
            <a:r>
              <a:rPr lang="cs-CZ" dirty="0" err="1" smtClean="0"/>
              <a:t>Québecku</a:t>
            </a:r>
            <a:r>
              <a:rPr lang="cs-CZ" dirty="0" smtClean="0"/>
              <a:t>, „trust“ </a:t>
            </a:r>
            <a:r>
              <a:rPr lang="cs-CZ" dirty="0" err="1" smtClean="0"/>
              <a:t>like</a:t>
            </a:r>
            <a:r>
              <a:rPr lang="cs-CZ" dirty="0" smtClean="0"/>
              <a:t> instrument (alternativa </a:t>
            </a:r>
            <a:r>
              <a:rPr lang="cs-CZ" dirty="0" err="1" smtClean="0"/>
              <a:t>Treuhand</a:t>
            </a:r>
            <a:r>
              <a:rPr lang="cs-CZ" dirty="0" smtClean="0"/>
              <a:t>, </a:t>
            </a:r>
            <a:r>
              <a:rPr lang="cs-CZ" dirty="0" err="1" smtClean="0"/>
              <a:t>Fuducia</a:t>
            </a:r>
            <a:r>
              <a:rPr lang="cs-CZ" dirty="0" smtClean="0"/>
              <a:t>) x není trust v </a:t>
            </a:r>
            <a:r>
              <a:rPr lang="cs-CZ" dirty="0" err="1" smtClean="0"/>
              <a:t>anglo</a:t>
            </a:r>
            <a:r>
              <a:rPr lang="cs-CZ" dirty="0" smtClean="0"/>
              <a:t>-americkém pojetí!!!!</a:t>
            </a:r>
          </a:p>
          <a:p>
            <a:endParaRPr lang="cs-CZ" dirty="0" smtClean="0"/>
          </a:p>
          <a:p>
            <a:r>
              <a:rPr lang="cs-CZ" dirty="0" err="1" smtClean="0"/>
              <a:t>Svěřenský</a:t>
            </a:r>
            <a:r>
              <a:rPr lang="cs-CZ" dirty="0" smtClean="0"/>
              <a:t> fond  zvláštní instrument majetkového práva – „autonomní jmění“, ke kterému nemá nikdo vlastnické právo</a:t>
            </a:r>
          </a:p>
          <a:p>
            <a:endParaRPr lang="cs-CZ" dirty="0" smtClean="0"/>
          </a:p>
          <a:p>
            <a:r>
              <a:rPr lang="cs-CZ" dirty="0" smtClean="0"/>
              <a:t>Organizačně i účelově osamostatněný majetek, který nemá právní osobnost</a:t>
            </a:r>
          </a:p>
          <a:p>
            <a:endParaRPr lang="cs-CZ" dirty="0" smtClean="0"/>
          </a:p>
          <a:p>
            <a:r>
              <a:rPr lang="cs-CZ" dirty="0" smtClean="0"/>
              <a:t> Správa majetku ve </a:t>
            </a:r>
            <a:r>
              <a:rPr lang="cs-CZ" dirty="0" err="1" smtClean="0"/>
              <a:t>svěřenském</a:t>
            </a:r>
            <a:r>
              <a:rPr lang="cs-CZ" dirty="0" smtClean="0"/>
              <a:t> fondu se řídí i obecnou úpravou správy cizího majetku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Širší souvislosti, systematické zařazení</a:t>
            </a:r>
          </a:p>
          <a:p>
            <a:r>
              <a:rPr lang="cs-CZ" dirty="0" smtClean="0"/>
              <a:t>Správa cizího majetku – povaha, specifika, základní rámec</a:t>
            </a:r>
          </a:p>
          <a:p>
            <a:r>
              <a:rPr lang="cs-CZ" dirty="0" smtClean="0"/>
              <a:t>Správa cizího majetku prostá a plná, společná správa, vznik zánik</a:t>
            </a:r>
          </a:p>
          <a:p>
            <a:r>
              <a:rPr lang="cs-CZ" dirty="0" err="1" smtClean="0"/>
              <a:t>Svěřenský</a:t>
            </a:r>
            <a:r>
              <a:rPr lang="cs-CZ" dirty="0" smtClean="0"/>
              <a:t> fond – koncepce, základní charakteristika</a:t>
            </a:r>
          </a:p>
          <a:p>
            <a:r>
              <a:rPr lang="cs-CZ" dirty="0" smtClean="0"/>
              <a:t>Srovnání s jinými podobnými instrumenty správy majetku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Svěřenský</a:t>
            </a:r>
            <a:r>
              <a:rPr lang="cs-CZ" dirty="0" smtClean="0"/>
              <a:t> fond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cs-CZ" sz="2800" dirty="0" smtClean="0"/>
              <a:t>Vznikem </a:t>
            </a:r>
            <a:r>
              <a:rPr lang="cs-CZ" sz="2800" dirty="0" err="1" smtClean="0"/>
              <a:t>svěřenského</a:t>
            </a:r>
            <a:r>
              <a:rPr lang="cs-CZ" sz="2800" dirty="0" smtClean="0"/>
              <a:t> fondu vzniká oddělené a nezávislé vlastnictví vyčleněného majetku (§ 1448 odst. 2 OZ).</a:t>
            </a:r>
          </a:p>
          <a:p>
            <a:pPr algn="just">
              <a:defRPr/>
            </a:pPr>
            <a:r>
              <a:rPr lang="cs-CZ" sz="2800" dirty="0" smtClean="0"/>
              <a:t>Vlastnická práva k majetku ve </a:t>
            </a:r>
            <a:r>
              <a:rPr lang="cs-CZ" sz="2800" dirty="0" err="1" smtClean="0"/>
              <a:t>svěřenském</a:t>
            </a:r>
            <a:r>
              <a:rPr lang="cs-CZ" sz="2800" dirty="0" smtClean="0"/>
              <a:t> fondu vykonává </a:t>
            </a:r>
            <a:r>
              <a:rPr lang="cs-CZ" sz="2800" u="sng" dirty="0" smtClean="0"/>
              <a:t>vlastním jménem na účet fondu </a:t>
            </a:r>
            <a:r>
              <a:rPr lang="cs-CZ" sz="2800" dirty="0" err="1" smtClean="0"/>
              <a:t>svěřenský</a:t>
            </a:r>
            <a:r>
              <a:rPr lang="cs-CZ" sz="2800" dirty="0" smtClean="0"/>
              <a:t> správce;</a:t>
            </a:r>
          </a:p>
          <a:p>
            <a:pPr algn="just">
              <a:defRPr/>
            </a:pPr>
            <a:r>
              <a:rPr lang="cs-CZ" sz="2800" dirty="0" smtClean="0"/>
              <a:t> Majetek ve </a:t>
            </a:r>
            <a:r>
              <a:rPr lang="cs-CZ" sz="2800" dirty="0" err="1" smtClean="0"/>
              <a:t>svěřenském</a:t>
            </a:r>
            <a:r>
              <a:rPr lang="cs-CZ" sz="2800" dirty="0" smtClean="0"/>
              <a:t> fondu však </a:t>
            </a:r>
            <a:r>
              <a:rPr lang="cs-CZ" sz="2800" u="sng" dirty="0" smtClean="0"/>
              <a:t>není ani vlastnictvím správce, ani vlastnictvím zakladatele, ani vlastnictvím osoby</a:t>
            </a:r>
            <a:r>
              <a:rPr lang="cs-CZ" sz="2800" dirty="0" smtClean="0"/>
              <a:t>, které má být ze </a:t>
            </a:r>
            <a:r>
              <a:rPr lang="cs-CZ" sz="2800" dirty="0" err="1" smtClean="0"/>
              <a:t>svěřenského</a:t>
            </a:r>
            <a:r>
              <a:rPr lang="cs-CZ" sz="2800" dirty="0" smtClean="0"/>
              <a:t> fondu plněno (§ 1448 odst. 3 OZ).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cs-CZ" sz="2800" dirty="0" smtClean="0">
              <a:solidFill>
                <a:srgbClr val="0B316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Svěřenský</a:t>
            </a:r>
            <a:r>
              <a:rPr lang="cs-CZ" dirty="0" smtClean="0"/>
              <a:t> fond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 smtClean="0"/>
              <a:t>Vlastnická práva </a:t>
            </a:r>
            <a:r>
              <a:rPr lang="cs-CZ" dirty="0" smtClean="0"/>
              <a:t>a další práva k majetku ve </a:t>
            </a:r>
            <a:r>
              <a:rPr lang="cs-CZ" dirty="0" err="1" smtClean="0"/>
              <a:t>svěřenském</a:t>
            </a:r>
            <a:r>
              <a:rPr lang="cs-CZ" dirty="0" smtClean="0"/>
              <a:t> fondu </a:t>
            </a:r>
            <a:r>
              <a:rPr lang="cs-CZ" u="sng" dirty="0" smtClean="0"/>
              <a:t>jsou vykonávána správcem </a:t>
            </a:r>
            <a:r>
              <a:rPr lang="cs-CZ" u="sng" dirty="0" err="1" smtClean="0"/>
              <a:t>svěřenského</a:t>
            </a:r>
            <a:r>
              <a:rPr lang="cs-CZ" u="sng" dirty="0" smtClean="0"/>
              <a:t> fondu</a:t>
            </a:r>
          </a:p>
          <a:p>
            <a:pPr marL="0" indent="0">
              <a:buNone/>
            </a:pPr>
            <a:endParaRPr lang="cs-CZ" u="sng" dirty="0" smtClean="0"/>
          </a:p>
          <a:p>
            <a:r>
              <a:rPr lang="cs-CZ" u="sng" dirty="0" smtClean="0"/>
              <a:t>Vztahy mezi osobami v rámci </a:t>
            </a:r>
            <a:r>
              <a:rPr lang="cs-CZ" u="sng" dirty="0" err="1" smtClean="0"/>
              <a:t>svěřenského</a:t>
            </a:r>
            <a:r>
              <a:rPr lang="cs-CZ" u="sng" dirty="0" smtClean="0"/>
              <a:t> fondu nemají povahu věcných práv</a:t>
            </a:r>
            <a:r>
              <a:rPr lang="cs-CZ" dirty="0" smtClean="0"/>
              <a:t>,  spíše smluvních vztahů (zvláštní relativní práva)</a:t>
            </a:r>
          </a:p>
          <a:p>
            <a:endParaRPr lang="cs-CZ" dirty="0" smtClean="0"/>
          </a:p>
          <a:p>
            <a:r>
              <a:rPr lang="cs-CZ" dirty="0" err="1" smtClean="0"/>
              <a:t>Svěřenský</a:t>
            </a:r>
            <a:r>
              <a:rPr lang="cs-CZ" dirty="0" smtClean="0"/>
              <a:t> fond vždy </a:t>
            </a:r>
            <a:r>
              <a:rPr lang="cs-CZ" u="sng" dirty="0" smtClean="0"/>
              <a:t>nese vlastní označení</a:t>
            </a:r>
          </a:p>
          <a:p>
            <a:endParaRPr lang="cs-CZ" dirty="0" smtClean="0"/>
          </a:p>
          <a:p>
            <a:r>
              <a:rPr lang="cs-CZ" dirty="0" err="1" smtClean="0"/>
              <a:t>Svěřenský</a:t>
            </a:r>
            <a:r>
              <a:rPr lang="cs-CZ" dirty="0" smtClean="0"/>
              <a:t> fond má vždy statut § 1452 </a:t>
            </a:r>
            <a:r>
              <a:rPr lang="cs-CZ" u="sng" dirty="0" smtClean="0"/>
              <a:t>– jednostranný projev vůle zakladatele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Vznik </a:t>
            </a:r>
            <a:r>
              <a:rPr lang="cs-CZ" dirty="0" err="1" smtClean="0"/>
              <a:t>svěřenského</a:t>
            </a:r>
            <a:r>
              <a:rPr lang="cs-CZ" dirty="0" smtClean="0"/>
              <a:t> fondu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/>
              <a:t>Ustaven (vytvořen) vyčleněním majetku z vlastnictví zakladatele (§ 1448) – </a:t>
            </a:r>
            <a:r>
              <a:rPr lang="cs-CZ" u="sng" dirty="0" smtClean="0"/>
              <a:t>osamostatnění k určitému účelu </a:t>
            </a:r>
            <a:r>
              <a:rPr lang="cs-CZ" dirty="0" smtClean="0"/>
              <a:t>– svěření majetku správce smlouvu nebo pořízením pro případ smrti</a:t>
            </a:r>
          </a:p>
          <a:p>
            <a:pPr>
              <a:defRPr/>
            </a:pPr>
            <a:r>
              <a:rPr lang="cs-CZ" u="sng" dirty="0" err="1" smtClean="0"/>
              <a:t>Svěřenský</a:t>
            </a:r>
            <a:r>
              <a:rPr lang="cs-CZ" u="sng" dirty="0" smtClean="0"/>
              <a:t> správce se zaváže tento majetek držet a spravovat</a:t>
            </a:r>
            <a:r>
              <a:rPr lang="cs-CZ" dirty="0" smtClean="0"/>
              <a:t>.</a:t>
            </a:r>
          </a:p>
          <a:p>
            <a:pPr>
              <a:defRPr/>
            </a:pPr>
            <a:r>
              <a:rPr lang="cs-CZ" dirty="0" smtClean="0"/>
              <a:t>Vznik SF inter </a:t>
            </a:r>
            <a:r>
              <a:rPr lang="cs-CZ" dirty="0" err="1" smtClean="0"/>
              <a:t>vivos</a:t>
            </a:r>
            <a:r>
              <a:rPr lang="cs-CZ" dirty="0" smtClean="0"/>
              <a:t> převzetím závazku ke správě správcem (přijetí pověření správce) (§ 1451)</a:t>
            </a:r>
          </a:p>
          <a:p>
            <a:pPr>
              <a:defRPr/>
            </a:pPr>
            <a:r>
              <a:rPr lang="cs-CZ" dirty="0" smtClean="0"/>
              <a:t>Vznik SF </a:t>
            </a:r>
            <a:r>
              <a:rPr lang="cs-CZ" dirty="0" err="1" smtClean="0"/>
              <a:t>mortis</a:t>
            </a:r>
            <a:r>
              <a:rPr lang="cs-CZ" dirty="0" smtClean="0"/>
              <a:t> causa – smrtí zůstavitele</a:t>
            </a:r>
          </a:p>
          <a:p>
            <a:pPr>
              <a:defRPr/>
            </a:pPr>
            <a:r>
              <a:rPr lang="cs-CZ" dirty="0" smtClean="0"/>
              <a:t>Požadavek na statut vždy -  notářský zápis (§ 1452)</a:t>
            </a:r>
          </a:p>
          <a:p>
            <a:pPr>
              <a:defRPr/>
            </a:pPr>
            <a:r>
              <a:rPr lang="cs-CZ" u="sng" dirty="0" smtClean="0"/>
              <a:t>Úvaha de lege </a:t>
            </a:r>
            <a:r>
              <a:rPr lang="cs-CZ" u="sng" dirty="0" err="1" smtClean="0"/>
              <a:t>ferenda</a:t>
            </a:r>
            <a:r>
              <a:rPr lang="cs-CZ" dirty="0" smtClean="0"/>
              <a:t>: vznik konstitutivním zápisem do evidence SF, vedené rejstříkovým soudem</a:t>
            </a: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>
              <a:solidFill>
                <a:srgbClr val="0B316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</a:t>
            </a:r>
            <a:r>
              <a:rPr lang="cs-CZ" dirty="0" err="1" smtClean="0"/>
              <a:t>svěřenského</a:t>
            </a:r>
            <a:r>
              <a:rPr lang="cs-CZ" dirty="0" smtClean="0"/>
              <a:t> fondu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Soukromě prospěšný</a:t>
            </a:r>
          </a:p>
          <a:p>
            <a:pPr lvl="1">
              <a:defRPr/>
            </a:pPr>
            <a:r>
              <a:rPr lang="cs-CZ" dirty="0" smtClean="0"/>
              <a:t>ku prospěchu určité osoby</a:t>
            </a:r>
          </a:p>
          <a:p>
            <a:pPr lvl="1">
              <a:defRPr/>
            </a:pPr>
            <a:r>
              <a:rPr lang="cs-CZ" dirty="0" smtClean="0"/>
              <a:t>za jiným účelem</a:t>
            </a:r>
          </a:p>
          <a:p>
            <a:pPr>
              <a:defRPr/>
            </a:pPr>
            <a:r>
              <a:rPr lang="cs-CZ" dirty="0" smtClean="0"/>
              <a:t>Veřejně prospěšný</a:t>
            </a:r>
          </a:p>
          <a:p>
            <a:pPr>
              <a:buNone/>
              <a:defRPr/>
            </a:pPr>
            <a:r>
              <a:rPr lang="cs-CZ" dirty="0" smtClean="0"/>
              <a:t>- dosahování obecného blaha (netýká se ho veřejná prospěšnost § 146, není právnická osoba)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Zajišťovací </a:t>
            </a:r>
            <a:r>
              <a:rPr lang="cs-CZ" dirty="0" err="1" smtClean="0"/>
              <a:t>svěřenský</a:t>
            </a:r>
            <a:r>
              <a:rPr lang="cs-CZ" dirty="0" smtClean="0"/>
              <a:t> fond</a:t>
            </a:r>
          </a:p>
          <a:p>
            <a:pPr>
              <a:defRPr/>
            </a:pPr>
            <a:r>
              <a:rPr lang="cs-CZ" dirty="0" smtClean="0"/>
              <a:t>Investiční </a:t>
            </a:r>
            <a:r>
              <a:rPr lang="cs-CZ" dirty="0" err="1" smtClean="0"/>
              <a:t>svěřenský</a:t>
            </a:r>
            <a:r>
              <a:rPr lang="cs-CZ" dirty="0" smtClean="0"/>
              <a:t> fond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Zakladatel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/>
              <a:t>Osoba </a:t>
            </a:r>
            <a:r>
              <a:rPr lang="cs-CZ" smtClean="0"/>
              <a:t>zakladatele FO nebo PO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Lze více zakladatelů? </a:t>
            </a:r>
          </a:p>
          <a:p>
            <a:pPr>
              <a:defRPr/>
            </a:pPr>
            <a:r>
              <a:rPr lang="cs-CZ" dirty="0" smtClean="0"/>
              <a:t>Musí vždy být zakladatel tím, kdo vyčlení majetek? 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Význam zakladatele – za trvání </a:t>
            </a:r>
            <a:r>
              <a:rPr lang="cs-CZ" dirty="0" err="1" smtClean="0"/>
              <a:t>svěřenského</a:t>
            </a:r>
            <a:r>
              <a:rPr lang="cs-CZ" dirty="0" smtClean="0"/>
              <a:t> fondu:</a:t>
            </a:r>
          </a:p>
          <a:p>
            <a:pPr lvl="1">
              <a:defRPr/>
            </a:pPr>
            <a:r>
              <a:rPr lang="cs-CZ" dirty="0" smtClean="0"/>
              <a:t>právo dohledu</a:t>
            </a:r>
          </a:p>
          <a:p>
            <a:pPr lvl="1">
              <a:defRPr/>
            </a:pPr>
            <a:r>
              <a:rPr lang="cs-CZ" dirty="0" smtClean="0"/>
              <a:t>právo jmenovat </a:t>
            </a:r>
            <a:r>
              <a:rPr lang="cs-CZ" dirty="0" err="1" smtClean="0"/>
              <a:t>svěřenského</a:t>
            </a:r>
            <a:r>
              <a:rPr lang="cs-CZ" dirty="0" smtClean="0"/>
              <a:t> správce</a:t>
            </a:r>
          </a:p>
          <a:p>
            <a:pPr lvl="1">
              <a:defRPr/>
            </a:pPr>
            <a:r>
              <a:rPr lang="cs-CZ" dirty="0" smtClean="0"/>
              <a:t>právo jmenovat obmyšleného (sporné)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Zakladatel může být obmyšleným i </a:t>
            </a:r>
            <a:r>
              <a:rPr lang="cs-CZ" dirty="0" err="1" smtClean="0"/>
              <a:t>svěřenským</a:t>
            </a:r>
            <a:r>
              <a:rPr lang="cs-CZ" dirty="0" smtClean="0"/>
              <a:t> správcem (ale v tom případě, požadavek na jednoho „nezávislého“ správce)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Obmyšlený (beneficient)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 smtClean="0"/>
              <a:t>Podle typu práva</a:t>
            </a:r>
          </a:p>
          <a:p>
            <a:pPr lvl="1">
              <a:defRPr/>
            </a:pPr>
            <a:r>
              <a:rPr lang="cs-CZ" dirty="0" smtClean="0"/>
              <a:t>na plody a užitky</a:t>
            </a:r>
          </a:p>
          <a:p>
            <a:pPr lvl="1">
              <a:defRPr/>
            </a:pPr>
            <a:r>
              <a:rPr lang="cs-CZ" dirty="0" smtClean="0"/>
              <a:t>na kapitál</a:t>
            </a:r>
          </a:p>
          <a:p>
            <a:pPr lvl="1">
              <a:defRPr/>
            </a:pPr>
            <a:r>
              <a:rPr lang="cs-CZ" dirty="0" smtClean="0"/>
              <a:t>podle pořadí</a:t>
            </a:r>
          </a:p>
          <a:p>
            <a:pPr>
              <a:defRPr/>
            </a:pPr>
            <a:r>
              <a:rPr lang="cs-CZ" dirty="0" smtClean="0"/>
              <a:t>Zakladatel</a:t>
            </a:r>
          </a:p>
          <a:p>
            <a:pPr lvl="1">
              <a:defRPr/>
            </a:pPr>
            <a:r>
              <a:rPr lang="cs-CZ" dirty="0" smtClean="0"/>
              <a:t>jmenuje konkrétně x vymezí okruh osob (vč. možnosti nikoho nevybrat)</a:t>
            </a:r>
          </a:p>
          <a:p>
            <a:pPr lvl="1">
              <a:defRPr/>
            </a:pPr>
            <a:r>
              <a:rPr lang="cs-CZ" dirty="0" smtClean="0"/>
              <a:t>určí plnění x přenechá diskreci správce </a:t>
            </a:r>
          </a:p>
          <a:p>
            <a:pPr lvl="1">
              <a:defRPr/>
            </a:pPr>
            <a:r>
              <a:rPr lang="cs-CZ" dirty="0" smtClean="0"/>
              <a:t>Může určit sám sebe zakladatel</a:t>
            </a:r>
          </a:p>
          <a:p>
            <a:pPr>
              <a:defRPr/>
            </a:pPr>
            <a:r>
              <a:rPr lang="cs-CZ" dirty="0" smtClean="0"/>
              <a:t>Vznik práva </a:t>
            </a:r>
          </a:p>
          <a:p>
            <a:pPr lvl="1">
              <a:defRPr/>
            </a:pPr>
            <a:r>
              <a:rPr lang="cs-CZ" dirty="0" smtClean="0"/>
              <a:t>založeno statutem</a:t>
            </a:r>
          </a:p>
          <a:p>
            <a:pPr lvl="1">
              <a:defRPr/>
            </a:pPr>
            <a:r>
              <a:rPr lang="cs-CZ" dirty="0" smtClean="0"/>
              <a:t>u diskrečních </a:t>
            </a:r>
            <a:r>
              <a:rPr lang="cs-CZ" dirty="0" err="1" smtClean="0"/>
              <a:t>svěřenských</a:t>
            </a:r>
            <a:r>
              <a:rPr lang="cs-CZ" dirty="0" smtClean="0"/>
              <a:t> fondů až rozhodnutím správce, nicméně za podmínek ve statutu lze změnit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Svěřenský</a:t>
            </a:r>
            <a:r>
              <a:rPr lang="cs-CZ" dirty="0" smtClean="0"/>
              <a:t> správce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FO i PO (u PO ale tak musí stanovit zákon – pouze investiční společnosti)</a:t>
            </a:r>
          </a:p>
          <a:p>
            <a:pPr>
              <a:defRPr/>
            </a:pPr>
            <a:r>
              <a:rPr lang="cs-CZ" dirty="0" smtClean="0"/>
              <a:t>Má povinnost péče řádného hospodáře (§ 1411)</a:t>
            </a:r>
          </a:p>
          <a:p>
            <a:pPr>
              <a:defRPr/>
            </a:pPr>
            <a:r>
              <a:rPr lang="cs-CZ" u="sng" dirty="0" smtClean="0"/>
              <a:t>Jmenuje a odvolává zakladatel </a:t>
            </a:r>
            <a:r>
              <a:rPr lang="cs-CZ" dirty="0" smtClean="0"/>
              <a:t>nebo jím určeným způsobem (</a:t>
            </a:r>
            <a:r>
              <a:rPr lang="cs-CZ" dirty="0" err="1" smtClean="0"/>
              <a:t>výj</a:t>
            </a:r>
            <a:r>
              <a:rPr lang="cs-CZ" dirty="0" smtClean="0"/>
              <a:t>. soud)</a:t>
            </a:r>
          </a:p>
          <a:p>
            <a:pPr>
              <a:defRPr/>
            </a:pPr>
            <a:r>
              <a:rPr lang="cs-CZ" dirty="0" smtClean="0"/>
              <a:t>Požadavek </a:t>
            </a:r>
            <a:r>
              <a:rPr lang="cs-CZ" u="sng" dirty="0" smtClean="0"/>
              <a:t>nezávislého správce </a:t>
            </a:r>
            <a:r>
              <a:rPr lang="cs-CZ" dirty="0" smtClean="0"/>
              <a:t>(správcem může být obmyšlený i zakladatel, ale vždy i alespoň jeden další)</a:t>
            </a:r>
          </a:p>
          <a:p>
            <a:pPr>
              <a:defRPr/>
            </a:pPr>
            <a:r>
              <a:rPr lang="cs-CZ" dirty="0" smtClean="0"/>
              <a:t>Pravidla správy cizího majetku (</a:t>
            </a:r>
            <a:r>
              <a:rPr lang="cs-CZ" u="sng" dirty="0" smtClean="0"/>
              <a:t>plná správa</a:t>
            </a:r>
            <a:r>
              <a:rPr lang="cs-CZ" dirty="0" smtClean="0"/>
              <a:t>)</a:t>
            </a:r>
          </a:p>
          <a:p>
            <a:pPr>
              <a:defRPr/>
            </a:pPr>
            <a:r>
              <a:rPr lang="cs-CZ" dirty="0" smtClean="0"/>
              <a:t>Zapisuje se do veřejného seznamu (např. katastru nemovitostí s poznámkou „</a:t>
            </a:r>
            <a:r>
              <a:rPr lang="cs-CZ" dirty="0" err="1" smtClean="0"/>
              <a:t>svěřenský</a:t>
            </a:r>
            <a:r>
              <a:rPr lang="cs-CZ" dirty="0" smtClean="0"/>
              <a:t> správce“)</a:t>
            </a:r>
          </a:p>
          <a:p>
            <a:pPr>
              <a:defRPr/>
            </a:pPr>
            <a:endParaRPr lang="cs-CZ" dirty="0" smtClean="0">
              <a:solidFill>
                <a:srgbClr val="0B3162"/>
              </a:solidFill>
            </a:endParaRPr>
          </a:p>
          <a:p>
            <a:pPr>
              <a:buNone/>
              <a:defRPr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Dohled nad </a:t>
            </a:r>
            <a:r>
              <a:rPr lang="cs-CZ" dirty="0" err="1" smtClean="0"/>
              <a:t>svěřenským</a:t>
            </a:r>
            <a:r>
              <a:rPr lang="cs-CZ" dirty="0" smtClean="0"/>
              <a:t> fondem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81160"/>
            <a:ext cx="8219256" cy="4456152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Dohled na správou fondu – silné postavení zakladatele, možné určit jiné osoby, beneficient</a:t>
            </a:r>
          </a:p>
          <a:p>
            <a:pPr>
              <a:defRPr/>
            </a:pPr>
            <a:r>
              <a:rPr lang="cs-CZ" dirty="0" smtClean="0"/>
              <a:t>Možná ingerence soudu na návrh osoby, co osvědčí právní zájem</a:t>
            </a:r>
          </a:p>
          <a:p>
            <a:pPr>
              <a:defRPr/>
            </a:pPr>
            <a:r>
              <a:rPr lang="cs-CZ" dirty="0" smtClean="0"/>
              <a:t>Řešeno v zákoně o zvláštních řízeních soudních, kdo aktivně legitimován</a:t>
            </a:r>
          </a:p>
          <a:p>
            <a:pPr>
              <a:defRPr/>
            </a:pPr>
            <a:r>
              <a:rPr lang="cs-CZ" dirty="0" smtClean="0"/>
              <a:t>Zvýšená ochrana věřitelů- § 1467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Zánik </a:t>
            </a:r>
            <a:r>
              <a:rPr lang="cs-CZ" dirty="0" err="1" smtClean="0"/>
              <a:t>svěřenského</a:t>
            </a:r>
            <a:r>
              <a:rPr lang="cs-CZ" dirty="0" smtClean="0"/>
              <a:t> fondu (§ 1471 a násl.)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defRPr/>
            </a:pPr>
            <a:r>
              <a:rPr lang="cs-CZ" sz="2600" dirty="0" smtClean="0">
                <a:solidFill>
                  <a:schemeClr val="tx1"/>
                </a:solidFill>
              </a:rPr>
              <a:t>uplynutí doby</a:t>
            </a:r>
          </a:p>
          <a:p>
            <a:pPr lvl="1">
              <a:defRPr/>
            </a:pPr>
            <a:r>
              <a:rPr lang="cs-CZ" sz="2600" dirty="0" smtClean="0">
                <a:solidFill>
                  <a:schemeClr val="tx1"/>
                </a:solidFill>
              </a:rPr>
              <a:t>dosažení účelu</a:t>
            </a:r>
          </a:p>
          <a:p>
            <a:pPr lvl="1">
              <a:defRPr/>
            </a:pPr>
            <a:r>
              <a:rPr lang="cs-CZ" sz="2600" dirty="0" smtClean="0">
                <a:solidFill>
                  <a:schemeClr val="tx1"/>
                </a:solidFill>
              </a:rPr>
              <a:t>vzdání se práva obmyšlených</a:t>
            </a:r>
          </a:p>
          <a:p>
            <a:pPr lvl="1">
              <a:defRPr/>
            </a:pPr>
            <a:r>
              <a:rPr lang="cs-CZ" sz="2600" dirty="0" smtClean="0">
                <a:solidFill>
                  <a:schemeClr val="tx1"/>
                </a:solidFill>
              </a:rPr>
              <a:t>rozhodnutí soudu</a:t>
            </a:r>
          </a:p>
          <a:p>
            <a:pPr lvl="2">
              <a:defRPr/>
            </a:pPr>
            <a:r>
              <a:rPr lang="cs-CZ" sz="2600" dirty="0" smtClean="0"/>
              <a:t>dosažení účelu nemožné (ale může statut upravit, je-li to ve shodě s původním účelem)</a:t>
            </a:r>
          </a:p>
          <a:p>
            <a:pPr lvl="2">
              <a:defRPr/>
            </a:pPr>
            <a:r>
              <a:rPr lang="cs-CZ" sz="2600" dirty="0" smtClean="0"/>
              <a:t>veřejně prospěšný – nahradí podobným účelem</a:t>
            </a:r>
          </a:p>
          <a:p>
            <a:r>
              <a:rPr lang="cs-CZ" dirty="0" smtClean="0"/>
              <a:t>Rozhodující vždy vůle zakladatele vyjádřená ve statutu – pro naložení s „zbylým majetkem“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Svěřenský</a:t>
            </a:r>
            <a:r>
              <a:rPr lang="cs-CZ" dirty="0" smtClean="0"/>
              <a:t> fond – procesní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§ 79 odst. 1 OSŘ:…..Ve věcech, v nichž je </a:t>
            </a:r>
            <a:r>
              <a:rPr lang="cs-CZ" b="1" i="1" dirty="0" smtClean="0">
                <a:solidFill>
                  <a:schemeClr val="accent1"/>
                </a:solidFill>
              </a:rPr>
              <a:t>účastníkem řízení </a:t>
            </a:r>
            <a:r>
              <a:rPr lang="cs-CZ" b="1" i="1" dirty="0" err="1" smtClean="0">
                <a:solidFill>
                  <a:schemeClr val="accent1"/>
                </a:solidFill>
              </a:rPr>
              <a:t>svěřenský</a:t>
            </a:r>
            <a:r>
              <a:rPr lang="cs-CZ" b="1" i="1" dirty="0" smtClean="0">
                <a:solidFill>
                  <a:schemeClr val="accent1"/>
                </a:solidFill>
              </a:rPr>
              <a:t> správce,</a:t>
            </a:r>
            <a:r>
              <a:rPr lang="cs-CZ" i="1" dirty="0" smtClean="0">
                <a:solidFill>
                  <a:schemeClr val="accent1"/>
                </a:solidFill>
              </a:rPr>
              <a:t> </a:t>
            </a:r>
            <a:r>
              <a:rPr lang="cs-CZ" i="1" dirty="0" smtClean="0"/>
              <a:t>musí návrh dále obsahovat i označení, že se jedná o </a:t>
            </a:r>
            <a:r>
              <a:rPr lang="cs-CZ" i="1" dirty="0" err="1" smtClean="0"/>
              <a:t>svěřenského</a:t>
            </a:r>
            <a:r>
              <a:rPr lang="cs-CZ" i="1" dirty="0" smtClean="0"/>
              <a:t> správce, a označení </a:t>
            </a:r>
            <a:r>
              <a:rPr lang="cs-CZ" i="1" dirty="0" err="1" smtClean="0"/>
              <a:t>svěřenského</a:t>
            </a:r>
            <a:r>
              <a:rPr lang="cs-CZ" i="1" dirty="0" smtClean="0"/>
              <a:t> fondu. ...</a:t>
            </a:r>
          </a:p>
          <a:p>
            <a:pPr algn="just">
              <a:buNone/>
              <a:defRPr/>
            </a:pPr>
            <a:r>
              <a:rPr lang="cs-CZ" i="1" dirty="0" smtClean="0"/>
              <a:t>§ 94 ZŘS: Pro řízení ve věcech </a:t>
            </a:r>
            <a:r>
              <a:rPr lang="cs-CZ" i="1" dirty="0" err="1" smtClean="0"/>
              <a:t>svěřenského</a:t>
            </a:r>
            <a:r>
              <a:rPr lang="cs-CZ" i="1" dirty="0" smtClean="0"/>
              <a:t> fondu je příslušný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obecný soud </a:t>
            </a:r>
            <a:r>
              <a:rPr lang="cs-CZ" b="1" i="1" dirty="0" err="1" smtClean="0">
                <a:solidFill>
                  <a:schemeClr val="accent1">
                    <a:lumMod val="75000"/>
                  </a:schemeClr>
                </a:solidFill>
              </a:rPr>
              <a:t>svěřenského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 správce</a:t>
            </a:r>
            <a:r>
              <a:rPr lang="cs-CZ" i="1" dirty="0" smtClean="0"/>
              <a:t>; nemá-li </a:t>
            </a:r>
            <a:r>
              <a:rPr lang="cs-CZ" i="1" dirty="0" err="1" smtClean="0"/>
              <a:t>svěřenský</a:t>
            </a:r>
            <a:r>
              <a:rPr lang="cs-CZ" i="1" dirty="0" smtClean="0"/>
              <a:t> fond </a:t>
            </a:r>
            <a:r>
              <a:rPr lang="cs-CZ" i="1" dirty="0" err="1" smtClean="0"/>
              <a:t>svěřenského</a:t>
            </a:r>
            <a:r>
              <a:rPr lang="cs-CZ" i="1" dirty="0" smtClean="0"/>
              <a:t> správce, je příslušný poslední obecný soud zakladatele </a:t>
            </a:r>
            <a:r>
              <a:rPr lang="cs-CZ" i="1" dirty="0" err="1" smtClean="0"/>
              <a:t>svěřenského</a:t>
            </a:r>
            <a:r>
              <a:rPr lang="cs-CZ" i="1" dirty="0" smtClean="0"/>
              <a:t> fondu.</a:t>
            </a:r>
          </a:p>
          <a:p>
            <a:pPr algn="just">
              <a:buNone/>
              <a:defRPr/>
            </a:pPr>
            <a:r>
              <a:rPr lang="cs-CZ" i="1" dirty="0" smtClean="0"/>
              <a:t>§ 95 ZŘS: Účastníky jsou zakladatel </a:t>
            </a:r>
            <a:r>
              <a:rPr lang="cs-CZ" i="1" dirty="0" err="1" smtClean="0"/>
              <a:t>svěřenského</a:t>
            </a:r>
            <a:r>
              <a:rPr lang="cs-CZ" i="1" dirty="0" smtClean="0"/>
              <a:t> fondu, </a:t>
            </a:r>
            <a:r>
              <a:rPr lang="cs-CZ" b="1" i="1" dirty="0" err="1" smtClean="0">
                <a:solidFill>
                  <a:schemeClr val="accent1">
                    <a:lumMod val="75000"/>
                  </a:schemeClr>
                </a:solidFill>
              </a:rPr>
              <a:t>svěřenský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 správce</a:t>
            </a:r>
            <a:r>
              <a:rPr lang="cs-CZ" i="1" dirty="0" smtClean="0"/>
              <a:t>, obmyšlený a osoba, která má právo dohledu nad správou </a:t>
            </a:r>
            <a:r>
              <a:rPr lang="cs-CZ" i="1" dirty="0" err="1" smtClean="0"/>
              <a:t>svěřenského</a:t>
            </a:r>
            <a:r>
              <a:rPr lang="cs-CZ" i="1" dirty="0" smtClean="0"/>
              <a:t> fondu.</a:t>
            </a:r>
          </a:p>
          <a:p>
            <a:endParaRPr lang="cs-CZ" i="1" dirty="0" smtClean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Širší souvislosti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Zvýšený zájem o </a:t>
            </a:r>
            <a:r>
              <a:rPr lang="cs-CZ" u="sng" dirty="0"/>
              <a:t>fiduciární formy </a:t>
            </a:r>
            <a:r>
              <a:rPr lang="cs-CZ" dirty="0"/>
              <a:t>správy majetku  Evropě </a:t>
            </a:r>
          </a:p>
          <a:p>
            <a:r>
              <a:rPr lang="cs-CZ" dirty="0"/>
              <a:t>Zakladatel – správce – beneficient</a:t>
            </a:r>
          </a:p>
          <a:p>
            <a:r>
              <a:rPr lang="cs-CZ" dirty="0"/>
              <a:t>Důvody: mimoprávní (kumulace majetku v soukromých rukou, demografické vlivy, pocit spoluodpovědnosti)</a:t>
            </a:r>
          </a:p>
          <a:p>
            <a:r>
              <a:rPr lang="cs-CZ" dirty="0"/>
              <a:t>Reakce zákonodárců: různé – „soutěž o </a:t>
            </a:r>
            <a:r>
              <a:rPr lang="cs-CZ" dirty="0" smtClean="0"/>
              <a:t>kapitál</a:t>
            </a:r>
            <a:r>
              <a:rPr lang="cs-CZ" dirty="0"/>
              <a:t>“, </a:t>
            </a:r>
            <a:r>
              <a:rPr lang="cs-CZ" dirty="0" smtClean="0"/>
              <a:t> nadace se soukromým účelem, trust-</a:t>
            </a:r>
            <a:r>
              <a:rPr lang="cs-CZ" dirty="0" err="1" smtClean="0"/>
              <a:t>like</a:t>
            </a:r>
            <a:r>
              <a:rPr lang="cs-CZ" dirty="0" smtClean="0"/>
              <a:t> formy, nový </a:t>
            </a:r>
            <a:r>
              <a:rPr lang="cs-CZ" dirty="0"/>
              <a:t>koncept dědického </a:t>
            </a:r>
            <a:r>
              <a:rPr lang="cs-CZ" dirty="0" smtClean="0"/>
              <a:t>práva..</a:t>
            </a:r>
            <a:endParaRPr lang="cs-CZ" dirty="0"/>
          </a:p>
          <a:p>
            <a:r>
              <a:rPr lang="cs-CZ" dirty="0"/>
              <a:t>Vytváření příznivého právního prostředí (civilně právního, daňového)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941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Daňový  režim </a:t>
            </a:r>
            <a:r>
              <a:rPr lang="cs-CZ" dirty="0" err="1" smtClean="0"/>
              <a:t>svěřenského</a:t>
            </a:r>
            <a:r>
              <a:rPr lang="cs-CZ" dirty="0" smtClean="0"/>
              <a:t> fondu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Poplatník daně z příjmů (§ 17 odst. 2 zákona o daních z příjmů) – obdobný režim jako PO</a:t>
            </a:r>
          </a:p>
          <a:p>
            <a:r>
              <a:rPr lang="cs-CZ" dirty="0" smtClean="0"/>
              <a:t>Práva a povinnosti vykonává za něj </a:t>
            </a:r>
            <a:r>
              <a:rPr lang="cs-CZ" dirty="0" err="1" smtClean="0"/>
              <a:t>svěřenský</a:t>
            </a:r>
            <a:r>
              <a:rPr lang="cs-CZ" dirty="0" smtClean="0"/>
              <a:t> správce  (§ 20 odst. 3 daňového řádu)</a:t>
            </a:r>
          </a:p>
          <a:p>
            <a:r>
              <a:rPr lang="cs-CZ" dirty="0" smtClean="0"/>
              <a:t>Vyčlenění majetku do SF i jeho zvýšení nepodléhá zdanění z příjmů (§ 18 odst. 2 ZDP)</a:t>
            </a:r>
          </a:p>
          <a:p>
            <a:r>
              <a:rPr lang="cs-CZ" dirty="0" smtClean="0"/>
              <a:t>Výplata plnění z SF – záleží na osobě obmyšleného a typu vypláceného plnění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Srovnatelné instituty správy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Právnické osoby</a:t>
            </a:r>
          </a:p>
          <a:p>
            <a:pPr lvl="1">
              <a:defRPr/>
            </a:pPr>
            <a:r>
              <a:rPr lang="cs-CZ" dirty="0" smtClean="0"/>
              <a:t>Fundace (nadační fond, nadace)</a:t>
            </a:r>
          </a:p>
          <a:p>
            <a:pPr lvl="1">
              <a:defRPr/>
            </a:pPr>
            <a:r>
              <a:rPr lang="cs-CZ" dirty="0" smtClean="0"/>
              <a:t>Ústav, korporace</a:t>
            </a:r>
          </a:p>
          <a:p>
            <a:pPr>
              <a:defRPr/>
            </a:pPr>
            <a:r>
              <a:rPr lang="cs-CZ" dirty="0" smtClean="0"/>
              <a:t>Jmění ve zvláštním režimu</a:t>
            </a:r>
          </a:p>
          <a:p>
            <a:pPr lvl="1">
              <a:defRPr/>
            </a:pPr>
            <a:r>
              <a:rPr lang="cs-CZ" dirty="0" smtClean="0"/>
              <a:t>přidružený fond nadace</a:t>
            </a:r>
          </a:p>
          <a:p>
            <a:pPr lvl="1">
              <a:defRPr/>
            </a:pPr>
            <a:r>
              <a:rPr lang="cs-CZ" dirty="0" smtClean="0"/>
              <a:t>svěřenecké nástupnictví</a:t>
            </a:r>
          </a:p>
          <a:p>
            <a:pPr lvl="1">
              <a:defRPr/>
            </a:pPr>
            <a:r>
              <a:rPr lang="cs-CZ" dirty="0" smtClean="0"/>
              <a:t>pozůstalost (vč. odloučené pozůstalosti)</a:t>
            </a:r>
          </a:p>
          <a:p>
            <a:pPr lvl="1">
              <a:defRPr/>
            </a:pPr>
            <a:r>
              <a:rPr lang="cs-CZ" dirty="0" smtClean="0"/>
              <a:t>podílové fondy</a:t>
            </a:r>
          </a:p>
          <a:p>
            <a:pPr lvl="1"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Pihera</a:t>
            </a:r>
            <a:r>
              <a:rPr lang="cs-CZ" dirty="0" smtClean="0"/>
              <a:t>, V. in Spáčil a kol. Komentář, OZ, III. část, Praha: C.H. Beck, 2013, str. 1551 a násl.</a:t>
            </a:r>
          </a:p>
          <a:p>
            <a:r>
              <a:rPr lang="cs-CZ" dirty="0" smtClean="0"/>
              <a:t>Tichý, L., Ronovská, K., </a:t>
            </a:r>
            <a:r>
              <a:rPr lang="cs-CZ" dirty="0" err="1" smtClean="0"/>
              <a:t>Kocí</a:t>
            </a:r>
            <a:r>
              <a:rPr lang="cs-CZ" dirty="0" smtClean="0"/>
              <a:t>, M. Trust a srovnatelné instituty v Evropě, UK. 2014.</a:t>
            </a:r>
          </a:p>
          <a:p>
            <a:r>
              <a:rPr lang="cs-CZ" dirty="0" err="1" smtClean="0"/>
              <a:t>Pihera</a:t>
            </a:r>
            <a:r>
              <a:rPr lang="cs-CZ" dirty="0" smtClean="0"/>
              <a:t>, V. Krocení trustů,</a:t>
            </a:r>
            <a:r>
              <a:rPr lang="cs-CZ" i="1" dirty="0"/>
              <a:t> </a:t>
            </a:r>
            <a:r>
              <a:rPr lang="cs-CZ" dirty="0" err="1"/>
              <a:t>Svěřenské</a:t>
            </a:r>
            <a:r>
              <a:rPr lang="cs-CZ" dirty="0"/>
              <a:t> fondy v hledáčku první novely občanského zákoníku, [Obchodněprávní revue 5/2016, s. 129]</a:t>
            </a:r>
            <a:r>
              <a:rPr lang="cs-CZ" dirty="0" smtClean="0"/>
              <a:t> </a:t>
            </a:r>
          </a:p>
          <a:p>
            <a:r>
              <a:rPr lang="cs-CZ" dirty="0"/>
              <a:t>Vlastimil </a:t>
            </a:r>
            <a:r>
              <a:rPr lang="cs-CZ" dirty="0" err="1"/>
              <a:t>Pihera</a:t>
            </a:r>
            <a:r>
              <a:rPr lang="cs-CZ" dirty="0"/>
              <a:t>: Nejpodivnější zvíře v lese – poznámky ke </a:t>
            </a:r>
            <a:r>
              <a:rPr lang="cs-CZ" dirty="0" err="1"/>
              <a:t>svěřenskému</a:t>
            </a:r>
            <a:r>
              <a:rPr lang="cs-CZ" dirty="0"/>
              <a:t> fondu, [Obchodněprávní revue 10/2012, s. 278]</a:t>
            </a:r>
            <a:endParaRPr lang="cs-CZ" dirty="0" smtClean="0"/>
          </a:p>
          <a:p>
            <a:r>
              <a:rPr lang="cs-CZ" dirty="0" smtClean="0"/>
              <a:t>Ronovská, K.</a:t>
            </a:r>
            <a:r>
              <a:rPr lang="cs-CZ" i="1" dirty="0"/>
              <a:t> </a:t>
            </a:r>
            <a:r>
              <a:rPr lang="cs-CZ" dirty="0"/>
              <a:t>Volba formy správy rodinného majetku: na čem záleží?, [Bulletin advokacie 7-8/2016, s. 44]</a:t>
            </a:r>
          </a:p>
        </p:txBody>
      </p:sp>
    </p:spTree>
    <p:extLst>
      <p:ext uri="{BB962C8B-B14F-4D97-AF65-F5344CB8AC3E}">
        <p14:creationId xmlns:p14="http://schemas.microsoft.com/office/powerpoint/2010/main" xmlns="" val="2935803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	</a:t>
            </a:r>
          </a:p>
          <a:p>
            <a:pPr>
              <a:buNone/>
            </a:pPr>
            <a:r>
              <a:rPr lang="cs-CZ" dirty="0" smtClean="0"/>
              <a:t>			</a:t>
            </a:r>
          </a:p>
          <a:p>
            <a:pPr>
              <a:buNone/>
            </a:pPr>
            <a:r>
              <a:rPr lang="cs-CZ" dirty="0" smtClean="0"/>
              <a:t>			Děkuji Vám za pozornost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Rekodifikace soukromého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Snaha o zachycení evropského trendu </a:t>
            </a:r>
          </a:p>
          <a:p>
            <a:r>
              <a:rPr lang="cs-CZ" dirty="0" smtClean="0"/>
              <a:t>Posílení </a:t>
            </a:r>
            <a:r>
              <a:rPr lang="cs-CZ" dirty="0"/>
              <a:t>autonomie vůle vlastníka majetku</a:t>
            </a:r>
          </a:p>
          <a:p>
            <a:r>
              <a:rPr lang="cs-CZ" dirty="0"/>
              <a:t>Instrumenty inter </a:t>
            </a:r>
            <a:r>
              <a:rPr lang="cs-CZ" dirty="0" err="1"/>
              <a:t>vivos</a:t>
            </a:r>
            <a:r>
              <a:rPr lang="cs-CZ" dirty="0"/>
              <a:t>/</a:t>
            </a:r>
            <a:r>
              <a:rPr lang="cs-CZ" dirty="0" err="1"/>
              <a:t>mortis</a:t>
            </a:r>
            <a:r>
              <a:rPr lang="cs-CZ" dirty="0"/>
              <a:t> causa</a:t>
            </a:r>
          </a:p>
          <a:p>
            <a:r>
              <a:rPr lang="cs-CZ" dirty="0"/>
              <a:t>Výhody x nevýhody</a:t>
            </a:r>
          </a:p>
          <a:p>
            <a:r>
              <a:rPr lang="cs-CZ" dirty="0"/>
              <a:t>Nejasně vymezené hranice ani využitelnost</a:t>
            </a:r>
          </a:p>
          <a:p>
            <a:r>
              <a:rPr lang="cs-CZ" dirty="0"/>
              <a:t>Význam daňový režim</a:t>
            </a:r>
          </a:p>
          <a:p>
            <a:pPr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None/>
            </a:pPr>
            <a:r>
              <a:rPr lang="cs-CZ" dirty="0"/>
              <a:t>Majetek = souhrn všeho, co osobě patří (§495)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X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Jmění = souhrn majetku a jejich dluhů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09245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Formy správy majetku po </a:t>
            </a:r>
            <a:r>
              <a:rPr lang="cs-CZ" dirty="0" err="1" smtClean="0"/>
              <a:t>rekodifikaci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 ČR různé formy: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INTER VIVOS:</a:t>
            </a:r>
          </a:p>
          <a:p>
            <a:pPr lvl="1">
              <a:buClr>
                <a:srgbClr val="DD6909"/>
              </a:buClr>
            </a:pPr>
            <a:r>
              <a:rPr lang="cs-CZ" dirty="0" err="1" smtClean="0"/>
              <a:t>Statusové</a:t>
            </a:r>
            <a:r>
              <a:rPr lang="cs-CZ" dirty="0" smtClean="0"/>
              <a:t>   - fundace, korporace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Obligačně-věcně právní – </a:t>
            </a:r>
            <a:r>
              <a:rPr lang="cs-CZ" dirty="0" err="1" smtClean="0"/>
              <a:t>svěřenský</a:t>
            </a:r>
            <a:r>
              <a:rPr lang="cs-CZ" dirty="0" smtClean="0"/>
              <a:t> fond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Obligační – přidružený fond, správa cizího majetku na základě smlouvy</a:t>
            </a:r>
          </a:p>
          <a:p>
            <a:pPr lvl="1">
              <a:buClr>
                <a:srgbClr val="DD6909"/>
              </a:buClr>
              <a:buNone/>
            </a:pPr>
            <a:endParaRPr lang="cs-CZ" dirty="0" smtClean="0"/>
          </a:p>
          <a:p>
            <a:pPr lvl="1">
              <a:buClr>
                <a:srgbClr val="DD6909"/>
              </a:buClr>
              <a:buFont typeface="Arial" pitchFamily="34" charset="0"/>
              <a:buChar char="⁄"/>
            </a:pPr>
            <a:r>
              <a:rPr lang="cs-CZ" dirty="0" smtClean="0"/>
              <a:t>MORTIS CAUSA:  </a:t>
            </a:r>
            <a:r>
              <a:rPr lang="cs-CZ" dirty="0" err="1" smtClean="0"/>
              <a:t>donatio</a:t>
            </a:r>
            <a:r>
              <a:rPr lang="cs-CZ" dirty="0" smtClean="0"/>
              <a:t> </a:t>
            </a:r>
            <a:r>
              <a:rPr lang="cs-CZ" dirty="0" err="1" smtClean="0"/>
              <a:t>mortis</a:t>
            </a:r>
            <a:r>
              <a:rPr lang="cs-CZ" dirty="0" smtClean="0"/>
              <a:t> causa, dědická smlouva, testament (dovětek), odkaz….</a:t>
            </a:r>
          </a:p>
          <a:p>
            <a:pPr lvl="1">
              <a:buClr>
                <a:srgbClr val="DD6909"/>
              </a:buClr>
              <a:buFont typeface="Arial" pitchFamily="34" charset="0"/>
              <a:buChar char="⁄"/>
            </a:pPr>
            <a:endParaRPr lang="cs-CZ" dirty="0" smtClean="0"/>
          </a:p>
          <a:p>
            <a:pPr lvl="1">
              <a:buClr>
                <a:srgbClr val="DD6909"/>
              </a:buClr>
              <a:buFont typeface="Arial" pitchFamily="34" charset="0"/>
              <a:buChar char="⁄"/>
            </a:pPr>
            <a:r>
              <a:rPr lang="cs-CZ" dirty="0" smtClean="0"/>
              <a:t> zákonná dědická sukcese</a:t>
            </a:r>
          </a:p>
          <a:p>
            <a:pPr lvl="1">
              <a:buClr>
                <a:srgbClr val="DD6909"/>
              </a:buClr>
            </a:pPr>
            <a:endParaRPr lang="cs-CZ" dirty="0" smtClean="0"/>
          </a:p>
          <a:p>
            <a:pPr lvl="1">
              <a:buClr>
                <a:srgbClr val="DD6909"/>
              </a:buClr>
              <a:buNone/>
            </a:pPr>
            <a:endParaRPr lang="cs-CZ" dirty="0" smtClean="0"/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87939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/>
          <a:lstStyle/>
          <a:p>
            <a:r>
              <a:rPr lang="cs-CZ" dirty="0" smtClean="0"/>
              <a:t>Správa majetku (jmění)?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920240"/>
            <a:ext cx="8229600" cy="493776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„</a:t>
            </a:r>
            <a:r>
              <a:rPr lang="cs-CZ" sz="2800" dirty="0" smtClean="0"/>
              <a:t>spravovat“ majetek (jmění):</a:t>
            </a:r>
          </a:p>
          <a:p>
            <a:r>
              <a:rPr lang="cs-CZ" sz="2800" dirty="0" smtClean="0"/>
              <a:t> </a:t>
            </a:r>
            <a:r>
              <a:rPr lang="cs-CZ" sz="2800" u="sng" dirty="0" smtClean="0"/>
              <a:t>hospodařit, nakládat s majetkem v nejširším slova </a:t>
            </a:r>
            <a:r>
              <a:rPr lang="cs-CZ" sz="2800" dirty="0" smtClean="0"/>
              <a:t>smyslu (vč. přenechání jinému, zničení atd.)</a:t>
            </a:r>
          </a:p>
          <a:p>
            <a:r>
              <a:rPr lang="cs-CZ" sz="2800" dirty="0" smtClean="0"/>
              <a:t>starat se o majetek, pečovat, udržovat (neměnit podstatu)</a:t>
            </a:r>
          </a:p>
          <a:p>
            <a:r>
              <a:rPr lang="cs-CZ" sz="2800" dirty="0" smtClean="0"/>
              <a:t>užívat majetek (nájemce, </a:t>
            </a:r>
            <a:r>
              <a:rPr lang="cs-CZ" sz="2800" dirty="0" err="1" smtClean="0"/>
              <a:t>vypůjčitel</a:t>
            </a:r>
            <a:r>
              <a:rPr lang="cs-CZ" sz="2800" dirty="0" smtClean="0"/>
              <a:t>) </a:t>
            </a:r>
          </a:p>
          <a:p>
            <a:r>
              <a:rPr lang="cs-CZ" sz="2800" dirty="0"/>
              <a:t>s</a:t>
            </a:r>
            <a:r>
              <a:rPr lang="cs-CZ" sz="2800" dirty="0" smtClean="0"/>
              <a:t>práva vlastního x cizího majetku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Správa vlastního majetku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8291264" cy="4384144"/>
          </a:xfrm>
        </p:spPr>
        <p:txBody>
          <a:bodyPr>
            <a:noAutofit/>
          </a:bodyPr>
          <a:lstStyle/>
          <a:p>
            <a:r>
              <a:rPr lang="cs-CZ" sz="2800" dirty="0" smtClean="0"/>
              <a:t>Správa věci vlastníkem (elasticita a trvalost vlastnického práva)</a:t>
            </a:r>
          </a:p>
          <a:p>
            <a:r>
              <a:rPr lang="cs-CZ" sz="2800" dirty="0" smtClean="0"/>
              <a:t>Správa majetku - v podílovém spoluvlastnictví </a:t>
            </a:r>
          </a:p>
          <a:p>
            <a:r>
              <a:rPr lang="cs-CZ" sz="2800" dirty="0" smtClean="0"/>
              <a:t>Správa majetku – bytové spoluvlastnictví</a:t>
            </a:r>
          </a:p>
          <a:p>
            <a:r>
              <a:rPr lang="cs-CZ" sz="2800" dirty="0" smtClean="0"/>
              <a:t>Správa společného jmění manželů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Správa cizího majetku  v části 3. OZ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dirty="0" smtClean="0"/>
              <a:t>SMYSL ÚPRAVY: základní pravidla pro SCM, bez  ohledu na právní důvod vzniku </a:t>
            </a:r>
            <a:r>
              <a:rPr lang="cs-CZ" dirty="0" err="1" smtClean="0"/>
              <a:t>konkrtétního</a:t>
            </a:r>
            <a:r>
              <a:rPr lang="cs-CZ" dirty="0" smtClean="0"/>
              <a:t> právního poměru</a:t>
            </a:r>
          </a:p>
          <a:p>
            <a:pPr>
              <a:defRPr/>
            </a:pPr>
            <a:r>
              <a:rPr lang="cs-CZ" dirty="0"/>
              <a:t>Subsidiární  obecná úprava práv a povinností  při </a:t>
            </a:r>
            <a:r>
              <a:rPr lang="cs-CZ" dirty="0" smtClean="0"/>
              <a:t>SCM</a:t>
            </a:r>
          </a:p>
          <a:p>
            <a:pPr>
              <a:defRPr/>
            </a:pPr>
            <a:r>
              <a:rPr lang="cs-CZ" dirty="0" smtClean="0"/>
              <a:t>Právní transplantát (</a:t>
            </a:r>
            <a:r>
              <a:rPr lang="cs-CZ" dirty="0" err="1" smtClean="0"/>
              <a:t>Québec</a:t>
            </a:r>
            <a:r>
              <a:rPr lang="cs-CZ" dirty="0" smtClean="0"/>
              <a:t>, Kanada)- nekompatibilita, nutno domestikovat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>
              <a:defRPr/>
            </a:pPr>
            <a:r>
              <a:rPr lang="cs-CZ" dirty="0" smtClean="0"/>
              <a:t>Těžko zařaditelná, flexibilní</a:t>
            </a:r>
          </a:p>
          <a:p>
            <a:pPr>
              <a:defRPr/>
            </a:pPr>
            <a:r>
              <a:rPr lang="cs-CZ" dirty="0" smtClean="0"/>
              <a:t>Systematické zařazení v OZ: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Část třetí (Absolutní majetková práva), díl 6 OZ – Správa cizího majetku</a:t>
            </a:r>
          </a:p>
          <a:p>
            <a:pPr>
              <a:buNone/>
              <a:defRPr/>
            </a:pPr>
            <a:endParaRPr lang="cs-CZ" sz="2400" dirty="0" smtClean="0"/>
          </a:p>
          <a:p>
            <a:pPr>
              <a:buNone/>
              <a:defRPr/>
            </a:pPr>
            <a:r>
              <a:rPr lang="cs-CZ" sz="2400" dirty="0" smtClean="0"/>
              <a:t>Oddíl 1 Všeobecná ustanovení</a:t>
            </a:r>
          </a:p>
          <a:p>
            <a:pPr>
              <a:buNone/>
              <a:defRPr/>
            </a:pPr>
            <a:r>
              <a:rPr lang="cs-CZ" sz="2400" dirty="0" smtClean="0"/>
              <a:t>Oddíl 2 Pravidla správy</a:t>
            </a:r>
          </a:p>
          <a:p>
            <a:pPr>
              <a:buNone/>
              <a:defRPr/>
            </a:pPr>
            <a:r>
              <a:rPr lang="cs-CZ" sz="2400" dirty="0" smtClean="0"/>
              <a:t>Oddíl 3 Skončení správy</a:t>
            </a:r>
          </a:p>
          <a:p>
            <a:pPr>
              <a:buNone/>
              <a:defRPr/>
            </a:pPr>
            <a:r>
              <a:rPr lang="cs-CZ" sz="2400" dirty="0" smtClean="0"/>
              <a:t>Oddíl 4 </a:t>
            </a:r>
            <a:r>
              <a:rPr lang="cs-CZ" sz="2400" dirty="0" err="1" smtClean="0"/>
              <a:t>Svěřenský</a:t>
            </a:r>
            <a:r>
              <a:rPr lang="cs-CZ" sz="2400" dirty="0" smtClean="0"/>
              <a:t> fond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0256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Další případy správy cizího majetku (jmění) – zvláštní režim: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37760"/>
          </a:xfrm>
        </p:spPr>
        <p:txBody>
          <a:bodyPr/>
          <a:lstStyle/>
          <a:p>
            <a:pPr>
              <a:buNone/>
              <a:defRPr/>
            </a:pPr>
            <a:endParaRPr lang="cs-CZ" sz="2800" dirty="0" smtClean="0"/>
          </a:p>
          <a:p>
            <a:pPr>
              <a:buFontTx/>
              <a:buChar char="-"/>
              <a:defRPr/>
            </a:pPr>
            <a:r>
              <a:rPr lang="cs-CZ" sz="2800" dirty="0" smtClean="0"/>
              <a:t>opatrovnictví člověka a právnické osoby</a:t>
            </a:r>
          </a:p>
          <a:p>
            <a:pPr>
              <a:buFontTx/>
              <a:buChar char="-"/>
              <a:defRPr/>
            </a:pPr>
            <a:r>
              <a:rPr lang="cs-CZ" sz="2800" dirty="0" smtClean="0"/>
              <a:t>péče o jmění dítěte</a:t>
            </a:r>
          </a:p>
          <a:p>
            <a:pPr>
              <a:buFontTx/>
              <a:buChar char="-"/>
              <a:defRPr/>
            </a:pPr>
            <a:r>
              <a:rPr lang="cs-CZ" sz="2800" dirty="0" smtClean="0"/>
              <a:t>správa pozůstalosti</a:t>
            </a:r>
          </a:p>
          <a:p>
            <a:pPr>
              <a:buFontTx/>
              <a:buChar char="-"/>
              <a:defRPr/>
            </a:pPr>
            <a:r>
              <a:rPr lang="cs-CZ" sz="2800" dirty="0" smtClean="0"/>
              <a:t>svěřenecké nástupnictví</a:t>
            </a:r>
          </a:p>
          <a:p>
            <a:pPr>
              <a:buFontTx/>
              <a:buChar char="-"/>
              <a:defRPr/>
            </a:pPr>
            <a:r>
              <a:rPr lang="cs-CZ" sz="2800" dirty="0" smtClean="0"/>
              <a:t>zajišťovací převod práva </a:t>
            </a:r>
          </a:p>
          <a:p>
            <a:pPr>
              <a:buFontTx/>
              <a:buChar char="-"/>
              <a:defRPr/>
            </a:pPr>
            <a:r>
              <a:rPr lang="cs-CZ" sz="2800" dirty="0" smtClean="0"/>
              <a:t>přidružený fond nadace</a:t>
            </a:r>
          </a:p>
          <a:p>
            <a:pPr>
              <a:buFontTx/>
              <a:buChar char="-"/>
              <a:defRPr/>
            </a:pPr>
            <a:r>
              <a:rPr lang="cs-CZ" sz="2800" dirty="0" smtClean="0"/>
              <a:t>další případy – smlouva o úschově….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1197</TotalTime>
  <Words>2061</Words>
  <Application>Microsoft Office PowerPoint</Application>
  <PresentationFormat>Předvádění na obrazovce (4:3)</PresentationFormat>
  <Paragraphs>271</Paragraphs>
  <Slides>33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Původ</vt:lpstr>
      <vt:lpstr> </vt:lpstr>
      <vt:lpstr>Osnova:</vt:lpstr>
      <vt:lpstr>Širší souvislosti</vt:lpstr>
      <vt:lpstr>Rekodifikace soukromého práva</vt:lpstr>
      <vt:lpstr>Formy správy majetku po rekodifikaci</vt:lpstr>
      <vt:lpstr>Správa majetku (jmění)?</vt:lpstr>
      <vt:lpstr>Správa vlastního majetku </vt:lpstr>
      <vt:lpstr>Správa cizího majetku  v části 3. OZ </vt:lpstr>
      <vt:lpstr>Další případy správy cizího majetku (jmění) – zvláštní režim: </vt:lpstr>
      <vt:lpstr>Povaha úpravy správy cizího majetku</vt:lpstr>
      <vt:lpstr>Správa cizího majetku v části 3.OZ</vt:lpstr>
      <vt:lpstr>Rozsah aplikovatelnosti pravidel pro SCM</vt:lpstr>
      <vt:lpstr>Druhy správy cizího majetku</vt:lpstr>
      <vt:lpstr>Obezřetné investice</vt:lpstr>
      <vt:lpstr>Pravidla pro správu a povinnosti správce</vt:lpstr>
      <vt:lpstr>Společná správa cizího majetku</vt:lpstr>
      <vt:lpstr>Vznik správy</vt:lpstr>
      <vt:lpstr>Skončení správy vs. zánik správy</vt:lpstr>
      <vt:lpstr>Svěřenský fond (§ 1448 – §1474)</vt:lpstr>
      <vt:lpstr>Svěřenský fond</vt:lpstr>
      <vt:lpstr>Svěřenský fond</vt:lpstr>
      <vt:lpstr>Vznik svěřenského fondu</vt:lpstr>
      <vt:lpstr>Účel svěřenského fondu</vt:lpstr>
      <vt:lpstr>Zakladatel</vt:lpstr>
      <vt:lpstr>Obmyšlený (beneficient) </vt:lpstr>
      <vt:lpstr>Svěřenský správce </vt:lpstr>
      <vt:lpstr>  Dohled nad svěřenským fondem </vt:lpstr>
      <vt:lpstr>Zánik svěřenského fondu (§ 1471 a násl.) </vt:lpstr>
      <vt:lpstr>Svěřenský fond – procesní otázky</vt:lpstr>
      <vt:lpstr>Daňový  režim svěřenského fondu</vt:lpstr>
      <vt:lpstr>Srovnatelné instituty správy majetku</vt:lpstr>
      <vt:lpstr>Doporučená literatura: </vt:lpstr>
      <vt:lpstr>Snímek 33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Lenovo User</cp:lastModifiedBy>
  <cp:revision>80</cp:revision>
  <dcterms:created xsi:type="dcterms:W3CDTF">2013-11-19T21:26:25Z</dcterms:created>
  <dcterms:modified xsi:type="dcterms:W3CDTF">2016-12-09T08:11:57Z</dcterms:modified>
</cp:coreProperties>
</file>