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0" r:id="rId4"/>
    <p:sldId id="261" r:id="rId5"/>
    <p:sldId id="275" r:id="rId6"/>
    <p:sldId id="271" r:id="rId7"/>
    <p:sldId id="262" r:id="rId8"/>
    <p:sldId id="263" r:id="rId9"/>
    <p:sldId id="276" r:id="rId10"/>
    <p:sldId id="269" r:id="rId11"/>
    <p:sldId id="272" r:id="rId12"/>
    <p:sldId id="273" r:id="rId13"/>
    <p:sldId id="274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11" autoAdjust="0"/>
  </p:normalViewPr>
  <p:slideViewPr>
    <p:cSldViewPr snapToGrid="0">
      <p:cViewPr varScale="1">
        <p:scale>
          <a:sx n="132" d="100"/>
          <a:sy n="132" d="100"/>
        </p:scale>
        <p:origin x="876" y="1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1211943"/>
            <a:ext cx="7518400" cy="4017283"/>
          </a:xfrm>
        </p:spPr>
        <p:txBody>
          <a:bodyPr/>
          <a:lstStyle/>
          <a:p>
            <a:pPr algn="ctr"/>
            <a:r>
              <a:rPr lang="cs-CZ" altLang="cs-CZ" sz="36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Veřejná správa, pojem a charakteristika</a:t>
            </a:r>
            <a:r>
              <a:rPr lang="cs-CZ" altLang="cs-CZ" dirty="0">
                <a:solidFill>
                  <a:schemeClr val="tx1"/>
                </a:solidFill>
              </a:rPr>
              <a:t/>
            </a:r>
            <a:br>
              <a:rPr lang="cs-CZ" altLang="cs-CZ" dirty="0">
                <a:solidFill>
                  <a:schemeClr val="tx1"/>
                </a:solidFill>
              </a:rPr>
            </a:br>
            <a:r>
              <a:rPr lang="cs-CZ" altLang="cs-CZ" dirty="0">
                <a:solidFill>
                  <a:schemeClr val="tx1"/>
                </a:solidFill>
              </a:rPr>
              <a:t/>
            </a:r>
            <a:br>
              <a:rPr lang="cs-CZ" altLang="cs-CZ" dirty="0">
                <a:solidFill>
                  <a:schemeClr val="tx1"/>
                </a:solidFill>
              </a:rPr>
            </a:br>
            <a:r>
              <a:rPr lang="cs-CZ" alt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MP313K </a:t>
            </a:r>
            <a:r>
              <a:rPr lang="cs-CZ" alt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Úvod do studia veřejné správy</a:t>
            </a:r>
            <a:r>
              <a:rPr lang="cs-CZ" altLang="cs-CZ" dirty="0">
                <a:solidFill>
                  <a:schemeClr val="tx1"/>
                </a:solidFill>
              </a:rPr>
              <a:t/>
            </a:r>
            <a:br>
              <a:rPr lang="cs-CZ" altLang="cs-CZ" dirty="0">
                <a:solidFill>
                  <a:schemeClr val="tx1"/>
                </a:solidFill>
              </a:rPr>
            </a:br>
            <a:r>
              <a:rPr lang="cs-CZ" altLang="cs-CZ" dirty="0">
                <a:solidFill>
                  <a:schemeClr val="tx1"/>
                </a:solidFill>
              </a:rPr>
              <a:t/>
            </a:r>
            <a:br>
              <a:rPr lang="cs-CZ" altLang="cs-CZ" dirty="0">
                <a:solidFill>
                  <a:schemeClr val="tx1"/>
                </a:solidFill>
              </a:rPr>
            </a:br>
            <a:r>
              <a:rPr lang="cs-CZ" altLang="cs-CZ" dirty="0">
                <a:solidFill>
                  <a:schemeClr val="tx1"/>
                </a:solidFill>
              </a:rPr>
              <a:t>1. přednáška </a:t>
            </a:r>
            <a:r>
              <a:rPr lang="cs-CZ" altLang="cs-CZ" dirty="0" smtClean="0">
                <a:solidFill>
                  <a:schemeClr val="tx1"/>
                </a:solidFill>
              </a:rPr>
              <a:t>29. </a:t>
            </a:r>
            <a:r>
              <a:rPr lang="cs-CZ" altLang="cs-CZ" dirty="0">
                <a:solidFill>
                  <a:schemeClr val="tx1"/>
                </a:solidFill>
              </a:rPr>
              <a:t>9. </a:t>
            </a:r>
            <a:r>
              <a:rPr lang="cs-CZ" altLang="cs-CZ" dirty="0" smtClean="0">
                <a:solidFill>
                  <a:schemeClr val="tx1"/>
                </a:solidFill>
              </a:rPr>
              <a:t>2016</a:t>
            </a:r>
            <a:r>
              <a:rPr lang="cs-CZ" altLang="cs-CZ" dirty="0">
                <a:solidFill>
                  <a:schemeClr val="tx1"/>
                </a:solidFill>
              </a:rPr>
              <a:t/>
            </a:r>
            <a:br>
              <a:rPr lang="cs-CZ" altLang="cs-CZ" dirty="0">
                <a:solidFill>
                  <a:schemeClr val="tx1"/>
                </a:solidFill>
              </a:rPr>
            </a:br>
            <a:r>
              <a:rPr lang="cs-CZ" altLang="cs-CZ" dirty="0">
                <a:solidFill>
                  <a:schemeClr val="tx1"/>
                </a:solidFill>
              </a:rPr>
              <a:t>JUDr. Lukáš Potěšil, Ph.D.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 veřejné </a:t>
            </a:r>
            <a:r>
              <a:rPr lang="cs-CZ" dirty="0" smtClean="0"/>
              <a:t>správy/správní 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200" dirty="0" smtClean="0"/>
              <a:t>Co se má vykonávat – vlastní spravování</a:t>
            </a:r>
          </a:p>
          <a:p>
            <a:pPr algn="just"/>
            <a:r>
              <a:rPr lang="cs-CZ" sz="2200" dirty="0" smtClean="0"/>
              <a:t>Činnost </a:t>
            </a:r>
            <a:r>
              <a:rPr lang="cs-CZ" sz="2200" b="1" dirty="0" smtClean="0"/>
              <a:t>výkonná</a:t>
            </a:r>
            <a:r>
              <a:rPr lang="cs-CZ" sz="2200" dirty="0" smtClean="0"/>
              <a:t>, </a:t>
            </a:r>
            <a:r>
              <a:rPr lang="cs-CZ" sz="2200" b="1" dirty="0" smtClean="0"/>
              <a:t>nařizovací</a:t>
            </a:r>
            <a:r>
              <a:rPr lang="cs-CZ" sz="2200" dirty="0" smtClean="0"/>
              <a:t> a </a:t>
            </a:r>
            <a:r>
              <a:rPr lang="cs-CZ" sz="2200" b="1" dirty="0" smtClean="0"/>
              <a:t>podzákonná</a:t>
            </a:r>
          </a:p>
          <a:p>
            <a:pPr algn="just"/>
            <a:r>
              <a:rPr lang="cs-CZ" sz="2200" dirty="0" smtClean="0"/>
              <a:t>Vrchnostenská a mocenská </a:t>
            </a:r>
            <a:r>
              <a:rPr lang="cs-CZ" sz="2200" dirty="0" smtClean="0"/>
              <a:t>povaha, prvky pečovatelské a </a:t>
            </a:r>
            <a:r>
              <a:rPr lang="cs-CZ" sz="2200" dirty="0" err="1" smtClean="0"/>
              <a:t>nevrchnostenské</a:t>
            </a:r>
            <a:endParaRPr lang="cs-CZ" sz="2200" dirty="0" smtClean="0"/>
          </a:p>
          <a:p>
            <a:pPr algn="just"/>
            <a:r>
              <a:rPr lang="cs-CZ" sz="2200" dirty="0" smtClean="0"/>
              <a:t>Kdo ji vykonává, disponuje </a:t>
            </a:r>
            <a:r>
              <a:rPr lang="cs-CZ" sz="2200" b="1" dirty="0" smtClean="0">
                <a:solidFill>
                  <a:srgbClr val="FF0000"/>
                </a:solidFill>
              </a:rPr>
              <a:t>veřejnou mocí </a:t>
            </a:r>
            <a:r>
              <a:rPr lang="cs-CZ" sz="2200" dirty="0" smtClean="0"/>
              <a:t>(orgán veřejné moci, orgán veřejné správy), plní </a:t>
            </a:r>
            <a:r>
              <a:rPr lang="cs-CZ" sz="2200" b="1" dirty="0" smtClean="0"/>
              <a:t>veřejné úkoly a naplňuje veřejné cíle</a:t>
            </a:r>
          </a:p>
          <a:p>
            <a:pPr algn="just"/>
            <a:endParaRPr lang="cs-CZ" sz="2200" dirty="0"/>
          </a:p>
          <a:p>
            <a:pPr algn="just"/>
            <a:r>
              <a:rPr lang="cs-CZ" sz="2200" b="1" dirty="0" smtClean="0"/>
              <a:t>Zahrnuje:</a:t>
            </a:r>
            <a:r>
              <a:rPr lang="cs-CZ" sz="2200" dirty="0" smtClean="0"/>
              <a:t> kontrola, prevence, informace, výzvy, rozhodnutí, plány, smlouvy, faktické úkony, právní předpisy, vnitřní předpisy, osvědčení, stanoviska, souhlasy, vyjádření, posudky, zkoušky, pokuty, autorizace</a:t>
            </a:r>
          </a:p>
          <a:p>
            <a:pPr algn="just"/>
            <a:endParaRPr lang="cs-CZ" sz="2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55711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 veřejné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200" b="1" dirty="0" smtClean="0"/>
              <a:t>Vrchnostenské</a:t>
            </a:r>
            <a:r>
              <a:rPr lang="cs-CZ" sz="2200" dirty="0" smtClean="0"/>
              <a:t> a </a:t>
            </a:r>
            <a:r>
              <a:rPr lang="cs-CZ" sz="2200" dirty="0" err="1" smtClean="0"/>
              <a:t>nevrchnostenské</a:t>
            </a:r>
            <a:r>
              <a:rPr lang="cs-CZ" sz="2200" dirty="0" smtClean="0"/>
              <a:t> formy – podle mocenské povahy a postavení veřejné správy</a:t>
            </a:r>
          </a:p>
          <a:p>
            <a:pPr algn="just"/>
            <a:r>
              <a:rPr lang="cs-CZ" sz="2200" b="1" dirty="0" smtClean="0"/>
              <a:t>Veřejnoprávní</a:t>
            </a:r>
            <a:r>
              <a:rPr lang="cs-CZ" sz="2200" dirty="0" smtClean="0"/>
              <a:t> a soukromoprávní formy – podle právní regulace</a:t>
            </a:r>
          </a:p>
          <a:p>
            <a:pPr algn="just"/>
            <a:r>
              <a:rPr lang="cs-CZ" sz="2200" b="1" dirty="0" smtClean="0"/>
              <a:t>Právní</a:t>
            </a:r>
            <a:r>
              <a:rPr lang="cs-CZ" sz="2200" dirty="0" smtClean="0"/>
              <a:t> a neprávní formy – podle právních důsledků</a:t>
            </a:r>
          </a:p>
          <a:p>
            <a:pPr algn="just"/>
            <a:endParaRPr lang="cs-CZ" sz="2200" dirty="0"/>
          </a:p>
          <a:p>
            <a:pPr algn="just"/>
            <a:r>
              <a:rPr lang="cs-CZ" sz="2200" b="1" dirty="0" smtClean="0">
                <a:solidFill>
                  <a:srgbClr val="FF0000"/>
                </a:solidFill>
              </a:rPr>
              <a:t>Mnohost forem</a:t>
            </a:r>
            <a:r>
              <a:rPr lang="cs-CZ" sz="2200" dirty="0" smtClean="0"/>
              <a:t>, veřejná správa si v 21. století nevystačí s jednou </a:t>
            </a:r>
            <a:r>
              <a:rPr lang="cs-CZ" sz="2200" dirty="0" err="1" smtClean="0"/>
              <a:t>všeobjímací</a:t>
            </a:r>
            <a:r>
              <a:rPr lang="cs-CZ" sz="2200" dirty="0" smtClean="0"/>
              <a:t> formou, která by obsáhla široký záběr a předmět činnosti</a:t>
            </a:r>
          </a:p>
          <a:p>
            <a:pPr algn="just"/>
            <a:r>
              <a:rPr lang="cs-CZ" sz="2200" b="1" dirty="0" smtClean="0"/>
              <a:t>Proč máme formy</a:t>
            </a:r>
            <a:r>
              <a:rPr lang="cs-CZ" sz="2200" dirty="0" smtClean="0"/>
              <a:t>: </a:t>
            </a:r>
            <a:r>
              <a:rPr lang="cs-CZ" sz="2200" dirty="0" err="1" smtClean="0"/>
              <a:t>fce</a:t>
            </a:r>
            <a:r>
              <a:rPr lang="cs-CZ" sz="2200" dirty="0" smtClean="0"/>
              <a:t> kognitivní, instrumentální a normativní (souvisí se </a:t>
            </a:r>
            <a:r>
              <a:rPr lang="cs-CZ" sz="2200" b="1" dirty="0" smtClean="0">
                <a:solidFill>
                  <a:srgbClr val="FF0000"/>
                </a:solidFill>
              </a:rPr>
              <a:t>zásadou zákonnosti </a:t>
            </a:r>
            <a:r>
              <a:rPr lang="cs-CZ" sz="2200" dirty="0" smtClean="0"/>
              <a:t>a </a:t>
            </a:r>
            <a:r>
              <a:rPr lang="cs-CZ" sz="2200" b="1" dirty="0" smtClean="0">
                <a:solidFill>
                  <a:srgbClr val="FF0000"/>
                </a:solidFill>
              </a:rPr>
              <a:t>mezemi pro uplatňování </a:t>
            </a:r>
            <a:r>
              <a:rPr lang="cs-CZ" sz="2200" b="1" dirty="0" smtClean="0">
                <a:solidFill>
                  <a:srgbClr val="FF0000"/>
                </a:solidFill>
              </a:rPr>
              <a:t>veřejné moci</a:t>
            </a:r>
            <a:r>
              <a:rPr lang="cs-CZ" sz="2200" dirty="0" smtClean="0"/>
              <a:t>)</a:t>
            </a:r>
          </a:p>
          <a:p>
            <a:pPr algn="just"/>
            <a:endParaRPr lang="cs-CZ" sz="2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883740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 veřejné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 algn="just">
              <a:buNone/>
            </a:pPr>
            <a:r>
              <a:rPr lang="cs-CZ" b="1" dirty="0" smtClean="0"/>
              <a:t>1. Správní akt </a:t>
            </a:r>
          </a:p>
          <a:p>
            <a:pPr marL="857250" lvl="1" indent="-457200" algn="just">
              <a:buFont typeface="+mj-lt"/>
              <a:buAutoNum type="alphaLcParenR"/>
            </a:pPr>
            <a:r>
              <a:rPr lang="cs-CZ" dirty="0" smtClean="0"/>
              <a:t>Normativní správní akt (právní předpis) a vnitřní předpisy (služební předpisy, vnitřní instrukce)</a:t>
            </a:r>
          </a:p>
          <a:p>
            <a:pPr marL="857250" lvl="1" indent="-457200" algn="just">
              <a:buFont typeface="+mj-lt"/>
              <a:buAutoNum type="alphaLcParenR"/>
            </a:pPr>
            <a:r>
              <a:rPr lang="cs-CZ" dirty="0" smtClean="0"/>
              <a:t>Individuální správní akt (</a:t>
            </a:r>
            <a:r>
              <a:rPr lang="cs-CZ" i="1" dirty="0" smtClean="0"/>
              <a:t>rozhodnutí</a:t>
            </a:r>
            <a:r>
              <a:rPr lang="cs-CZ" dirty="0" smtClean="0"/>
              <a:t>) a jiné správní </a:t>
            </a:r>
            <a:r>
              <a:rPr lang="cs-CZ" dirty="0" smtClean="0"/>
              <a:t>akty/úkony (</a:t>
            </a:r>
            <a:r>
              <a:rPr lang="cs-CZ" i="1" dirty="0" smtClean="0"/>
              <a:t>osvědčení, sdělení, vyjádření, posudky</a:t>
            </a:r>
            <a:r>
              <a:rPr lang="cs-CZ" dirty="0" smtClean="0"/>
              <a:t>)</a:t>
            </a:r>
            <a:endParaRPr lang="cs-CZ" dirty="0" smtClean="0"/>
          </a:p>
          <a:p>
            <a:pPr marL="857250" lvl="1" indent="-457200" algn="just">
              <a:buFont typeface="+mj-lt"/>
              <a:buAutoNum type="alphaLcParenR"/>
            </a:pPr>
            <a:r>
              <a:rPr lang="cs-CZ" dirty="0" smtClean="0"/>
              <a:t>Smíšené správní akty – </a:t>
            </a:r>
            <a:r>
              <a:rPr lang="cs-CZ" i="1" dirty="0" smtClean="0"/>
              <a:t>opatření obecné povahy </a:t>
            </a:r>
            <a:r>
              <a:rPr lang="cs-CZ" dirty="0" smtClean="0"/>
              <a:t>(plány)</a:t>
            </a:r>
          </a:p>
          <a:p>
            <a:pPr marL="857250" lvl="1" indent="-457200" algn="just">
              <a:buFont typeface="+mj-lt"/>
              <a:buAutoNum type="arabicPeriod" startAt="2"/>
            </a:pPr>
            <a:r>
              <a:rPr lang="cs-CZ" b="1" dirty="0" smtClean="0"/>
              <a:t>Faktické úkony a bezprostřední zásahy</a:t>
            </a:r>
          </a:p>
          <a:p>
            <a:pPr marL="857250" lvl="1" indent="-457200" algn="just">
              <a:buFont typeface="+mj-lt"/>
              <a:buAutoNum type="arabicPeriod" startAt="2"/>
            </a:pPr>
            <a:r>
              <a:rPr lang="cs-CZ" b="1" dirty="0" smtClean="0"/>
              <a:t>Veřejnoprávní smlouvy</a:t>
            </a:r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718444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ke studiu (opakování):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Průcha, P. Správní právo. Obecná část. 7. vydání, 2007, s. 47 – 63, 262 - 267</a:t>
            </a:r>
          </a:p>
          <a:p>
            <a:pPr algn="just"/>
            <a:r>
              <a:rPr lang="cs-CZ" dirty="0" smtClean="0"/>
              <a:t>Hendrych, D. Správní věda, 3. vydání, </a:t>
            </a:r>
            <a:r>
              <a:rPr lang="cs-CZ" dirty="0" err="1" smtClean="0"/>
              <a:t>C.H.Beck</a:t>
            </a:r>
            <a:r>
              <a:rPr lang="cs-CZ" dirty="0" smtClean="0"/>
              <a:t>, 2009, s. 13 – 26, 64 – 87</a:t>
            </a:r>
          </a:p>
          <a:p>
            <a:pPr algn="just"/>
            <a:r>
              <a:rPr lang="cs-CZ" dirty="0" smtClean="0"/>
              <a:t>Sládeček, V. Obecné správní právo, 3. vydání, </a:t>
            </a:r>
            <a:r>
              <a:rPr lang="cs-CZ" dirty="0" err="1" smtClean="0"/>
              <a:t>WoltersKluwer</a:t>
            </a:r>
            <a:r>
              <a:rPr lang="cs-CZ" dirty="0" smtClean="0"/>
              <a:t>, 2012, s. 18 – 25, 29 – 38</a:t>
            </a:r>
          </a:p>
          <a:p>
            <a:pPr algn="just"/>
            <a:r>
              <a:rPr lang="cs-CZ" dirty="0" smtClean="0"/>
              <a:t>Hendrych, D. a kol. Správní právo. Obecná část. 8. vydání. C. H. Beck, 2012, s. 3 – 13, 173 – 175</a:t>
            </a:r>
          </a:p>
          <a:p>
            <a:pPr algn="just"/>
            <a:r>
              <a:rPr lang="cs-CZ" dirty="0" smtClean="0"/>
              <a:t>Kolektiv autorů, Evropská veřejná správa, UJAK, 2015, s. 113 - 117</a:t>
            </a:r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39498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Osnova přednášky a její cíl: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1800" b="1" dirty="0"/>
              <a:t>Veřejná správa, pojem a charakteristika</a:t>
            </a:r>
            <a:r>
              <a:rPr lang="cs-CZ" sz="1800" dirty="0"/>
              <a:t> (pojem správy, správa veřejná a správa soukromá, vztah veřejné správy - zákonodárství – justice; pojem a charakteristika veřejné správy; druhy veřejné správy – fiskální, pečovatelská a vrchnostenská).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Činnost </a:t>
            </a:r>
            <a:r>
              <a:rPr lang="cs-CZ" sz="1800" b="1" dirty="0"/>
              <a:t>veřejné správy </a:t>
            </a:r>
            <a:r>
              <a:rPr lang="cs-CZ" sz="1800" dirty="0"/>
              <a:t>(veřejná správa jako činnost, vrchnostenské – veřejnoprávní a </a:t>
            </a:r>
            <a:r>
              <a:rPr lang="cs-CZ" sz="1800" dirty="0" err="1"/>
              <a:t>nevrchnostenské</a:t>
            </a:r>
            <a:r>
              <a:rPr lang="cs-CZ" sz="1800" dirty="0"/>
              <a:t> – soukromoprávní formy činnosti veřejné správy; právní a neprávní formy realizace veřejné správy; ústavní a zákonné základy činnosti veřejné správy v České republice; správní akty, veřejnoprávní smlouvy, další úkony veřejné správy).</a:t>
            </a:r>
          </a:p>
          <a:p>
            <a:pPr algn="just"/>
            <a:r>
              <a:rPr lang="cs-CZ" sz="1800" b="1" dirty="0"/>
              <a:t>Cíl: </a:t>
            </a:r>
            <a:r>
              <a:rPr lang="cs-CZ" sz="1800" dirty="0"/>
              <a:t>cílem této přednášky je, aby studenti byli s to vymezit, co je to veřejná správa a jaké je její postavení a jakým způsobem se uskutečňuje</a:t>
            </a:r>
            <a:r>
              <a:rPr lang="cs-CZ" dirty="0"/>
              <a:t>. </a:t>
            </a:r>
          </a:p>
          <a:p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Správa soukromá a veřejná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cs-CZ" altLang="cs-CZ" sz="2000" b="1" dirty="0"/>
              <a:t>Správa</a:t>
            </a:r>
            <a:r>
              <a:rPr lang="cs-CZ" altLang="cs-CZ" sz="2000" dirty="0"/>
              <a:t> – záměrná činnost směřující k určitému cíli, </a:t>
            </a:r>
            <a:r>
              <a:rPr lang="cs-CZ" altLang="cs-CZ" sz="2000" dirty="0" smtClean="0"/>
              <a:t>spočívá, </a:t>
            </a:r>
            <a:r>
              <a:rPr lang="cs-CZ" altLang="cs-CZ" sz="2000" dirty="0"/>
              <a:t>ve „spravování/řízení“, </a:t>
            </a:r>
            <a:r>
              <a:rPr lang="cs-CZ" altLang="cs-CZ" sz="2000" b="1" dirty="0" smtClean="0"/>
              <a:t>administrativa</a:t>
            </a:r>
            <a:r>
              <a:rPr lang="cs-CZ" altLang="cs-CZ" sz="2000" dirty="0" smtClean="0"/>
              <a:t>, charakteristika Pražák 1905, </a:t>
            </a:r>
            <a:r>
              <a:rPr lang="cs-CZ" altLang="cs-CZ" sz="2000" dirty="0" err="1" smtClean="0"/>
              <a:t>Merkl</a:t>
            </a:r>
            <a:r>
              <a:rPr lang="cs-CZ" altLang="cs-CZ" sz="2000" dirty="0" smtClean="0"/>
              <a:t> 1931, není totožná s pojmem management</a:t>
            </a:r>
            <a:endParaRPr lang="cs-CZ" altLang="cs-CZ" sz="2000" b="1" dirty="0"/>
          </a:p>
          <a:p>
            <a:pPr algn="just">
              <a:lnSpc>
                <a:spcPct val="90000"/>
              </a:lnSpc>
            </a:pPr>
            <a:r>
              <a:rPr lang="cs-CZ" altLang="cs-CZ" sz="2000" dirty="0"/>
              <a:t>Správa </a:t>
            </a:r>
            <a:r>
              <a:rPr lang="cs-CZ" altLang="cs-CZ" sz="2000" b="1" dirty="0"/>
              <a:t>soukromá</a:t>
            </a:r>
            <a:r>
              <a:rPr lang="cs-CZ" altLang="cs-CZ" sz="2000" dirty="0"/>
              <a:t> – soukromé subjekty, soukromý zájem, soukromé cíle a úkoly, soukromé záležitosti, soukromoprávní prostředky, </a:t>
            </a:r>
            <a:r>
              <a:rPr lang="cs-CZ" altLang="cs-CZ" sz="2000" u="sng" dirty="0"/>
              <a:t>vše je dovoleno, co není zakázáno</a:t>
            </a:r>
          </a:p>
          <a:p>
            <a:pPr algn="just">
              <a:lnSpc>
                <a:spcPct val="90000"/>
              </a:lnSpc>
            </a:pPr>
            <a:r>
              <a:rPr lang="cs-CZ" altLang="cs-CZ" sz="2000" b="1" dirty="0"/>
              <a:t>Správa veřejná</a:t>
            </a:r>
            <a:r>
              <a:rPr lang="cs-CZ" altLang="cs-CZ" sz="2000" dirty="0"/>
              <a:t> – </a:t>
            </a:r>
            <a:r>
              <a:rPr lang="cs-CZ" altLang="cs-CZ" sz="2000" b="1" dirty="0">
                <a:solidFill>
                  <a:srgbClr val="CC0000"/>
                </a:solidFill>
              </a:rPr>
              <a:t>veřejnoprávní</a:t>
            </a:r>
            <a:r>
              <a:rPr lang="cs-CZ" altLang="cs-CZ" sz="2000" dirty="0">
                <a:solidFill>
                  <a:srgbClr val="CC0000"/>
                </a:solidFill>
              </a:rPr>
              <a:t> subjekty </a:t>
            </a:r>
            <a:r>
              <a:rPr lang="cs-CZ" altLang="cs-CZ" sz="2000" dirty="0"/>
              <a:t>(orgány veřejné správy/správní orgány), </a:t>
            </a:r>
            <a:r>
              <a:rPr lang="cs-CZ" altLang="cs-CZ" sz="2000" dirty="0">
                <a:solidFill>
                  <a:srgbClr val="CC0000"/>
                </a:solidFill>
              </a:rPr>
              <a:t>povinnost</a:t>
            </a:r>
            <a:r>
              <a:rPr lang="cs-CZ" altLang="cs-CZ" sz="2000" dirty="0"/>
              <a:t>, </a:t>
            </a:r>
            <a:r>
              <a:rPr lang="cs-CZ" altLang="cs-CZ" sz="2000" b="1" dirty="0">
                <a:solidFill>
                  <a:srgbClr val="CC0000"/>
                </a:solidFill>
              </a:rPr>
              <a:t>veřejné</a:t>
            </a:r>
            <a:r>
              <a:rPr lang="cs-CZ" altLang="cs-CZ" sz="2000" dirty="0">
                <a:solidFill>
                  <a:srgbClr val="CC0000"/>
                </a:solidFill>
              </a:rPr>
              <a:t> cíle a úkoly</a:t>
            </a:r>
            <a:r>
              <a:rPr lang="cs-CZ" altLang="cs-CZ" sz="2000" dirty="0"/>
              <a:t>, </a:t>
            </a:r>
            <a:r>
              <a:rPr lang="cs-CZ" altLang="cs-CZ" sz="2000" b="1" dirty="0">
                <a:solidFill>
                  <a:srgbClr val="CC0000"/>
                </a:solidFill>
              </a:rPr>
              <a:t>veřejnoprávní</a:t>
            </a:r>
            <a:r>
              <a:rPr lang="cs-CZ" altLang="cs-CZ" sz="2000" dirty="0">
                <a:solidFill>
                  <a:srgbClr val="CC0000"/>
                </a:solidFill>
              </a:rPr>
              <a:t> prostředky (formy)</a:t>
            </a:r>
            <a:r>
              <a:rPr lang="cs-CZ" altLang="cs-CZ" sz="2000" dirty="0"/>
              <a:t>, </a:t>
            </a:r>
            <a:r>
              <a:rPr lang="cs-CZ" altLang="cs-CZ" sz="2000" b="1" dirty="0">
                <a:solidFill>
                  <a:srgbClr val="CC0000"/>
                </a:solidFill>
              </a:rPr>
              <a:t>veřejný</a:t>
            </a:r>
            <a:r>
              <a:rPr lang="cs-CZ" altLang="cs-CZ" sz="2000" dirty="0">
                <a:solidFill>
                  <a:srgbClr val="CC0000"/>
                </a:solidFill>
              </a:rPr>
              <a:t> zájem</a:t>
            </a:r>
            <a:r>
              <a:rPr lang="cs-CZ" altLang="cs-CZ" sz="2000" dirty="0"/>
              <a:t>, </a:t>
            </a:r>
            <a:r>
              <a:rPr lang="cs-CZ" altLang="cs-CZ" sz="2000" b="1" dirty="0">
                <a:solidFill>
                  <a:srgbClr val="CC0000"/>
                </a:solidFill>
              </a:rPr>
              <a:t>veřejné</a:t>
            </a:r>
            <a:r>
              <a:rPr lang="cs-CZ" altLang="cs-CZ" sz="2000" dirty="0">
                <a:solidFill>
                  <a:srgbClr val="CC0000"/>
                </a:solidFill>
              </a:rPr>
              <a:t> záležitosti</a:t>
            </a:r>
            <a:r>
              <a:rPr lang="cs-CZ" altLang="cs-CZ" sz="2000" dirty="0"/>
              <a:t> (veřejné úkoly), </a:t>
            </a:r>
            <a:r>
              <a:rPr lang="cs-CZ" altLang="cs-CZ" sz="2000" u="sng" dirty="0"/>
              <a:t>povoleno je to, co zákon </a:t>
            </a:r>
            <a:r>
              <a:rPr lang="cs-CZ" altLang="cs-CZ" sz="2000" u="sng" dirty="0" smtClean="0"/>
              <a:t>stanoví</a:t>
            </a:r>
          </a:p>
          <a:p>
            <a:pPr marL="0" indent="0" algn="just">
              <a:lnSpc>
                <a:spcPct val="90000"/>
              </a:lnSpc>
              <a:buNone/>
            </a:pPr>
            <a:endParaRPr lang="cs-CZ" altLang="cs-CZ" sz="2000" u="sng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u="sng" dirty="0" smtClean="0"/>
              <a:t>Veřejná správa/stát není firma – </a:t>
            </a:r>
            <a:r>
              <a:rPr lang="cs-CZ" altLang="cs-CZ" sz="2000" u="sng" dirty="0" smtClean="0"/>
              <a:t>nutnost </a:t>
            </a:r>
            <a:r>
              <a:rPr lang="cs-CZ" altLang="cs-CZ" sz="2000" u="sng" dirty="0" smtClean="0"/>
              <a:t>realizovat veřejné úkoly a naplňovat a chránit/prosazovat veřejný zájem</a:t>
            </a:r>
            <a:endParaRPr lang="cs-CZ" altLang="cs-CZ" sz="2000" u="sng" dirty="0"/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22871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správa – kde je</a:t>
            </a:r>
            <a:r>
              <a:rPr lang="cs-CZ" dirty="0" smtClean="0"/>
              <a:t>? Co to je?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Veřejná správa je předmětem zájmu: správního práva, finančního práva, práva životního prostředí, práva sociálního zabezpečení, …</a:t>
            </a:r>
          </a:p>
          <a:p>
            <a:pPr algn="just"/>
            <a:r>
              <a:rPr lang="cs-CZ" dirty="0" smtClean="0"/>
              <a:t>Veřejná správa je předmětem zájmu: správní vědy, </a:t>
            </a:r>
            <a:r>
              <a:rPr lang="cs-CZ" dirty="0" smtClean="0"/>
              <a:t>…</a:t>
            </a:r>
          </a:p>
          <a:p>
            <a:pPr marL="0" indent="0" algn="just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19276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správa – kde je</a:t>
            </a:r>
            <a:r>
              <a:rPr lang="cs-CZ" dirty="0" smtClean="0"/>
              <a:t>? Co to je?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dirty="0"/>
              <a:t>Co je to „veřejná správa“ – lze popsat, nikoliv jednoznačně a určitě definovat (E. </a:t>
            </a:r>
            <a:r>
              <a:rPr lang="cs-CZ" sz="1800" dirty="0" err="1"/>
              <a:t>Forsthoff</a:t>
            </a:r>
            <a:r>
              <a:rPr lang="cs-CZ" sz="1800" dirty="0" smtClean="0"/>
              <a:t>)</a:t>
            </a:r>
          </a:p>
          <a:p>
            <a:pPr algn="just"/>
            <a:r>
              <a:rPr lang="cs-CZ" sz="1800" dirty="0" smtClean="0"/>
              <a:t>Definice nemohou zohlednit dynamickou povahu veřejné správy (neustále se vyvíjí)</a:t>
            </a:r>
            <a:endParaRPr lang="cs-CZ" sz="1800" dirty="0"/>
          </a:p>
          <a:p>
            <a:pPr algn="just"/>
            <a:r>
              <a:rPr lang="cs-CZ" sz="1800" dirty="0"/>
              <a:t>„</a:t>
            </a:r>
            <a:r>
              <a:rPr lang="cs-CZ" sz="1800" i="1" dirty="0"/>
              <a:t>člověk chce stále od správy tím více a více, čím méně a méně o ní ví a rozumí jí</a:t>
            </a:r>
            <a:r>
              <a:rPr lang="cs-CZ" sz="1800" dirty="0" smtClean="0"/>
              <a:t>“</a:t>
            </a:r>
          </a:p>
          <a:p>
            <a:pPr algn="just"/>
            <a:r>
              <a:rPr lang="cs-CZ" sz="1800" dirty="0" smtClean="0"/>
              <a:t>Veřejná správa je „stát v akci“, navázána na </a:t>
            </a:r>
            <a:r>
              <a:rPr lang="cs-CZ" sz="1800" b="1" dirty="0" smtClean="0"/>
              <a:t>veřejný zájem</a:t>
            </a:r>
            <a:endParaRPr lang="cs-CZ" sz="1800" b="1" dirty="0"/>
          </a:p>
          <a:p>
            <a:pPr algn="just"/>
            <a:r>
              <a:rPr lang="cs-CZ" sz="1800" dirty="0">
                <a:solidFill>
                  <a:srgbClr val="FF0000"/>
                </a:solidFill>
              </a:rPr>
              <a:t>Veřejná správa nás obklopuje </a:t>
            </a:r>
            <a:r>
              <a:rPr lang="cs-CZ" sz="1800" b="1" dirty="0">
                <a:solidFill>
                  <a:srgbClr val="FF0000"/>
                </a:solidFill>
              </a:rPr>
              <a:t>v každodenním životě: </a:t>
            </a:r>
            <a:r>
              <a:rPr lang="cs-CZ" sz="1800" i="1" dirty="0"/>
              <a:t>veřejnoprávní média a tisk, zdravotnictví, MHD, regulace dopravy, školství, hygiena a ochrana spotřebitele, pokuty, …</a:t>
            </a:r>
          </a:p>
          <a:p>
            <a:pPr algn="just"/>
            <a:r>
              <a:rPr lang="cs-CZ" sz="1800" dirty="0">
                <a:solidFill>
                  <a:srgbClr val="FF0000"/>
                </a:solidFill>
              </a:rPr>
              <a:t>Veřejná správa následuje člověka </a:t>
            </a:r>
            <a:r>
              <a:rPr lang="cs-CZ" sz="1800" b="1" dirty="0">
                <a:solidFill>
                  <a:srgbClr val="FF0000"/>
                </a:solidFill>
              </a:rPr>
              <a:t>od narození do smrti: </a:t>
            </a:r>
            <a:r>
              <a:rPr lang="cs-CZ" sz="1800" i="1" dirty="0"/>
              <a:t>zdravotní péče, narození – matrika, MŠ a povinná školní docházka, občanský průkaz, řidičský průkaz, cestovní doklad (pas), nezaměstnanost, přijetí na VŠ, studium, jednání s úřady (koupě nemovitosti, registrace vozidla), protiprávní jednání, svatba, podnikání, důchodové dávky, smrt, …</a:t>
            </a:r>
            <a:endParaRPr lang="cs-CZ" sz="1800" b="1" i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6122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správa – kde je</a:t>
            </a:r>
            <a:r>
              <a:rPr lang="cs-CZ" dirty="0" smtClean="0"/>
              <a:t>? Co to je?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 smtClean="0"/>
              <a:t>Správa veřejných záležitostí vykonávána veřejnoprávní subjekty, které ji mají uloženo ji vykonávat jako svou povinnost. Spočívá ve správě veřejných záležitostí ve veřejném zájmu při uplatnění veřejně mocenských prostředků a metod (ale i průnik metod a prostředků soukromoprávních</a:t>
            </a:r>
            <a:r>
              <a:rPr lang="cs-CZ" b="1" dirty="0" smtClean="0"/>
              <a:t>)</a:t>
            </a:r>
          </a:p>
          <a:p>
            <a:pPr algn="just"/>
            <a:r>
              <a:rPr lang="cs-CZ" dirty="0" smtClean="0"/>
              <a:t>Další znaky veřejné správy: aktivita, výkonný charakter, stálost, zákonnost, veřejný zájem, pečovatelská a nařizovací povaha, dobrá správa a služebný charakter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42130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Veřejná správa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1800" dirty="0"/>
              <a:t>Napojení na </a:t>
            </a:r>
            <a:r>
              <a:rPr lang="cs-CZ" sz="1800" b="1" dirty="0"/>
              <a:t>veřejnou moc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1800" dirty="0"/>
              <a:t>Veřejná moc (nález ÚS ČSFR, </a:t>
            </a:r>
            <a:r>
              <a:rPr lang="cs-CZ" sz="1800" dirty="0" err="1"/>
              <a:t>sp</a:t>
            </a:r>
            <a:r>
              <a:rPr lang="cs-CZ" sz="1800" dirty="0"/>
              <a:t>. zn. I. ÚS 191/92 a ÚS ČR, </a:t>
            </a:r>
            <a:r>
              <a:rPr lang="cs-CZ" sz="1800" dirty="0" err="1"/>
              <a:t>sp</a:t>
            </a:r>
            <a:r>
              <a:rPr lang="cs-CZ" sz="1800" dirty="0"/>
              <a:t>. zn. II ÚS 75/93): „</a:t>
            </a:r>
            <a:r>
              <a:rPr lang="cs-CZ" sz="1800" i="1" dirty="0"/>
              <a:t>Veřejnou mocí se rozumí taková moc, která </a:t>
            </a:r>
            <a:r>
              <a:rPr lang="cs-CZ" sz="1800" i="1" dirty="0">
                <a:solidFill>
                  <a:srgbClr val="FF0000"/>
                </a:solidFill>
              </a:rPr>
              <a:t>autoritativně rozhoduje o právech a povinnostech subjektů</a:t>
            </a:r>
            <a:r>
              <a:rPr lang="cs-CZ" sz="1800" i="1" dirty="0"/>
              <a:t>, ať již přímo, nebo zprostředkovaně. Subjekt, o jehož právech nebo povinnostech rozhoduje orgán veřejné moci, </a:t>
            </a:r>
            <a:r>
              <a:rPr lang="cs-CZ" sz="1800" i="1" dirty="0">
                <a:solidFill>
                  <a:srgbClr val="FF0000"/>
                </a:solidFill>
              </a:rPr>
              <a:t>není v rovnoprávném postavení s tímto orgánem </a:t>
            </a:r>
            <a:r>
              <a:rPr lang="cs-CZ" sz="1800" i="1" dirty="0"/>
              <a:t>a obsah rozhodnutí tohoto orgánu nezávisí od vůle subjektu</a:t>
            </a:r>
            <a:r>
              <a:rPr lang="cs-CZ" sz="1800" dirty="0"/>
              <a:t>.“ 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cs-CZ" sz="1800" dirty="0"/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1800" dirty="0"/>
              <a:t>Negativní definice (vymezení) veřejné správy (</a:t>
            </a:r>
            <a:r>
              <a:rPr lang="cs-CZ" sz="1800" dirty="0">
                <a:solidFill>
                  <a:srgbClr val="FF0000"/>
                </a:solidFill>
              </a:rPr>
              <a:t>odčítací metoda</a:t>
            </a:r>
            <a:r>
              <a:rPr lang="cs-CZ" sz="1800" dirty="0"/>
              <a:t>) od ostatních složek veřejné moci – </a:t>
            </a:r>
            <a:r>
              <a:rPr lang="cs-CZ" sz="1800" b="1" dirty="0"/>
              <a:t>zákonodárné + výkonné + soudní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1800" b="1" dirty="0"/>
              <a:t>ALE: </a:t>
            </a:r>
            <a:r>
              <a:rPr lang="cs-CZ" sz="1800" dirty="0"/>
              <a:t>veřejná správa vydává </a:t>
            </a:r>
            <a:r>
              <a:rPr lang="cs-CZ" sz="1800" b="1" dirty="0"/>
              <a:t>vlastní právní předpisy </a:t>
            </a:r>
            <a:r>
              <a:rPr lang="cs-CZ" sz="1800" dirty="0"/>
              <a:t>(podzákonné či odvozené), veřejná správa </a:t>
            </a:r>
            <a:r>
              <a:rPr lang="cs-CZ" sz="1800" b="1" dirty="0"/>
              <a:t>vydává i individuální rozhodnutí</a:t>
            </a:r>
            <a:r>
              <a:rPr lang="cs-CZ" sz="1800" dirty="0"/>
              <a:t> (kupř. sankce za přestupek)</a:t>
            </a:r>
            <a:endParaRPr lang="cs-CZ" sz="1800" b="1" dirty="0"/>
          </a:p>
          <a:p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21623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správa - druhy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dirty="0"/>
              <a:t>Veřejná správa je duálním pojmem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altLang="cs-CZ" sz="2000" b="1" dirty="0" smtClean="0"/>
              <a:t>Materiální/funkcionální/dynamické </a:t>
            </a:r>
            <a:r>
              <a:rPr lang="cs-CZ" altLang="cs-CZ" sz="2000" b="1" dirty="0"/>
              <a:t>pojetí</a:t>
            </a:r>
            <a:r>
              <a:rPr lang="cs-CZ" altLang="cs-CZ" sz="2000" dirty="0"/>
              <a:t> – </a:t>
            </a:r>
            <a:r>
              <a:rPr lang="cs-CZ" altLang="cs-CZ" sz="2000" dirty="0" smtClean="0"/>
              <a:t>(správní) </a:t>
            </a:r>
            <a:r>
              <a:rPr lang="cs-CZ" altLang="cs-CZ" sz="2000" b="1" dirty="0" smtClean="0"/>
              <a:t>činnost</a:t>
            </a:r>
            <a:r>
              <a:rPr lang="cs-CZ" altLang="cs-CZ" sz="2000" dirty="0" smtClean="0"/>
              <a:t> </a:t>
            </a:r>
            <a:r>
              <a:rPr lang="cs-CZ" altLang="cs-CZ" sz="2000" dirty="0"/>
              <a:t>„CO ?“, </a:t>
            </a:r>
            <a:r>
              <a:rPr lang="cs-CZ" altLang="cs-CZ" sz="2000" dirty="0" smtClean="0"/>
              <a:t>resp. JAK – jako tzv</a:t>
            </a:r>
            <a:r>
              <a:rPr lang="cs-CZ" altLang="cs-CZ" sz="2000" dirty="0"/>
              <a:t>. </a:t>
            </a:r>
            <a:r>
              <a:rPr lang="cs-CZ" altLang="cs-CZ" sz="2000" b="1" dirty="0">
                <a:solidFill>
                  <a:srgbClr val="FF0000"/>
                </a:solidFill>
              </a:rPr>
              <a:t>dobrá </a:t>
            </a:r>
            <a:r>
              <a:rPr lang="cs-CZ" altLang="cs-CZ" sz="2000" b="1" dirty="0" smtClean="0">
                <a:solidFill>
                  <a:srgbClr val="FF0000"/>
                </a:solidFill>
              </a:rPr>
              <a:t>správa</a:t>
            </a:r>
            <a:r>
              <a:rPr lang="cs-CZ" altLang="cs-CZ" sz="2000" dirty="0" smtClean="0"/>
              <a:t>, spočívá ve správě veřejných záležitostí</a:t>
            </a:r>
            <a:endParaRPr lang="cs-CZ" altLang="cs-CZ" sz="2000" b="1" dirty="0">
              <a:solidFill>
                <a:srgbClr val="FF0000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cs-CZ" altLang="cs-CZ" sz="2000" b="1" dirty="0" smtClean="0"/>
              <a:t>Formální/organizační/statické </a:t>
            </a:r>
            <a:r>
              <a:rPr lang="cs-CZ" altLang="cs-CZ" sz="2000" b="1" dirty="0"/>
              <a:t>pojetí</a:t>
            </a:r>
            <a:r>
              <a:rPr lang="cs-CZ" altLang="cs-CZ" sz="2000" dirty="0"/>
              <a:t> – </a:t>
            </a:r>
            <a:r>
              <a:rPr lang="cs-CZ" altLang="cs-CZ" sz="2000" b="1" dirty="0"/>
              <a:t>organizace</a:t>
            </a:r>
            <a:r>
              <a:rPr lang="cs-CZ" altLang="cs-CZ" sz="2000" dirty="0"/>
              <a:t> „KDO ?“, zaměřuje se na vykonavatele veřejné </a:t>
            </a:r>
            <a:r>
              <a:rPr lang="cs-CZ" altLang="cs-CZ" sz="2000" dirty="0" smtClean="0"/>
              <a:t>správy; </a:t>
            </a:r>
            <a:r>
              <a:rPr lang="cs-CZ" altLang="cs-CZ" sz="2000" b="1" dirty="0" smtClean="0"/>
              <a:t>ústřední</a:t>
            </a:r>
            <a:r>
              <a:rPr lang="cs-CZ" altLang="cs-CZ" sz="2000" dirty="0" smtClean="0"/>
              <a:t> VS, </a:t>
            </a:r>
            <a:r>
              <a:rPr lang="cs-CZ" altLang="cs-CZ" sz="2000" b="1" dirty="0" smtClean="0"/>
              <a:t>regionální</a:t>
            </a:r>
            <a:r>
              <a:rPr lang="cs-CZ" altLang="cs-CZ" sz="2000" dirty="0" smtClean="0"/>
              <a:t> a </a:t>
            </a:r>
            <a:r>
              <a:rPr lang="cs-CZ" altLang="cs-CZ" sz="2000" b="1" dirty="0" smtClean="0"/>
              <a:t>místní, </a:t>
            </a:r>
            <a:r>
              <a:rPr lang="cs-CZ" altLang="cs-CZ" sz="2000" dirty="0" smtClean="0"/>
              <a:t>orgán veřejné správy a správní orgán</a:t>
            </a:r>
            <a:endParaRPr lang="cs-CZ" altLang="cs-CZ" sz="2000" dirty="0"/>
          </a:p>
          <a:p>
            <a:endParaRPr lang="cs-CZ" sz="2000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940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správa - druhy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b="1" dirty="0" smtClean="0"/>
              <a:t>Způsoby </a:t>
            </a:r>
            <a:r>
              <a:rPr lang="cs-CZ" sz="2000" b="1" dirty="0"/>
              <a:t>výkonu </a:t>
            </a:r>
            <a:r>
              <a:rPr lang="cs-CZ" sz="2000" dirty="0"/>
              <a:t>veřejné </a:t>
            </a:r>
            <a:r>
              <a:rPr lang="cs-CZ" sz="2000" dirty="0" smtClean="0"/>
              <a:t>správy, resp. druhy: </a:t>
            </a:r>
            <a:r>
              <a:rPr lang="cs-CZ" sz="2000" i="1" dirty="0"/>
              <a:t>vrchnostenský, pečovatelský a </a:t>
            </a:r>
            <a:r>
              <a:rPr lang="cs-CZ" sz="2000" i="1" dirty="0" smtClean="0"/>
              <a:t>fiskální</a:t>
            </a:r>
          </a:p>
          <a:p>
            <a:pPr marL="0" indent="0" algn="just">
              <a:buNone/>
            </a:pPr>
            <a:endParaRPr lang="cs-CZ" sz="2000" i="1" dirty="0"/>
          </a:p>
          <a:p>
            <a:pPr marL="457200" indent="-457200" algn="just">
              <a:buFont typeface="+mj-lt"/>
              <a:buAutoNum type="arabicPeriod"/>
            </a:pPr>
            <a:r>
              <a:rPr lang="cs-CZ" sz="2000" b="1" dirty="0"/>
              <a:t>Státní správa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b="1" dirty="0" smtClean="0"/>
              <a:t>Samospráva</a:t>
            </a:r>
          </a:p>
          <a:p>
            <a:pPr marL="0" indent="0" algn="just">
              <a:buNone/>
            </a:pPr>
            <a:endParaRPr lang="cs-CZ" sz="2000" b="1" dirty="0"/>
          </a:p>
          <a:p>
            <a:pPr algn="just"/>
            <a:r>
              <a:rPr lang="cs-CZ" sz="2000" b="1" dirty="0" smtClean="0"/>
              <a:t>Úseky, úkoly </a:t>
            </a:r>
            <a:r>
              <a:rPr lang="cs-CZ" sz="2000" b="1" dirty="0"/>
              <a:t>(oblasti): </a:t>
            </a:r>
            <a:r>
              <a:rPr lang="cs-CZ" sz="2000" dirty="0"/>
              <a:t>obrana, policie, matriky, kultura, školství, doprava, …</a:t>
            </a:r>
          </a:p>
          <a:p>
            <a:endParaRPr lang="cs-CZ" sz="2000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299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162</TotalTime>
  <Words>1214</Words>
  <Application>Microsoft Office PowerPoint</Application>
  <PresentationFormat>Předvádění na obrazovce (4:3)</PresentationFormat>
  <Paragraphs>95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Tahoma</vt:lpstr>
      <vt:lpstr>Wingdings</vt:lpstr>
      <vt:lpstr>Prezentace_MU_CZ</vt:lpstr>
      <vt:lpstr>Veřejná správa, pojem a charakteristika  MP313K Úvod do studia veřejné správy  1. přednáška 29. 9. 2016 JUDr. Lukáš Potěšil, Ph.D.</vt:lpstr>
      <vt:lpstr>Osnova přednášky a její cíl:</vt:lpstr>
      <vt:lpstr>Správa soukromá a veřejná</vt:lpstr>
      <vt:lpstr>Veřejná správa – kde je? Co to je?</vt:lpstr>
      <vt:lpstr>Veřejná správa – kde je? Co to je?</vt:lpstr>
      <vt:lpstr>Veřejná správa – kde je? Co to je?</vt:lpstr>
      <vt:lpstr>Veřejná správa</vt:lpstr>
      <vt:lpstr>Veřejná správa - druhy</vt:lpstr>
      <vt:lpstr>Veřejná správa - druhy</vt:lpstr>
      <vt:lpstr>Činnost veřejné správy/správní činnost</vt:lpstr>
      <vt:lpstr>Činnost veřejné správy</vt:lpstr>
      <vt:lpstr>Činnost veřejné správy</vt:lpstr>
      <vt:lpstr>Prameny ke studiu (opakování):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Lukas Potesil</cp:lastModifiedBy>
  <cp:revision>31</cp:revision>
  <cp:lastPrinted>1601-01-01T00:00:00Z</cp:lastPrinted>
  <dcterms:created xsi:type="dcterms:W3CDTF">2016-09-26T07:53:44Z</dcterms:created>
  <dcterms:modified xsi:type="dcterms:W3CDTF">2016-09-29T07:18:38Z</dcterms:modified>
</cp:coreProperties>
</file>