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176213" y="4149725"/>
            <a:ext cx="8856662" cy="836613"/>
          </a:xfrm>
        </p:spPr>
        <p:txBody>
          <a:bodyPr/>
          <a:lstStyle>
            <a:lvl1pPr>
              <a:defRPr sz="38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132388"/>
            <a:ext cx="8836025" cy="649287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490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476250"/>
            <a:ext cx="2087563" cy="59769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13462" cy="59769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88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62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85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15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100512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97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3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1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91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97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35342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88846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fld id="{F0D07301-CA6E-40A1-BDFE-49B8E8D4AB26}" type="datetimeFigureOut">
              <a:rPr lang="cs-CZ" smtClean="0"/>
              <a:t>02.10.2016</a:t>
            </a:fld>
            <a:endParaRPr lang="cs-CZ"/>
          </a:p>
        </p:txBody>
      </p:sp>
      <p:sp>
        <p:nvSpPr>
          <p:cNvPr id="288847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288848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Základy teorie finančního práva 1</a:t>
            </a:r>
          </a:p>
        </p:txBody>
      </p:sp>
      <p:sp>
        <p:nvSpPr>
          <p:cNvPr id="10243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Statky–finance–politika-činnost</a:t>
            </a:r>
          </a:p>
        </p:txBody>
      </p:sp>
    </p:spTree>
    <p:extLst>
      <p:ext uri="{BB962C8B-B14F-4D97-AF65-F5344CB8AC3E}">
        <p14:creationId xmlns:p14="http://schemas.microsoft.com/office/powerpoint/2010/main" val="369358716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Není výlučným producentem</a:t>
            </a:r>
          </a:p>
          <a:p>
            <a:pPr eaLnBrk="1" hangingPunct="1"/>
            <a:r>
              <a:rPr lang="cs-CZ" altLang="cs-CZ" smtClean="0"/>
              <a:t>Koordinace</a:t>
            </a:r>
          </a:p>
          <a:p>
            <a:pPr eaLnBrk="1" hangingPunct="1"/>
            <a:r>
              <a:rPr lang="cs-CZ" altLang="cs-CZ" smtClean="0"/>
              <a:t>Legislativa</a:t>
            </a:r>
          </a:p>
          <a:p>
            <a:pPr eaLnBrk="1" hangingPunct="1"/>
            <a:r>
              <a:rPr lang="cs-CZ" altLang="cs-CZ" smtClean="0"/>
              <a:t>Správa</a:t>
            </a:r>
          </a:p>
          <a:p>
            <a:pPr eaLnBrk="1" hangingPunct="1"/>
            <a:r>
              <a:rPr lang="cs-CZ" altLang="cs-CZ" smtClean="0"/>
              <a:t>Státní monopol</a:t>
            </a:r>
          </a:p>
          <a:p>
            <a:pPr eaLnBrk="1" hangingPunct="1"/>
            <a:r>
              <a:rPr lang="cs-CZ" altLang="cs-CZ" smtClean="0"/>
              <a:t>Zakázka státu</a:t>
            </a:r>
          </a:p>
        </p:txBody>
      </p:sp>
    </p:spTree>
    <p:extLst>
      <p:ext uri="{BB962C8B-B14F-4D97-AF65-F5344CB8AC3E}">
        <p14:creationId xmlns:p14="http://schemas.microsoft.com/office/powerpoint/2010/main" val="411073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Spotřeba veřejných statků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Čistě veřejné statky</a:t>
            </a:r>
          </a:p>
          <a:p>
            <a:pPr eaLnBrk="1" hangingPunct="1"/>
            <a:r>
              <a:rPr lang="cs-CZ" altLang="cs-CZ" smtClean="0"/>
              <a:t>Smíšení statky</a:t>
            </a:r>
          </a:p>
        </p:txBody>
      </p:sp>
    </p:spTree>
    <p:extLst>
      <p:ext uri="{BB962C8B-B14F-4D97-AF65-F5344CB8AC3E}">
        <p14:creationId xmlns:p14="http://schemas.microsoft.com/office/powerpoint/2010/main" val="118032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Financování produkce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Netržní veřejné statky</a:t>
            </a:r>
          </a:p>
          <a:p>
            <a:pPr eaLnBrk="1" hangingPunct="1"/>
            <a:r>
              <a:rPr lang="cs-CZ" altLang="cs-CZ" smtClean="0"/>
              <a:t>Polotržní veřejné statky</a:t>
            </a:r>
          </a:p>
        </p:txBody>
      </p:sp>
    </p:spTree>
    <p:extLst>
      <p:ext uri="{BB962C8B-B14F-4D97-AF65-F5344CB8AC3E}">
        <p14:creationId xmlns:p14="http://schemas.microsoft.com/office/powerpoint/2010/main" val="20458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dirty="0" smtClean="0">
                <a:solidFill>
                  <a:srgbClr val="FF0000"/>
                </a:solidFill>
              </a:rPr>
              <a:t>Veřejné Finance – Peníze- finanční Jevy a skutečnosti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2531533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Pojem finance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z="3600" b="1" smtClean="0"/>
              <a:t>Finance </a:t>
            </a:r>
            <a:r>
              <a:rPr lang="cs-CZ" altLang="cs-CZ" sz="3600" b="1" smtClean="0">
                <a:solidFill>
                  <a:srgbClr val="FF0000"/>
                </a:solidFill>
                <a:cs typeface="Arial" charset="0"/>
              </a:rPr>
              <a:t>≠</a:t>
            </a:r>
            <a:r>
              <a:rPr lang="cs-CZ" altLang="cs-CZ" sz="3600" b="1" smtClean="0">
                <a:cs typeface="Arial" charset="0"/>
              </a:rPr>
              <a:t> peněžní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182244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financí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Soubor společenských ekonomických vztahů souvisejících se shromažďováním a vydáváním peněžních prostředků v procesu směny a rozdělování materiálních hodnot</a:t>
            </a:r>
          </a:p>
        </p:txBody>
      </p:sp>
    </p:spTree>
    <p:extLst>
      <p:ext uri="{BB962C8B-B14F-4D97-AF65-F5344CB8AC3E}">
        <p14:creationId xmlns:p14="http://schemas.microsoft.com/office/powerpoint/2010/main" val="2510473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Jakákoli věc, která je obecně přijímána výměnou za zboží nebo při vypořádávání dluhů, avšak </a:t>
            </a:r>
            <a:r>
              <a:rPr lang="cs-CZ" altLang="cs-CZ" smtClean="0">
                <a:solidFill>
                  <a:srgbClr val="FF0000"/>
                </a:solidFill>
              </a:rPr>
              <a:t>nikoliv co do vlastnosti</a:t>
            </a:r>
            <a:r>
              <a:rPr lang="cs-CZ" altLang="cs-CZ" smtClean="0"/>
              <a:t> dlužného plnění, ale </a:t>
            </a:r>
            <a:r>
              <a:rPr lang="cs-CZ" altLang="cs-CZ" smtClean="0">
                <a:solidFill>
                  <a:srgbClr val="FF0000"/>
                </a:solidFill>
              </a:rPr>
              <a:t>co do hodnoty závazku</a:t>
            </a:r>
          </a:p>
          <a:p>
            <a:pPr eaLnBrk="1" hangingPunct="1"/>
            <a:r>
              <a:rPr lang="cs-CZ" altLang="cs-CZ" b="1" smtClean="0"/>
              <a:t>Peníze = </a:t>
            </a:r>
            <a:r>
              <a:rPr lang="cs-CZ" altLang="cs-CZ" b="1" smtClean="0">
                <a:solidFill>
                  <a:srgbClr val="FF0000"/>
                </a:solidFill>
              </a:rPr>
              <a:t>objekt financí</a:t>
            </a:r>
          </a:p>
        </p:txBody>
      </p:sp>
    </p:spTree>
    <p:extLst>
      <p:ext uri="{BB962C8B-B14F-4D97-AF65-F5344CB8AC3E}">
        <p14:creationId xmlns:p14="http://schemas.microsoft.com/office/powerpoint/2010/main" val="3403190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 - evoluce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Prostá směna zboží</a:t>
            </a:r>
          </a:p>
          <a:p>
            <a:pPr eaLnBrk="1" hangingPunct="1"/>
            <a:r>
              <a:rPr lang="cs-CZ" altLang="cs-CZ" smtClean="0"/>
              <a:t>Předmonetární směnné prostředky</a:t>
            </a:r>
          </a:p>
          <a:p>
            <a:pPr eaLnBrk="1" hangingPunct="1"/>
            <a:r>
              <a:rPr lang="cs-CZ" altLang="cs-CZ" smtClean="0"/>
              <a:t>Metalické směnné prostředky</a:t>
            </a:r>
          </a:p>
          <a:p>
            <a:pPr eaLnBrk="1" hangingPunct="1"/>
            <a:r>
              <a:rPr lang="cs-CZ" altLang="cs-CZ" smtClean="0"/>
              <a:t>Plnohodnotné mince (regál)</a:t>
            </a:r>
          </a:p>
          <a:p>
            <a:pPr eaLnBrk="1" hangingPunct="1"/>
            <a:r>
              <a:rPr lang="cs-CZ" altLang="cs-CZ" smtClean="0"/>
              <a:t>Mince – bankovky – státovky</a:t>
            </a:r>
          </a:p>
          <a:p>
            <a:pPr eaLnBrk="1" hangingPunct="1"/>
            <a:r>
              <a:rPr lang="cs-CZ" altLang="cs-CZ" smtClean="0"/>
              <a:t>Elektronické peníze</a:t>
            </a:r>
          </a:p>
        </p:txBody>
      </p:sp>
    </p:spTree>
    <p:extLst>
      <p:ext uri="{BB962C8B-B14F-4D97-AF65-F5344CB8AC3E}">
        <p14:creationId xmlns:p14="http://schemas.microsoft.com/office/powerpoint/2010/main" val="659862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 – měna - finance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Regál</a:t>
            </a:r>
            <a:r>
              <a:rPr lang="cs-CZ" altLang="cs-CZ" sz="2800" smtClean="0"/>
              <a:t> </a:t>
            </a:r>
            <a:r>
              <a:rPr lang="cs-CZ" altLang="cs-CZ" sz="2800" smtClean="0">
                <a:cs typeface="Arial" charset="0"/>
              </a:rPr>
              <a:t>→ </a:t>
            </a:r>
            <a:r>
              <a:rPr lang="cs-CZ" altLang="cs-CZ" sz="2800" smtClean="0"/>
              <a:t>posun od soukromoprávní regulace k veřejnoprávní regulace nakládání s penězi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Měna</a:t>
            </a:r>
            <a:r>
              <a:rPr lang="cs-CZ" altLang="cs-CZ" sz="2800" smtClean="0"/>
              <a:t> – systém peněžní jednotky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Finance</a:t>
            </a:r>
            <a:r>
              <a:rPr lang="cs-CZ" altLang="cs-CZ" sz="2800" smtClean="0"/>
              <a:t> – vztahy, jejichž objektem jsou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smtClean="0">
                <a:solidFill>
                  <a:srgbClr val="FF0000"/>
                </a:solidFill>
              </a:rPr>
              <a:t>Bez existence peněz by neexistovaly finance a bez financí by peníze neměly smysl.</a:t>
            </a:r>
          </a:p>
        </p:txBody>
      </p:sp>
    </p:spTree>
    <p:extLst>
      <p:ext uri="{BB962C8B-B14F-4D97-AF65-F5344CB8AC3E}">
        <p14:creationId xmlns:p14="http://schemas.microsoft.com/office/powerpoint/2010/main" val="320063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jevy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Zvláštní kategorie společenských jevů, při kterých dochází k pohybu peněz v rámci financí, tj. při tvorbě a použití peněžních fondů</a:t>
            </a:r>
          </a:p>
          <a:p>
            <a:pPr eaLnBrk="1" hangingPunct="1"/>
            <a:r>
              <a:rPr lang="cs-CZ" altLang="cs-CZ" smtClean="0"/>
              <a:t>Určitá výseč peněžních jevů (např. bez jevů spojených s peněžním oběhem)</a:t>
            </a:r>
          </a:p>
        </p:txBody>
      </p:sp>
    </p:spTree>
    <p:extLst>
      <p:ext uri="{BB962C8B-B14F-4D97-AF65-F5344CB8AC3E}">
        <p14:creationId xmlns:p14="http://schemas.microsoft.com/office/powerpoint/2010/main" val="413100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Výchozí kategorie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</a:t>
            </a:r>
          </a:p>
          <a:p>
            <a:pPr eaLnBrk="1" hangingPunct="1"/>
            <a:r>
              <a:rPr lang="cs-CZ" altLang="cs-CZ" smtClean="0"/>
              <a:t>Veřejné finance</a:t>
            </a:r>
          </a:p>
          <a:p>
            <a:pPr eaLnBrk="1" hangingPunct="1"/>
            <a:r>
              <a:rPr lang="cs-CZ" altLang="cs-CZ" smtClean="0"/>
              <a:t>Veřejná finanční politika</a:t>
            </a:r>
          </a:p>
          <a:p>
            <a:pPr eaLnBrk="1" hangingPunct="1"/>
            <a:r>
              <a:rPr lang="cs-CZ" altLang="cs-CZ" smtClean="0"/>
              <a:t>Veřejná ekonomika</a:t>
            </a:r>
          </a:p>
          <a:p>
            <a:pPr eaLnBrk="1" hangingPunct="1"/>
            <a:r>
              <a:rPr lang="cs-CZ" altLang="cs-CZ" smtClean="0"/>
              <a:t>Veřejná finanční činnost</a:t>
            </a:r>
          </a:p>
        </p:txBody>
      </p:sp>
    </p:spTree>
    <p:extLst>
      <p:ext uri="{BB962C8B-B14F-4D97-AF65-F5344CB8AC3E}">
        <p14:creationId xmlns:p14="http://schemas.microsoft.com/office/powerpoint/2010/main" val="1238338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jevy - systematizace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Předmětové kriterium</a:t>
            </a:r>
            <a:r>
              <a:rPr lang="cs-CZ" altLang="cs-CZ" smtClean="0"/>
              <a:t> – dělení FJ podle shromažďování a rozdělování peněžních zásob subjekty s nimi hospodařícími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Subjektové kriterium</a:t>
            </a:r>
            <a:r>
              <a:rPr lang="cs-CZ" altLang="cs-CZ" smtClean="0"/>
              <a:t> – podle subjektů nakládajících s peněžními prostředky (fondy)</a:t>
            </a:r>
          </a:p>
        </p:txBody>
      </p:sp>
    </p:spTree>
    <p:extLst>
      <p:ext uri="{BB962C8B-B14F-4D97-AF65-F5344CB8AC3E}">
        <p14:creationId xmlns:p14="http://schemas.microsoft.com/office/powerpoint/2010/main" val="3540083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Finanční jevy – předmětové kriterium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Výnosy a náklady spojené s poskytnutím zboží a služeb</a:t>
            </a:r>
          </a:p>
          <a:p>
            <a:pPr eaLnBrk="1" hangingPunct="1"/>
            <a:r>
              <a:rPr lang="cs-CZ" altLang="cs-CZ" smtClean="0"/>
              <a:t>Důchody</a:t>
            </a:r>
          </a:p>
          <a:p>
            <a:pPr eaLnBrk="1" hangingPunct="1"/>
            <a:r>
              <a:rPr lang="cs-CZ" altLang="cs-CZ" smtClean="0"/>
              <a:t>Transferové platby</a:t>
            </a:r>
          </a:p>
          <a:p>
            <a:pPr eaLnBrk="1" hangingPunct="1"/>
            <a:r>
              <a:rPr lang="cs-CZ" altLang="cs-CZ" smtClean="0"/>
              <a:t>Platby za veřejné statky</a:t>
            </a:r>
          </a:p>
          <a:p>
            <a:pPr eaLnBrk="1" hangingPunct="1"/>
            <a:r>
              <a:rPr lang="cs-CZ" altLang="cs-CZ" smtClean="0"/>
              <a:t>Finanční služby</a:t>
            </a:r>
          </a:p>
        </p:txBody>
      </p:sp>
    </p:spTree>
    <p:extLst>
      <p:ext uri="{BB962C8B-B14F-4D97-AF65-F5344CB8AC3E}">
        <p14:creationId xmlns:p14="http://schemas.microsoft.com/office/powerpoint/2010/main" val="974766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Finanční jevy – subjektové  kriterium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 smtClean="0"/>
              <a:t>FJ v soukromém sektoru</a:t>
            </a:r>
          </a:p>
          <a:p>
            <a:pPr eaLnBrk="1" hangingPunct="1"/>
            <a:r>
              <a:rPr lang="cs-CZ" altLang="cs-CZ" smtClean="0"/>
              <a:t>FJ ve veřejném sektoru</a:t>
            </a:r>
          </a:p>
          <a:p>
            <a:pPr eaLnBrk="1" hangingPunct="1"/>
            <a:r>
              <a:rPr lang="cs-CZ" altLang="cs-CZ" smtClean="0"/>
              <a:t>FJ v rámci mezinárodních financí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 smtClean="0"/>
              <a:t>Finance podniků soukromého sektoru</a:t>
            </a:r>
          </a:p>
          <a:p>
            <a:pPr eaLnBrk="1" hangingPunct="1"/>
            <a:r>
              <a:rPr lang="cs-CZ" altLang="cs-CZ" smtClean="0"/>
              <a:t>Veřejné finance</a:t>
            </a:r>
          </a:p>
          <a:p>
            <a:pPr eaLnBrk="1" hangingPunct="1"/>
            <a:r>
              <a:rPr lang="cs-CZ" altLang="cs-CZ" smtClean="0"/>
              <a:t>F. bank apod. inst.</a:t>
            </a:r>
          </a:p>
          <a:p>
            <a:pPr eaLnBrk="1" hangingPunct="1"/>
            <a:r>
              <a:rPr lang="cs-CZ" altLang="cs-CZ" smtClean="0"/>
              <a:t>F. pojišťovnictví</a:t>
            </a:r>
          </a:p>
          <a:p>
            <a:pPr eaLnBrk="1" hangingPunct="1"/>
            <a:r>
              <a:rPr lang="cs-CZ" altLang="cs-CZ" smtClean="0"/>
              <a:t>F. domácností</a:t>
            </a:r>
          </a:p>
        </p:txBody>
      </p:sp>
    </p:spTree>
    <p:extLst>
      <p:ext uri="{BB962C8B-B14F-4D97-AF65-F5344CB8AC3E}">
        <p14:creationId xmlns:p14="http://schemas.microsoft.com/office/powerpoint/2010/main" val="2863893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Soukromé a veřejné finance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Nejběžnější dělení financí</a:t>
            </a:r>
          </a:p>
          <a:p>
            <a:pPr eaLnBrk="1" hangingPunct="1"/>
            <a:r>
              <a:rPr lang="cs-CZ" altLang="cs-CZ" sz="2800" smtClean="0"/>
              <a:t>Nejednoznačné vymezení – ekonomické, právní</a:t>
            </a:r>
          </a:p>
          <a:p>
            <a:pPr eaLnBrk="1" hangingPunct="1"/>
            <a:r>
              <a:rPr lang="cs-CZ" altLang="cs-CZ" sz="2800" smtClean="0"/>
              <a:t>Možnosti: </a:t>
            </a:r>
          </a:p>
          <a:p>
            <a:pPr eaLnBrk="1" hangingPunct="1"/>
            <a:r>
              <a:rPr lang="cs-CZ" altLang="cs-CZ" sz="2800" smtClean="0"/>
              <a:t>Účel fondu (zájmové kriterium)</a:t>
            </a:r>
          </a:p>
          <a:p>
            <a:pPr eaLnBrk="1" hangingPunct="1"/>
            <a:r>
              <a:rPr lang="cs-CZ" altLang="cs-CZ" sz="2800" smtClean="0"/>
              <a:t>Charakter vztahu</a:t>
            </a:r>
          </a:p>
          <a:p>
            <a:pPr eaLnBrk="1" hangingPunct="1"/>
            <a:r>
              <a:rPr lang="cs-CZ" altLang="cs-CZ" sz="2800" smtClean="0"/>
              <a:t>Právní regulace</a:t>
            </a:r>
          </a:p>
          <a:p>
            <a:pPr eaLnBrk="1" hangingPunct="1"/>
            <a:r>
              <a:rPr lang="cs-CZ" altLang="cs-CZ" sz="2800" smtClean="0"/>
              <a:t>Charakter objektu (nárokové kriterium)</a:t>
            </a:r>
          </a:p>
          <a:p>
            <a:pPr eaLnBrk="1" hangingPunct="1"/>
            <a:endParaRPr lang="cs-CZ" altLang="cs-CZ" sz="2800" smtClean="0"/>
          </a:p>
          <a:p>
            <a:pPr eaLnBrk="1" hangingPunct="1"/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1831070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finance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Souborná kategorie pro zvláštní výseč peněžních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Objekt – </a:t>
            </a:r>
            <a:r>
              <a:rPr lang="cs-CZ" altLang="cs-CZ" sz="2800" smtClean="0">
                <a:solidFill>
                  <a:srgbClr val="FF0000"/>
                </a:solidFill>
              </a:rPr>
              <a:t>veřejné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Obsah – peněžní operace související s tvorbou a užitím </a:t>
            </a:r>
            <a:r>
              <a:rPr lang="cs-CZ" altLang="cs-CZ" sz="2800" smtClean="0">
                <a:solidFill>
                  <a:srgbClr val="FF0000"/>
                </a:solidFill>
              </a:rPr>
              <a:t>veřejných peněžních fondů</a:t>
            </a:r>
            <a:r>
              <a:rPr lang="cs-CZ" altLang="cs-CZ" sz="2800" smtClean="0"/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800" u="sng" smtClean="0">
                <a:ea typeface="Arial Unicode MS" pitchFamily="34" charset="-128"/>
                <a:cs typeface="Arial Unicode MS" pitchFamily="34" charset="-128"/>
              </a:rPr>
              <a:t>práva, oprávnění a povinnosti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Realizace vždy ve vazbě na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veřejný sektor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Primární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uspokojení veřejných potřeb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(veřejného zájmu)</a:t>
            </a:r>
          </a:p>
        </p:txBody>
      </p:sp>
    </p:spTree>
    <p:extLst>
      <p:ext uri="{BB962C8B-B14F-4D97-AF65-F5344CB8AC3E}">
        <p14:creationId xmlns:p14="http://schemas.microsoft.com/office/powerpoint/2010/main" val="408378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Funkce veřejných financí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Hlavní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Distribuční – zajištění solidarismu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Alokace – optimální skladba veřejných 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Stabilizační (regulační)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Další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Fiskální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Stimulační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Kontrolní (informační)</a:t>
            </a:r>
          </a:p>
        </p:txBody>
      </p:sp>
    </p:spTree>
    <p:extLst>
      <p:ext uri="{BB962C8B-B14F-4D97-AF65-F5344CB8AC3E}">
        <p14:creationId xmlns:p14="http://schemas.microsoft.com/office/powerpoint/2010/main" val="1848287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Složky veřejných financí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Státní finance</a:t>
            </a:r>
          </a:p>
          <a:p>
            <a:pPr eaLnBrk="1" hangingPunct="1"/>
            <a:r>
              <a:rPr lang="cs-CZ" altLang="cs-CZ" smtClean="0"/>
              <a:t>Municipální finance</a:t>
            </a:r>
          </a:p>
          <a:p>
            <a:pPr eaLnBrk="1" hangingPunct="1"/>
            <a:r>
              <a:rPr lang="cs-CZ" altLang="cs-CZ" smtClean="0"/>
              <a:t>Finance veřejných fondů</a:t>
            </a:r>
          </a:p>
          <a:p>
            <a:pPr eaLnBrk="1" hangingPunct="1"/>
            <a:r>
              <a:rPr lang="cs-CZ" altLang="cs-CZ" smtClean="0"/>
              <a:t>Finance profesních veřejnoprávních korporací</a:t>
            </a:r>
          </a:p>
          <a:p>
            <a:pPr eaLnBrk="1" hangingPunct="1"/>
            <a:r>
              <a:rPr lang="cs-CZ" altLang="cs-CZ" smtClean="0"/>
              <a:t>Finance smíšených fondů</a:t>
            </a:r>
          </a:p>
        </p:txBody>
      </p:sp>
    </p:spTree>
    <p:extLst>
      <p:ext uri="{BB962C8B-B14F-4D97-AF65-F5344CB8AC3E}">
        <p14:creationId xmlns:p14="http://schemas.microsoft.com/office/powerpoint/2010/main" val="3564523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Finance a právo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 financí je soubor finančních principů, institutů a institucí vytvořených platným právem</a:t>
            </a:r>
          </a:p>
          <a:p>
            <a:pPr eaLnBrk="1" hangingPunct="1"/>
            <a:r>
              <a:rPr lang="cs-CZ" altLang="cs-CZ" smtClean="0"/>
              <a:t>Finance jsou průvodním (sekundární) vztahem jiných vztahů 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mtClean="0">
                <a:ea typeface="Arial Unicode MS" pitchFamily="34" charset="-128"/>
                <a:cs typeface="Arial Unicode MS" pitchFamily="34" charset="-128"/>
              </a:rPr>
              <a:t> účast více regulací</a:t>
            </a:r>
            <a:r>
              <a:rPr lang="cs-CZ" altLang="cs-CZ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9581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Finanční skutečnosti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zakládají vznik, změnu nebo zánik finančních vztahů, resp. vyvolávají finanční, ale i jiné peněžní jevy. </a:t>
            </a:r>
          </a:p>
          <a:p>
            <a:pPr eaLnBrk="1" hangingPunct="1"/>
            <a:r>
              <a:rPr lang="cs-CZ" altLang="cs-CZ" sz="2800" smtClean="0"/>
              <a:t>vyvolávají finanční aktivitu určitých subjektů, jsou tedy podnětem k jejich finanční činnosti. </a:t>
            </a:r>
          </a:p>
          <a:p>
            <a:pPr eaLnBrk="1" hangingPunct="1"/>
            <a:r>
              <a:rPr lang="cs-CZ" altLang="cs-CZ" sz="2800" smtClean="0"/>
              <a:t>zákonem předpokládaná podmínka vzniku, změny či zániku společenského vztahu, kde objektem jsou peníze</a:t>
            </a:r>
            <a:r>
              <a:rPr lang="cs-CZ" altLang="cs-CZ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5609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VeřeJnÁ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FinaNční</a:t>
            </a:r>
            <a:r>
              <a:rPr lang="cs-CZ" dirty="0" smtClean="0">
                <a:solidFill>
                  <a:srgbClr val="FF0000"/>
                </a:solidFill>
              </a:rPr>
              <a:t> Politika</a:t>
            </a:r>
          </a:p>
        </p:txBody>
      </p:sp>
      <p:sp>
        <p:nvSpPr>
          <p:cNvPr id="3891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7371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Veřejné statky</a:t>
            </a:r>
          </a:p>
        </p:txBody>
      </p:sp>
      <p:sp>
        <p:nvSpPr>
          <p:cNvPr id="1229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67612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1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Politika</a:t>
            </a:r>
            <a:r>
              <a:rPr lang="cs-CZ" altLang="cs-CZ" sz="2800" smtClean="0"/>
              <a:t> = mnohostranně strukturovaný společenský jev, určitý program, strategii, souhrn nástrojů a procesů jejich tvorby a použití, spojený s určitým okruhem témat, problémů a cílů. </a:t>
            </a:r>
            <a:r>
              <a:rPr lang="cs-CZ" altLang="cs-CZ" sz="1600" smtClean="0"/>
              <a:t>PAULÍK, T.</a:t>
            </a:r>
            <a:r>
              <a:rPr lang="cs-CZ" altLang="cs-CZ" sz="1600" i="1" smtClean="0"/>
              <a:t> Teorie hospodářské politiky.</a:t>
            </a:r>
            <a:r>
              <a:rPr lang="cs-CZ" altLang="cs-CZ" sz="1600" smtClean="0"/>
              <a:t> Karviná : Slezská univerzita v Opavě 2000. s. 9</a:t>
            </a:r>
          </a:p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Veřejná politika</a:t>
            </a:r>
            <a:r>
              <a:rPr lang="cs-CZ" altLang="cs-CZ" sz="2800" smtClean="0"/>
              <a:t> je politikou veřejné korporace. Soubor strategických zájmových aktivit k dosažení určitých společenských cílů, jejichž součástí je získání a udržení moci a tím i možnosti realizovat vytýčené cíle. </a:t>
            </a:r>
          </a:p>
        </p:txBody>
      </p:sp>
    </p:spTree>
    <p:extLst>
      <p:ext uri="{BB962C8B-B14F-4D97-AF65-F5344CB8AC3E}">
        <p14:creationId xmlns:p14="http://schemas.microsoft.com/office/powerpoint/2010/main" val="4236007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2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součást hospodářské. </a:t>
            </a:r>
          </a:p>
          <a:p>
            <a:pPr eaLnBrk="1" hangingPunct="1"/>
            <a:r>
              <a:rPr lang="cs-CZ" altLang="cs-CZ" sz="2800" smtClean="0"/>
              <a:t>ovlivňuje tvorbu a realizaci cílů obsažených v politice kulturní, školské, zdravotní a dalších.</a:t>
            </a:r>
          </a:p>
          <a:p>
            <a:pPr eaLnBrk="1" hangingPunct="1"/>
            <a:r>
              <a:rPr lang="cs-CZ" altLang="cs-CZ" sz="2800" smtClean="0"/>
              <a:t>D</a:t>
            </a:r>
            <a:r>
              <a:rPr lang="cs-CZ" altLang="cs-CZ" sz="2800" smtClean="0">
                <a:latin typeface="Arial" charset="0"/>
              </a:rPr>
              <a:t>y</a:t>
            </a:r>
            <a:r>
              <a:rPr lang="cs-CZ" altLang="cs-CZ" sz="2800" smtClean="0"/>
              <a:t>sfunkce – projevy  </a:t>
            </a:r>
          </a:p>
          <a:p>
            <a:pPr eaLnBrk="1" hangingPunct="1"/>
            <a:r>
              <a:rPr lang="cs-CZ" altLang="cs-CZ" sz="2800" smtClean="0"/>
              <a:t>Politika státu (vlády) a ostatních veřejnoprávních korporací, zejména územních samosprávných celků.</a:t>
            </a:r>
          </a:p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Veřejná finanční politika je politikou veřejné finanční činnosti.</a:t>
            </a:r>
            <a:r>
              <a:rPr lang="cs-CZ" altLang="cs-CZ" sz="2800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98485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Hlavní politiky</a:t>
            </a:r>
            <a:r>
              <a:rPr lang="cs-CZ" altLang="cs-CZ" sz="2800" smtClean="0"/>
              <a:t>: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Rozpočtová politika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Fiskální politika – daňová politika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Monetární politika</a:t>
            </a:r>
          </a:p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Interakce </a:t>
            </a:r>
            <a:r>
              <a:rPr lang="cs-CZ" altLang="cs-CZ" sz="2800" smtClean="0"/>
              <a:t>veřejné finanční politiky – práva – veřejné správy: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Legislativa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Meze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Realizace – te</a:t>
            </a:r>
            <a:r>
              <a:rPr lang="cs-CZ" altLang="cs-CZ" sz="2800" smtClean="0">
                <a:latin typeface="Arial" charset="0"/>
              </a:rPr>
              <a:t>le</a:t>
            </a:r>
            <a:r>
              <a:rPr lang="cs-CZ" altLang="cs-CZ" sz="2800" smtClean="0"/>
              <a:t>ologický výklad …</a:t>
            </a:r>
          </a:p>
        </p:txBody>
      </p:sp>
    </p:spTree>
    <p:extLst>
      <p:ext uri="{BB962C8B-B14F-4D97-AF65-F5344CB8AC3E}">
        <p14:creationId xmlns:p14="http://schemas.microsoft.com/office/powerpoint/2010/main" val="2790457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Veřejná Finanční Činnost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765835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specifická činnosti státu, jiných veřejnoprávních korporací a od nich odvozených subjektů – </a:t>
            </a:r>
            <a:r>
              <a:rPr lang="cs-CZ" altLang="cs-CZ" sz="2400" b="1" smtClean="0"/>
              <a:t>veřejný sektor.</a:t>
            </a:r>
            <a:r>
              <a:rPr lang="cs-CZ" altLang="cs-CZ" sz="2400" smtClean="0"/>
              <a:t> </a:t>
            </a:r>
          </a:p>
          <a:p>
            <a:pPr eaLnBrk="1" hangingPunct="1"/>
            <a:r>
              <a:rPr lang="cs-CZ" altLang="cs-CZ" sz="2400" smtClean="0"/>
              <a:t>účelová činnost, zaměřená na zajištění </a:t>
            </a:r>
            <a:r>
              <a:rPr lang="cs-CZ" altLang="cs-CZ" sz="2400" b="1" smtClean="0"/>
              <a:t>materiálních podmínek </a:t>
            </a:r>
            <a:r>
              <a:rPr lang="cs-CZ" altLang="cs-CZ" sz="2400" smtClean="0"/>
              <a:t>pro uskutečňování funkcí státu a veřejného sektoru, </a:t>
            </a:r>
            <a:r>
              <a:rPr lang="cs-CZ" altLang="cs-CZ" sz="2400" b="1" smtClean="0"/>
              <a:t>materiálního základu </a:t>
            </a:r>
            <a:r>
              <a:rPr lang="cs-CZ" altLang="cs-CZ" sz="2400" smtClean="0"/>
              <a:t>pro poskytování veřejných statků a v neposlední řadě </a:t>
            </a:r>
            <a:r>
              <a:rPr lang="cs-CZ" altLang="cs-CZ" sz="2400" b="1" smtClean="0"/>
              <a:t>fungování peněžního systému </a:t>
            </a:r>
            <a:r>
              <a:rPr lang="cs-CZ" altLang="cs-CZ" sz="2400" smtClean="0"/>
              <a:t>státu, jakož i </a:t>
            </a:r>
            <a:r>
              <a:rPr lang="cs-CZ" altLang="cs-CZ" sz="2400" b="1" smtClean="0"/>
              <a:t>finančního trhu</a:t>
            </a:r>
          </a:p>
          <a:p>
            <a:pPr eaLnBrk="1" hangingPunct="1"/>
            <a:r>
              <a:rPr lang="cs-CZ" altLang="cs-CZ" sz="2400" smtClean="0"/>
              <a:t>Vzájemná provázanost – dysfunkce</a:t>
            </a:r>
          </a:p>
          <a:p>
            <a:pPr eaLnBrk="1" hangingPunct="1"/>
            <a:r>
              <a:rPr lang="cs-CZ" altLang="cs-CZ" sz="2400" smtClean="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2429441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b="1" dirty="0" smtClean="0"/>
              <a:t>monetární činnost</a:t>
            </a:r>
            <a:r>
              <a:rPr lang="cs-CZ" sz="2000" dirty="0" smtClean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 smtClean="0"/>
              <a:t>devizová činnost</a:t>
            </a:r>
            <a:r>
              <a:rPr lang="cs-CZ" sz="2000" dirty="0" smtClean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 smtClean="0"/>
              <a:t>fondovní činnosti</a:t>
            </a:r>
            <a:r>
              <a:rPr lang="cs-CZ" sz="2000" dirty="0" smtClean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44059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smtClean="0"/>
              <a:t>, mohou být na příklad: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kontrolní</a:t>
            </a:r>
            <a:r>
              <a:rPr lang="cs-CZ" altLang="cs-CZ" sz="2400" b="1" smtClean="0"/>
              <a:t> činnosti</a:t>
            </a:r>
            <a:r>
              <a:rPr lang="cs-CZ" altLang="cs-CZ" sz="2400" smtClean="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dohledové </a:t>
            </a:r>
            <a:r>
              <a:rPr lang="cs-CZ" altLang="cs-CZ" sz="2400" smtClean="0"/>
              <a:t>a jiné </a:t>
            </a:r>
            <a:r>
              <a:rPr lang="cs-CZ" altLang="cs-CZ" sz="2400" b="1" smtClean="0"/>
              <a:t>činnosti</a:t>
            </a:r>
            <a:r>
              <a:rPr lang="cs-CZ" altLang="cs-CZ" sz="2400" smtClean="0"/>
              <a:t> k zabezpečení fungování finančního trhu,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plánování</a:t>
            </a:r>
            <a:r>
              <a:rPr lang="cs-CZ" altLang="cs-CZ" sz="2400" smtClean="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účetnictví</a:t>
            </a:r>
            <a:r>
              <a:rPr lang="cs-CZ" altLang="cs-CZ" sz="2400" smtClean="0">
                <a:solidFill>
                  <a:srgbClr val="FF0000"/>
                </a:solidFill>
              </a:rPr>
              <a:t>,</a:t>
            </a:r>
            <a:r>
              <a:rPr lang="cs-CZ" altLang="cs-CZ" sz="2400" smtClean="0"/>
              <a:t> včetně bilancování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statistika</a:t>
            </a:r>
            <a:r>
              <a:rPr lang="cs-CZ" altLang="cs-CZ" sz="2400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0784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5750"/>
            <a:ext cx="8353425" cy="496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= </a:t>
            </a:r>
            <a:r>
              <a:rPr lang="el-GR" altLang="cs-CZ" smtClean="0">
                <a:cs typeface="Arial" charset="0"/>
              </a:rPr>
              <a:t>Σ</a:t>
            </a:r>
            <a:r>
              <a:rPr lang="cs-CZ" altLang="cs-CZ" smtClean="0">
                <a:cs typeface="Arial" charset="0"/>
              </a:rPr>
              <a:t> zboží a služeb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cs typeface="Arial" charset="0"/>
              </a:rPr>
              <a:t>produkovaných (poskytovaných)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cs typeface="Arial" charset="0"/>
              </a:rPr>
              <a:t>za účelem uspokojování </a:t>
            </a:r>
            <a:r>
              <a:rPr lang="cs-CZ" altLang="cs-CZ" smtClean="0">
                <a:solidFill>
                  <a:srgbClr val="FF0000"/>
                </a:solidFill>
                <a:cs typeface="Arial" charset="0"/>
              </a:rPr>
              <a:t>určitých potřeb.</a:t>
            </a:r>
          </a:p>
          <a:p>
            <a:pPr eaLnBrk="1" hangingPunct="1">
              <a:buFont typeface="Wingdings" pitchFamily="2" charset="2"/>
              <a:buNone/>
            </a:pPr>
            <a:endParaRPr lang="el-GR" altLang="cs-CZ" smtClean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 - POTŘEBY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Jednotlivce</a:t>
            </a:r>
          </a:p>
          <a:p>
            <a:pPr eaLnBrk="1" hangingPunct="1"/>
            <a:r>
              <a:rPr lang="cs-CZ" altLang="cs-CZ" smtClean="0"/>
              <a:t>Skupiny – organizované, neorganizované </a:t>
            </a:r>
          </a:p>
          <a:p>
            <a:pPr eaLnBrk="1" hangingPunct="1"/>
            <a:r>
              <a:rPr lang="cs-CZ" altLang="cs-CZ" smtClean="0"/>
              <a:t>ZÁJEM: jednotlivce, skupiny, obce, státu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3714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 – potřeby, zájmy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Soukromé statky – soukromé potřeby</a:t>
            </a:r>
          </a:p>
          <a:p>
            <a:pPr eaLnBrk="1" hangingPunct="1"/>
            <a:r>
              <a:rPr lang="cs-CZ" altLang="cs-CZ" smtClean="0"/>
              <a:t>Veřejné statky – veřejné potřeby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POSKYTOVATEL ?</a:t>
            </a:r>
          </a:p>
        </p:txBody>
      </p:sp>
    </p:spTree>
    <p:extLst>
      <p:ext uri="{BB962C8B-B14F-4D97-AF65-F5344CB8AC3E}">
        <p14:creationId xmlns:p14="http://schemas.microsoft.com/office/powerpoint/2010/main" val="405422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veřejný sektor, delegace na soukromý sektor</a:t>
            </a:r>
          </a:p>
          <a:p>
            <a:pPr eaLnBrk="1" hangingPunct="1"/>
            <a:r>
              <a:rPr lang="cs-CZ" altLang="cs-CZ" smtClean="0"/>
              <a:t>Ochrana produkce (monopol)</a:t>
            </a:r>
          </a:p>
          <a:p>
            <a:pPr eaLnBrk="1" hangingPunct="1"/>
            <a:r>
              <a:rPr lang="cs-CZ" altLang="cs-CZ" smtClean="0"/>
              <a:t>Zvláštní financování – VPF</a:t>
            </a:r>
          </a:p>
          <a:p>
            <a:pPr eaLnBrk="1" hangingPunct="1"/>
            <a:r>
              <a:rPr lang="cs-CZ" altLang="cs-CZ" smtClean="0"/>
              <a:t>Doplňkový charakter</a:t>
            </a:r>
          </a:p>
          <a:p>
            <a:pPr eaLnBrk="1" hangingPunct="1"/>
            <a:r>
              <a:rPr lang="cs-CZ" altLang="cs-CZ" smtClean="0"/>
              <a:t>Eliminace rizik trhu</a:t>
            </a:r>
          </a:p>
        </p:txBody>
      </p:sp>
    </p:spTree>
    <p:extLst>
      <p:ext uri="{BB962C8B-B14F-4D97-AF65-F5344CB8AC3E}">
        <p14:creationId xmlns:p14="http://schemas.microsoft.com/office/powerpoint/2010/main" val="389089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 - příklady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Obrana a bezpečnost</a:t>
            </a:r>
          </a:p>
          <a:p>
            <a:pPr eaLnBrk="1" hangingPunct="1"/>
            <a:r>
              <a:rPr lang="cs-CZ" altLang="cs-CZ" smtClean="0"/>
              <a:t>Soudnictví</a:t>
            </a:r>
          </a:p>
          <a:p>
            <a:pPr eaLnBrk="1" hangingPunct="1"/>
            <a:r>
              <a:rPr lang="cs-CZ" altLang="cs-CZ" smtClean="0"/>
              <a:t>Vězeňství</a:t>
            </a:r>
          </a:p>
          <a:p>
            <a:pPr eaLnBrk="1" hangingPunct="1"/>
            <a:r>
              <a:rPr lang="cs-CZ" altLang="cs-CZ" smtClean="0"/>
              <a:t>Školství</a:t>
            </a:r>
          </a:p>
          <a:p>
            <a:pPr eaLnBrk="1" hangingPunct="1"/>
            <a:r>
              <a:rPr lang="cs-CZ" altLang="cs-CZ" smtClean="0"/>
              <a:t>Doprava</a:t>
            </a:r>
          </a:p>
          <a:p>
            <a:pPr eaLnBrk="1" hangingPunct="1"/>
            <a:r>
              <a:rPr lang="cs-CZ" altLang="cs-CZ" smtClean="0"/>
              <a:t>Energetika</a:t>
            </a:r>
          </a:p>
          <a:p>
            <a:pPr eaLnBrk="1" hangingPunct="1"/>
            <a:r>
              <a:rPr lang="cs-CZ" altLang="cs-CZ" smtClean="0"/>
              <a:t>Spoje ….    </a:t>
            </a:r>
            <a:r>
              <a:rPr lang="cs-CZ" altLang="cs-CZ" b="1" smtClean="0"/>
              <a:t>POSKYTOVATELÉ?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95329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Poskytovatelé veřejných statků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</a:t>
            </a:r>
          </a:p>
          <a:p>
            <a:pPr eaLnBrk="1" hangingPunct="1"/>
            <a:r>
              <a:rPr lang="cs-CZ" altLang="cs-CZ" smtClean="0"/>
              <a:t>Veřejnoprávní korporace</a:t>
            </a:r>
          </a:p>
          <a:p>
            <a:pPr eaLnBrk="1" hangingPunct="1"/>
            <a:r>
              <a:rPr lang="cs-CZ" altLang="cs-CZ" smtClean="0"/>
              <a:t>Privátní sektor</a:t>
            </a:r>
          </a:p>
          <a:p>
            <a:pPr eaLnBrk="1" hangingPunct="1"/>
            <a:r>
              <a:rPr lang="cs-CZ" altLang="cs-CZ" smtClean="0"/>
              <a:t>Neziskový sektor</a:t>
            </a:r>
          </a:p>
        </p:txBody>
      </p:sp>
    </p:spTree>
    <p:extLst>
      <p:ext uri="{BB962C8B-B14F-4D97-AF65-F5344CB8AC3E}">
        <p14:creationId xmlns:p14="http://schemas.microsoft.com/office/powerpoint/2010/main" val="2676167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TS001140806 1">
      <a:dk1>
        <a:srgbClr val="000000"/>
      </a:dk1>
      <a:lt1>
        <a:srgbClr val="FFFFFF"/>
      </a:lt1>
      <a:dk2>
        <a:srgbClr val="001968"/>
      </a:dk2>
      <a:lt2>
        <a:srgbClr val="FFFFFF"/>
      </a:lt2>
      <a:accent1>
        <a:srgbClr val="A0E2FA"/>
      </a:accent1>
      <a:accent2>
        <a:srgbClr val="B5B0FA"/>
      </a:accent2>
      <a:accent3>
        <a:srgbClr val="AAABB9"/>
      </a:accent3>
      <a:accent4>
        <a:srgbClr val="DADADA"/>
      </a:accent4>
      <a:accent5>
        <a:srgbClr val="CDEEFC"/>
      </a:accent5>
      <a:accent6>
        <a:srgbClr val="A49FE3"/>
      </a:accent6>
      <a:hlink>
        <a:srgbClr val="F4D1C8"/>
      </a:hlink>
      <a:folHlink>
        <a:srgbClr val="D18009"/>
      </a:folHlink>
    </a:clrScheme>
    <a:fontScheme name="TS001140806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S001140806 1">
        <a:dk1>
          <a:srgbClr val="000000"/>
        </a:dk1>
        <a:lt1>
          <a:srgbClr val="FFFFFF"/>
        </a:lt1>
        <a:dk2>
          <a:srgbClr val="001968"/>
        </a:dk2>
        <a:lt2>
          <a:srgbClr val="FFFFFF"/>
        </a:lt2>
        <a:accent1>
          <a:srgbClr val="A0E2FA"/>
        </a:accent1>
        <a:accent2>
          <a:srgbClr val="B5B0FA"/>
        </a:accent2>
        <a:accent3>
          <a:srgbClr val="AAABB9"/>
        </a:accent3>
        <a:accent4>
          <a:srgbClr val="DADADA"/>
        </a:accent4>
        <a:accent5>
          <a:srgbClr val="CDEEFC"/>
        </a:accent5>
        <a:accent6>
          <a:srgbClr val="A49FE3"/>
        </a:accent6>
        <a:hlink>
          <a:srgbClr val="F4D1C8"/>
        </a:hlink>
        <a:folHlink>
          <a:srgbClr val="D180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</TotalTime>
  <Words>786</Words>
  <Application>Microsoft Office PowerPoint</Application>
  <PresentationFormat>Předvádění na obrazovce (4:3)</PresentationFormat>
  <Paragraphs>171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Arial Unicode MS</vt:lpstr>
      <vt:lpstr>Times New Roman</vt:lpstr>
      <vt:lpstr>Verdana</vt:lpstr>
      <vt:lpstr>Wingdings</vt:lpstr>
      <vt:lpstr>Motiv1</vt:lpstr>
      <vt:lpstr>Základy teorie finančního práva 1</vt:lpstr>
      <vt:lpstr>Výchozí kategorie</vt:lpstr>
      <vt:lpstr>Veřejné statky</vt:lpstr>
      <vt:lpstr>STATKY</vt:lpstr>
      <vt:lpstr>Statky - POTŘEBY</vt:lpstr>
      <vt:lpstr>Statky – potřeby, zájmy </vt:lpstr>
      <vt:lpstr>VEŘEJNÉ STATKY</vt:lpstr>
      <vt:lpstr>Veřejné statky - příklady</vt:lpstr>
      <vt:lpstr>Poskytovatelé veřejných statků</vt:lpstr>
      <vt:lpstr>STÁT</vt:lpstr>
      <vt:lpstr>Spotřeba veřejných statků</vt:lpstr>
      <vt:lpstr>Financování produkce</vt:lpstr>
      <vt:lpstr>Veřejné Finance – Peníze- finanční Jevy a skutečnosti</vt:lpstr>
      <vt:lpstr>Pojem finance</vt:lpstr>
      <vt:lpstr>Definice financí</vt:lpstr>
      <vt:lpstr>Peníze</vt:lpstr>
      <vt:lpstr>Peníze - evoluce</vt:lpstr>
      <vt:lpstr>Peníze – měna - finance</vt:lpstr>
      <vt:lpstr>Finanční jevy</vt:lpstr>
      <vt:lpstr>Finanční jevy - systematizace</vt:lpstr>
      <vt:lpstr>Finanční jevy – předmětové kriterium</vt:lpstr>
      <vt:lpstr>Finanční jevy – subjektové  kriterium</vt:lpstr>
      <vt:lpstr>Soukromé a veřejné finance</vt:lpstr>
      <vt:lpstr>Veřejné finance</vt:lpstr>
      <vt:lpstr>Funkce veřejných financí</vt:lpstr>
      <vt:lpstr>Složky veřejných financí</vt:lpstr>
      <vt:lpstr>Finance a právo</vt:lpstr>
      <vt:lpstr>Finanční skutečnosti</vt:lpstr>
      <vt:lpstr>VeřeJnÁ FinaNční Politika</vt:lpstr>
      <vt:lpstr>Veřejná finanční politika 1</vt:lpstr>
      <vt:lpstr>Veřejná finanční politika 2</vt:lpstr>
      <vt:lpstr>Veřejná finanční politika 3</vt:lpstr>
      <vt:lpstr>Veřejná Finanční Činnost</vt:lpstr>
      <vt:lpstr>Veřejná finanční činnost 1</vt:lpstr>
      <vt:lpstr>Veřejná finanční činnost 2</vt:lpstr>
      <vt:lpstr>Veřejná finanční činnost 3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1</dc:title>
  <dc:creator>632</dc:creator>
  <cp:lastModifiedBy>Mrkyvka</cp:lastModifiedBy>
  <cp:revision>1</cp:revision>
  <dcterms:created xsi:type="dcterms:W3CDTF">2013-10-02T21:15:20Z</dcterms:created>
  <dcterms:modified xsi:type="dcterms:W3CDTF">2016-10-02T21:27:09Z</dcterms:modified>
</cp:coreProperties>
</file>