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28"/>
  </p:handoutMasterIdLst>
  <p:sldIdLst>
    <p:sldId id="256" r:id="rId2"/>
    <p:sldId id="268" r:id="rId3"/>
    <p:sldId id="269" r:id="rId4"/>
    <p:sldId id="270" r:id="rId5"/>
    <p:sldId id="271" r:id="rId6"/>
    <p:sldId id="272" r:id="rId7"/>
    <p:sldId id="273" r:id="rId8"/>
    <p:sldId id="257" r:id="rId9"/>
    <p:sldId id="258" r:id="rId10"/>
    <p:sldId id="259" r:id="rId11"/>
    <p:sldId id="261" r:id="rId12"/>
    <p:sldId id="262" r:id="rId13"/>
    <p:sldId id="263" r:id="rId14"/>
    <p:sldId id="264" r:id="rId15"/>
    <p:sldId id="265" r:id="rId16"/>
    <p:sldId id="266" r:id="rId17"/>
    <p:sldId id="267" r:id="rId18"/>
    <p:sldId id="274" r:id="rId19"/>
    <p:sldId id="275" r:id="rId20"/>
    <p:sldId id="276" r:id="rId21"/>
    <p:sldId id="277" r:id="rId22"/>
    <p:sldId id="278" r:id="rId23"/>
    <p:sldId id="279" r:id="rId24"/>
    <p:sldId id="280" r:id="rId25"/>
    <p:sldId id="282" r:id="rId26"/>
    <p:sldId id="283" r:id="rId27"/>
  </p:sldIdLst>
  <p:sldSz cx="9144000" cy="6858000" type="screen4x3"/>
  <p:notesSz cx="9926638"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553" autoAdjust="0"/>
    <p:restoredTop sz="94660"/>
  </p:normalViewPr>
  <p:slideViewPr>
    <p:cSldViewPr>
      <p:cViewPr varScale="1">
        <p:scale>
          <a:sx n="103" d="100"/>
          <a:sy n="103" d="100"/>
        </p:scale>
        <p:origin x="-63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1D2D5B4D-C5DE-4162-96B1-2C9DA6AE08E5}" type="datetimeFigureOut">
              <a:rPr lang="cs-CZ" smtClean="0"/>
              <a:t>30.11.2016</a:t>
            </a:fld>
            <a:endParaRPr lang="cs-CZ"/>
          </a:p>
        </p:txBody>
      </p:sp>
      <p:sp>
        <p:nvSpPr>
          <p:cNvPr id="4" name="Zástupný symbol pro zápatí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195BF167-7915-42C2-B208-B4660E22A28B}" type="slidenum">
              <a:rPr lang="cs-CZ" smtClean="0"/>
              <a:t>‹#›</a:t>
            </a:fld>
            <a:endParaRPr lang="cs-CZ"/>
          </a:p>
        </p:txBody>
      </p:sp>
    </p:spTree>
    <p:extLst>
      <p:ext uri="{BB962C8B-B14F-4D97-AF65-F5344CB8AC3E}">
        <p14:creationId xmlns:p14="http://schemas.microsoft.com/office/powerpoint/2010/main" val="18911474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cs-CZ" smtClean="0"/>
              <a:t>Kliknutím lze upravit styl.</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832DBB9-2ACA-4283-B207-9982F7E3105D}" type="datetimeFigureOut">
              <a:rPr lang="cs-CZ" smtClean="0"/>
              <a:t>30.11.2016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832DBB9-2ACA-4283-B207-9982F7E3105D}" type="datetimeFigureOut">
              <a:rPr lang="cs-CZ" smtClean="0"/>
              <a:t>30.11.2016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832DBB9-2ACA-4283-B207-9982F7E3105D}" type="datetimeFigureOut">
              <a:rPr lang="cs-CZ" smtClean="0"/>
              <a:t>30.11.2016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8832DBB9-2ACA-4283-B207-9982F7E3105D}" type="datetimeFigureOut">
              <a:rPr lang="cs-CZ" smtClean="0"/>
              <a:t>30.11.2016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mtClean="0"/>
              <a:t>Kliknutím lze upravit styl.</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cs-CZ" smtClean="0"/>
              <a:t>Kliknutím lze upravit styly předlohy textu.</a:t>
            </a:r>
          </a:p>
        </p:txBody>
      </p:sp>
      <p:sp>
        <p:nvSpPr>
          <p:cNvPr id="4" name="Date Placeholder 3"/>
          <p:cNvSpPr>
            <a:spLocks noGrp="1"/>
          </p:cNvSpPr>
          <p:nvPr>
            <p:ph type="dt" sz="half" idx="10"/>
          </p:nvPr>
        </p:nvSpPr>
        <p:spPr/>
        <p:txBody>
          <a:bodyPr/>
          <a:lstStyle/>
          <a:p>
            <a:fld id="{8832DBB9-2ACA-4283-B207-9982F7E3105D}" type="datetimeFigureOut">
              <a:rPr lang="cs-CZ" smtClean="0"/>
              <a:t>30.11.2016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832DBB9-2ACA-4283-B207-9982F7E3105D}" type="datetimeFigureOut">
              <a:rPr lang="cs-CZ" smtClean="0"/>
              <a:t>30.11.2016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cs-CZ" smtClean="0"/>
              <a:t>Kliknutím lze upravit styly předlohy textu.</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cs-CZ" smtClean="0"/>
              <a:t>Kliknutím lze upravit styly předlohy textu.</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832DBB9-2ACA-4283-B207-9982F7E3105D}" type="datetimeFigureOut">
              <a:rPr lang="cs-CZ" smtClean="0"/>
              <a:t>30.11.2016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8832DBB9-2ACA-4283-B207-9982F7E3105D}" type="datetimeFigureOut">
              <a:rPr lang="cs-CZ" smtClean="0"/>
              <a:t>30.11.2016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2DBB9-2ACA-4283-B207-9982F7E3105D}" type="datetimeFigureOut">
              <a:rPr lang="cs-CZ" smtClean="0"/>
              <a:t>30.11.2016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mtClean="0"/>
              <a:t>Kliknutím lze upravit styl.</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cs-CZ" smtClean="0"/>
              <a:t>Kliknutím lze upravit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30.11.2016</a:t>
            </a:fld>
            <a:endParaRPr lang="cs-CZ"/>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4A57219-07A2-4F5B-ACC3-C3CBBE597A5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cs-CZ" smtClean="0"/>
              <a:t>Kliknutím na ikonu přidáte obrázek.</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cs-CZ" smtClean="0"/>
              <a:t>Kliknutím lze upravit styl.</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832DBB9-2ACA-4283-B207-9982F7E3105D}" type="datetimeFigureOut">
              <a:rPr lang="cs-CZ" smtClean="0"/>
              <a:t>30.11.2016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4A57219-07A2-4F5B-ACC3-C3CBBE597A5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32DBB9-2ACA-4283-B207-9982F7E3105D}" type="datetimeFigureOut">
              <a:rPr lang="cs-CZ" smtClean="0"/>
              <a:t>30.11.2016</a:t>
            </a:fld>
            <a:endParaRPr lang="cs-CZ"/>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cs-CZ"/>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4A57219-07A2-4F5B-ACC3-C3CBBE597A5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980728"/>
            <a:ext cx="4896544" cy="1152128"/>
          </a:xfrm>
        </p:spPr>
        <p:txBody>
          <a:bodyPr>
            <a:normAutofit/>
          </a:bodyPr>
          <a:lstStyle/>
          <a:p>
            <a:r>
              <a:rPr lang="cs-CZ" dirty="0" err="1" smtClean="0"/>
              <a:t>Správněprávní</a:t>
            </a:r>
            <a:r>
              <a:rPr lang="cs-CZ" dirty="0" smtClean="0"/>
              <a:t> odpovědnost</a:t>
            </a:r>
            <a:endParaRPr lang="cs-CZ" dirty="0"/>
          </a:p>
        </p:txBody>
      </p:sp>
      <p:sp>
        <p:nvSpPr>
          <p:cNvPr id="3" name="Podnadpis 2"/>
          <p:cNvSpPr>
            <a:spLocks noGrp="1"/>
          </p:cNvSpPr>
          <p:nvPr>
            <p:ph type="subTitle" idx="1"/>
          </p:nvPr>
        </p:nvSpPr>
        <p:spPr/>
        <p:txBody>
          <a:bodyPr/>
          <a:lstStyle/>
          <a:p>
            <a:r>
              <a:rPr lang="cs-CZ" dirty="0" smtClean="0"/>
              <a:t>Anna </a:t>
            </a:r>
            <a:r>
              <a:rPr lang="cs-CZ" dirty="0" err="1" smtClean="0"/>
              <a:t>Chamráthová</a:t>
            </a:r>
            <a:endParaRPr lang="cs-CZ" dirty="0"/>
          </a:p>
        </p:txBody>
      </p:sp>
    </p:spTree>
    <p:extLst>
      <p:ext uri="{BB962C8B-B14F-4D97-AF65-F5344CB8AC3E}">
        <p14:creationId xmlns:p14="http://schemas.microsoft.com/office/powerpoint/2010/main" val="2250710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32 odst. 2 zákona č. 85/1996 Sb., o advokacii </a:t>
            </a:r>
          </a:p>
        </p:txBody>
      </p:sp>
      <p:sp>
        <p:nvSpPr>
          <p:cNvPr id="3" name="Zástupný symbol pro obsah 2"/>
          <p:cNvSpPr>
            <a:spLocks noGrp="1"/>
          </p:cNvSpPr>
          <p:nvPr>
            <p:ph idx="1"/>
          </p:nvPr>
        </p:nvSpPr>
        <p:spPr/>
        <p:txBody>
          <a:bodyPr/>
          <a:lstStyle/>
          <a:p>
            <a:endParaRPr lang="cs-CZ" dirty="0" smtClean="0"/>
          </a:p>
          <a:p>
            <a:endParaRPr lang="cs-CZ" dirty="0"/>
          </a:p>
          <a:p>
            <a:r>
              <a:rPr lang="cs-CZ" dirty="0"/>
              <a:t>………………….. je závažné nebo opětovné zaviněné porušení povinností stanovených advokátovi nebo advokátnímu koncipientovi tímto nebo zvláštním zákonem nebo stavovským předpisem.</a:t>
            </a:r>
          </a:p>
          <a:p>
            <a:endParaRPr lang="cs-CZ" dirty="0"/>
          </a:p>
        </p:txBody>
      </p:sp>
    </p:spTree>
    <p:extLst>
      <p:ext uri="{BB962C8B-B14F-4D97-AF65-F5344CB8AC3E}">
        <p14:creationId xmlns:p14="http://schemas.microsoft.com/office/powerpoint/2010/main" val="239908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48 zákona č. 202/1990 Sb., o loteriích a jiných podobných hrách</a:t>
            </a:r>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Pokutu </a:t>
            </a:r>
            <a:r>
              <a:rPr lang="cs-CZ" dirty="0"/>
              <a:t>do výše ……………………  10 000 000 Kč uloží finanční úřad ……………. právnické nebo fyzické osobě, která bez povolení, které by bylo oprávněno vydat ministerstvo, provozuje nebo organizuje loterii, tombolu nebo jinou podobnou hru, nebo ji provozuje v rozporu s tímto zákonem nebo poruší ……………………..</a:t>
            </a:r>
          </a:p>
        </p:txBody>
      </p:sp>
    </p:spTree>
    <p:extLst>
      <p:ext uri="{BB962C8B-B14F-4D97-AF65-F5344CB8AC3E}">
        <p14:creationId xmlns:p14="http://schemas.microsoft.com/office/powerpoint/2010/main" val="497446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980728"/>
            <a:ext cx="7520940" cy="548640"/>
          </a:xfrm>
        </p:spPr>
        <p:txBody>
          <a:bodyPr/>
          <a:lstStyle/>
          <a:p>
            <a:r>
              <a:rPr lang="cs-CZ" dirty="0"/>
              <a:t>§ 50 odst. 1 zákona č. 361/2003 Sb., o služebním poměru příslušníků bezpečnostních sborů</a:t>
            </a:r>
            <a:br>
              <a:rPr lang="cs-CZ" dirty="0"/>
            </a:br>
            <a:endParaRPr lang="cs-CZ" dirty="0"/>
          </a:p>
        </p:txBody>
      </p:sp>
      <p:sp>
        <p:nvSpPr>
          <p:cNvPr id="3" name="Zástupný symbol pro obsah 2"/>
          <p:cNvSpPr>
            <a:spLocks noGrp="1"/>
          </p:cNvSpPr>
          <p:nvPr>
            <p:ph idx="1"/>
          </p:nvPr>
        </p:nvSpPr>
        <p:spPr>
          <a:xfrm>
            <a:off x="822960" y="1556792"/>
            <a:ext cx="7520940" cy="3123685"/>
          </a:xfrm>
        </p:spPr>
        <p:txBody>
          <a:bodyPr/>
          <a:lstStyle/>
          <a:p>
            <a:endParaRPr lang="cs-CZ" dirty="0" smtClean="0"/>
          </a:p>
          <a:p>
            <a:endParaRPr lang="cs-CZ" dirty="0"/>
          </a:p>
          <a:p>
            <a:r>
              <a:rPr lang="cs-CZ" dirty="0" smtClean="0"/>
              <a:t>…………… </a:t>
            </a:r>
            <a:r>
              <a:rPr lang="cs-CZ" dirty="0"/>
              <a:t>je zaviněné jednání, které porušuje služební povinnost, ale nejde o trestný čin nebo o jednání, které má znaky přestupku nebo jiného správního deliktu. Za takové jednání se považuje i dosahování neuspokojivých výsledků ve výkonu služby uvedené v závěru služebního hodnocení.</a:t>
            </a:r>
          </a:p>
          <a:p>
            <a:endParaRPr lang="cs-CZ" dirty="0"/>
          </a:p>
        </p:txBody>
      </p:sp>
    </p:spTree>
    <p:extLst>
      <p:ext uri="{BB962C8B-B14F-4D97-AF65-F5344CB8AC3E}">
        <p14:creationId xmlns:p14="http://schemas.microsoft.com/office/powerpoint/2010/main" val="2338920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54 zákona č. 289/1995 Sb., lesní zákon </a:t>
            </a:r>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Orgán </a:t>
            </a:r>
            <a:r>
              <a:rPr lang="cs-CZ" dirty="0"/>
              <a:t>státní správy lesů uloží pokutu až do výše 1 000 000 Kč tomu, kdo bez rozhodnutí orgánu státní správy lesů o odnětí nebo bez rozhodnutí o omezení pozemky určené k plnění funkcí lesa odnímá nebo omezuje jejich využívání pro plnění funkcí lesa.</a:t>
            </a:r>
          </a:p>
          <a:p>
            <a:endParaRPr lang="cs-CZ" dirty="0"/>
          </a:p>
        </p:txBody>
      </p:sp>
    </p:spTree>
    <p:extLst>
      <p:ext uri="{BB962C8B-B14F-4D97-AF65-F5344CB8AC3E}">
        <p14:creationId xmlns:p14="http://schemas.microsoft.com/office/powerpoint/2010/main" val="391802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62 odst. 1 zákona č. 500/2004 Sb., správní řád </a:t>
            </a:r>
          </a:p>
        </p:txBody>
      </p:sp>
      <p:sp>
        <p:nvSpPr>
          <p:cNvPr id="3" name="Zástupný symbol pro obsah 2"/>
          <p:cNvSpPr>
            <a:spLocks noGrp="1"/>
          </p:cNvSpPr>
          <p:nvPr>
            <p:ph idx="1"/>
          </p:nvPr>
        </p:nvSpPr>
        <p:spPr/>
        <p:txBody>
          <a:bodyPr/>
          <a:lstStyle/>
          <a:p>
            <a:endParaRPr lang="cs-CZ" dirty="0" smtClean="0"/>
          </a:p>
          <a:p>
            <a:endParaRPr lang="cs-CZ" dirty="0"/>
          </a:p>
          <a:p>
            <a:r>
              <a:rPr lang="cs-CZ" dirty="0"/>
              <a:t>Správní orgán může rozhodnutím uložit pořádkovou pokutu až do výše 50 000 Kč tomu, kdo v řízení závažně ztěžuje jeho postup tím, že………………</a:t>
            </a:r>
          </a:p>
          <a:p>
            <a:endParaRPr lang="cs-CZ" dirty="0"/>
          </a:p>
        </p:txBody>
      </p:sp>
    </p:spTree>
    <p:extLst>
      <p:ext uri="{BB962C8B-B14F-4D97-AF65-F5344CB8AC3E}">
        <p14:creationId xmlns:p14="http://schemas.microsoft.com/office/powerpoint/2010/main" val="160704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88 odst. 1 zákona č. 234/2014 Sb., o státní službě </a:t>
            </a:r>
          </a:p>
        </p:txBody>
      </p:sp>
      <p:sp>
        <p:nvSpPr>
          <p:cNvPr id="3" name="Zástupný symbol pro obsah 2"/>
          <p:cNvSpPr>
            <a:spLocks noGrp="1"/>
          </p:cNvSpPr>
          <p:nvPr>
            <p:ph idx="1"/>
          </p:nvPr>
        </p:nvSpPr>
        <p:spPr/>
        <p:txBody>
          <a:bodyPr/>
          <a:lstStyle/>
          <a:p>
            <a:endParaRPr lang="cs-CZ" dirty="0" smtClean="0"/>
          </a:p>
          <a:p>
            <a:endParaRPr lang="cs-CZ" dirty="0"/>
          </a:p>
          <a:p>
            <a:r>
              <a:rPr lang="cs-CZ" dirty="0"/>
              <a:t>Zaviněné porušení služební kázně je ………………</a:t>
            </a:r>
          </a:p>
        </p:txBody>
      </p:sp>
    </p:spTree>
    <p:extLst>
      <p:ext uri="{BB962C8B-B14F-4D97-AF65-F5344CB8AC3E}">
        <p14:creationId xmlns:p14="http://schemas.microsoft.com/office/powerpoint/2010/main" val="3701416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88 zákona č. 114/1992 Sb., o ochraně přírody a krajiny </a:t>
            </a:r>
          </a:p>
        </p:txBody>
      </p:sp>
      <p:sp>
        <p:nvSpPr>
          <p:cNvPr id="3" name="Zástupný symbol pro obsah 2"/>
          <p:cNvSpPr>
            <a:spLocks noGrp="1"/>
          </p:cNvSpPr>
          <p:nvPr>
            <p:ph idx="1"/>
          </p:nvPr>
        </p:nvSpPr>
        <p:spPr/>
        <p:txBody>
          <a:bodyPr/>
          <a:lstStyle/>
          <a:p>
            <a:endParaRPr lang="cs-CZ" dirty="0" smtClean="0"/>
          </a:p>
          <a:p>
            <a:endParaRPr lang="cs-CZ" dirty="0"/>
          </a:p>
          <a:p>
            <a:r>
              <a:rPr lang="cs-CZ" dirty="0"/>
              <a:t>Orgán ochrany přírody uloží pokutu až do výše 1 000 000 Kč právnické osobě nebo fyzické osobě při výkonu podnikatelské činnosti, která se dopustí protiprávního jednání tím, že poškodí součást přírody ve zvláště chráněném území, nedovoleně změní nebo ohrožuje jeho dochovaný stav……………….</a:t>
            </a:r>
          </a:p>
          <a:p>
            <a:endParaRPr lang="cs-CZ" dirty="0"/>
          </a:p>
        </p:txBody>
      </p:sp>
    </p:spTree>
    <p:extLst>
      <p:ext uri="{BB962C8B-B14F-4D97-AF65-F5344CB8AC3E}">
        <p14:creationId xmlns:p14="http://schemas.microsoft.com/office/powerpoint/2010/main" val="3377534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a:t>
            </a:r>
            <a:endParaRPr lang="cs-CZ" dirty="0"/>
          </a:p>
        </p:txBody>
      </p:sp>
      <p:sp>
        <p:nvSpPr>
          <p:cNvPr id="3" name="Zástupný symbol pro obsah 2"/>
          <p:cNvSpPr>
            <a:spLocks noGrp="1"/>
          </p:cNvSpPr>
          <p:nvPr>
            <p:ph idx="1"/>
          </p:nvPr>
        </p:nvSpPr>
        <p:spPr/>
        <p:txBody>
          <a:bodyPr/>
          <a:lstStyle/>
          <a:p>
            <a:r>
              <a:rPr lang="cs-CZ" dirty="0" smtClean="0"/>
              <a:t>Zákon č. 200/1990 Sb., o přestupcích</a:t>
            </a:r>
          </a:p>
          <a:p>
            <a:r>
              <a:rPr lang="cs-CZ" dirty="0" smtClean="0"/>
              <a:t>Obsahuje generální klauzuli, znaky přestupku, sankce a vybrané skutkové podstaty přestupků a poměrně podrobnou procesní úpravu přestupkového řízení </a:t>
            </a:r>
            <a:r>
              <a:rPr lang="cs-CZ" b="0" dirty="0" smtClean="0"/>
              <a:t>(podpůrně se </a:t>
            </a:r>
            <a:r>
              <a:rPr lang="cs-CZ" b="0" dirty="0" smtClean="0"/>
              <a:t>použije </a:t>
            </a:r>
            <a:r>
              <a:rPr lang="cs-CZ" b="0" dirty="0" smtClean="0"/>
              <a:t>správní řád)</a:t>
            </a:r>
          </a:p>
          <a:p>
            <a:endParaRPr lang="cs-CZ" dirty="0"/>
          </a:p>
          <a:p>
            <a:r>
              <a:rPr lang="cs-CZ" dirty="0" smtClean="0"/>
              <a:t>Nejdůležitější: </a:t>
            </a:r>
          </a:p>
          <a:p>
            <a:r>
              <a:rPr lang="cs-CZ" dirty="0" smtClean="0"/>
              <a:t>Týká se pouze FO </a:t>
            </a:r>
            <a:r>
              <a:rPr lang="cs-CZ" b="0" dirty="0" smtClean="0"/>
              <a:t>(určité skupiny vyloučeny)</a:t>
            </a:r>
            <a:r>
              <a:rPr lang="cs-CZ" dirty="0" smtClean="0"/>
              <a:t>, nutné zavinění </a:t>
            </a:r>
            <a:r>
              <a:rPr lang="cs-CZ" b="0" dirty="0" smtClean="0"/>
              <a:t>(zásadně postačuje nedbalost)</a:t>
            </a:r>
            <a:r>
              <a:rPr lang="cs-CZ" dirty="0" smtClean="0"/>
              <a:t>, vznik odpovědnosti dovršením 15 let</a:t>
            </a:r>
            <a:endParaRPr lang="cs-CZ" dirty="0"/>
          </a:p>
        </p:txBody>
      </p:sp>
    </p:spTree>
    <p:extLst>
      <p:ext uri="{BB962C8B-B14F-4D97-AF65-F5344CB8AC3E}">
        <p14:creationId xmlns:p14="http://schemas.microsoft.com/office/powerpoint/2010/main" val="2815827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Sankce</a:t>
            </a:r>
            <a:endParaRPr lang="cs-CZ" dirty="0"/>
          </a:p>
        </p:txBody>
      </p:sp>
      <p:sp>
        <p:nvSpPr>
          <p:cNvPr id="3" name="Zástupný symbol pro obsah 2"/>
          <p:cNvSpPr>
            <a:spLocks noGrp="1"/>
          </p:cNvSpPr>
          <p:nvPr>
            <p:ph idx="1"/>
          </p:nvPr>
        </p:nvSpPr>
        <p:spPr/>
        <p:txBody>
          <a:bodyPr/>
          <a:lstStyle/>
          <a:p>
            <a:r>
              <a:rPr lang="cs-CZ" dirty="0" smtClean="0"/>
              <a:t>Napomenutí – </a:t>
            </a:r>
            <a:r>
              <a:rPr lang="cs-CZ" b="0" dirty="0" smtClean="0"/>
              <a:t>lze uložit s jinými sankcemi kromě pokuty</a:t>
            </a:r>
          </a:p>
          <a:p>
            <a:r>
              <a:rPr lang="cs-CZ" dirty="0" smtClean="0"/>
              <a:t>Pokuta – </a:t>
            </a:r>
            <a:r>
              <a:rPr lang="cs-CZ" b="0" dirty="0" smtClean="0"/>
              <a:t>lze uložit s jinými sankcemi kromě napomenutí, lze ji uložit vždy</a:t>
            </a:r>
          </a:p>
          <a:p>
            <a:r>
              <a:rPr lang="cs-CZ" dirty="0" smtClean="0"/>
              <a:t>Zákaz činnosti </a:t>
            </a:r>
            <a:r>
              <a:rPr lang="cs-CZ" dirty="0"/>
              <a:t>– </a:t>
            </a:r>
            <a:r>
              <a:rPr lang="cs-CZ" b="0" dirty="0"/>
              <a:t>jen za </a:t>
            </a:r>
            <a:r>
              <a:rPr lang="cs-CZ" b="0" dirty="0">
                <a:solidFill>
                  <a:srgbClr val="FF0000"/>
                </a:solidFill>
              </a:rPr>
              <a:t>přestupky uvedené </a:t>
            </a:r>
            <a:r>
              <a:rPr lang="cs-CZ" b="0" dirty="0"/>
              <a:t>ve zvláštní části tohoto zákona nebo v jiném zákoně a na dobu tam stanovenou, nejdéle na </a:t>
            </a:r>
            <a:r>
              <a:rPr lang="cs-CZ" b="0" dirty="0">
                <a:solidFill>
                  <a:srgbClr val="FF0000"/>
                </a:solidFill>
              </a:rPr>
              <a:t>dva roky</a:t>
            </a:r>
            <a:r>
              <a:rPr lang="cs-CZ" b="0" dirty="0"/>
              <a:t>, a jde-li o činnost, kterou pachatel vykonává v </a:t>
            </a:r>
            <a:r>
              <a:rPr lang="cs-CZ" b="0" dirty="0">
                <a:solidFill>
                  <a:srgbClr val="FF0000"/>
                </a:solidFill>
              </a:rPr>
              <a:t>pracovním nebo jiném obdobném poměru</a:t>
            </a:r>
            <a:r>
              <a:rPr lang="cs-CZ" b="0" dirty="0"/>
              <a:t>, nebo k níž je </a:t>
            </a:r>
            <a:r>
              <a:rPr lang="cs-CZ" b="0" dirty="0">
                <a:solidFill>
                  <a:srgbClr val="FF0000"/>
                </a:solidFill>
              </a:rPr>
              <a:t>třeba povolení </a:t>
            </a:r>
            <a:r>
              <a:rPr lang="cs-CZ" b="0" dirty="0"/>
              <a:t>nebo souhlasu státního orgánu, a spáchal-li pachatel přestupek touto činností nebo </a:t>
            </a:r>
            <a:r>
              <a:rPr lang="cs-CZ" b="0" dirty="0">
                <a:solidFill>
                  <a:srgbClr val="FF0000"/>
                </a:solidFill>
              </a:rPr>
              <a:t>v souvislosti s </a:t>
            </a:r>
            <a:r>
              <a:rPr lang="cs-CZ" b="0" dirty="0" smtClean="0">
                <a:solidFill>
                  <a:srgbClr val="FF0000"/>
                </a:solidFill>
              </a:rPr>
              <a:t>ní</a:t>
            </a:r>
          </a:p>
          <a:p>
            <a:r>
              <a:rPr lang="cs-CZ" dirty="0"/>
              <a:t>Propadnutí věci </a:t>
            </a:r>
            <a:r>
              <a:rPr lang="cs-CZ" dirty="0" smtClean="0"/>
              <a:t>- </a:t>
            </a:r>
            <a:r>
              <a:rPr lang="cs-CZ" b="0" dirty="0" smtClean="0"/>
              <a:t>lze </a:t>
            </a:r>
            <a:r>
              <a:rPr lang="cs-CZ" b="0" dirty="0"/>
              <a:t>uložit, jestliže </a:t>
            </a:r>
            <a:r>
              <a:rPr lang="cs-CZ" b="0" dirty="0">
                <a:solidFill>
                  <a:srgbClr val="FF0000"/>
                </a:solidFill>
              </a:rPr>
              <a:t>věc náleží pachateli </a:t>
            </a:r>
            <a:r>
              <a:rPr lang="cs-CZ" b="0" dirty="0"/>
              <a:t>a </a:t>
            </a:r>
            <a:r>
              <a:rPr lang="cs-CZ" b="0" dirty="0" smtClean="0"/>
              <a:t>věc </a:t>
            </a:r>
            <a:r>
              <a:rPr lang="cs-CZ" b="0" dirty="0"/>
              <a:t>byla ke spáchání přestupku užita nebo určena, </a:t>
            </a:r>
            <a:r>
              <a:rPr lang="cs-CZ" b="0" dirty="0" smtClean="0"/>
              <a:t>anebo </a:t>
            </a:r>
            <a:r>
              <a:rPr lang="cs-CZ" b="0" dirty="0"/>
              <a:t>byla přestupkem získána nebo byla nabyta za věc přestupkem </a:t>
            </a:r>
            <a:r>
              <a:rPr lang="cs-CZ" b="0" dirty="0" smtClean="0"/>
              <a:t>získanou; nutná přiměřenost</a:t>
            </a:r>
          </a:p>
          <a:p>
            <a:r>
              <a:rPr lang="cs-CZ" dirty="0" smtClean="0"/>
              <a:t>Zákaz pobytu – </a:t>
            </a:r>
            <a:r>
              <a:rPr lang="cs-CZ" b="0" dirty="0" smtClean="0"/>
              <a:t>nová sankce, maximálně na tři měsíce, ve věcech týkajících se místních záležitostí veřejného pořádku</a:t>
            </a:r>
            <a:endParaRPr lang="cs-CZ" b="0" dirty="0"/>
          </a:p>
        </p:txBody>
      </p:sp>
    </p:spTree>
    <p:extLst>
      <p:ext uri="{BB962C8B-B14F-4D97-AF65-F5344CB8AC3E}">
        <p14:creationId xmlns:p14="http://schemas.microsoft.com/office/powerpoint/2010/main" val="1115718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Zákaz pobytu - § </a:t>
            </a:r>
            <a:r>
              <a:rPr lang="cs-CZ" dirty="0" smtClean="0"/>
              <a:t>15</a:t>
            </a:r>
            <a:r>
              <a:rPr lang="cs-CZ" cap="none" dirty="0" smtClean="0"/>
              <a:t>a</a:t>
            </a:r>
            <a:endParaRPr lang="cs-CZ" cap="none" dirty="0"/>
          </a:p>
        </p:txBody>
      </p:sp>
      <p:sp>
        <p:nvSpPr>
          <p:cNvPr id="3" name="Zástupný symbol pro obsah 2"/>
          <p:cNvSpPr>
            <a:spLocks noGrp="1"/>
          </p:cNvSpPr>
          <p:nvPr>
            <p:ph idx="1"/>
          </p:nvPr>
        </p:nvSpPr>
        <p:spPr>
          <a:xfrm>
            <a:off x="251520" y="836712"/>
            <a:ext cx="8568952" cy="4032448"/>
          </a:xfrm>
        </p:spPr>
        <p:txBody>
          <a:bodyPr>
            <a:normAutofit fontScale="77500" lnSpcReduction="20000"/>
          </a:bodyPr>
          <a:lstStyle/>
          <a:p>
            <a:pPr marL="0" indent="0">
              <a:spcBef>
                <a:spcPts val="0"/>
              </a:spcBef>
            </a:pPr>
            <a:r>
              <a:rPr lang="cs-CZ" dirty="0" smtClean="0"/>
              <a:t>(</a:t>
            </a:r>
            <a:r>
              <a:rPr lang="cs-CZ" dirty="0"/>
              <a:t>1) Zákaz pobytu lze uložit jen za přestupky uvedené ve zvláštní části tohoto zákona nebo v jiném zákoně a na dobu nejdéle tří měsíců za předpokladu, že</a:t>
            </a:r>
          </a:p>
          <a:p>
            <a:pPr marL="0" indent="0">
              <a:spcBef>
                <a:spcPts val="0"/>
              </a:spcBef>
            </a:pPr>
            <a:r>
              <a:rPr lang="cs-CZ" dirty="0"/>
              <a:t> </a:t>
            </a:r>
            <a:r>
              <a:rPr lang="cs-CZ" dirty="0" smtClean="0"/>
              <a:t>a</a:t>
            </a:r>
            <a:r>
              <a:rPr lang="cs-CZ" dirty="0"/>
              <a:t>) byl přestupek spáchán úmyslným jednáním významně narušujícím místní záležitosti veřejného pořádku,</a:t>
            </a:r>
          </a:p>
          <a:p>
            <a:pPr marL="0" indent="0">
              <a:spcBef>
                <a:spcPts val="0"/>
              </a:spcBef>
            </a:pPr>
            <a:r>
              <a:rPr lang="cs-CZ" dirty="0"/>
              <a:t> </a:t>
            </a:r>
            <a:r>
              <a:rPr lang="cs-CZ" dirty="0" smtClean="0"/>
              <a:t>b</a:t>
            </a:r>
            <a:r>
              <a:rPr lang="cs-CZ" dirty="0"/>
              <a:t>) byl pachatel v posledních dvanácti měsících přede dnem spáchání přestupku pravomocně uznán vinným z přestupku za obdobné jednání, kterého se dopustil na území stejné obce, a</a:t>
            </a:r>
          </a:p>
          <a:p>
            <a:pPr marL="0" indent="0">
              <a:spcBef>
                <a:spcPts val="0"/>
              </a:spcBef>
            </a:pPr>
            <a:r>
              <a:rPr lang="cs-CZ" dirty="0"/>
              <a:t> </a:t>
            </a:r>
            <a:r>
              <a:rPr lang="cs-CZ" dirty="0" smtClean="0"/>
              <a:t>c</a:t>
            </a:r>
            <a:r>
              <a:rPr lang="cs-CZ" dirty="0"/>
              <a:t>) uložení takové sankce je nezbytné k zajištění ochrany místních záležitostí veřejného pořádku na území obce; sankce zákazu pobytu se nesmí vztahovat na místo nebo obvod, v němž má pachatel trvalý pobyt nebo hlášený pobyt podle zvláštního právního předpisu19).</a:t>
            </a:r>
          </a:p>
          <a:p>
            <a:pPr marL="0" indent="0">
              <a:spcBef>
                <a:spcPts val="0"/>
              </a:spcBef>
            </a:pPr>
            <a:r>
              <a:rPr lang="cs-CZ" dirty="0"/>
              <a:t> </a:t>
            </a:r>
            <a:r>
              <a:rPr lang="cs-CZ" dirty="0" smtClean="0"/>
              <a:t>(</a:t>
            </a:r>
            <a:r>
              <a:rPr lang="cs-CZ" dirty="0"/>
              <a:t>2) Zákaz pobytu spočívá v tom, že se pachatel nesmí po dobu trvání zákazu pobytu zdržovat na území obce nebo její části, v níž se opakovaně dopustil přestupku ve smyslu odstavce 1, vymezené v rozhodnutí správního orgánu, který zákaz pobytu uložil.</a:t>
            </a:r>
          </a:p>
          <a:p>
            <a:pPr marL="0" indent="0">
              <a:spcBef>
                <a:spcPts val="0"/>
              </a:spcBef>
            </a:pPr>
            <a:r>
              <a:rPr lang="cs-CZ" dirty="0"/>
              <a:t> </a:t>
            </a:r>
            <a:r>
              <a:rPr lang="cs-CZ" b="0" dirty="0" smtClean="0"/>
              <a:t>(</a:t>
            </a:r>
            <a:r>
              <a:rPr lang="cs-CZ" b="0" dirty="0"/>
              <a:t>3) Obecní úřad obce, na jejímž území má pachatel trvalý pobyt nebo hlášený pobyt podle zvláštního právního předpisu19), může pachateli na základě jeho žádosti udělit povolení ke krátkodobému pobytu na území obce uvedené v odstavci 2 nebo její části. Povolení lze udělit, má-li pachatel k pobytu na území obce závažné osobní důvody, kterými jsou zejména návštěva lékaře nebo orgánu veřejné moci. Obecní úřad může povolení udělit pouze se souhlasem správního orgánu, který zákaz pobytu uložil. O žádosti rozhodne obecní úřad bezodkladně, nejpozději do pěti pracovních dnů od zahájení řízení. Nejsou-li splněny podmínky pro vydání povolení, vydá obecní úřad rozhodnutí, kterým žádost zamítne; jinak povolení udělí; žadateli vydá namísto písemného vyhotovení rozhodnutí potvrzení o povolení k pobytu. Povolení, kterým je žadateli umožněn krátkodobý pobyt na území obce nebo její části, v níž má zakázán pobyt, obsahuje vždy vymezení, v jaké době a za jakým účelem je krátkodobý pobyt povolen. Při pobytu na území obce nebo její části, v níž má pachatel zakázán pobyt, je povinen mít při sobě potvrzení podle tohoto ustanovení.</a:t>
            </a:r>
          </a:p>
          <a:p>
            <a:pPr marL="0" indent="0">
              <a:spcBef>
                <a:spcPts val="0"/>
              </a:spcBef>
            </a:pPr>
            <a:r>
              <a:rPr lang="cs-CZ" b="0" dirty="0" smtClean="0"/>
              <a:t>(</a:t>
            </a:r>
            <a:r>
              <a:rPr lang="cs-CZ" b="0" dirty="0"/>
              <a:t>4) Od výkonu zbytku zákazu pobytu lze po uplynutí poloviny doby výkonu této sankce upustit, jestliže pachatel přestupku způsobem svého života prokázal, že její další výkon není potřebný.</a:t>
            </a:r>
          </a:p>
          <a:p>
            <a:pPr marL="0" indent="0">
              <a:spcBef>
                <a:spcPts val="0"/>
              </a:spcBef>
            </a:pPr>
            <a:r>
              <a:rPr lang="cs-CZ" b="0" dirty="0"/>
              <a:t> </a:t>
            </a:r>
            <a:r>
              <a:rPr lang="cs-CZ" b="0" dirty="0" smtClean="0"/>
              <a:t>(</a:t>
            </a:r>
            <a:r>
              <a:rPr lang="cs-CZ" b="0" dirty="0"/>
              <a:t>5) O uložení zákazu pobytu, místu a době jeho trvání, popřípadě o upuštění od jeho výkonu, uvědomí správní orgán, který zákaz pobytu uložil, neprodleně Policii České republiky a v případě občanů České republiky rovněž obecní úřad obce, na jejímž území má pachatel trvalý pobyt</a:t>
            </a:r>
            <a:r>
              <a:rPr lang="cs-CZ" dirty="0"/>
              <a:t>.</a:t>
            </a:r>
          </a:p>
        </p:txBody>
      </p:sp>
    </p:spTree>
    <p:extLst>
      <p:ext uri="{BB962C8B-B14F-4D97-AF65-F5344CB8AC3E}">
        <p14:creationId xmlns:p14="http://schemas.microsoft.com/office/powerpoint/2010/main" val="41268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odpovědnost</a:t>
            </a:r>
            <a:endParaRPr lang="cs-CZ" dirty="0"/>
          </a:p>
        </p:txBody>
      </p:sp>
      <p:sp>
        <p:nvSpPr>
          <p:cNvPr id="3" name="Zástupný symbol pro obsah 2"/>
          <p:cNvSpPr>
            <a:spLocks noGrp="1"/>
          </p:cNvSpPr>
          <p:nvPr>
            <p:ph idx="1"/>
          </p:nvPr>
        </p:nvSpPr>
        <p:spPr/>
        <p:txBody>
          <a:bodyPr/>
          <a:lstStyle/>
          <a:p>
            <a:r>
              <a:rPr lang="cs-CZ" dirty="0" smtClean="0"/>
              <a:t>Odpovědnost upravená právem</a:t>
            </a:r>
          </a:p>
          <a:p>
            <a:r>
              <a:rPr lang="cs-CZ" dirty="0" smtClean="0"/>
              <a:t>Aktivní </a:t>
            </a:r>
            <a:r>
              <a:rPr lang="cs-CZ" b="0" i="1" dirty="0" smtClean="0"/>
              <a:t>(odpovědnost vzniká se vznikem primární povinnosti</a:t>
            </a:r>
            <a:r>
              <a:rPr lang="cs-CZ" dirty="0" smtClean="0"/>
              <a:t>) x retrospektivní koncepce (</a:t>
            </a:r>
            <a:r>
              <a:rPr lang="cs-CZ" b="0" i="1" dirty="0" smtClean="0"/>
              <a:t>odpovědnost vzniká až po porušení primární povinnosti)</a:t>
            </a:r>
          </a:p>
          <a:p>
            <a:endParaRPr lang="cs-CZ" dirty="0"/>
          </a:p>
          <a:p>
            <a:r>
              <a:rPr lang="cs-CZ" dirty="0" smtClean="0"/>
              <a:t>= sekundární povinnost strpět nepříznivé následky vzniklé v důsledku porušení primární povinnosti</a:t>
            </a:r>
            <a:endParaRPr lang="cs-CZ" dirty="0"/>
          </a:p>
        </p:txBody>
      </p:sp>
    </p:spTree>
    <p:extLst>
      <p:ext uri="{BB962C8B-B14F-4D97-AF65-F5344CB8AC3E}">
        <p14:creationId xmlns:p14="http://schemas.microsoft.com/office/powerpoint/2010/main" val="72709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Ochranná opatření</a:t>
            </a:r>
            <a:endParaRPr lang="cs-CZ" dirty="0"/>
          </a:p>
        </p:txBody>
      </p:sp>
      <p:sp>
        <p:nvSpPr>
          <p:cNvPr id="3" name="Zástupný symbol pro obsah 2"/>
          <p:cNvSpPr>
            <a:spLocks noGrp="1"/>
          </p:cNvSpPr>
          <p:nvPr>
            <p:ph idx="1"/>
          </p:nvPr>
        </p:nvSpPr>
        <p:spPr/>
        <p:txBody>
          <a:bodyPr/>
          <a:lstStyle/>
          <a:p>
            <a:r>
              <a:rPr lang="cs-CZ" dirty="0"/>
              <a:t>Omezující opatření </a:t>
            </a:r>
            <a:r>
              <a:rPr lang="cs-CZ" b="0" dirty="0"/>
              <a:t>- spočívá v zákazu navštěvovat určená veřejně přístupná místa nebo místa, kde se konají veřejné sportovní, kulturní nebo jiné společenské </a:t>
            </a:r>
            <a:r>
              <a:rPr lang="cs-CZ" b="0" dirty="0" smtClean="0"/>
              <a:t>akce; jen pro vybrané přestupky, nutná přiměřenost</a:t>
            </a:r>
          </a:p>
          <a:p>
            <a:r>
              <a:rPr lang="cs-CZ" dirty="0"/>
              <a:t>Zabrání věci - </a:t>
            </a:r>
            <a:r>
              <a:rPr lang="cs-CZ" b="0" dirty="0"/>
              <a:t>náleží pachateli, kterého nelze za přestupek </a:t>
            </a:r>
            <a:r>
              <a:rPr lang="cs-CZ" b="0" dirty="0" smtClean="0"/>
              <a:t>stíhat, </a:t>
            </a:r>
            <a:r>
              <a:rPr lang="cs-CZ" b="0" dirty="0"/>
              <a:t>nenáleží pachateli přestupku nebo mu nenáleží zcela, </a:t>
            </a:r>
            <a:r>
              <a:rPr lang="cs-CZ" b="0" dirty="0" smtClean="0"/>
              <a:t>nebo </a:t>
            </a:r>
            <a:r>
              <a:rPr lang="cs-CZ" b="0" dirty="0"/>
              <a:t>vlastník není </a:t>
            </a:r>
            <a:r>
              <a:rPr lang="cs-CZ" b="0" dirty="0" smtClean="0"/>
              <a:t>znám a </a:t>
            </a:r>
            <a:r>
              <a:rPr lang="cs-CZ" b="0" dirty="0"/>
              <a:t>jestliže to vyžaduje bezpečnost osob nebo majetku anebo jiný obecný </a:t>
            </a:r>
            <a:r>
              <a:rPr lang="cs-CZ" b="0" dirty="0" smtClean="0"/>
              <a:t>zájem – nahrazuje propadnutí věci</a:t>
            </a:r>
            <a:endParaRPr lang="cs-CZ" b="0" dirty="0"/>
          </a:p>
        </p:txBody>
      </p:sp>
    </p:spTree>
    <p:extLst>
      <p:ext uri="{BB962C8B-B14F-4D97-AF65-F5344CB8AC3E}">
        <p14:creationId xmlns:p14="http://schemas.microsoft.com/office/powerpoint/2010/main" val="839985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r>
              <a:rPr lang="cs-CZ" dirty="0" smtClean="0"/>
              <a:t>Zvláštní ustanovení o mladistvých</a:t>
            </a:r>
          </a:p>
          <a:p>
            <a:endParaRPr lang="cs-CZ" dirty="0"/>
          </a:p>
          <a:p>
            <a:r>
              <a:rPr lang="cs-CZ" sz="1900" i="1" dirty="0" smtClean="0"/>
              <a:t>Zánik odpovědnosti za přestupky</a:t>
            </a:r>
          </a:p>
          <a:p>
            <a:pPr marL="0" indent="0"/>
            <a:r>
              <a:rPr lang="cs-CZ" dirty="0"/>
              <a:t>(1) Přestupek nelze projednat, uplynul-li od jeho spáchání jeden rok; nelze jej též projednat, popřípadě uloženou sankci nebo její zbytek vykonat, vztahuje-li se na přestupek amnestie.</a:t>
            </a:r>
          </a:p>
          <a:p>
            <a:pPr marL="0" indent="0"/>
            <a:r>
              <a:rPr lang="cs-CZ" dirty="0"/>
              <a:t> </a:t>
            </a:r>
            <a:r>
              <a:rPr lang="cs-CZ" dirty="0" smtClean="0"/>
              <a:t>(</a:t>
            </a:r>
            <a:r>
              <a:rPr lang="cs-CZ" dirty="0"/>
              <a:t>2) Běh lhůty pro projednání přestupku podle odstavce 1 se přerušuje zahájením řízení o přestupku, jakož i vydáním rozhodnutí o přestupku, jímž je obviněný z přestupku uznán vinným; je-li prvním úkonem v řízení vydání příkazu o uložení pokuty, přerušuje se běh lhůty jeho doručením.</a:t>
            </a:r>
          </a:p>
          <a:p>
            <a:pPr marL="0" indent="0"/>
            <a:r>
              <a:rPr lang="cs-CZ" dirty="0"/>
              <a:t> </a:t>
            </a:r>
            <a:r>
              <a:rPr lang="cs-CZ" dirty="0" smtClean="0"/>
              <a:t>(</a:t>
            </a:r>
            <a:r>
              <a:rPr lang="cs-CZ" dirty="0"/>
              <a:t>3) Přerušením běhu lhůty pro projednání přestupku podle odstavce 1 začíná běh nové lhůty pro projednání přestupku; přestupek však nelze projednat, uplynuly-li od jeho spáchání dva roky.</a:t>
            </a:r>
          </a:p>
          <a:p>
            <a:pPr marL="0" indent="0"/>
            <a:r>
              <a:rPr lang="cs-CZ" dirty="0"/>
              <a:t> </a:t>
            </a:r>
            <a:r>
              <a:rPr lang="cs-CZ" dirty="0" smtClean="0"/>
              <a:t>(</a:t>
            </a:r>
            <a:r>
              <a:rPr lang="cs-CZ" dirty="0"/>
              <a:t>4) Do běhu lhůty podle odstavců 1 až 3 se nezapočítává doba, po kterou se pro tentýž skutek vedlo trestní řízení podle zvláštního právního </a:t>
            </a:r>
            <a:r>
              <a:rPr lang="cs-CZ" dirty="0" smtClean="0"/>
              <a:t>předpisu.</a:t>
            </a:r>
            <a:endParaRPr lang="cs-CZ" dirty="0"/>
          </a:p>
        </p:txBody>
      </p:sp>
    </p:spTree>
    <p:extLst>
      <p:ext uri="{BB962C8B-B14F-4D97-AF65-F5344CB8AC3E}">
        <p14:creationId xmlns:p14="http://schemas.microsoft.com/office/powerpoint/2010/main" val="865586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Skutkové podstaty</a:t>
            </a:r>
            <a:endParaRPr lang="cs-CZ" dirty="0"/>
          </a:p>
        </p:txBody>
      </p:sp>
      <p:sp>
        <p:nvSpPr>
          <p:cNvPr id="3" name="Zástupný symbol pro obsah 2"/>
          <p:cNvSpPr>
            <a:spLocks noGrp="1"/>
          </p:cNvSpPr>
          <p:nvPr>
            <p:ph idx="1"/>
          </p:nvPr>
        </p:nvSpPr>
        <p:spPr/>
        <p:txBody>
          <a:bodyPr/>
          <a:lstStyle/>
          <a:p>
            <a:r>
              <a:rPr lang="cs-CZ" dirty="0" smtClean="0"/>
              <a:t>Nejen v zákoně o přestupcích</a:t>
            </a:r>
          </a:p>
          <a:p>
            <a:endParaRPr lang="cs-CZ" dirty="0"/>
          </a:p>
          <a:p>
            <a:r>
              <a:rPr lang="cs-CZ" dirty="0" smtClean="0"/>
              <a:t>Uvedené v zákoně o přestupcích</a:t>
            </a:r>
          </a:p>
          <a:p>
            <a:pPr>
              <a:buFont typeface="+mj-lt"/>
              <a:buAutoNum type="arabicPeriod"/>
            </a:pPr>
            <a:r>
              <a:rPr lang="cs-CZ" dirty="0" smtClean="0"/>
              <a:t>Pro různé úseky veřejné správy + podpůrná generální klauzule pokrývající přestupky proti veřejnému pořádku ve státní správě a samosprávě </a:t>
            </a:r>
            <a:r>
              <a:rPr lang="cs-CZ" b="0" dirty="0" smtClean="0"/>
              <a:t>(porušení povinnosti </a:t>
            </a:r>
            <a:r>
              <a:rPr lang="cs-CZ" b="0" dirty="0" smtClean="0"/>
              <a:t>stanovené prováděcími předpisy, nařízeními a OZV územních samosprávných celků)</a:t>
            </a:r>
          </a:p>
          <a:p>
            <a:pPr>
              <a:buFont typeface="+mj-lt"/>
              <a:buAutoNum type="arabicPeriod"/>
            </a:pPr>
            <a:r>
              <a:rPr lang="cs-CZ" dirty="0" smtClean="0"/>
              <a:t>Proti veřejnému pořádku</a:t>
            </a:r>
          </a:p>
          <a:p>
            <a:pPr>
              <a:buFont typeface="+mj-lt"/>
              <a:buAutoNum type="arabicPeriod"/>
            </a:pPr>
            <a:r>
              <a:rPr lang="cs-CZ" dirty="0" smtClean="0"/>
              <a:t>Křivého vysvětlení</a:t>
            </a:r>
          </a:p>
          <a:p>
            <a:pPr>
              <a:buFont typeface="+mj-lt"/>
              <a:buAutoNum type="arabicPeriod"/>
            </a:pPr>
            <a:r>
              <a:rPr lang="cs-CZ" dirty="0" smtClean="0"/>
              <a:t>Proti občanskému soužití</a:t>
            </a:r>
          </a:p>
          <a:p>
            <a:pPr>
              <a:buFont typeface="+mj-lt"/>
              <a:buAutoNum type="arabicPeriod"/>
            </a:pPr>
            <a:r>
              <a:rPr lang="cs-CZ" dirty="0" smtClean="0"/>
              <a:t>Proti majetku</a:t>
            </a:r>
            <a:endParaRPr lang="cs-CZ" dirty="0"/>
          </a:p>
        </p:txBody>
      </p:sp>
    </p:spTree>
    <p:extLst>
      <p:ext uri="{BB962C8B-B14F-4D97-AF65-F5344CB8AC3E}">
        <p14:creationId xmlns:p14="http://schemas.microsoft.com/office/powerpoint/2010/main" val="2427057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právní úpravy</a:t>
            </a:r>
            <a:endParaRPr lang="cs-CZ" dirty="0"/>
          </a:p>
        </p:txBody>
      </p:sp>
      <p:sp>
        <p:nvSpPr>
          <p:cNvPr id="3" name="Zástupný symbol pro obsah 2"/>
          <p:cNvSpPr>
            <a:spLocks noGrp="1"/>
          </p:cNvSpPr>
          <p:nvPr>
            <p:ph idx="1"/>
          </p:nvPr>
        </p:nvSpPr>
        <p:spPr/>
        <p:txBody>
          <a:bodyPr/>
          <a:lstStyle/>
          <a:p>
            <a:r>
              <a:rPr lang="cs-CZ" dirty="0" smtClean="0"/>
              <a:t>Nový zákon o </a:t>
            </a:r>
            <a:r>
              <a:rPr lang="pl-PL" dirty="0"/>
              <a:t> odpovědnosti za přestupky a řízení o </a:t>
            </a:r>
            <a:r>
              <a:rPr lang="pl-PL" dirty="0" smtClean="0"/>
              <a:t>nich, č. 250/2016 Sb.</a:t>
            </a:r>
          </a:p>
          <a:p>
            <a:r>
              <a:rPr lang="pl-PL" dirty="0" smtClean="0"/>
              <a:t>Doplněn zákonem o některých přestupcích č. 251/2016 Sb. </a:t>
            </a:r>
            <a:r>
              <a:rPr lang="pl-PL" b="0" dirty="0" smtClean="0"/>
              <a:t>(vybrané skutkové podstaty)</a:t>
            </a:r>
          </a:p>
          <a:p>
            <a:r>
              <a:rPr lang="pl-PL" dirty="0" smtClean="0"/>
              <a:t>„Přestupkem </a:t>
            </a:r>
            <a:r>
              <a:rPr lang="pl-PL" dirty="0"/>
              <a:t>je společensky škodlivý protiprávní čin, který je v zákoně za přestupek výslovně označen a který vykazuje znaky stanovené zákonem, nejde-li o trestný čin</a:t>
            </a:r>
            <a:r>
              <a:rPr lang="pl-PL" dirty="0" smtClean="0"/>
              <a:t>.”</a:t>
            </a:r>
          </a:p>
          <a:p>
            <a:endParaRPr lang="pl-PL" dirty="0"/>
          </a:p>
          <a:p>
            <a:r>
              <a:rPr lang="pl-PL" sz="1800" i="1" dirty="0" smtClean="0"/>
              <a:t>Změna sankcí</a:t>
            </a:r>
          </a:p>
          <a:p>
            <a:r>
              <a:rPr lang="pl-PL" dirty="0" smtClean="0"/>
              <a:t>Nebude zákaz pobytu</a:t>
            </a:r>
          </a:p>
          <a:p>
            <a:r>
              <a:rPr lang="pl-PL" dirty="0" smtClean="0"/>
              <a:t>Přibude propadnutí náhradní hodnoty a zveřejnění rozhodnutí o přestupku</a:t>
            </a:r>
            <a:endParaRPr lang="cs-CZ" dirty="0"/>
          </a:p>
        </p:txBody>
      </p:sp>
    </p:spTree>
    <p:extLst>
      <p:ext uri="{BB962C8B-B14F-4D97-AF65-F5344CB8AC3E}">
        <p14:creationId xmlns:p14="http://schemas.microsoft.com/office/powerpoint/2010/main" val="1507640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přestupku</a:t>
            </a:r>
            <a:endParaRPr lang="cs-CZ" dirty="0"/>
          </a:p>
        </p:txBody>
      </p:sp>
      <p:sp>
        <p:nvSpPr>
          <p:cNvPr id="3" name="Zástupný symbol pro text 2"/>
          <p:cNvSpPr>
            <a:spLocks noGrp="1"/>
          </p:cNvSpPr>
          <p:nvPr>
            <p:ph type="body" idx="1"/>
          </p:nvPr>
        </p:nvSpPr>
        <p:spPr/>
        <p:txBody>
          <a:bodyPr/>
          <a:lstStyle/>
          <a:p>
            <a:r>
              <a:rPr lang="cs-CZ" dirty="0" smtClean="0"/>
              <a:t>Současná úprava</a:t>
            </a:r>
            <a:endParaRPr lang="cs-CZ" dirty="0"/>
          </a:p>
        </p:txBody>
      </p:sp>
      <p:sp>
        <p:nvSpPr>
          <p:cNvPr id="4" name="Zástupný symbol pro obsah 3"/>
          <p:cNvSpPr>
            <a:spLocks noGrp="1"/>
          </p:cNvSpPr>
          <p:nvPr>
            <p:ph sz="half" idx="2"/>
          </p:nvPr>
        </p:nvSpPr>
        <p:spPr/>
        <p:txBody>
          <a:bodyPr>
            <a:normAutofit fontScale="77500" lnSpcReduction="20000"/>
          </a:bodyPr>
          <a:lstStyle/>
          <a:p>
            <a:r>
              <a:rPr lang="cs-CZ" dirty="0" smtClean="0"/>
              <a:t>Přestupkem </a:t>
            </a:r>
            <a:r>
              <a:rPr lang="cs-CZ" dirty="0"/>
              <a:t>je zaviněné jednání, které porušuje nebo ohrožuje zájem společnosti a je za přestupek výslovně označeno v tomto nebo jiném zákoně, nejde-li o jiný správní delikt postižitelný podle zvláštních právních předpisů anebo o trestný čin.</a:t>
            </a:r>
          </a:p>
        </p:txBody>
      </p:sp>
      <p:sp>
        <p:nvSpPr>
          <p:cNvPr id="5" name="Zástupný symbol pro text 4"/>
          <p:cNvSpPr>
            <a:spLocks noGrp="1"/>
          </p:cNvSpPr>
          <p:nvPr>
            <p:ph type="body" sz="quarter" idx="3"/>
          </p:nvPr>
        </p:nvSpPr>
        <p:spPr/>
        <p:txBody>
          <a:bodyPr/>
          <a:lstStyle/>
          <a:p>
            <a:r>
              <a:rPr lang="cs-CZ" dirty="0" smtClean="0"/>
              <a:t>Nová úprava</a:t>
            </a:r>
            <a:endParaRPr lang="cs-CZ" dirty="0"/>
          </a:p>
        </p:txBody>
      </p:sp>
      <p:sp>
        <p:nvSpPr>
          <p:cNvPr id="6" name="Zástupný symbol pro obsah 5"/>
          <p:cNvSpPr>
            <a:spLocks noGrp="1"/>
          </p:cNvSpPr>
          <p:nvPr>
            <p:ph sz="quarter" idx="4"/>
          </p:nvPr>
        </p:nvSpPr>
        <p:spPr/>
        <p:txBody>
          <a:bodyPr>
            <a:normAutofit/>
          </a:bodyPr>
          <a:lstStyle/>
          <a:p>
            <a:r>
              <a:rPr lang="cs-CZ" sz="1900" dirty="0"/>
              <a:t>Přestupkem je společensky škodlivý protiprávní čin, který je v zákoně za přestupek výslovně označen a který vykazuje znaky stanovené zákonem, nejde-li o trestný čin.</a:t>
            </a:r>
          </a:p>
        </p:txBody>
      </p:sp>
    </p:spTree>
    <p:extLst>
      <p:ext uri="{BB962C8B-B14F-4D97-AF65-F5344CB8AC3E}">
        <p14:creationId xmlns:p14="http://schemas.microsoft.com/office/powerpoint/2010/main" val="3306717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správního trestání</a:t>
            </a:r>
            <a:endParaRPr lang="cs-CZ" dirty="0"/>
          </a:p>
        </p:txBody>
      </p:sp>
      <p:sp>
        <p:nvSpPr>
          <p:cNvPr id="3" name="Zástupný symbol pro obsah 2"/>
          <p:cNvSpPr>
            <a:spLocks noGrp="1"/>
          </p:cNvSpPr>
          <p:nvPr>
            <p:ph idx="1"/>
          </p:nvPr>
        </p:nvSpPr>
        <p:spPr/>
        <p:txBody>
          <a:bodyPr/>
          <a:lstStyle/>
          <a:p>
            <a:r>
              <a:rPr lang="cs-CZ" dirty="0" smtClean="0"/>
              <a:t>Zákonnost</a:t>
            </a:r>
          </a:p>
          <a:p>
            <a:r>
              <a:rPr lang="cs-CZ" dirty="0" smtClean="0"/>
              <a:t>Retroaktivita ve prospěch</a:t>
            </a:r>
          </a:p>
          <a:p>
            <a:r>
              <a:rPr lang="cs-CZ" dirty="0" smtClean="0"/>
              <a:t>Přiměřenost sankcí </a:t>
            </a:r>
            <a:r>
              <a:rPr lang="cs-CZ" b="0" i="1" dirty="0" smtClean="0"/>
              <a:t>(např. zákaz likvidačních pokut)</a:t>
            </a:r>
          </a:p>
          <a:p>
            <a:r>
              <a:rPr lang="cs-CZ" dirty="0" smtClean="0"/>
              <a:t>Legitimní očekávání</a:t>
            </a:r>
          </a:p>
          <a:p>
            <a:r>
              <a:rPr lang="cs-CZ" dirty="0" smtClean="0"/>
              <a:t>Rychlost a hospodárnost</a:t>
            </a:r>
          </a:p>
          <a:p>
            <a:r>
              <a:rPr lang="cs-CZ" dirty="0" smtClean="0"/>
              <a:t>…</a:t>
            </a:r>
          </a:p>
          <a:p>
            <a:endParaRPr lang="cs-CZ" dirty="0"/>
          </a:p>
          <a:p>
            <a:r>
              <a:rPr lang="cs-CZ" dirty="0" smtClean="0"/>
              <a:t>Odvětvové principy – ne bis in idem a zákaz </a:t>
            </a:r>
            <a:r>
              <a:rPr lang="cs-CZ" dirty="0" err="1" smtClean="0"/>
              <a:t>reformatio</a:t>
            </a:r>
            <a:r>
              <a:rPr lang="cs-CZ" dirty="0" smtClean="0"/>
              <a:t> in </a:t>
            </a:r>
            <a:r>
              <a:rPr lang="cs-CZ" dirty="0" err="1" smtClean="0"/>
              <a:t>peius</a:t>
            </a:r>
            <a:endParaRPr lang="cs-CZ" dirty="0"/>
          </a:p>
        </p:txBody>
      </p:sp>
    </p:spTree>
    <p:extLst>
      <p:ext uri="{BB962C8B-B14F-4D97-AF65-F5344CB8AC3E}">
        <p14:creationId xmlns:p14="http://schemas.microsoft.com/office/powerpoint/2010/main" val="3026333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na spravedlivý proces</a:t>
            </a:r>
            <a:endParaRPr lang="cs-CZ" dirty="0"/>
          </a:p>
        </p:txBody>
      </p:sp>
      <p:sp>
        <p:nvSpPr>
          <p:cNvPr id="3" name="Zástupný symbol pro obsah 2"/>
          <p:cNvSpPr>
            <a:spLocks noGrp="1"/>
          </p:cNvSpPr>
          <p:nvPr>
            <p:ph idx="1"/>
          </p:nvPr>
        </p:nvSpPr>
        <p:spPr/>
        <p:txBody>
          <a:bodyPr/>
          <a:lstStyle/>
          <a:p>
            <a:r>
              <a:rPr lang="cs-CZ" dirty="0" smtClean="0"/>
              <a:t>Čl. 6 </a:t>
            </a:r>
            <a:r>
              <a:rPr lang="cs-CZ" dirty="0"/>
              <a:t>Evropské úmluvy - Každý má právo na to, aby jeho záležitost byla spravedlivě, veřejně a v přiměřené lhůtě projednána nezávislým a nestranným soudem, zřízeným zákonem, který rozhodne o jeho občanských právech nebo závazcích nebo o oprávněnosti jakéhokoli </a:t>
            </a:r>
            <a:r>
              <a:rPr lang="cs-CZ" dirty="0">
                <a:solidFill>
                  <a:srgbClr val="FF0000"/>
                </a:solidFill>
              </a:rPr>
              <a:t>trestního obvinění </a:t>
            </a:r>
            <a:r>
              <a:rPr lang="cs-CZ" dirty="0"/>
              <a:t>proti </a:t>
            </a:r>
            <a:r>
              <a:rPr lang="cs-CZ" dirty="0" smtClean="0"/>
              <a:t>němu…</a:t>
            </a:r>
          </a:p>
          <a:p>
            <a:endParaRPr lang="cs-CZ" dirty="0"/>
          </a:p>
          <a:p>
            <a:r>
              <a:rPr lang="cs-CZ" dirty="0" err="1" smtClean="0"/>
              <a:t>Engelovská</a:t>
            </a:r>
            <a:r>
              <a:rPr lang="cs-CZ" dirty="0" smtClean="0"/>
              <a:t> kritéria</a:t>
            </a:r>
          </a:p>
          <a:p>
            <a:pPr>
              <a:buFont typeface="+mj-lt"/>
              <a:buAutoNum type="arabicPeriod"/>
            </a:pPr>
            <a:r>
              <a:rPr lang="cs-CZ" dirty="0" smtClean="0"/>
              <a:t>Vnitrostátní kvalifikace deliktu</a:t>
            </a:r>
          </a:p>
          <a:p>
            <a:pPr>
              <a:buFont typeface="+mj-lt"/>
              <a:buAutoNum type="arabicPeriod"/>
            </a:pPr>
            <a:r>
              <a:rPr lang="cs-CZ" dirty="0" smtClean="0"/>
              <a:t>Charakter obvinění a deliktu</a:t>
            </a:r>
          </a:p>
          <a:p>
            <a:pPr>
              <a:buFont typeface="+mj-lt"/>
              <a:buAutoNum type="arabicPeriod"/>
            </a:pPr>
            <a:r>
              <a:rPr lang="cs-CZ" dirty="0" smtClean="0"/>
              <a:t>Povaha a přísnost sankce</a:t>
            </a:r>
            <a:endParaRPr lang="cs-CZ" dirty="0"/>
          </a:p>
        </p:txBody>
      </p:sp>
    </p:spTree>
    <p:extLst>
      <p:ext uri="{BB962C8B-B14F-4D97-AF65-F5344CB8AC3E}">
        <p14:creationId xmlns:p14="http://schemas.microsoft.com/office/powerpoint/2010/main" val="1101740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Správněprávní</a:t>
            </a:r>
            <a:r>
              <a:rPr lang="cs-CZ" dirty="0" smtClean="0"/>
              <a:t> odpovědnost</a:t>
            </a:r>
            <a:endParaRPr lang="cs-CZ" dirty="0"/>
          </a:p>
        </p:txBody>
      </p:sp>
      <p:sp>
        <p:nvSpPr>
          <p:cNvPr id="3" name="Zástupný symbol pro obsah 2"/>
          <p:cNvSpPr>
            <a:spLocks noGrp="1"/>
          </p:cNvSpPr>
          <p:nvPr>
            <p:ph idx="1"/>
          </p:nvPr>
        </p:nvSpPr>
        <p:spPr/>
        <p:txBody>
          <a:bodyPr/>
          <a:lstStyle/>
          <a:p>
            <a:r>
              <a:rPr lang="cs-CZ" dirty="0" smtClean="0"/>
              <a:t>Odvětvová právní odpovědnost, realizovaná správními orgány a aplikovaná na podmínky a potřeby veřejné správy</a:t>
            </a:r>
          </a:p>
          <a:p>
            <a:endParaRPr lang="cs-CZ" dirty="0"/>
          </a:p>
          <a:p>
            <a:r>
              <a:rPr lang="cs-CZ" dirty="0" smtClean="0"/>
              <a:t>≠ odpovědnost za porušení norem správního práva!</a:t>
            </a:r>
          </a:p>
          <a:p>
            <a:endParaRPr lang="cs-CZ" dirty="0"/>
          </a:p>
          <a:p>
            <a:endParaRPr lang="cs-CZ" dirty="0"/>
          </a:p>
        </p:txBody>
      </p:sp>
      <p:sp>
        <p:nvSpPr>
          <p:cNvPr id="4" name="Ovál 3"/>
          <p:cNvSpPr/>
          <p:nvPr/>
        </p:nvSpPr>
        <p:spPr>
          <a:xfrm>
            <a:off x="1187624" y="2708920"/>
            <a:ext cx="2952328" cy="1584176"/>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err="1" smtClean="0"/>
              <a:t>Správněprávní</a:t>
            </a:r>
            <a:r>
              <a:rPr lang="cs-CZ" dirty="0" smtClean="0"/>
              <a:t> odpovědnost</a:t>
            </a:r>
            <a:endParaRPr lang="cs-CZ" dirty="0"/>
          </a:p>
        </p:txBody>
      </p:sp>
      <p:sp>
        <p:nvSpPr>
          <p:cNvPr id="5" name="Ovál 4"/>
          <p:cNvSpPr/>
          <p:nvPr/>
        </p:nvSpPr>
        <p:spPr>
          <a:xfrm>
            <a:off x="3491880" y="2708920"/>
            <a:ext cx="3456384" cy="1584176"/>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smtClean="0"/>
              <a:t>Odpovědnost za porušení norem správního práva</a:t>
            </a:r>
            <a:endParaRPr lang="cs-CZ" dirty="0"/>
          </a:p>
        </p:txBody>
      </p:sp>
    </p:spTree>
    <p:extLst>
      <p:ext uri="{BB962C8B-B14F-4D97-AF65-F5344CB8AC3E}">
        <p14:creationId xmlns:p14="http://schemas.microsoft.com/office/powerpoint/2010/main" val="255777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65760"/>
            <a:ext cx="7992888" cy="548640"/>
          </a:xfrm>
        </p:spPr>
        <p:txBody>
          <a:bodyPr/>
          <a:lstStyle/>
          <a:p>
            <a:r>
              <a:rPr lang="cs-CZ" dirty="0" smtClean="0"/>
              <a:t>Funkce </a:t>
            </a:r>
            <a:r>
              <a:rPr lang="cs-CZ" dirty="0" err="1" smtClean="0"/>
              <a:t>správněprávní</a:t>
            </a:r>
            <a:r>
              <a:rPr lang="cs-CZ" dirty="0" smtClean="0"/>
              <a:t> odpovědnosti</a:t>
            </a:r>
            <a:endParaRPr lang="cs-CZ" dirty="0"/>
          </a:p>
        </p:txBody>
      </p:sp>
      <p:sp>
        <p:nvSpPr>
          <p:cNvPr id="3" name="Zástupný symbol pro obsah 2"/>
          <p:cNvSpPr>
            <a:spLocks noGrp="1"/>
          </p:cNvSpPr>
          <p:nvPr>
            <p:ph idx="1"/>
          </p:nvPr>
        </p:nvSpPr>
        <p:spPr/>
        <p:txBody>
          <a:bodyPr/>
          <a:lstStyle/>
          <a:p>
            <a:r>
              <a:rPr lang="cs-CZ" dirty="0" smtClean="0"/>
              <a:t>K čemu </a:t>
            </a:r>
            <a:r>
              <a:rPr lang="cs-CZ" dirty="0" err="1" smtClean="0"/>
              <a:t>správněprávní</a:t>
            </a:r>
            <a:r>
              <a:rPr lang="cs-CZ" dirty="0" smtClean="0"/>
              <a:t> odpovědnost slouží?</a:t>
            </a:r>
          </a:p>
          <a:p>
            <a:endParaRPr lang="cs-CZ" dirty="0"/>
          </a:p>
          <a:p>
            <a:pPr>
              <a:buFont typeface="Arial" panose="020B0604020202020204" pitchFamily="34" charset="0"/>
              <a:buChar char="•"/>
            </a:pPr>
            <a:r>
              <a:rPr lang="cs-CZ" dirty="0" smtClean="0"/>
              <a:t>Signalizační</a:t>
            </a:r>
          </a:p>
          <a:p>
            <a:pPr>
              <a:buFont typeface="Arial" panose="020B0604020202020204" pitchFamily="34" charset="0"/>
              <a:buChar char="•"/>
            </a:pPr>
            <a:r>
              <a:rPr lang="cs-CZ" dirty="0" smtClean="0"/>
              <a:t>Dozorová a ochranná</a:t>
            </a:r>
          </a:p>
          <a:p>
            <a:pPr>
              <a:buFont typeface="Arial" panose="020B0604020202020204" pitchFamily="34" charset="0"/>
              <a:buChar char="•"/>
            </a:pPr>
            <a:r>
              <a:rPr lang="cs-CZ" dirty="0" smtClean="0"/>
              <a:t>Preventivně-výchovná</a:t>
            </a:r>
          </a:p>
          <a:p>
            <a:pPr>
              <a:buFont typeface="Arial" panose="020B0604020202020204" pitchFamily="34" charset="0"/>
              <a:buChar char="•"/>
            </a:pPr>
            <a:endParaRPr lang="cs-CZ" dirty="0"/>
          </a:p>
          <a:p>
            <a:pPr>
              <a:buFont typeface="Arial" panose="020B0604020202020204" pitchFamily="34" charset="0"/>
              <a:buChar char="•"/>
            </a:pPr>
            <a:r>
              <a:rPr lang="cs-CZ" dirty="0" smtClean="0"/>
              <a:t>Retribuční					trestající	</a:t>
            </a:r>
          </a:p>
          <a:p>
            <a:pPr>
              <a:buFont typeface="Arial" panose="020B0604020202020204" pitchFamily="34" charset="0"/>
              <a:buChar char="•"/>
            </a:pPr>
            <a:r>
              <a:rPr lang="cs-CZ" dirty="0" smtClean="0"/>
              <a:t>Reparační					právo obnovující</a:t>
            </a:r>
          </a:p>
          <a:p>
            <a:endParaRPr lang="cs-CZ" dirty="0"/>
          </a:p>
        </p:txBody>
      </p:sp>
      <p:sp>
        <p:nvSpPr>
          <p:cNvPr id="4" name="Šipka doprava 3"/>
          <p:cNvSpPr/>
          <p:nvPr/>
        </p:nvSpPr>
        <p:spPr>
          <a:xfrm>
            <a:off x="2627784" y="3429000"/>
            <a:ext cx="64807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203848" y="3212976"/>
            <a:ext cx="2952328" cy="6480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sz="1600" dirty="0" smtClean="0"/>
              <a:t>Tomu odpovídají druhy správních sankcí</a:t>
            </a:r>
            <a:endParaRPr lang="cs-CZ" sz="1600" dirty="0"/>
          </a:p>
        </p:txBody>
      </p:sp>
      <p:cxnSp>
        <p:nvCxnSpPr>
          <p:cNvPr id="7" name="Přímá spojnice se šipkou 6"/>
          <p:cNvCxnSpPr/>
          <p:nvPr/>
        </p:nvCxnSpPr>
        <p:spPr>
          <a:xfrm flipV="1">
            <a:off x="5868144" y="3356992"/>
            <a:ext cx="50405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5868144" y="3645024"/>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9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právo trestní</a:t>
            </a:r>
            <a:endParaRPr lang="cs-CZ" dirty="0"/>
          </a:p>
        </p:txBody>
      </p:sp>
      <p:sp>
        <p:nvSpPr>
          <p:cNvPr id="3" name="Zástupný symbol pro obsah 2"/>
          <p:cNvSpPr>
            <a:spLocks noGrp="1"/>
          </p:cNvSpPr>
          <p:nvPr>
            <p:ph idx="1"/>
          </p:nvPr>
        </p:nvSpPr>
        <p:spPr/>
        <p:txBody>
          <a:bodyPr/>
          <a:lstStyle/>
          <a:p>
            <a:r>
              <a:rPr lang="cs-CZ" dirty="0" smtClean="0"/>
              <a:t>Jeho předmětem je </a:t>
            </a:r>
            <a:r>
              <a:rPr lang="cs-CZ" dirty="0" err="1" smtClean="0"/>
              <a:t>správněprávní</a:t>
            </a:r>
            <a:r>
              <a:rPr lang="cs-CZ" dirty="0" smtClean="0"/>
              <a:t> odpovědnost</a:t>
            </a:r>
          </a:p>
          <a:p>
            <a:r>
              <a:rPr lang="cs-CZ" dirty="0" smtClean="0"/>
              <a:t>Správní právo je jediné odvětví, které má vlastní trestní právo </a:t>
            </a:r>
            <a:r>
              <a:rPr lang="cs-CZ" b="0" dirty="0" smtClean="0"/>
              <a:t>(skládá se z hmotněprávních, </a:t>
            </a:r>
            <a:r>
              <a:rPr lang="cs-CZ" b="0" dirty="0" err="1" smtClean="0"/>
              <a:t>procesněprávních</a:t>
            </a:r>
            <a:r>
              <a:rPr lang="cs-CZ" b="0" dirty="0" smtClean="0"/>
              <a:t> a organizačních norem správního práva)</a:t>
            </a:r>
          </a:p>
          <a:p>
            <a:r>
              <a:rPr lang="cs-CZ" dirty="0" smtClean="0"/>
              <a:t>Výraz oprávnění veřejné správy trestat </a:t>
            </a:r>
            <a:r>
              <a:rPr lang="cs-CZ" b="0" i="1" dirty="0" smtClean="0"/>
              <a:t>(není to ovšem její primární účel)</a:t>
            </a:r>
          </a:p>
          <a:p>
            <a:r>
              <a:rPr lang="cs-CZ" dirty="0" smtClean="0"/>
              <a:t>V praxi se projevuje jako správní trestání</a:t>
            </a:r>
            <a:endParaRPr lang="cs-CZ" dirty="0"/>
          </a:p>
        </p:txBody>
      </p:sp>
    </p:spTree>
    <p:extLst>
      <p:ext uri="{BB962C8B-B14F-4D97-AF65-F5344CB8AC3E}">
        <p14:creationId xmlns:p14="http://schemas.microsoft.com/office/powerpoint/2010/main" val="408016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Správní delikt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Základ </a:t>
            </a:r>
            <a:r>
              <a:rPr lang="cs-CZ" dirty="0" err="1" smtClean="0"/>
              <a:t>správněprávní</a:t>
            </a:r>
            <a:r>
              <a:rPr lang="cs-CZ" dirty="0" smtClean="0"/>
              <a:t> odpovědnosti</a:t>
            </a:r>
          </a:p>
          <a:p>
            <a:r>
              <a:rPr lang="cs-CZ" dirty="0" smtClean="0"/>
              <a:t>= Protiprávní jednání, za které lze uložit správní sankci</a:t>
            </a:r>
          </a:p>
          <a:p>
            <a:r>
              <a:rPr lang="cs-CZ" dirty="0" smtClean="0"/>
              <a:t>=Protiprávní jednání definované v zákoně, které je postižitelné správními orgány v rámci výkonu veřejné správy</a:t>
            </a:r>
          </a:p>
          <a:p>
            <a:endParaRPr lang="cs-CZ" dirty="0"/>
          </a:p>
          <a:p>
            <a:r>
              <a:rPr lang="cs-CZ" sz="1800" i="1" dirty="0" smtClean="0"/>
              <a:t>Znaky</a:t>
            </a:r>
          </a:p>
          <a:p>
            <a:r>
              <a:rPr lang="cs-CZ" dirty="0" smtClean="0"/>
              <a:t>Objekt  </a:t>
            </a:r>
            <a:r>
              <a:rPr lang="cs-CZ" b="0" dirty="0" smtClean="0"/>
              <a:t>- chráněný zájem</a:t>
            </a:r>
          </a:p>
          <a:p>
            <a:r>
              <a:rPr lang="cs-CZ" dirty="0" smtClean="0"/>
              <a:t>Objektivní stránka </a:t>
            </a:r>
            <a:r>
              <a:rPr lang="cs-CZ" b="0" dirty="0" smtClean="0"/>
              <a:t>– protiprávní jednání, škodlivost, příčinná souvislost</a:t>
            </a:r>
          </a:p>
          <a:p>
            <a:r>
              <a:rPr lang="cs-CZ" dirty="0" smtClean="0"/>
              <a:t>Subjekt</a:t>
            </a:r>
          </a:p>
          <a:p>
            <a:r>
              <a:rPr lang="cs-CZ" dirty="0" smtClean="0"/>
              <a:t>Subjektivní stránka </a:t>
            </a:r>
            <a:r>
              <a:rPr lang="cs-CZ" b="0" dirty="0" smtClean="0"/>
              <a:t>– zavinění</a:t>
            </a:r>
          </a:p>
          <a:p>
            <a:r>
              <a:rPr lang="cs-CZ" b="0" dirty="0"/>
              <a:t>	</a:t>
            </a:r>
            <a:r>
              <a:rPr lang="cs-CZ" b="0" i="1" dirty="0" smtClean="0"/>
              <a:t>u jednotlivých druhů správních deliktů jsou některé z těchto znaků potlačeny</a:t>
            </a:r>
            <a:endParaRPr lang="cs-CZ" b="0" i="1" dirty="0"/>
          </a:p>
        </p:txBody>
      </p:sp>
      <p:sp>
        <p:nvSpPr>
          <p:cNvPr id="4" name="Šipka doprava 3"/>
          <p:cNvSpPr/>
          <p:nvPr/>
        </p:nvSpPr>
        <p:spPr>
          <a:xfrm>
            <a:off x="971600" y="4365104"/>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379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Členění správních deliktů</a:t>
            </a:r>
            <a:endParaRPr lang="cs-CZ" dirty="0"/>
          </a:p>
        </p:txBody>
      </p:sp>
      <p:sp>
        <p:nvSpPr>
          <p:cNvPr id="3" name="Zástupný symbol pro obsah 2"/>
          <p:cNvSpPr>
            <a:spLocks noGrp="1"/>
          </p:cNvSpPr>
          <p:nvPr>
            <p:ph idx="1"/>
          </p:nvPr>
        </p:nvSpPr>
        <p:spPr/>
        <p:txBody>
          <a:bodyPr/>
          <a:lstStyle/>
          <a:p>
            <a:r>
              <a:rPr lang="cs-CZ" i="1" dirty="0"/>
              <a:t>Přestupky</a:t>
            </a:r>
            <a:r>
              <a:rPr lang="cs-CZ" dirty="0"/>
              <a:t> = </a:t>
            </a:r>
            <a:r>
              <a:rPr lang="cs-CZ" dirty="0" smtClean="0"/>
              <a:t>„Přestupkem </a:t>
            </a:r>
            <a:r>
              <a:rPr lang="cs-CZ" dirty="0"/>
              <a:t>je </a:t>
            </a:r>
            <a:r>
              <a:rPr lang="cs-CZ" dirty="0">
                <a:solidFill>
                  <a:srgbClr val="FF0000"/>
                </a:solidFill>
              </a:rPr>
              <a:t>zaviněné jednání</a:t>
            </a:r>
            <a:r>
              <a:rPr lang="cs-CZ" dirty="0"/>
              <a:t>, které porušuje nebo ohrožuje </a:t>
            </a:r>
            <a:r>
              <a:rPr lang="cs-CZ" dirty="0">
                <a:solidFill>
                  <a:srgbClr val="FF0000"/>
                </a:solidFill>
              </a:rPr>
              <a:t>zájem společnosti </a:t>
            </a:r>
            <a:r>
              <a:rPr lang="cs-CZ" dirty="0"/>
              <a:t>a je za přestupek </a:t>
            </a:r>
            <a:r>
              <a:rPr lang="cs-CZ" dirty="0">
                <a:solidFill>
                  <a:srgbClr val="FF0000"/>
                </a:solidFill>
              </a:rPr>
              <a:t>výslovně označeno </a:t>
            </a:r>
            <a:r>
              <a:rPr lang="cs-CZ" dirty="0"/>
              <a:t>v tomto nebo jiném zákoně, </a:t>
            </a:r>
            <a:r>
              <a:rPr lang="cs-CZ" dirty="0">
                <a:solidFill>
                  <a:srgbClr val="FF0000"/>
                </a:solidFill>
              </a:rPr>
              <a:t>nejde-li o jiný </a:t>
            </a:r>
            <a:r>
              <a:rPr lang="cs-CZ" dirty="0"/>
              <a:t>správní delikt postižitelný podle zvláštních právních předpisů anebo o trestný čin</a:t>
            </a:r>
            <a:r>
              <a:rPr lang="cs-CZ" dirty="0" smtClean="0"/>
              <a:t>.“</a:t>
            </a:r>
          </a:p>
          <a:p>
            <a:r>
              <a:rPr lang="cs-CZ" dirty="0" smtClean="0"/>
              <a:t>	generální klauzule přestupku</a:t>
            </a:r>
          </a:p>
          <a:p>
            <a:endParaRPr lang="cs-CZ" dirty="0"/>
          </a:p>
          <a:p>
            <a:r>
              <a:rPr lang="cs-CZ" i="1" dirty="0" smtClean="0"/>
              <a:t>Jiné správní delikty</a:t>
            </a:r>
          </a:p>
          <a:p>
            <a:pPr>
              <a:buFont typeface="+mj-lt"/>
              <a:buAutoNum type="arabicPeriod"/>
            </a:pPr>
            <a:r>
              <a:rPr lang="cs-CZ" dirty="0" smtClean="0"/>
              <a:t>Disciplinární</a:t>
            </a:r>
          </a:p>
          <a:p>
            <a:pPr>
              <a:buFont typeface="+mj-lt"/>
              <a:buAutoNum type="arabicPeriod"/>
            </a:pPr>
            <a:r>
              <a:rPr lang="cs-CZ" dirty="0" smtClean="0"/>
              <a:t>Pořádkové</a:t>
            </a:r>
          </a:p>
          <a:p>
            <a:pPr>
              <a:buFont typeface="+mj-lt"/>
              <a:buAutoNum type="arabicPeriod"/>
            </a:pPr>
            <a:r>
              <a:rPr lang="cs-CZ" dirty="0" smtClean="0"/>
              <a:t>Jiné správní delikty FO</a:t>
            </a:r>
          </a:p>
          <a:p>
            <a:pPr>
              <a:buFont typeface="+mj-lt"/>
              <a:buAutoNum type="arabicPeriod"/>
            </a:pPr>
            <a:r>
              <a:rPr lang="cs-CZ" dirty="0" smtClean="0"/>
              <a:t>Smíšené správní delikty – PO a podnikajících FO</a:t>
            </a:r>
            <a:endParaRPr lang="cs-CZ" dirty="0"/>
          </a:p>
        </p:txBody>
      </p:sp>
      <p:sp>
        <p:nvSpPr>
          <p:cNvPr id="4" name="Šipka doprava 3"/>
          <p:cNvSpPr/>
          <p:nvPr/>
        </p:nvSpPr>
        <p:spPr>
          <a:xfrm>
            <a:off x="971600" y="2348880"/>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99362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129 zákona odst. 1 č. 500/2004 Sb., správní řád </a:t>
            </a:r>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Nelze-li </a:t>
            </a:r>
            <a:r>
              <a:rPr lang="cs-CZ" dirty="0"/>
              <a:t>nebo není-li účelné provádět exekuci náhradním výkonem nebo přímým vynucením, vymáhá se splnění povinnosti postupným ukládáním donucovacích pokut do výše nákladů na náhradní výkon, a nelze-li náhradní výkon provést, až do výše 100 000 Kč.</a:t>
            </a:r>
          </a:p>
        </p:txBody>
      </p:sp>
    </p:spTree>
    <p:extLst>
      <p:ext uri="{BB962C8B-B14F-4D97-AF65-F5344CB8AC3E}">
        <p14:creationId xmlns:p14="http://schemas.microsoft.com/office/powerpoint/2010/main" val="737677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180 zákona č. 183/2006 Sb., stavební zákon </a:t>
            </a:r>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Právnická </a:t>
            </a:r>
            <a:r>
              <a:rPr lang="cs-CZ" dirty="0"/>
              <a:t>nebo podnikající fyzická osoba se dopustí správního deliktu tím, že v rozporu s § 76 provede činnosti, ke kterým je třeba územní rozhodnutí nebo veřejnoprávní smlouva nebo územní souhlas anebo regulační plán………………..</a:t>
            </a:r>
          </a:p>
          <a:p>
            <a:endParaRPr lang="cs-CZ" dirty="0"/>
          </a:p>
        </p:txBody>
      </p:sp>
    </p:spTree>
    <p:extLst>
      <p:ext uri="{BB962C8B-B14F-4D97-AF65-F5344CB8AC3E}">
        <p14:creationId xmlns:p14="http://schemas.microsoft.com/office/powerpoint/2010/main" val="9644438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Úhly">
  <a:themeElements>
    <a:clrScheme name="Talen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Živly">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Úhl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1143</TotalTime>
  <Words>1867</Words>
  <Application>Microsoft Office PowerPoint</Application>
  <PresentationFormat>Předvádění na obrazovce (4:3)</PresentationFormat>
  <Paragraphs>153</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Úhly</vt:lpstr>
      <vt:lpstr>Správněprávní odpovědnost</vt:lpstr>
      <vt:lpstr>Právní odpovědnost</vt:lpstr>
      <vt:lpstr>Správněprávní odpovědnost</vt:lpstr>
      <vt:lpstr>Funkce správněprávní odpovědnosti</vt:lpstr>
      <vt:lpstr>Správní právo trestní</vt:lpstr>
      <vt:lpstr>Správní delikt</vt:lpstr>
      <vt:lpstr>Členění správních deliktů</vt:lpstr>
      <vt:lpstr>§ 129 zákona odst. 1 č. 500/2004 Sb., správní řád </vt:lpstr>
      <vt:lpstr>§ 180 zákona č. 183/2006 Sb., stavební zákon </vt:lpstr>
      <vt:lpstr>§ 32 odst. 2 zákona č. 85/1996 Sb., o advokacii </vt:lpstr>
      <vt:lpstr>§ 48 zákona č. 202/1990 Sb., o loteriích a jiných podobných hrách</vt:lpstr>
      <vt:lpstr>§ 50 odst. 1 zákona č. 361/2003 Sb., o služebním poměru příslušníků bezpečnostních sborů </vt:lpstr>
      <vt:lpstr>§ 54 zákona č. 289/1995 Sb., lesní zákon </vt:lpstr>
      <vt:lpstr>§ 62 odst. 1 zákona č. 500/2004 Sb., správní řád </vt:lpstr>
      <vt:lpstr>§ 88 odst. 1 zákona č. 234/2014 Sb., o státní službě </vt:lpstr>
      <vt:lpstr>§ 88 zákona č. 114/1992 Sb., o ochraně přírody a krajiny </vt:lpstr>
      <vt:lpstr>Přestupky</vt:lpstr>
      <vt:lpstr>Sankce</vt:lpstr>
      <vt:lpstr>Zákaz pobytu - § 15a</vt:lpstr>
      <vt:lpstr>Ochranná opatření</vt:lpstr>
      <vt:lpstr>Prezentace aplikace PowerPoint</vt:lpstr>
      <vt:lpstr>Skutkové podstaty</vt:lpstr>
      <vt:lpstr>Změna právní úpravy</vt:lpstr>
      <vt:lpstr>Definice přestupku</vt:lpstr>
      <vt:lpstr>Principy správního trestání</vt:lpstr>
      <vt:lpstr>Právo na spravedlivý proces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Možné zásahy veřejného ochránce práv v oblasti veřejné služby</dc:title>
  <dc:creator>ChamrathR</dc:creator>
  <cp:lastModifiedBy>Anna Chamráthová</cp:lastModifiedBy>
  <cp:revision>41</cp:revision>
  <cp:lastPrinted>2016-11-28T15:38:35Z</cp:lastPrinted>
  <dcterms:created xsi:type="dcterms:W3CDTF">2015-11-18T12:59:23Z</dcterms:created>
  <dcterms:modified xsi:type="dcterms:W3CDTF">2016-11-30T06:40:20Z</dcterms:modified>
</cp:coreProperties>
</file>