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2" r:id="rId4"/>
    <p:sldId id="271" r:id="rId5"/>
    <p:sldId id="273" r:id="rId6"/>
    <p:sldId id="258" r:id="rId7"/>
    <p:sldId id="259" r:id="rId8"/>
    <p:sldId id="262" r:id="rId9"/>
    <p:sldId id="265" r:id="rId10"/>
    <p:sldId id="266" r:id="rId11"/>
    <p:sldId id="264" r:id="rId12"/>
    <p:sldId id="263" r:id="rId13"/>
    <p:sldId id="267" r:id="rId14"/>
    <p:sldId id="268" r:id="rId15"/>
    <p:sldId id="269" r:id="rId16"/>
    <p:sldId id="270" r:id="rId17"/>
    <p:sldId id="26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82"/>
    <p:restoredTop sz="94760"/>
  </p:normalViewPr>
  <p:slideViewPr>
    <p:cSldViewPr snapToGrid="0" snapToObjects="1">
      <p:cViewPr varScale="1">
        <p:scale>
          <a:sx n="79" d="100"/>
          <a:sy n="79" d="100"/>
        </p:scale>
        <p:origin x="114" y="6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cs-CZ" smtClean="0"/>
              <a:t>Kliknutím lze upravit styl.</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11/23/2016</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Přetáhněte obrázek na zástupný symbol nebo klikněte na ikonu pro přidání.</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11/23/2016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titulek">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titulke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Po kliknutí můžete upravovat styly textu v předloze.</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cs-CZ" smtClean="0"/>
              <a:t>Po kliknutí můžete upravovat styly textu v předloze.</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cs-CZ" smtClean="0"/>
              <a:t>Kliknutím lze upravit styl.</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smtClean="0"/>
              <a:t>Po kliknutí můžete upravovat styly textu v předloze.</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nchor="ct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Po kliknutí můžete upravovat styly textu v předloze.</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Po kliknutí můžete upravovat styly textu v předloze.</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cs-CZ" smtClean="0"/>
              <a:t>Kliknutím lze upravit styl.</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11/23/2016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cs-CZ" smtClean="0"/>
              <a:t>Kliknutím lze upravit styl.</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Přetáhněte obrázek na zástupný symbol nebo klikněte na ikonu pro přidání.</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11/23/2016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11/23/2016</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928400" y="314891"/>
            <a:ext cx="8574622" cy="2616199"/>
          </a:xfrm>
        </p:spPr>
        <p:txBody>
          <a:bodyPr>
            <a:normAutofit/>
          </a:bodyPr>
          <a:lstStyle/>
          <a:p>
            <a:pPr algn="l"/>
            <a:r>
              <a:rPr lang="cs-CZ" dirty="0" smtClean="0"/>
              <a:t>Několik poznámek k </a:t>
            </a:r>
            <a:br>
              <a:rPr lang="cs-CZ" dirty="0" smtClean="0"/>
            </a:br>
            <a:r>
              <a:rPr lang="cs-CZ" dirty="0" smtClean="0"/>
              <a:t>dani z přidané hodnoty</a:t>
            </a:r>
            <a:endParaRPr lang="cs-CZ" dirty="0"/>
          </a:p>
        </p:txBody>
      </p:sp>
      <p:sp>
        <p:nvSpPr>
          <p:cNvPr id="3" name="Podnadpis 2"/>
          <p:cNvSpPr>
            <a:spLocks noGrp="1"/>
          </p:cNvSpPr>
          <p:nvPr>
            <p:ph type="subTitle" idx="1"/>
          </p:nvPr>
        </p:nvSpPr>
        <p:spPr>
          <a:xfrm>
            <a:off x="4515377" y="4047762"/>
            <a:ext cx="6987645" cy="1388534"/>
          </a:xfrm>
        </p:spPr>
        <p:txBody>
          <a:bodyPr/>
          <a:lstStyle/>
          <a:p>
            <a:r>
              <a:rPr lang="cs-CZ" sz="2400" dirty="0" smtClean="0"/>
              <a:t>Finanční právo </a:t>
            </a:r>
            <a:endParaRPr lang="cs-CZ" sz="2400" dirty="0" smtClean="0"/>
          </a:p>
          <a:p>
            <a:r>
              <a:rPr lang="cs-CZ" sz="2400" dirty="0" smtClean="0"/>
              <a:t>seminář</a:t>
            </a:r>
            <a:endParaRPr lang="cs-CZ" dirty="0"/>
          </a:p>
        </p:txBody>
      </p:sp>
    </p:spTree>
    <p:extLst>
      <p:ext uri="{BB962C8B-B14F-4D97-AF65-F5344CB8AC3E}">
        <p14:creationId xmlns:p14="http://schemas.microsoft.com/office/powerpoint/2010/main" val="6255228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Místo plnění při poskytnutí služby (viz § 9)</a:t>
            </a:r>
            <a:endParaRPr lang="cs-CZ" dirty="0"/>
          </a:p>
        </p:txBody>
      </p:sp>
      <p:sp>
        <p:nvSpPr>
          <p:cNvPr id="3" name="Zástupný symbol pro obsah 2"/>
          <p:cNvSpPr>
            <a:spLocks noGrp="1"/>
          </p:cNvSpPr>
          <p:nvPr>
            <p:ph idx="1"/>
          </p:nvPr>
        </p:nvSpPr>
        <p:spPr>
          <a:xfrm>
            <a:off x="1484310" y="2204581"/>
            <a:ext cx="10018713" cy="4434214"/>
          </a:xfrm>
        </p:spPr>
        <p:txBody>
          <a:bodyPr>
            <a:normAutofit/>
          </a:bodyPr>
          <a:lstStyle/>
          <a:p>
            <a:r>
              <a:rPr lang="cs-CZ" dirty="0"/>
              <a:t> Místem plnění při </a:t>
            </a:r>
            <a:r>
              <a:rPr lang="cs-CZ" b="1" dirty="0"/>
              <a:t>poskytnutí služby osobě povinné k dani je místo, kde má tato osoba </a:t>
            </a:r>
            <a:r>
              <a:rPr lang="cs-CZ" b="1" dirty="0" smtClean="0"/>
              <a:t>sídlo</a:t>
            </a:r>
          </a:p>
          <a:p>
            <a:r>
              <a:rPr lang="cs-CZ" dirty="0"/>
              <a:t>Místem plnění při </a:t>
            </a:r>
            <a:r>
              <a:rPr lang="cs-CZ" b="1" dirty="0"/>
              <a:t>poskytnutí služby osobě nepovinné k dani je místo, kde má osoba poskytující službu </a:t>
            </a:r>
            <a:r>
              <a:rPr lang="cs-CZ" b="1" dirty="0" smtClean="0"/>
              <a:t>sídlo</a:t>
            </a:r>
          </a:p>
          <a:p>
            <a:r>
              <a:rPr lang="cs-CZ" dirty="0"/>
              <a:t>Místem plnění při poskytnutí služby </a:t>
            </a:r>
            <a:r>
              <a:rPr lang="cs-CZ" b="1" dirty="0"/>
              <a:t>vztahující se k nemovité </a:t>
            </a:r>
            <a:r>
              <a:rPr lang="cs-CZ" b="1" dirty="0" smtClean="0"/>
              <a:t>věci ... </a:t>
            </a:r>
            <a:r>
              <a:rPr lang="cs-CZ" b="1" dirty="0"/>
              <a:t>je místo, kde se nemovitá věc </a:t>
            </a:r>
            <a:r>
              <a:rPr lang="cs-CZ" b="1" dirty="0" smtClean="0"/>
              <a:t>nachází</a:t>
            </a:r>
            <a:r>
              <a:rPr lang="cs-CZ" dirty="0" smtClean="0"/>
              <a:t> (§ 10)</a:t>
            </a:r>
          </a:p>
          <a:p>
            <a:r>
              <a:rPr lang="cs-CZ" dirty="0"/>
              <a:t>Místem plnění při poskytnutí </a:t>
            </a:r>
            <a:r>
              <a:rPr lang="cs-CZ" b="1" dirty="0"/>
              <a:t>stravovací služby je místo, kde je tato služba skutečně </a:t>
            </a:r>
            <a:r>
              <a:rPr lang="cs-CZ" b="1" dirty="0" smtClean="0"/>
              <a:t>poskytnuta </a:t>
            </a:r>
            <a:r>
              <a:rPr lang="cs-CZ" dirty="0" smtClean="0"/>
              <a:t>(§ 10 c),</a:t>
            </a:r>
          </a:p>
          <a:p>
            <a:r>
              <a:rPr lang="cs-CZ" dirty="0" smtClean="0"/>
              <a:t>atd ... (§ 9 - § 10i)</a:t>
            </a:r>
          </a:p>
          <a:p>
            <a:endParaRPr lang="cs-CZ" dirty="0"/>
          </a:p>
        </p:txBody>
      </p:sp>
    </p:spTree>
    <p:extLst>
      <p:ext uri="{BB962C8B-B14F-4D97-AF65-F5344CB8AC3E}">
        <p14:creationId xmlns:p14="http://schemas.microsoft.com/office/powerpoint/2010/main" val="14535552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Osvobození od daně</a:t>
            </a:r>
            <a:endParaRPr lang="cs-CZ" dirty="0"/>
          </a:p>
        </p:txBody>
      </p:sp>
      <p:sp>
        <p:nvSpPr>
          <p:cNvPr id="3" name="Zástupný symbol pro obsah 2"/>
          <p:cNvSpPr>
            <a:spLocks noGrp="1"/>
          </p:cNvSpPr>
          <p:nvPr>
            <p:ph idx="1"/>
          </p:nvPr>
        </p:nvSpPr>
        <p:spPr>
          <a:xfrm>
            <a:off x="1484311" y="2041742"/>
            <a:ext cx="10018713" cy="4008329"/>
          </a:xfrm>
        </p:spPr>
        <p:txBody>
          <a:bodyPr>
            <a:normAutofit/>
          </a:bodyPr>
          <a:lstStyle/>
          <a:p>
            <a:r>
              <a:rPr lang="cs-CZ" sz="3400" b="1" dirty="0" smtClean="0"/>
              <a:t>Osvobození od daně </a:t>
            </a:r>
            <a:r>
              <a:rPr lang="cs-CZ" sz="3400" dirty="0" smtClean="0"/>
              <a:t>- jedná se o plnění, která jsou sice předmětem daně, ale jsou od daně osvobozena (viz např. § 52 – § 62)</a:t>
            </a:r>
          </a:p>
          <a:p>
            <a:r>
              <a:rPr lang="cs-CZ" sz="3400" b="1" dirty="0" smtClean="0"/>
              <a:t>Osvobození od daně s nárokem na odpočet</a:t>
            </a:r>
            <a:r>
              <a:rPr lang="cs-CZ" sz="3400" dirty="0" smtClean="0"/>
              <a:t> – plnění, která jsou předmětem daně, jsou od daně osvobozena a zároveň lze uplatnit odpočet daně zaplacené na vstupu (viz např. § 64 - § 71)</a:t>
            </a:r>
            <a:endParaRPr lang="cs-CZ" dirty="0"/>
          </a:p>
        </p:txBody>
      </p:sp>
    </p:spTree>
    <p:extLst>
      <p:ext uri="{BB962C8B-B14F-4D97-AF65-F5344CB8AC3E}">
        <p14:creationId xmlns:p14="http://schemas.microsoft.com/office/powerpoint/2010/main" val="8320594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Odpočet daně (viz zejm. § 72 - § 79c)</a:t>
            </a:r>
            <a:endParaRPr lang="cs-CZ" dirty="0"/>
          </a:p>
        </p:txBody>
      </p:sp>
      <p:sp>
        <p:nvSpPr>
          <p:cNvPr id="3" name="Zástupný symbol pro obsah 2"/>
          <p:cNvSpPr>
            <a:spLocks noGrp="1"/>
          </p:cNvSpPr>
          <p:nvPr>
            <p:ph idx="1"/>
          </p:nvPr>
        </p:nvSpPr>
        <p:spPr>
          <a:xfrm>
            <a:off x="1484310" y="2438399"/>
            <a:ext cx="10018713" cy="3912297"/>
          </a:xfrm>
        </p:spPr>
        <p:txBody>
          <a:bodyPr>
            <a:normAutofit fontScale="92500"/>
          </a:bodyPr>
          <a:lstStyle/>
          <a:p>
            <a:r>
              <a:rPr lang="cs-CZ" dirty="0"/>
              <a:t>Plátce je oprávněn </a:t>
            </a:r>
            <a:r>
              <a:rPr lang="cs-CZ" b="1" dirty="0"/>
              <a:t>k odpočetu daně na vstupu u přijatého zdanitelného plnění</a:t>
            </a:r>
            <a:r>
              <a:rPr lang="cs-CZ" dirty="0"/>
              <a:t>, které v rámci svých ekonomických činností </a:t>
            </a:r>
            <a:r>
              <a:rPr lang="cs-CZ" b="1" dirty="0"/>
              <a:t>použije k uskutečňování </a:t>
            </a:r>
            <a:r>
              <a:rPr lang="cs-CZ" dirty="0" smtClean="0"/>
              <a:t>například u</a:t>
            </a:r>
          </a:p>
          <a:p>
            <a:pPr lvl="1"/>
            <a:r>
              <a:rPr lang="cs-CZ" dirty="0"/>
              <a:t>zdanitelných plnění dodání zboží nebo poskytnutí služby s místem plnění v tuzemsku,</a:t>
            </a:r>
          </a:p>
          <a:p>
            <a:pPr lvl="1"/>
            <a:r>
              <a:rPr lang="cs-CZ" dirty="0"/>
              <a:t>plnění osvobozených od daně s nárokem na odpočet daně s místem plnění v tuzemsku,</a:t>
            </a:r>
          </a:p>
          <a:p>
            <a:pPr lvl="1"/>
            <a:r>
              <a:rPr lang="cs-CZ" dirty="0"/>
              <a:t>plnění s místem plnění mimo tuzemsko, pokud by měl nárok na odpočet daně, jestliže by se uskutečnila s místem plnění v tuzemsku</a:t>
            </a:r>
            <a:r>
              <a:rPr lang="cs-CZ" dirty="0" smtClean="0"/>
              <a:t>.</a:t>
            </a:r>
          </a:p>
          <a:p>
            <a:pPr lvl="1"/>
            <a:endParaRPr lang="cs-CZ" dirty="0"/>
          </a:p>
          <a:p>
            <a:r>
              <a:rPr lang="cs-CZ" dirty="0"/>
              <a:t>Použije-li plátce přijaté zdanitelné plnění jak pro účely, které zakládají nárok na odpočet daně, tak pro jiné účely, je oprávněn uplatnit nárok na odpočet daně jen v části připadající na použití s nárokem na odpočet daně </a:t>
            </a:r>
          </a:p>
        </p:txBody>
      </p:sp>
    </p:spTree>
    <p:extLst>
      <p:ext uri="{BB962C8B-B14F-4D97-AF65-F5344CB8AC3E}">
        <p14:creationId xmlns:p14="http://schemas.microsoft.com/office/powerpoint/2010/main" val="8320594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Základ daně (viz zejm. § 36 - § 42)</a:t>
            </a:r>
            <a:endParaRPr lang="cs-CZ" dirty="0"/>
          </a:p>
        </p:txBody>
      </p:sp>
      <p:sp>
        <p:nvSpPr>
          <p:cNvPr id="3" name="Zástupný symbol pro obsah 2"/>
          <p:cNvSpPr>
            <a:spLocks noGrp="1"/>
          </p:cNvSpPr>
          <p:nvPr>
            <p:ph idx="1"/>
          </p:nvPr>
        </p:nvSpPr>
        <p:spPr>
          <a:xfrm>
            <a:off x="1484310" y="2438399"/>
            <a:ext cx="10018713" cy="3912297"/>
          </a:xfrm>
        </p:spPr>
        <p:txBody>
          <a:bodyPr>
            <a:normAutofit lnSpcReduction="10000"/>
          </a:bodyPr>
          <a:lstStyle/>
          <a:p>
            <a:r>
              <a:rPr lang="cs-CZ" dirty="0"/>
              <a:t>Základem daně je </a:t>
            </a:r>
            <a:r>
              <a:rPr lang="cs-CZ" b="1" dirty="0"/>
              <a:t>vše, co jako úplatu obdržel nebo má obdržet plátce za uskutečněné zdanitelné plnění</a:t>
            </a:r>
            <a:r>
              <a:rPr lang="cs-CZ" dirty="0"/>
              <a:t>, </a:t>
            </a:r>
            <a:r>
              <a:rPr lang="cs-CZ" dirty="0" smtClean="0"/>
              <a:t>a to i částku </a:t>
            </a:r>
            <a:r>
              <a:rPr lang="cs-CZ" dirty="0"/>
              <a:t>na úhradu spotřební daně od osoby, pro kterou je zdanitelné plnění uskutečněno, nebo od třetí osoby, bez daně za toto zdanitelné plnění. V případě přijetí platby před uskutečněním zdanitelného plnění je základem daně částka přijaté platby snížená o </a:t>
            </a:r>
            <a:r>
              <a:rPr lang="cs-CZ" dirty="0" smtClean="0"/>
              <a:t>daň.</a:t>
            </a:r>
          </a:p>
          <a:p>
            <a:r>
              <a:rPr lang="cs-CZ" dirty="0"/>
              <a:t>Základ daně </a:t>
            </a:r>
            <a:r>
              <a:rPr lang="cs-CZ" dirty="0" smtClean="0"/>
              <a:t>rovněž zahrnuje </a:t>
            </a:r>
            <a:r>
              <a:rPr lang="cs-CZ" dirty="0"/>
              <a:t>cla, daň z elektřiny, daň ze zemního plynu a některých dalších plynů a daň z pevných paliv, dotace k ceně, vedlejší výdaje účtované osobě, pro kterou je uskutečňováno zdanitelné plnění, při jeho uskutečnění, při poskytnutí služby i materiál přímo související s poskytovanou službou. Za vedlejší výdaje se považují zejména náklady na balení, přepravu, pojištění a </a:t>
            </a:r>
            <a:r>
              <a:rPr lang="cs-CZ" dirty="0" smtClean="0"/>
              <a:t>provize.</a:t>
            </a:r>
            <a:endParaRPr lang="cs-CZ" dirty="0"/>
          </a:p>
        </p:txBody>
      </p:sp>
    </p:spTree>
    <p:extLst>
      <p:ext uri="{BB962C8B-B14F-4D97-AF65-F5344CB8AC3E}">
        <p14:creationId xmlns:p14="http://schemas.microsoft.com/office/powerpoint/2010/main" val="344716869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Sazby daně (viz zejm. § 47 - § 49)</a:t>
            </a:r>
            <a:endParaRPr lang="cs-CZ" dirty="0"/>
          </a:p>
        </p:txBody>
      </p:sp>
      <p:sp>
        <p:nvSpPr>
          <p:cNvPr id="3" name="Zástupný symbol pro obsah 2"/>
          <p:cNvSpPr>
            <a:spLocks noGrp="1"/>
          </p:cNvSpPr>
          <p:nvPr>
            <p:ph idx="1"/>
          </p:nvPr>
        </p:nvSpPr>
        <p:spPr>
          <a:xfrm>
            <a:off x="1484310" y="2438399"/>
            <a:ext cx="10018713" cy="3912297"/>
          </a:xfrm>
        </p:spPr>
        <p:txBody>
          <a:bodyPr>
            <a:normAutofit/>
          </a:bodyPr>
          <a:lstStyle/>
          <a:p>
            <a:pPr marL="0" indent="0">
              <a:buNone/>
            </a:pPr>
            <a:r>
              <a:rPr lang="cs-CZ" dirty="0"/>
              <a:t>U zdanitelného plnění nebo přijaté úplaty se uplatňuje</a:t>
            </a:r>
          </a:p>
          <a:p>
            <a:r>
              <a:rPr lang="cs-CZ" dirty="0" smtClean="0"/>
              <a:t>a</a:t>
            </a:r>
            <a:r>
              <a:rPr lang="cs-CZ" dirty="0"/>
              <a:t>) základní sazba daně ve výši 21 %,</a:t>
            </a:r>
          </a:p>
          <a:p>
            <a:r>
              <a:rPr lang="cs-CZ" dirty="0" smtClean="0"/>
              <a:t>b) </a:t>
            </a:r>
            <a:r>
              <a:rPr lang="cs-CZ" dirty="0"/>
              <a:t>první snížená sazba daně ve výši 15 %, </a:t>
            </a:r>
            <a:r>
              <a:rPr lang="cs-CZ" dirty="0" smtClean="0"/>
              <a:t>nebo (příloha č. 2 a 3)</a:t>
            </a:r>
            <a:endParaRPr lang="cs-CZ" dirty="0"/>
          </a:p>
          <a:p>
            <a:r>
              <a:rPr lang="cs-CZ" dirty="0" smtClean="0"/>
              <a:t>c</a:t>
            </a:r>
            <a:r>
              <a:rPr lang="cs-CZ" dirty="0"/>
              <a:t>) druhá snížená sazba daně ve výši 10 </a:t>
            </a:r>
            <a:r>
              <a:rPr lang="cs-CZ" dirty="0" smtClean="0"/>
              <a:t>% (příloha č. 3a)</a:t>
            </a:r>
          </a:p>
          <a:p>
            <a:endParaRPr lang="cs-CZ" dirty="0"/>
          </a:p>
          <a:p>
            <a:endParaRPr lang="cs-CZ" dirty="0"/>
          </a:p>
        </p:txBody>
      </p:sp>
    </p:spTree>
    <p:extLst>
      <p:ext uri="{BB962C8B-B14F-4D97-AF65-F5344CB8AC3E}">
        <p14:creationId xmlns:p14="http://schemas.microsoft.com/office/powerpoint/2010/main" val="284639202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Karuselové podvody</a:t>
            </a:r>
            <a:endParaRPr lang="cs-CZ" dirty="0"/>
          </a:p>
        </p:txBody>
      </p:sp>
      <p:sp>
        <p:nvSpPr>
          <p:cNvPr id="3" name="Zástupný symbol pro obsah 2"/>
          <p:cNvSpPr>
            <a:spLocks noGrp="1"/>
          </p:cNvSpPr>
          <p:nvPr>
            <p:ph idx="1"/>
          </p:nvPr>
        </p:nvSpPr>
        <p:spPr>
          <a:xfrm>
            <a:off x="1484310" y="2242159"/>
            <a:ext cx="10018713" cy="4380885"/>
          </a:xfrm>
        </p:spPr>
        <p:txBody>
          <a:bodyPr>
            <a:normAutofit fontScale="85000" lnSpcReduction="10000"/>
          </a:bodyPr>
          <a:lstStyle/>
          <a:p>
            <a:pPr marL="0" indent="0">
              <a:buNone/>
            </a:pPr>
            <a:r>
              <a:rPr lang="cs-CZ" b="1" dirty="0" smtClean="0"/>
              <a:t>Poctiví účastníci </a:t>
            </a:r>
            <a:r>
              <a:rPr lang="cs-CZ" b="1" dirty="0"/>
              <a:t>obchodu</a:t>
            </a:r>
          </a:p>
          <a:p>
            <a:r>
              <a:rPr lang="cs-CZ" dirty="0"/>
              <a:t>Subjekt A prodává subjektu B </a:t>
            </a:r>
            <a:r>
              <a:rPr lang="cs-CZ" dirty="0" smtClean="0"/>
              <a:t>zboží za 10 </a:t>
            </a:r>
            <a:r>
              <a:rPr lang="cs-CZ" dirty="0"/>
              <a:t>mil. Kč. Dodání zboží do jiného členského státu je </a:t>
            </a:r>
            <a:r>
              <a:rPr lang="en-US" dirty="0" smtClean="0"/>
              <a:t> pro </a:t>
            </a:r>
            <a:r>
              <a:rPr lang="cs-CZ" dirty="0" smtClean="0"/>
              <a:t>subjekt A osvobozeným </a:t>
            </a:r>
            <a:r>
              <a:rPr lang="cs-CZ" dirty="0"/>
              <a:t>plněním, uplatní si nárok na odpočet DPH ve svém státě.</a:t>
            </a:r>
          </a:p>
          <a:p>
            <a:r>
              <a:rPr lang="cs-CZ" dirty="0"/>
              <a:t>Subjekt B nakupuje </a:t>
            </a:r>
            <a:r>
              <a:rPr lang="cs-CZ" dirty="0" smtClean="0"/>
              <a:t>zboží za 10 </a:t>
            </a:r>
            <a:r>
              <a:rPr lang="cs-CZ" dirty="0"/>
              <a:t>mil. Kč, vyměří daň </a:t>
            </a:r>
            <a:r>
              <a:rPr lang="cs-CZ" dirty="0" smtClean="0"/>
              <a:t>2,1 </a:t>
            </a:r>
            <a:r>
              <a:rPr lang="cs-CZ" dirty="0"/>
              <a:t>mil., současně uplatní nárok na odpočet</a:t>
            </a:r>
            <a:r>
              <a:rPr lang="cs-CZ" dirty="0" smtClean="0"/>
              <a:t>.</a:t>
            </a:r>
            <a:endParaRPr lang="cs-CZ" dirty="0"/>
          </a:p>
          <a:p>
            <a:r>
              <a:rPr lang="cs-CZ" dirty="0"/>
              <a:t>Subjekt B prodává </a:t>
            </a:r>
            <a:r>
              <a:rPr lang="cs-CZ" dirty="0" smtClean="0"/>
              <a:t>zboží za 10 </a:t>
            </a:r>
            <a:r>
              <a:rPr lang="cs-CZ" dirty="0"/>
              <a:t>mil. Kč tuzemskému subjektu C + </a:t>
            </a:r>
            <a:r>
              <a:rPr lang="cs-CZ" dirty="0" smtClean="0"/>
              <a:t>2,1 </a:t>
            </a:r>
            <a:r>
              <a:rPr lang="cs-CZ" dirty="0"/>
              <a:t>mil. Kč DPH v běžném režimu.</a:t>
            </a:r>
          </a:p>
          <a:p>
            <a:r>
              <a:rPr lang="cs-CZ" b="1" dirty="0"/>
              <a:t>Subjekt B</a:t>
            </a:r>
            <a:r>
              <a:rPr lang="cs-CZ" dirty="0"/>
              <a:t> inkasuje platbu za </a:t>
            </a:r>
            <a:r>
              <a:rPr lang="cs-CZ" dirty="0" smtClean="0"/>
              <a:t>zboží ve </a:t>
            </a:r>
            <a:r>
              <a:rPr lang="cs-CZ" dirty="0"/>
              <a:t>výši </a:t>
            </a:r>
            <a:r>
              <a:rPr lang="cs-CZ" dirty="0" smtClean="0"/>
              <a:t>12,1 </a:t>
            </a:r>
            <a:r>
              <a:rPr lang="cs-CZ" dirty="0"/>
              <a:t>mil. Kč od tuzemského subjektu C. V daňovém přiznání uvede </a:t>
            </a:r>
            <a:r>
              <a:rPr lang="cs-CZ" dirty="0" smtClean="0"/>
              <a:t>2,1 </a:t>
            </a:r>
            <a:r>
              <a:rPr lang="cs-CZ" dirty="0"/>
              <a:t>mil. Kč DPH na výstupu a </a:t>
            </a:r>
            <a:r>
              <a:rPr lang="cs-CZ" b="1" dirty="0"/>
              <a:t>daň odvede finančnímu úřadu</a:t>
            </a:r>
            <a:r>
              <a:rPr lang="cs-CZ" dirty="0"/>
              <a:t>.</a:t>
            </a:r>
          </a:p>
          <a:p>
            <a:r>
              <a:rPr lang="cs-CZ" dirty="0"/>
              <a:t>Subjekt C prodává subjektu D </a:t>
            </a:r>
            <a:r>
              <a:rPr lang="cs-CZ" dirty="0" smtClean="0"/>
              <a:t>zboží za 10 </a:t>
            </a:r>
            <a:r>
              <a:rPr lang="cs-CZ" dirty="0"/>
              <a:t>mil. Kč. Dodání zboží do jiného členského státu je pro něj osvobozeným plněním, uplatní si nárok na odpočet DPH ve svém státě. </a:t>
            </a:r>
            <a:r>
              <a:rPr lang="cs-CZ" b="1" dirty="0"/>
              <a:t>Finanční úřad</a:t>
            </a:r>
            <a:r>
              <a:rPr lang="cs-CZ" dirty="0"/>
              <a:t> pravděpodobně prověřuje situaci a </a:t>
            </a:r>
            <a:r>
              <a:rPr lang="cs-CZ" b="1" dirty="0"/>
              <a:t>vrací </a:t>
            </a:r>
            <a:r>
              <a:rPr lang="cs-CZ" b="1" dirty="0" smtClean="0"/>
              <a:t>2,1 </a:t>
            </a:r>
            <a:r>
              <a:rPr lang="cs-CZ" b="1" dirty="0"/>
              <a:t>mil. Kč</a:t>
            </a:r>
            <a:r>
              <a:rPr lang="cs-CZ" dirty="0" smtClean="0"/>
              <a:t>.</a:t>
            </a:r>
            <a:endParaRPr lang="cs-CZ"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63220" y="538964"/>
            <a:ext cx="5611661" cy="2179183"/>
          </a:xfrm>
          <a:prstGeom prst="rect">
            <a:avLst/>
          </a:prstGeom>
        </p:spPr>
      </p:pic>
      <p:sp>
        <p:nvSpPr>
          <p:cNvPr id="5" name="TextBox 4"/>
          <p:cNvSpPr txBox="1"/>
          <p:nvPr/>
        </p:nvSpPr>
        <p:spPr>
          <a:xfrm>
            <a:off x="9883081" y="6488668"/>
            <a:ext cx="2308919" cy="369332"/>
          </a:xfrm>
          <a:prstGeom prst="rect">
            <a:avLst/>
          </a:prstGeom>
          <a:noFill/>
        </p:spPr>
        <p:txBody>
          <a:bodyPr wrap="square" rtlCol="0">
            <a:spAutoFit/>
          </a:bodyPr>
          <a:lstStyle/>
          <a:p>
            <a:r>
              <a:rPr lang="cs-CZ" dirty="0" smtClean="0"/>
              <a:t>Zdroj: az-data.cz</a:t>
            </a:r>
            <a:endParaRPr lang="en-US" dirty="0"/>
          </a:p>
        </p:txBody>
      </p:sp>
    </p:spTree>
    <p:extLst>
      <p:ext uri="{BB962C8B-B14F-4D97-AF65-F5344CB8AC3E}">
        <p14:creationId xmlns:p14="http://schemas.microsoft.com/office/powerpoint/2010/main" val="284639202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Karuselové podvody II</a:t>
            </a:r>
            <a:endParaRPr lang="cs-CZ" dirty="0"/>
          </a:p>
        </p:txBody>
      </p:sp>
      <p:sp>
        <p:nvSpPr>
          <p:cNvPr id="3" name="Zástupný symbol pro obsah 2"/>
          <p:cNvSpPr>
            <a:spLocks noGrp="1"/>
          </p:cNvSpPr>
          <p:nvPr>
            <p:ph idx="1"/>
          </p:nvPr>
        </p:nvSpPr>
        <p:spPr>
          <a:xfrm>
            <a:off x="1484310" y="2242159"/>
            <a:ext cx="10018713" cy="4380885"/>
          </a:xfrm>
        </p:spPr>
        <p:txBody>
          <a:bodyPr>
            <a:normAutofit fontScale="85000" lnSpcReduction="20000"/>
          </a:bodyPr>
          <a:lstStyle/>
          <a:p>
            <a:pPr marL="0" indent="0">
              <a:buNone/>
            </a:pPr>
            <a:r>
              <a:rPr lang="cs-CZ" b="1" dirty="0" smtClean="0"/>
              <a:t>Nepoctiví účastníci </a:t>
            </a:r>
            <a:r>
              <a:rPr lang="cs-CZ" b="1" dirty="0"/>
              <a:t>obchodu</a:t>
            </a:r>
          </a:p>
          <a:p>
            <a:r>
              <a:rPr lang="cs-CZ" dirty="0"/>
              <a:t>Subjekt A prodává subjektu B </a:t>
            </a:r>
            <a:r>
              <a:rPr lang="cs-CZ" dirty="0" smtClean="0"/>
              <a:t>zboží za 10 </a:t>
            </a:r>
            <a:r>
              <a:rPr lang="cs-CZ" dirty="0"/>
              <a:t>mil. Kč. Dodání zboží do jiného členského státu je pro </a:t>
            </a:r>
            <a:r>
              <a:rPr lang="en-US" dirty="0" err="1" smtClean="0"/>
              <a:t>subjekt</a:t>
            </a:r>
            <a:r>
              <a:rPr lang="en-US" dirty="0" smtClean="0"/>
              <a:t> A</a:t>
            </a:r>
            <a:r>
              <a:rPr lang="cs-CZ" dirty="0" smtClean="0"/>
              <a:t> </a:t>
            </a:r>
            <a:r>
              <a:rPr lang="cs-CZ" dirty="0"/>
              <a:t>osvobozeným plněním, uplatní si nárok na odpočet DPH ve svém státě.</a:t>
            </a:r>
          </a:p>
          <a:p>
            <a:r>
              <a:rPr lang="cs-CZ" dirty="0"/>
              <a:t>Subjekt B nakupuje </a:t>
            </a:r>
            <a:r>
              <a:rPr lang="cs-CZ" dirty="0" smtClean="0"/>
              <a:t>zboží za 10 </a:t>
            </a:r>
            <a:r>
              <a:rPr lang="cs-CZ" dirty="0"/>
              <a:t>mil. Kč, vyměří daň </a:t>
            </a:r>
            <a:r>
              <a:rPr lang="cs-CZ" dirty="0" smtClean="0"/>
              <a:t>2,1 </a:t>
            </a:r>
            <a:r>
              <a:rPr lang="cs-CZ" dirty="0"/>
              <a:t>mil., současně uplatní nárok na odpočet</a:t>
            </a:r>
            <a:r>
              <a:rPr lang="cs-CZ" dirty="0" smtClean="0"/>
              <a:t>.</a:t>
            </a:r>
            <a:endParaRPr lang="cs-CZ" dirty="0"/>
          </a:p>
          <a:p>
            <a:r>
              <a:rPr lang="cs-CZ" dirty="0"/>
              <a:t>Subjekt B prodává </a:t>
            </a:r>
            <a:r>
              <a:rPr lang="cs-CZ" dirty="0" smtClean="0"/>
              <a:t>zboží za 10 </a:t>
            </a:r>
            <a:r>
              <a:rPr lang="cs-CZ" dirty="0"/>
              <a:t>mil. Kč tuzemskému subjektu C + </a:t>
            </a:r>
            <a:r>
              <a:rPr lang="cs-CZ" dirty="0" smtClean="0"/>
              <a:t>2,1 </a:t>
            </a:r>
            <a:r>
              <a:rPr lang="cs-CZ" dirty="0"/>
              <a:t>mil. Kč DPH v běžném režimu.</a:t>
            </a:r>
          </a:p>
          <a:p>
            <a:r>
              <a:rPr lang="cs-CZ" dirty="0"/>
              <a:t>Subjekt B inkasuje platbu za </a:t>
            </a:r>
            <a:r>
              <a:rPr lang="cs-CZ" dirty="0" smtClean="0"/>
              <a:t>zboží ve </a:t>
            </a:r>
            <a:r>
              <a:rPr lang="cs-CZ" dirty="0"/>
              <a:t>výši </a:t>
            </a:r>
            <a:r>
              <a:rPr lang="cs-CZ" dirty="0" smtClean="0"/>
              <a:t>12,1 </a:t>
            </a:r>
            <a:r>
              <a:rPr lang="cs-CZ" dirty="0"/>
              <a:t>mil. Kč od tuzemského subjektu C. Daňové přiznání buď vůbec nepodává nebo daň nezaplatí. </a:t>
            </a:r>
            <a:r>
              <a:rPr lang="cs-CZ" b="1" dirty="0" smtClean="0"/>
              <a:t>Subjekt B </a:t>
            </a:r>
            <a:r>
              <a:rPr lang="cs-CZ" b="1" dirty="0"/>
              <a:t>zaniká a získaných </a:t>
            </a:r>
            <a:r>
              <a:rPr lang="cs-CZ" b="1" dirty="0" smtClean="0"/>
              <a:t>2,1 </a:t>
            </a:r>
            <a:r>
              <a:rPr lang="cs-CZ" b="1" dirty="0"/>
              <a:t>mil. se ztrácí</a:t>
            </a:r>
            <a:r>
              <a:rPr lang="cs-CZ" dirty="0"/>
              <a:t>.</a:t>
            </a:r>
          </a:p>
          <a:p>
            <a:r>
              <a:rPr lang="cs-CZ" dirty="0"/>
              <a:t>Subjekt C prodává subjektu D </a:t>
            </a:r>
            <a:r>
              <a:rPr lang="cs-CZ" dirty="0" smtClean="0"/>
              <a:t>zbož za 10 </a:t>
            </a:r>
            <a:r>
              <a:rPr lang="cs-CZ" dirty="0"/>
              <a:t>mil. Kč. Dodání zboží do jiného členského státu je pro něj osvobozeným plněním, uplatní si nárok na odpočet DPH ve svém státě. </a:t>
            </a:r>
            <a:r>
              <a:rPr lang="cs-CZ" b="1" dirty="0"/>
              <a:t>Finanční úřad váhá, zda mu vrátí </a:t>
            </a:r>
            <a:r>
              <a:rPr lang="cs-CZ" b="1" dirty="0" smtClean="0"/>
              <a:t>2,1 </a:t>
            </a:r>
            <a:r>
              <a:rPr lang="cs-CZ" b="1" dirty="0"/>
              <a:t>mil. Kč. Pokud se prokáže, že o podvodu nevěděl a vědět nemohl, je to stát, kdo tratí.</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63220" y="538964"/>
            <a:ext cx="5741869" cy="2104027"/>
          </a:xfrm>
          <a:prstGeom prst="rect">
            <a:avLst/>
          </a:prstGeom>
        </p:spPr>
      </p:pic>
      <p:sp>
        <p:nvSpPr>
          <p:cNvPr id="5" name="TextBox 4"/>
          <p:cNvSpPr txBox="1"/>
          <p:nvPr/>
        </p:nvSpPr>
        <p:spPr>
          <a:xfrm>
            <a:off x="9883081" y="6488668"/>
            <a:ext cx="2308919" cy="369332"/>
          </a:xfrm>
          <a:prstGeom prst="rect">
            <a:avLst/>
          </a:prstGeom>
          <a:noFill/>
        </p:spPr>
        <p:txBody>
          <a:bodyPr wrap="square" rtlCol="0">
            <a:spAutoFit/>
          </a:bodyPr>
          <a:lstStyle/>
          <a:p>
            <a:r>
              <a:rPr lang="cs-CZ" dirty="0" smtClean="0"/>
              <a:t>Zdroj: az-data.cz</a:t>
            </a:r>
            <a:endParaRPr lang="en-US" dirty="0"/>
          </a:p>
        </p:txBody>
      </p:sp>
    </p:spTree>
    <p:extLst>
      <p:ext uri="{BB962C8B-B14F-4D97-AF65-F5344CB8AC3E}">
        <p14:creationId xmlns:p14="http://schemas.microsoft.com/office/powerpoint/2010/main" val="34324160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8" name="Zástupný symbol pro obsah 7"/>
          <p:cNvSpPr>
            <a:spLocks noGrp="1"/>
          </p:cNvSpPr>
          <p:nvPr>
            <p:ph idx="1"/>
          </p:nvPr>
        </p:nvSpPr>
        <p:spPr/>
        <p:txBody>
          <a:bodyPr>
            <a:normAutofit/>
          </a:bodyPr>
          <a:lstStyle/>
          <a:p>
            <a:pPr algn="r">
              <a:buNone/>
            </a:pPr>
            <a:endParaRPr lang="cs-CZ" dirty="0" smtClean="0"/>
          </a:p>
          <a:p>
            <a:pPr algn="ctr">
              <a:buNone/>
            </a:pPr>
            <a:r>
              <a:rPr lang="cs-CZ" dirty="0" smtClean="0"/>
              <a:t>Děkuji za pozornost</a:t>
            </a:r>
            <a:endParaRPr lang="cs-CZ" dirty="0"/>
          </a:p>
          <a:p>
            <a:pPr algn="r">
              <a:buNone/>
            </a:pPr>
            <a:endParaRPr lang="cs-CZ" dirty="0" smtClean="0"/>
          </a:p>
          <a:p>
            <a:pPr algn="r">
              <a:buNone/>
            </a:pPr>
            <a:r>
              <a:rPr lang="cs-CZ" dirty="0" smtClean="0"/>
              <a:t>Mgr. Johan Schweigl, Ph.D.</a:t>
            </a:r>
          </a:p>
          <a:p>
            <a:pPr algn="r"/>
            <a:endParaRPr lang="cs-CZ" dirty="0"/>
          </a:p>
        </p:txBody>
      </p:sp>
    </p:spTree>
    <p:extLst>
      <p:ext uri="{BB962C8B-B14F-4D97-AF65-F5344CB8AC3E}">
        <p14:creationId xmlns:p14="http://schemas.microsoft.com/office/powerpoint/2010/main" val="5148478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Úvodem pro představu, jak DPH vlastně funguje...</a:t>
            </a:r>
            <a:endParaRPr lang="cs-CZ" dirty="0"/>
          </a:p>
        </p:txBody>
      </p:sp>
      <p:sp>
        <p:nvSpPr>
          <p:cNvPr id="3" name="Zástupný symbol pro obsah 2"/>
          <p:cNvSpPr>
            <a:spLocks noGrp="1"/>
          </p:cNvSpPr>
          <p:nvPr>
            <p:ph idx="1"/>
          </p:nvPr>
        </p:nvSpPr>
        <p:spPr>
          <a:xfrm>
            <a:off x="1484311" y="2116899"/>
            <a:ext cx="10018713" cy="3124201"/>
          </a:xfrm>
        </p:spPr>
        <p:txBody>
          <a:bodyPr>
            <a:normAutofit fontScale="92500"/>
          </a:bodyPr>
          <a:lstStyle/>
          <a:p>
            <a:r>
              <a:rPr lang="cs-CZ" b="1" dirty="0"/>
              <a:t>Podnikatel bez cizích vstupů</a:t>
            </a:r>
          </a:p>
          <a:p>
            <a:pPr algn="just"/>
            <a:r>
              <a:rPr lang="cs-CZ" dirty="0" smtClean="0"/>
              <a:t>Živnostník-stolař </a:t>
            </a:r>
            <a:r>
              <a:rPr lang="cs-CZ" dirty="0"/>
              <a:t>(</a:t>
            </a:r>
            <a:r>
              <a:rPr lang="cs-CZ" dirty="0" smtClean="0"/>
              <a:t>registrovaný </a:t>
            </a:r>
            <a:r>
              <a:rPr lang="cs-CZ" dirty="0"/>
              <a:t>plátce DPH</a:t>
            </a:r>
            <a:r>
              <a:rPr lang="cs-CZ" dirty="0" smtClean="0"/>
              <a:t>) je ve </a:t>
            </a:r>
            <a:r>
              <a:rPr lang="cs-CZ" dirty="0"/>
              <a:t>své práci zcela </a:t>
            </a:r>
            <a:r>
              <a:rPr lang="cs-CZ" dirty="0" smtClean="0"/>
              <a:t>soběstačný, tj. veškeré fáze výroby zastává sám. Zdědil </a:t>
            </a:r>
            <a:r>
              <a:rPr lang="cs-CZ" dirty="0"/>
              <a:t>řemeslo rukodělné dřevěné výroby, má zařízenou dílničku, dřevo získává  z </a:t>
            </a:r>
            <a:r>
              <a:rPr lang="cs-CZ" dirty="0" smtClean="0"/>
              <a:t>nedalekého vlastního </a:t>
            </a:r>
            <a:r>
              <a:rPr lang="cs-CZ" dirty="0"/>
              <a:t>lesa. Od klienta obdrží zakázku na ručně vyrobenou židli. </a:t>
            </a:r>
            <a:r>
              <a:rPr lang="cs-CZ" dirty="0" smtClean="0"/>
              <a:t>Nejprve vybere </a:t>
            </a:r>
            <a:r>
              <a:rPr lang="cs-CZ" dirty="0"/>
              <a:t>vhodné dřevo, opracuje a vytvoří vyřezávanou židli. Dřevěný materiál ocení na 1400 Kč, svou práci na 600 Kč a cenu židle stanoví na 2000 Kč. </a:t>
            </a:r>
            <a:r>
              <a:rPr lang="cs-CZ" u="sng" dirty="0"/>
              <a:t>Tato částka představuje přidanou hodnotu kterou svou činností vytvořil a musí být zdaněna.</a:t>
            </a:r>
            <a:endParaRPr lang="cs-CZ" u="sng" dirty="0" smtClean="0"/>
          </a:p>
        </p:txBody>
      </p:sp>
      <p:sp>
        <p:nvSpPr>
          <p:cNvPr id="4" name="TextBox 3"/>
          <p:cNvSpPr txBox="1"/>
          <p:nvPr/>
        </p:nvSpPr>
        <p:spPr>
          <a:xfrm>
            <a:off x="8680538" y="6275540"/>
            <a:ext cx="2822486" cy="307777"/>
          </a:xfrm>
          <a:prstGeom prst="rect">
            <a:avLst/>
          </a:prstGeom>
          <a:noFill/>
        </p:spPr>
        <p:txBody>
          <a:bodyPr wrap="square" rtlCol="0">
            <a:spAutoFit/>
          </a:bodyPr>
          <a:lstStyle/>
          <a:p>
            <a:r>
              <a:rPr lang="cs-CZ" sz="1400" dirty="0" smtClean="0"/>
              <a:t>Zdroj: www.uctujemeprovas.cz</a:t>
            </a:r>
            <a:endParaRPr lang="en-US" sz="1400" dirty="0"/>
          </a:p>
        </p:txBody>
      </p:sp>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Úvodem pro představu, jak DPH vlastně funguje...</a:t>
            </a:r>
            <a:endParaRPr lang="cs-CZ" dirty="0"/>
          </a:p>
        </p:txBody>
      </p:sp>
      <p:sp>
        <p:nvSpPr>
          <p:cNvPr id="3" name="Zástupný symbol pro obsah 2"/>
          <p:cNvSpPr>
            <a:spLocks noGrp="1"/>
          </p:cNvSpPr>
          <p:nvPr>
            <p:ph idx="1"/>
          </p:nvPr>
        </p:nvSpPr>
        <p:spPr>
          <a:xfrm>
            <a:off x="1484311" y="2116899"/>
            <a:ext cx="10018713" cy="3124201"/>
          </a:xfrm>
        </p:spPr>
        <p:txBody>
          <a:bodyPr>
            <a:normAutofit/>
          </a:bodyPr>
          <a:lstStyle/>
          <a:p>
            <a:r>
              <a:rPr lang="cs-CZ" b="1" dirty="0"/>
              <a:t>Podnikatel bez cizích </a:t>
            </a:r>
            <a:r>
              <a:rPr lang="cs-CZ" b="1" dirty="0" smtClean="0"/>
              <a:t>vstupů</a:t>
            </a:r>
          </a:p>
          <a:p>
            <a:pPr algn="just"/>
            <a:r>
              <a:rPr lang="cs-CZ" dirty="0"/>
              <a:t>Celkovou cenu židle dostaneme po sečtení základu daně 2000 Kč + DPH 420 Kč = 2420 Kč. Zákazník, který si ji koupí, zaplatí současně s hodnotou výrobku i částku DPH - stává se tzv. poplatníkem daně DPH. Stolař od něj peníze přebere, 2000 Kč je jeho příjmem a částku daně 420 Kč odvede státu v nejbližším vyúčtování přiznání k DPH - stává se tzv. plátcem DPH. Pokud by stolař židli neprodal, neodváděl by žádnou daň.</a:t>
            </a:r>
          </a:p>
        </p:txBody>
      </p:sp>
      <p:sp>
        <p:nvSpPr>
          <p:cNvPr id="4" name="TextBox 3"/>
          <p:cNvSpPr txBox="1"/>
          <p:nvPr/>
        </p:nvSpPr>
        <p:spPr>
          <a:xfrm>
            <a:off x="8680538" y="6275540"/>
            <a:ext cx="2822486" cy="307777"/>
          </a:xfrm>
          <a:prstGeom prst="rect">
            <a:avLst/>
          </a:prstGeom>
          <a:noFill/>
        </p:spPr>
        <p:txBody>
          <a:bodyPr wrap="square" rtlCol="0">
            <a:spAutoFit/>
          </a:bodyPr>
          <a:lstStyle/>
          <a:p>
            <a:r>
              <a:rPr lang="cs-CZ" sz="1400" dirty="0" smtClean="0"/>
              <a:t>Zdroj: www.uctujemeprovas.cz</a:t>
            </a:r>
            <a:endParaRPr lang="en-US" sz="1400" dirty="0"/>
          </a:p>
        </p:txBody>
      </p:sp>
    </p:spTree>
    <p:extLst>
      <p:ext uri="{BB962C8B-B14F-4D97-AF65-F5344CB8AC3E}">
        <p14:creationId xmlns:p14="http://schemas.microsoft.com/office/powerpoint/2010/main" val="2619534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a s cizími vstupy...</a:t>
            </a:r>
            <a:endParaRPr lang="cs-CZ" dirty="0"/>
          </a:p>
        </p:txBody>
      </p:sp>
      <p:sp>
        <p:nvSpPr>
          <p:cNvPr id="3" name="Zástupný symbol pro obsah 2"/>
          <p:cNvSpPr>
            <a:spLocks noGrp="1"/>
          </p:cNvSpPr>
          <p:nvPr>
            <p:ph idx="1"/>
          </p:nvPr>
        </p:nvSpPr>
        <p:spPr>
          <a:xfrm>
            <a:off x="1484311" y="2116899"/>
            <a:ext cx="10018713" cy="4158641"/>
          </a:xfrm>
        </p:spPr>
        <p:txBody>
          <a:bodyPr>
            <a:normAutofit fontScale="92500" lnSpcReduction="10000"/>
          </a:bodyPr>
          <a:lstStyle/>
          <a:p>
            <a:r>
              <a:rPr lang="cs-CZ" b="1" dirty="0"/>
              <a:t>Podnikatel </a:t>
            </a:r>
            <a:r>
              <a:rPr lang="cs-CZ" b="1" dirty="0" smtClean="0"/>
              <a:t>s cizími vstupy</a:t>
            </a:r>
            <a:endParaRPr lang="cs-CZ" b="1" dirty="0"/>
          </a:p>
          <a:p>
            <a:pPr algn="just"/>
            <a:r>
              <a:rPr lang="cs-CZ" dirty="0" smtClean="0"/>
              <a:t>Živnostník-stolař </a:t>
            </a:r>
            <a:r>
              <a:rPr lang="cs-CZ" dirty="0"/>
              <a:t>(</a:t>
            </a:r>
            <a:r>
              <a:rPr lang="cs-CZ" dirty="0" smtClean="0"/>
              <a:t>registrovaný </a:t>
            </a:r>
            <a:r>
              <a:rPr lang="cs-CZ" dirty="0"/>
              <a:t>plátce DPH</a:t>
            </a:r>
            <a:r>
              <a:rPr lang="cs-CZ" dirty="0" smtClean="0"/>
              <a:t>) je ve </a:t>
            </a:r>
            <a:r>
              <a:rPr lang="cs-CZ" dirty="0"/>
              <a:t>své práci zcela </a:t>
            </a:r>
            <a:r>
              <a:rPr lang="cs-CZ" dirty="0" smtClean="0"/>
              <a:t>soběstačný, tj. veškeré fáze výroby zastává sám. Zdědil </a:t>
            </a:r>
            <a:r>
              <a:rPr lang="cs-CZ" dirty="0"/>
              <a:t>řemeslo rukodělné dřevěné výroby, má zařízenou dílničku, </a:t>
            </a:r>
            <a:r>
              <a:rPr lang="cs-CZ" dirty="0" smtClean="0"/>
              <a:t>ale dřevo kupuje z blízké pily. </a:t>
            </a:r>
            <a:r>
              <a:rPr lang="cs-CZ" dirty="0"/>
              <a:t>Od klienta obdrží zakázku na ručně vyrobenou židli. </a:t>
            </a:r>
            <a:r>
              <a:rPr lang="cs-CZ" dirty="0" smtClean="0"/>
              <a:t>Nejprve koupí vhodné </a:t>
            </a:r>
            <a:r>
              <a:rPr lang="cs-CZ" dirty="0"/>
              <a:t>dřevo, </a:t>
            </a:r>
            <a:r>
              <a:rPr lang="cs-CZ" dirty="0" smtClean="0"/>
              <a:t>pak jej opracuje </a:t>
            </a:r>
            <a:r>
              <a:rPr lang="cs-CZ" dirty="0"/>
              <a:t>a vytvoří vyřezávanou židli. Dřevěný materiál </a:t>
            </a:r>
            <a:r>
              <a:rPr lang="cs-CZ" dirty="0" smtClean="0"/>
              <a:t>ho stál 1400 Kč (plus DPH), </a:t>
            </a:r>
            <a:r>
              <a:rPr lang="cs-CZ" dirty="0"/>
              <a:t>svou práci na 600 Kč a cenu židle stanoví na 2000 </a:t>
            </a:r>
            <a:r>
              <a:rPr lang="cs-CZ" dirty="0" smtClean="0"/>
              <a:t>Kč plus DPH.</a:t>
            </a:r>
          </a:p>
          <a:p>
            <a:pPr algn="just"/>
            <a:r>
              <a:rPr lang="cs-CZ" dirty="0"/>
              <a:t>Pila prodá dřevěný polotovar stolařovi za 1400 Kč (základ daně) plus 294 Kč (DPH) - celkem 1694 Kč. Částku daně 294 Kč odvede státu.</a:t>
            </a:r>
          </a:p>
          <a:p>
            <a:pPr algn="just"/>
            <a:r>
              <a:rPr lang="cs-CZ" dirty="0"/>
              <a:t>Stolař nakoupené dřevo použije k výrobě židle. Částku 294 Kč zaplacené DPH si bude moci nárokovat jako odpočet v daňovém přiznání.</a:t>
            </a:r>
            <a:endParaRPr lang="cs-CZ" dirty="0" smtClean="0"/>
          </a:p>
        </p:txBody>
      </p:sp>
      <p:sp>
        <p:nvSpPr>
          <p:cNvPr id="4" name="TextBox 3"/>
          <p:cNvSpPr txBox="1"/>
          <p:nvPr/>
        </p:nvSpPr>
        <p:spPr>
          <a:xfrm>
            <a:off x="8680538" y="6275540"/>
            <a:ext cx="2822486" cy="307777"/>
          </a:xfrm>
          <a:prstGeom prst="rect">
            <a:avLst/>
          </a:prstGeom>
          <a:noFill/>
        </p:spPr>
        <p:txBody>
          <a:bodyPr wrap="square" rtlCol="0">
            <a:spAutoFit/>
          </a:bodyPr>
          <a:lstStyle/>
          <a:p>
            <a:r>
              <a:rPr lang="cs-CZ" sz="1400" dirty="0" smtClean="0"/>
              <a:t>Zdroj: www.uctujemeprovas.cz</a:t>
            </a:r>
            <a:endParaRPr lang="en-US" sz="1400" dirty="0"/>
          </a:p>
        </p:txBody>
      </p:sp>
    </p:spTree>
    <p:extLst>
      <p:ext uri="{BB962C8B-B14F-4D97-AF65-F5344CB8AC3E}">
        <p14:creationId xmlns:p14="http://schemas.microsoft.com/office/powerpoint/2010/main" val="27399973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a s cizími vstupy...</a:t>
            </a:r>
            <a:endParaRPr lang="cs-CZ" dirty="0"/>
          </a:p>
        </p:txBody>
      </p:sp>
      <p:sp>
        <p:nvSpPr>
          <p:cNvPr id="3" name="Zástupný symbol pro obsah 2"/>
          <p:cNvSpPr>
            <a:spLocks noGrp="1"/>
          </p:cNvSpPr>
          <p:nvPr>
            <p:ph idx="1"/>
          </p:nvPr>
        </p:nvSpPr>
        <p:spPr>
          <a:xfrm>
            <a:off x="1484311" y="1891430"/>
            <a:ext cx="10018713" cy="4653420"/>
          </a:xfrm>
        </p:spPr>
        <p:txBody>
          <a:bodyPr>
            <a:normAutofit fontScale="85000" lnSpcReduction="20000"/>
          </a:bodyPr>
          <a:lstStyle/>
          <a:p>
            <a:r>
              <a:rPr lang="cs-CZ" b="1" dirty="0"/>
              <a:t>Podnikatel </a:t>
            </a:r>
            <a:r>
              <a:rPr lang="cs-CZ" b="1" dirty="0" smtClean="0"/>
              <a:t>s cizími vstupy</a:t>
            </a:r>
            <a:endParaRPr lang="cs-CZ" b="1" dirty="0"/>
          </a:p>
          <a:p>
            <a:pPr algn="just"/>
            <a:r>
              <a:rPr lang="cs-CZ" dirty="0" smtClean="0"/>
              <a:t>Stolař má nyní "nárok </a:t>
            </a:r>
            <a:r>
              <a:rPr lang="cs-CZ" dirty="0"/>
              <a:t>na odpočet". Na jedné straně má plátce - dodavatel - povinnost odvést daň z uskutečněných zdanitelných plnění (vydaných faktur), na druhé straně si může odběratel odečíst daň zaplacenou za přijatá zdanitelná plnění (přijatých faktur). Výsledná částka DPH, kterou odvede do státního rozpočtu, se počítá jako rozdíl mezi obdrženou a zaplacenou daní</a:t>
            </a:r>
            <a:r>
              <a:rPr lang="cs-CZ" dirty="0" smtClean="0"/>
              <a:t>.</a:t>
            </a:r>
          </a:p>
          <a:p>
            <a:pPr algn="just"/>
            <a:r>
              <a:rPr lang="cs-CZ" dirty="0"/>
              <a:t>Podklady pro daňové přiznání stolaře</a:t>
            </a:r>
          </a:p>
          <a:p>
            <a:pPr lvl="1" algn="just"/>
            <a:r>
              <a:rPr lang="cs-CZ" dirty="0" smtClean="0"/>
              <a:t>Nakoupený </a:t>
            </a:r>
            <a:r>
              <a:rPr lang="cs-CZ" dirty="0"/>
              <a:t>dřevěný materiál za cenu 1694 Kč (1400 Kč základ daně, 294 Kč činí DPH na vstupu, faktura přijatá)</a:t>
            </a:r>
          </a:p>
          <a:p>
            <a:pPr lvl="1" algn="just"/>
            <a:r>
              <a:rPr lang="cs-CZ" dirty="0"/>
              <a:t>Prodaná židle konečnému spotřebiteli za 2420 Kč (2000 Kč je základ daně, 420 Kč činí DPH na výstupu, faktura vydaná)</a:t>
            </a:r>
          </a:p>
          <a:p>
            <a:pPr lvl="1" algn="just"/>
            <a:r>
              <a:rPr lang="cs-CZ" dirty="0"/>
              <a:t>DPH na výstupu = 420 Kč. DPH na vstupu = 294 Kč.</a:t>
            </a:r>
          </a:p>
          <a:p>
            <a:pPr algn="just"/>
            <a:r>
              <a:rPr lang="cs-CZ" dirty="0" smtClean="0"/>
              <a:t>Pro </a:t>
            </a:r>
            <a:r>
              <a:rPr lang="cs-CZ" dirty="0"/>
              <a:t>vyčíslení daně pak od DPH na výstupu odečteme DPH na vstupu a na účet finančního úřadu odvedeme rozdíl.</a:t>
            </a:r>
          </a:p>
          <a:p>
            <a:pPr algn="just"/>
            <a:r>
              <a:rPr lang="cs-CZ" b="1" dirty="0" smtClean="0"/>
              <a:t>Odvod </a:t>
            </a:r>
            <a:r>
              <a:rPr lang="cs-CZ" b="1" dirty="0"/>
              <a:t>DPH stolaře: 420 - 294 = 126 Kč</a:t>
            </a:r>
            <a:endParaRPr lang="cs-CZ" b="1" dirty="0" smtClean="0"/>
          </a:p>
        </p:txBody>
      </p:sp>
      <p:sp>
        <p:nvSpPr>
          <p:cNvPr id="4" name="TextBox 3"/>
          <p:cNvSpPr txBox="1"/>
          <p:nvPr/>
        </p:nvSpPr>
        <p:spPr>
          <a:xfrm>
            <a:off x="8680538" y="6544850"/>
            <a:ext cx="2822486" cy="307777"/>
          </a:xfrm>
          <a:prstGeom prst="rect">
            <a:avLst/>
          </a:prstGeom>
          <a:noFill/>
        </p:spPr>
        <p:txBody>
          <a:bodyPr wrap="square" rtlCol="0">
            <a:spAutoFit/>
          </a:bodyPr>
          <a:lstStyle/>
          <a:p>
            <a:r>
              <a:rPr lang="cs-CZ" sz="1400" dirty="0" smtClean="0"/>
              <a:t>Zdroj: www.uctujemeprovas.cz</a:t>
            </a:r>
            <a:endParaRPr lang="en-US" sz="1400" dirty="0"/>
          </a:p>
        </p:txBody>
      </p:sp>
    </p:spTree>
    <p:extLst>
      <p:ext uri="{BB962C8B-B14F-4D97-AF65-F5344CB8AC3E}">
        <p14:creationId xmlns:p14="http://schemas.microsoft.com/office/powerpoint/2010/main" val="32424333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Stručně k subjektům daně</a:t>
            </a:r>
            <a:endParaRPr lang="cs-CZ" dirty="0"/>
          </a:p>
        </p:txBody>
      </p:sp>
      <p:sp>
        <p:nvSpPr>
          <p:cNvPr id="3" name="Zástupný symbol pro obsah 2"/>
          <p:cNvSpPr>
            <a:spLocks noGrp="1"/>
          </p:cNvSpPr>
          <p:nvPr>
            <p:ph idx="1"/>
          </p:nvPr>
        </p:nvSpPr>
        <p:spPr>
          <a:xfrm>
            <a:off x="1484310" y="2016690"/>
            <a:ext cx="10018713" cy="4008329"/>
          </a:xfrm>
        </p:spPr>
        <p:txBody>
          <a:bodyPr>
            <a:normAutofit fontScale="92500"/>
          </a:bodyPr>
          <a:lstStyle/>
          <a:p>
            <a:r>
              <a:rPr lang="cs-CZ" b="1" dirty="0" smtClean="0"/>
              <a:t>§ 5 osoby povinné k dani</a:t>
            </a:r>
            <a:r>
              <a:rPr lang="cs-CZ" dirty="0" smtClean="0"/>
              <a:t>:</a:t>
            </a:r>
          </a:p>
          <a:p>
            <a:r>
              <a:rPr lang="cs-CZ" dirty="0"/>
              <a:t>fyzická nebo právnická osoba, která samostatně uskutečňuje ekonomické </a:t>
            </a:r>
            <a:r>
              <a:rPr lang="cs-CZ" dirty="0" smtClean="0"/>
              <a:t>činnosti</a:t>
            </a:r>
          </a:p>
          <a:p>
            <a:r>
              <a:rPr lang="cs-CZ" b="1" dirty="0" smtClean="0"/>
              <a:t>§ 6 plátci</a:t>
            </a:r>
            <a:r>
              <a:rPr lang="cs-CZ" dirty="0" smtClean="0"/>
              <a:t>:</a:t>
            </a:r>
          </a:p>
          <a:p>
            <a:r>
              <a:rPr lang="cs-CZ" dirty="0"/>
              <a:t>Plátcem se stane osoba povinná k dani se sídlem v tuzemsku, jejíž obrat za nejvýše 12 bezprostředně předcházejících po sobě jdoucích kalendářních měsíců přesáhne </a:t>
            </a:r>
            <a:r>
              <a:rPr lang="cs-CZ" dirty="0" smtClean="0"/>
              <a:t>1</a:t>
            </a:r>
            <a:r>
              <a:rPr lang="en-US" dirty="0" smtClean="0"/>
              <a:t>.</a:t>
            </a:r>
            <a:r>
              <a:rPr lang="cs-CZ" dirty="0" smtClean="0"/>
              <a:t>000</a:t>
            </a:r>
            <a:r>
              <a:rPr lang="en-US" dirty="0" smtClean="0"/>
              <a:t>.</a:t>
            </a:r>
            <a:r>
              <a:rPr lang="cs-CZ" dirty="0" smtClean="0"/>
              <a:t>000 Kč</a:t>
            </a:r>
          </a:p>
          <a:p>
            <a:r>
              <a:rPr lang="cs-CZ" dirty="0" smtClean="0"/>
              <a:t>Možná dobrovolná registrace </a:t>
            </a:r>
          </a:p>
          <a:p>
            <a:r>
              <a:rPr lang="cs-CZ" dirty="0"/>
              <a:t>Osoba povinná k dani </a:t>
            </a:r>
            <a:r>
              <a:rPr lang="cs-CZ" dirty="0" smtClean="0"/>
              <a:t>je </a:t>
            </a:r>
            <a:r>
              <a:rPr lang="cs-CZ" dirty="0"/>
              <a:t>plátcem od prvního dne druhého měsíce následujícího po měsíci, ve kterém překročila stanovený obrat</a:t>
            </a:r>
            <a:endParaRPr lang="cs-CZ" dirty="0" smtClean="0"/>
          </a:p>
        </p:txBody>
      </p:sp>
    </p:spTree>
    <p:extLst>
      <p:ext uri="{BB962C8B-B14F-4D97-AF65-F5344CB8AC3E}">
        <p14:creationId xmlns:p14="http://schemas.microsoft.com/office/powerpoint/2010/main" val="7264715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Stručně k předmětu daně</a:t>
            </a:r>
            <a:endParaRPr lang="cs-CZ" dirty="0"/>
          </a:p>
        </p:txBody>
      </p:sp>
      <p:sp>
        <p:nvSpPr>
          <p:cNvPr id="3" name="Zástupný symbol pro obsah 2"/>
          <p:cNvSpPr>
            <a:spLocks noGrp="1"/>
          </p:cNvSpPr>
          <p:nvPr>
            <p:ph idx="1"/>
          </p:nvPr>
        </p:nvSpPr>
        <p:spPr>
          <a:xfrm>
            <a:off x="1484310" y="2079321"/>
            <a:ext cx="10018713" cy="4221271"/>
          </a:xfrm>
        </p:spPr>
        <p:txBody>
          <a:bodyPr>
            <a:normAutofit fontScale="92500" lnSpcReduction="10000"/>
          </a:bodyPr>
          <a:lstStyle/>
          <a:p>
            <a:pPr marL="0" indent="0">
              <a:buNone/>
            </a:pPr>
            <a:r>
              <a:rPr lang="cs-CZ" dirty="0" smtClean="0"/>
              <a:t>(§ 2) Předmětem </a:t>
            </a:r>
            <a:r>
              <a:rPr lang="cs-CZ" dirty="0"/>
              <a:t>daně </a:t>
            </a:r>
            <a:r>
              <a:rPr lang="cs-CZ" dirty="0" smtClean="0"/>
              <a:t>je:</a:t>
            </a:r>
            <a:endParaRPr lang="cs-CZ" dirty="0"/>
          </a:p>
          <a:p>
            <a:r>
              <a:rPr lang="cs-CZ" dirty="0" smtClean="0"/>
              <a:t>a</a:t>
            </a:r>
            <a:r>
              <a:rPr lang="cs-CZ" dirty="0"/>
              <a:t>) </a:t>
            </a:r>
            <a:r>
              <a:rPr lang="cs-CZ" b="1" dirty="0"/>
              <a:t>dodání zboží </a:t>
            </a:r>
            <a:r>
              <a:rPr lang="cs-CZ" dirty="0"/>
              <a:t>za úplatu osobou povinnou k dani v rámci uskutečňování ekonomické činnosti s </a:t>
            </a:r>
            <a:r>
              <a:rPr lang="cs-CZ" b="1" dirty="0"/>
              <a:t>místem plnění v tuzemsku</a:t>
            </a:r>
            <a:r>
              <a:rPr lang="cs-CZ" dirty="0"/>
              <a:t>,</a:t>
            </a:r>
          </a:p>
          <a:p>
            <a:r>
              <a:rPr lang="cs-CZ" dirty="0" smtClean="0"/>
              <a:t>b</a:t>
            </a:r>
            <a:r>
              <a:rPr lang="cs-CZ" dirty="0"/>
              <a:t>) </a:t>
            </a:r>
            <a:r>
              <a:rPr lang="cs-CZ" b="1" dirty="0"/>
              <a:t>poskytnutí služby</a:t>
            </a:r>
            <a:r>
              <a:rPr lang="cs-CZ" dirty="0"/>
              <a:t> za úplatu osobou povinnou k dani v rámci uskutečňování ekonomické činnosti s </a:t>
            </a:r>
            <a:r>
              <a:rPr lang="cs-CZ" b="1" dirty="0"/>
              <a:t>místem plnění v tuzemsku</a:t>
            </a:r>
            <a:r>
              <a:rPr lang="cs-CZ" dirty="0"/>
              <a:t>,</a:t>
            </a:r>
          </a:p>
          <a:p>
            <a:r>
              <a:rPr lang="cs-CZ" dirty="0" smtClean="0"/>
              <a:t>c</a:t>
            </a:r>
            <a:r>
              <a:rPr lang="cs-CZ" dirty="0"/>
              <a:t>) pořízení</a:t>
            </a:r>
          </a:p>
          <a:p>
            <a:pPr lvl="1"/>
            <a:r>
              <a:rPr lang="cs-CZ" dirty="0" smtClean="0"/>
              <a:t>1</a:t>
            </a:r>
            <a:r>
              <a:rPr lang="cs-CZ" dirty="0"/>
              <a:t>. zboží z jiného členského státu za úplatu uskutečněné v tuzemsku osobou povinnou k dani v rámci uskutečňování ekonomické činnosti nebo právnickou osobou nepovinnou k dani,</a:t>
            </a:r>
          </a:p>
          <a:p>
            <a:pPr lvl="1"/>
            <a:r>
              <a:rPr lang="cs-CZ" dirty="0" smtClean="0"/>
              <a:t>2</a:t>
            </a:r>
            <a:r>
              <a:rPr lang="cs-CZ" dirty="0"/>
              <a:t>. nového dopravního prostředku z jiného členského státu za úplatu osobou nepovinnou k dani,</a:t>
            </a:r>
          </a:p>
          <a:p>
            <a:r>
              <a:rPr lang="cs-CZ" dirty="0" smtClean="0"/>
              <a:t>d</a:t>
            </a:r>
            <a:r>
              <a:rPr lang="cs-CZ" dirty="0"/>
              <a:t>) dovoz zboží s místem plnění v tuzemsku.</a:t>
            </a:r>
          </a:p>
        </p:txBody>
      </p:sp>
    </p:spTree>
    <p:extLst>
      <p:ext uri="{BB962C8B-B14F-4D97-AF65-F5344CB8AC3E}">
        <p14:creationId xmlns:p14="http://schemas.microsoft.com/office/powerpoint/2010/main" val="8320594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Několik pojmů k předmětu daně</a:t>
            </a:r>
            <a:endParaRPr lang="cs-CZ" dirty="0"/>
          </a:p>
        </p:txBody>
      </p:sp>
      <p:sp>
        <p:nvSpPr>
          <p:cNvPr id="3" name="Zástupný symbol pro obsah 2"/>
          <p:cNvSpPr>
            <a:spLocks noGrp="1"/>
          </p:cNvSpPr>
          <p:nvPr>
            <p:ph idx="1"/>
          </p:nvPr>
        </p:nvSpPr>
        <p:spPr/>
        <p:txBody>
          <a:bodyPr>
            <a:normAutofit fontScale="92500"/>
          </a:bodyPr>
          <a:lstStyle/>
          <a:p>
            <a:r>
              <a:rPr lang="cs-CZ" b="1" dirty="0" smtClean="0"/>
              <a:t>úplata</a:t>
            </a:r>
            <a:r>
              <a:rPr lang="cs-CZ" dirty="0" smtClean="0"/>
              <a:t> – částka v </a:t>
            </a:r>
            <a:r>
              <a:rPr lang="cs-CZ" dirty="0"/>
              <a:t>peněžních prostředcích nebo </a:t>
            </a:r>
            <a:r>
              <a:rPr lang="cs-CZ" dirty="0" smtClean="0"/>
              <a:t>hodnota </a:t>
            </a:r>
            <a:r>
              <a:rPr lang="cs-CZ" dirty="0"/>
              <a:t>nepeněžitého </a:t>
            </a:r>
            <a:r>
              <a:rPr lang="cs-CZ" dirty="0" smtClean="0"/>
              <a:t>plnění</a:t>
            </a:r>
            <a:endParaRPr lang="cs-CZ" dirty="0"/>
          </a:p>
          <a:p>
            <a:r>
              <a:rPr lang="cs-CZ" b="1" dirty="0"/>
              <a:t>daň na výstupu </a:t>
            </a:r>
            <a:r>
              <a:rPr lang="cs-CZ" dirty="0" smtClean="0"/>
              <a:t>- daň uplatněná </a:t>
            </a:r>
            <a:r>
              <a:rPr lang="cs-CZ" dirty="0"/>
              <a:t>plátcem za zdanitelné plnění nebo z přijaté úplaty vztahující se k tomuto </a:t>
            </a:r>
            <a:r>
              <a:rPr lang="cs-CZ" dirty="0" smtClean="0"/>
              <a:t>plnění</a:t>
            </a:r>
            <a:endParaRPr lang="cs-CZ" dirty="0"/>
          </a:p>
          <a:p>
            <a:r>
              <a:rPr lang="cs-CZ" b="1" dirty="0"/>
              <a:t>vlastní daň </a:t>
            </a:r>
            <a:r>
              <a:rPr lang="cs-CZ" dirty="0"/>
              <a:t> </a:t>
            </a:r>
            <a:r>
              <a:rPr lang="cs-CZ" dirty="0" smtClean="0"/>
              <a:t>- daň </a:t>
            </a:r>
            <a:r>
              <a:rPr lang="cs-CZ" dirty="0"/>
              <a:t>odpovídající rozdílu mezi daní na výstupu a odpočtem daně za zdaňovací období v případě, že daň na výstupu je vyšší nebo rovna odpočtu </a:t>
            </a:r>
            <a:r>
              <a:rPr lang="cs-CZ" dirty="0" smtClean="0"/>
              <a:t>daně</a:t>
            </a:r>
            <a:endParaRPr lang="cs-CZ" dirty="0"/>
          </a:p>
          <a:p>
            <a:r>
              <a:rPr lang="cs-CZ" b="1" dirty="0"/>
              <a:t>nadměrný </a:t>
            </a:r>
            <a:r>
              <a:rPr lang="cs-CZ" b="1" dirty="0" smtClean="0"/>
              <a:t>odpočet </a:t>
            </a:r>
            <a:r>
              <a:rPr lang="cs-CZ" dirty="0" smtClean="0"/>
              <a:t>- daň </a:t>
            </a:r>
            <a:r>
              <a:rPr lang="cs-CZ" dirty="0"/>
              <a:t>odpovídající rozdílu mezi daní na výstupu a odpočtem daně za zdaňovací období v případě, že daň na výstupu je nižší než odpočet daně.</a:t>
            </a:r>
            <a:endParaRPr lang="cs-CZ" dirty="0" smtClean="0"/>
          </a:p>
          <a:p>
            <a:endParaRPr lang="cs-CZ" dirty="0"/>
          </a:p>
        </p:txBody>
      </p:sp>
    </p:spTree>
    <p:extLst>
      <p:ext uri="{BB962C8B-B14F-4D97-AF65-F5344CB8AC3E}">
        <p14:creationId xmlns:p14="http://schemas.microsoft.com/office/powerpoint/2010/main" val="8320594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Místo plnění při dodání zboží (viz § 7)</a:t>
            </a:r>
            <a:endParaRPr lang="cs-CZ" dirty="0"/>
          </a:p>
        </p:txBody>
      </p:sp>
      <p:sp>
        <p:nvSpPr>
          <p:cNvPr id="3" name="Zástupný symbol pro obsah 2"/>
          <p:cNvSpPr>
            <a:spLocks noGrp="1"/>
          </p:cNvSpPr>
          <p:nvPr>
            <p:ph idx="1"/>
          </p:nvPr>
        </p:nvSpPr>
        <p:spPr>
          <a:xfrm>
            <a:off x="1484310" y="2204581"/>
            <a:ext cx="10018713" cy="4434214"/>
          </a:xfrm>
        </p:spPr>
        <p:txBody>
          <a:bodyPr>
            <a:normAutofit lnSpcReduction="10000"/>
          </a:bodyPr>
          <a:lstStyle/>
          <a:p>
            <a:r>
              <a:rPr lang="cs-CZ" dirty="0" smtClean="0"/>
              <a:t> Místem </a:t>
            </a:r>
            <a:r>
              <a:rPr lang="cs-CZ" dirty="0"/>
              <a:t>plnění při dodání zboží, pokud je dodání zboží uskutečněno </a:t>
            </a:r>
            <a:r>
              <a:rPr lang="cs-CZ" b="1" dirty="0"/>
              <a:t>bez odeslání nebo přepravy, je místo, kde se zboží nachází v době, kdy se dodání </a:t>
            </a:r>
            <a:r>
              <a:rPr lang="cs-CZ" b="1" dirty="0" smtClean="0"/>
              <a:t>uskutečňuje</a:t>
            </a:r>
          </a:p>
          <a:p>
            <a:r>
              <a:rPr lang="cs-CZ" dirty="0"/>
              <a:t>Místem plnění při dodání zboží, pokud je zboží </a:t>
            </a:r>
            <a:r>
              <a:rPr lang="cs-CZ" b="1" dirty="0"/>
              <a:t>odesláno nebo přepraveno osobou, která uskutečňuje dodání zboží</a:t>
            </a:r>
            <a:r>
              <a:rPr lang="cs-CZ" dirty="0"/>
              <a:t>, nebo osobou, pro kterou se uskutečňuje dodání </a:t>
            </a:r>
            <a:r>
              <a:rPr lang="cs-CZ" dirty="0" smtClean="0"/>
              <a:t>zboží ... </a:t>
            </a:r>
            <a:r>
              <a:rPr lang="cs-CZ" dirty="0"/>
              <a:t>je místo, </a:t>
            </a:r>
            <a:r>
              <a:rPr lang="cs-CZ" b="1" dirty="0"/>
              <a:t>kde se zboží nachází v době, kdy odeslání nebo přeprava zboží </a:t>
            </a:r>
            <a:r>
              <a:rPr lang="cs-CZ" b="1" dirty="0" smtClean="0"/>
              <a:t>začíná</a:t>
            </a:r>
          </a:p>
          <a:p>
            <a:r>
              <a:rPr lang="cs-CZ" dirty="0"/>
              <a:t>Při dodání zboží </a:t>
            </a:r>
            <a:r>
              <a:rPr lang="cs-CZ" b="1" dirty="0"/>
              <a:t>s instalací nebo montáží </a:t>
            </a:r>
            <a:r>
              <a:rPr lang="cs-CZ" dirty="0"/>
              <a:t>se za místo plnění považuje místo, </a:t>
            </a:r>
            <a:r>
              <a:rPr lang="cs-CZ" b="1" dirty="0"/>
              <a:t>kde je zboží instalováno nebo </a:t>
            </a:r>
            <a:r>
              <a:rPr lang="cs-CZ" b="1" dirty="0" smtClean="0"/>
              <a:t>smontováno</a:t>
            </a:r>
          </a:p>
          <a:p>
            <a:r>
              <a:rPr lang="cs-CZ" dirty="0"/>
              <a:t>Místem plnění při </a:t>
            </a:r>
            <a:r>
              <a:rPr lang="cs-CZ" b="1" dirty="0"/>
              <a:t>dodání nemovité </a:t>
            </a:r>
            <a:r>
              <a:rPr lang="cs-CZ" dirty="0"/>
              <a:t>věci je místo, </a:t>
            </a:r>
            <a:r>
              <a:rPr lang="cs-CZ" b="1" dirty="0"/>
              <a:t>kde se nemovitá věc nachází</a:t>
            </a:r>
            <a:endParaRPr lang="cs-CZ" b="1" dirty="0" smtClean="0"/>
          </a:p>
          <a:p>
            <a:endParaRPr lang="cs-CZ" dirty="0"/>
          </a:p>
        </p:txBody>
      </p:sp>
    </p:spTree>
    <p:extLst>
      <p:ext uri="{BB962C8B-B14F-4D97-AF65-F5344CB8AC3E}">
        <p14:creationId xmlns:p14="http://schemas.microsoft.com/office/powerpoint/2010/main" val="107560191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a">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Paralaxa</Template>
  <TotalTime>994</TotalTime>
  <Words>1756</Words>
  <Application>Microsoft Office PowerPoint</Application>
  <PresentationFormat>Širokoúhlá obrazovka</PresentationFormat>
  <Paragraphs>97</Paragraphs>
  <Slides>17</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17</vt:i4>
      </vt:variant>
    </vt:vector>
  </HeadingPairs>
  <TitlesOfParts>
    <vt:vector size="20" baseType="lpstr">
      <vt:lpstr>Arial</vt:lpstr>
      <vt:lpstr>Corbel</vt:lpstr>
      <vt:lpstr>Paralaxa</vt:lpstr>
      <vt:lpstr>Několik poznámek k  dani z přidané hodnoty</vt:lpstr>
      <vt:lpstr>Úvodem pro představu, jak DPH vlastně funguje...</vt:lpstr>
      <vt:lpstr>Úvodem pro představu, jak DPH vlastně funguje...</vt:lpstr>
      <vt:lpstr>a s cizími vstupy...</vt:lpstr>
      <vt:lpstr>a s cizími vstupy...</vt:lpstr>
      <vt:lpstr>Stručně k subjektům daně</vt:lpstr>
      <vt:lpstr>Stručně k předmětu daně</vt:lpstr>
      <vt:lpstr>Několik pojmů k předmětu daně</vt:lpstr>
      <vt:lpstr>Místo plnění při dodání zboží (viz § 7)</vt:lpstr>
      <vt:lpstr>Místo plnění při poskytnutí služby (viz § 9)</vt:lpstr>
      <vt:lpstr>Osvobození od daně</vt:lpstr>
      <vt:lpstr>Odpočet daně (viz zejm. § 72 - § 79c)</vt:lpstr>
      <vt:lpstr>Základ daně (viz zejm. § 36 - § 42)</vt:lpstr>
      <vt:lpstr>Sazby daně (viz zejm. § 47 - § 49)</vt:lpstr>
      <vt:lpstr>Karuselové podvody</vt:lpstr>
      <vt:lpstr>Karuselové podvody II</vt:lpstr>
      <vt:lpstr>Otázky?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Mediace</dc:title>
  <dc:creator>Dita Ondráčková</dc:creator>
  <cp:lastModifiedBy>Johan Schweigl</cp:lastModifiedBy>
  <cp:revision>40</cp:revision>
  <dcterms:created xsi:type="dcterms:W3CDTF">2016-10-17T17:38:14Z</dcterms:created>
  <dcterms:modified xsi:type="dcterms:W3CDTF">2016-11-23T08:26:20Z</dcterms:modified>
</cp:coreProperties>
</file>