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ppt/charts/chart7.xml" ContentType="application/vnd.openxmlformats-officedocument.drawingml.chart+xml"/>
  <Override PartName="/ppt/theme/themeOverride1.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9" r:id="rId3"/>
    <p:sldId id="313" r:id="rId4"/>
    <p:sldId id="326" r:id="rId5"/>
    <p:sldId id="319" r:id="rId6"/>
    <p:sldId id="270" r:id="rId7"/>
    <p:sldId id="329" r:id="rId8"/>
    <p:sldId id="333" r:id="rId9"/>
    <p:sldId id="320" r:id="rId10"/>
    <p:sldId id="334" r:id="rId11"/>
    <p:sldId id="323" r:id="rId12"/>
    <p:sldId id="325" r:id="rId13"/>
    <p:sldId id="304" r:id="rId14"/>
    <p:sldId id="305" r:id="rId15"/>
    <p:sldId id="306" r:id="rId16"/>
    <p:sldId id="312" r:id="rId17"/>
    <p:sldId id="308" r:id="rId18"/>
    <p:sldId id="316" r:id="rId19"/>
    <p:sldId id="310" r:id="rId20"/>
    <p:sldId id="311" r:id="rId21"/>
    <p:sldId id="317" r:id="rId22"/>
    <p:sldId id="332" r:id="rId23"/>
    <p:sldId id="279" r:id="rId24"/>
    <p:sldId id="268" r:id="rId25"/>
  </p:sldIdLst>
  <p:sldSz cx="10693400" cy="756285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tmel Benedikt" initials="K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86" autoAdjust="0"/>
  </p:normalViewPr>
  <p:slideViewPr>
    <p:cSldViewPr>
      <p:cViewPr>
        <p:scale>
          <a:sx n="60" d="100"/>
          <a:sy n="60" d="100"/>
        </p:scale>
        <p:origin x="-1350" y="12"/>
      </p:cViewPr>
      <p:guideLst>
        <p:guide orient="horz" pos="270"/>
        <p:guide pos="296"/>
      </p:guideLst>
    </p:cSldViewPr>
  </p:slideViewPr>
  <p:notesTextViewPr>
    <p:cViewPr>
      <p:scale>
        <a:sx n="100" d="100"/>
        <a:sy n="100" d="100"/>
      </p:scale>
      <p:origin x="0" y="0"/>
    </p:cViewPr>
  </p:notesTextViewPr>
  <p:notesViewPr>
    <p:cSldViewPr>
      <p:cViewPr varScale="1">
        <p:scale>
          <a:sx n="119" d="100"/>
          <a:sy n="119" d="100"/>
        </p:scale>
        <p:origin x="-162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5256\Desktop\Prezentace%20AO\Aud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15256\Desktop\Prezentace%20AO\Audity.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oleObject" Target="file:///C:\Users\15256\Desktop\Prezentace%20AO\Zjisten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15256\Desktop\Prezentace%20AO\Zjisten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celkove!$A$2</c:f>
              <c:strCache>
                <c:ptCount val="1"/>
                <c:pt idx="0">
                  <c:v>Audity systémů</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celkove!$B$2:$D$2</c:f>
              <c:numCache>
                <c:formatCode>#,##0</c:formatCode>
                <c:ptCount val="3"/>
                <c:pt idx="0">
                  <c:v>38</c:v>
                </c:pt>
                <c:pt idx="1">
                  <c:v>70</c:v>
                </c:pt>
                <c:pt idx="2">
                  <c:v>13</c:v>
                </c:pt>
              </c:numCache>
            </c:numRef>
          </c:val>
        </c:ser>
        <c:ser>
          <c:idx val="1"/>
          <c:order val="1"/>
          <c:tx>
            <c:strRef>
              <c:f>celkove!$A$3</c:f>
              <c:strCache>
                <c:ptCount val="1"/>
                <c:pt idx="0">
                  <c:v>Audity operací</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celkove!$B$3:$D$3</c:f>
              <c:numCache>
                <c:formatCode>#,##0</c:formatCode>
                <c:ptCount val="3"/>
                <c:pt idx="0">
                  <c:v>698</c:v>
                </c:pt>
                <c:pt idx="1">
                  <c:v>736</c:v>
                </c:pt>
                <c:pt idx="2">
                  <c:v>647</c:v>
                </c:pt>
              </c:numCache>
            </c:numRef>
          </c:val>
        </c:ser>
        <c:ser>
          <c:idx val="2"/>
          <c:order val="2"/>
          <c:tx>
            <c:strRef>
              <c:f>celkove!$A$4</c:f>
              <c:strCache>
                <c:ptCount val="1"/>
                <c:pt idx="0">
                  <c:v>Audity operací dle plánu</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celkove!$B$4:$D$4</c:f>
              <c:numCache>
                <c:formatCode>#,##0</c:formatCode>
                <c:ptCount val="3"/>
                <c:pt idx="0">
                  <c:v>597</c:v>
                </c:pt>
                <c:pt idx="1">
                  <c:v>671</c:v>
                </c:pt>
                <c:pt idx="2">
                  <c:v>631</c:v>
                </c:pt>
              </c:numCache>
            </c:numRef>
          </c:val>
        </c:ser>
        <c:ser>
          <c:idx val="3"/>
          <c:order val="3"/>
          <c:tx>
            <c:strRef>
              <c:f>celkove!$A$5</c:f>
              <c:strCache>
                <c:ptCount val="1"/>
                <c:pt idx="0">
                  <c:v>Mimořádné audity</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celkove!$B$5:$D$5</c:f>
              <c:numCache>
                <c:formatCode>#,##0</c:formatCode>
                <c:ptCount val="3"/>
                <c:pt idx="0">
                  <c:v>101</c:v>
                </c:pt>
                <c:pt idx="1">
                  <c:v>65</c:v>
                </c:pt>
                <c:pt idx="2">
                  <c:v>16</c:v>
                </c:pt>
              </c:numCache>
            </c:numRef>
          </c:val>
        </c:ser>
        <c:ser>
          <c:idx val="4"/>
          <c:order val="4"/>
          <c:tx>
            <c:strRef>
              <c:f>celkove!$A$6</c:f>
              <c:strCache>
                <c:ptCount val="1"/>
                <c:pt idx="0">
                  <c:v>Auditní šetření</c:v>
                </c:pt>
              </c:strCache>
            </c:strRef>
          </c:tx>
          <c:spPr>
            <a:solidFill>
              <a:schemeClr val="bg1">
                <a:lumMod val="50000"/>
              </a:schemeClr>
            </a:solidFill>
          </c:spPr>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celkove!$B$6:$D$6</c:f>
              <c:numCache>
                <c:formatCode>#,##0</c:formatCode>
                <c:ptCount val="3"/>
                <c:pt idx="0">
                  <c:v>0</c:v>
                </c:pt>
                <c:pt idx="1">
                  <c:v>4</c:v>
                </c:pt>
                <c:pt idx="2">
                  <c:v>16</c:v>
                </c:pt>
              </c:numCache>
            </c:numRef>
          </c:val>
        </c:ser>
        <c:dLbls>
          <c:showLegendKey val="0"/>
          <c:showVal val="0"/>
          <c:showCatName val="0"/>
          <c:showSerName val="0"/>
          <c:showPercent val="0"/>
          <c:showBubbleSize val="0"/>
        </c:dLbls>
        <c:gapWidth val="150"/>
        <c:axId val="98554240"/>
        <c:axId val="98555776"/>
      </c:barChart>
      <c:catAx>
        <c:axId val="98554240"/>
        <c:scaling>
          <c:orientation val="minMax"/>
        </c:scaling>
        <c:delete val="0"/>
        <c:axPos val="b"/>
        <c:numFmt formatCode="General" sourceLinked="1"/>
        <c:majorTickMark val="out"/>
        <c:minorTickMark val="none"/>
        <c:tickLblPos val="nextTo"/>
        <c:crossAx val="98555776"/>
        <c:crosses val="autoZero"/>
        <c:auto val="1"/>
        <c:lblAlgn val="ctr"/>
        <c:lblOffset val="100"/>
        <c:noMultiLvlLbl val="0"/>
      </c:catAx>
      <c:valAx>
        <c:axId val="98555776"/>
        <c:scaling>
          <c:orientation val="minMax"/>
        </c:scaling>
        <c:delete val="0"/>
        <c:axPos val="l"/>
        <c:numFmt formatCode="#,##0" sourceLinked="1"/>
        <c:majorTickMark val="out"/>
        <c:minorTickMark val="none"/>
        <c:tickLblPos val="nextTo"/>
        <c:crossAx val="98554240"/>
        <c:crosses val="autoZero"/>
        <c:crossBetween val="between"/>
      </c:valAx>
    </c:plotArea>
    <c:legend>
      <c:legendPos val="b"/>
      <c:layout/>
      <c:overlay val="0"/>
    </c:legend>
    <c:plotVisOnly val="1"/>
    <c:dispBlanksAs val="gap"/>
    <c:showDLblsOverMax val="0"/>
  </c:chart>
  <c:txPr>
    <a:bodyPr/>
    <a:lstStyle/>
    <a:p>
      <a:pPr>
        <a:defRPr sz="1600"/>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celkove!$A$32</c:f>
              <c:strCache>
                <c:ptCount val="1"/>
                <c:pt idx="0">
                  <c:v>Certifikovaná hodnota v mil. Kč</c:v>
                </c:pt>
              </c:strCache>
            </c:strRef>
          </c:tx>
          <c:invertIfNegative val="0"/>
          <c:dLbls>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celkove!$B$32:$D$32</c:f>
              <c:numCache>
                <c:formatCode>#,##0</c:formatCode>
                <c:ptCount val="3"/>
                <c:pt idx="0">
                  <c:v>127741.58429411001</c:v>
                </c:pt>
                <c:pt idx="1">
                  <c:v>229875.19334537</c:v>
                </c:pt>
                <c:pt idx="2">
                  <c:v>150160.95527911003</c:v>
                </c:pt>
              </c:numCache>
            </c:numRef>
          </c:val>
        </c:ser>
        <c:ser>
          <c:idx val="1"/>
          <c:order val="1"/>
          <c:tx>
            <c:strRef>
              <c:f>celkove!$A$33</c:f>
              <c:strCache>
                <c:ptCount val="1"/>
                <c:pt idx="0">
                  <c:v>Auditovaný objem v mil. Kč</c:v>
                </c:pt>
              </c:strCache>
            </c:strRef>
          </c:tx>
          <c:invertIfNegative val="0"/>
          <c:dLbls>
            <c:dLbl>
              <c:idx val="0"/>
              <c:layout>
                <c:manualLayout>
                  <c:x val="1.8023139359211508E-2"/>
                  <c:y val="-1.9328141622011557E-2"/>
                </c:manualLayout>
              </c:layout>
              <c:showLegendKey val="0"/>
              <c:showVal val="1"/>
              <c:showCatName val="0"/>
              <c:showSerName val="0"/>
              <c:showPercent val="0"/>
              <c:showBubbleSize val="0"/>
            </c:dLbl>
            <c:dLbl>
              <c:idx val="1"/>
              <c:layout>
                <c:manualLayout>
                  <c:x val="1.4161038067951898E-2"/>
                  <c:y val="-7.4522236183460055E-3"/>
                </c:manualLayout>
              </c:layout>
              <c:showLegendKey val="0"/>
              <c:showVal val="1"/>
              <c:showCatName val="0"/>
              <c:showSerName val="0"/>
              <c:showPercent val="0"/>
              <c:showBubbleSize val="0"/>
            </c:dLbl>
            <c:dLbl>
              <c:idx val="2"/>
              <c:layout>
                <c:manualLayout>
                  <c:x val="1.158630387377892E-2"/>
                  <c:y val="-2.980889447338402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celkove!$B$33:$D$33</c:f>
              <c:numCache>
                <c:formatCode>#,##0</c:formatCode>
                <c:ptCount val="3"/>
                <c:pt idx="0">
                  <c:v>27137.837575360001</c:v>
                </c:pt>
                <c:pt idx="1">
                  <c:v>60933.742692419997</c:v>
                </c:pt>
                <c:pt idx="2">
                  <c:v>43374.32022454001</c:v>
                </c:pt>
              </c:numCache>
            </c:numRef>
          </c:val>
        </c:ser>
        <c:ser>
          <c:idx val="2"/>
          <c:order val="2"/>
          <c:tx>
            <c:strRef>
              <c:f>celkove!$A$34</c:f>
              <c:strCache>
                <c:ptCount val="1"/>
                <c:pt idx="0">
                  <c:v>Nezpůsobilé výdaje v mil. Kč</c:v>
                </c:pt>
              </c:strCache>
            </c:strRef>
          </c:tx>
          <c:invertIfNegative val="0"/>
          <c:dLbls>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celkove!$B$34:$D$34</c:f>
              <c:numCache>
                <c:formatCode>#,##0</c:formatCode>
                <c:ptCount val="3"/>
                <c:pt idx="0">
                  <c:v>1621.03469092</c:v>
                </c:pt>
                <c:pt idx="1">
                  <c:v>1522.99884161</c:v>
                </c:pt>
                <c:pt idx="2">
                  <c:v>1369.48326163</c:v>
                </c:pt>
              </c:numCache>
            </c:numRef>
          </c:val>
        </c:ser>
        <c:ser>
          <c:idx val="3"/>
          <c:order val="3"/>
          <c:tx>
            <c:strRef>
              <c:f>celkove!$A$35</c:f>
              <c:strCache>
                <c:ptCount val="1"/>
                <c:pt idx="0">
                  <c:v>Extrapolované nezpůsobilé výdaje v mil. Kč</c:v>
                </c:pt>
              </c:strCache>
            </c:strRef>
          </c:tx>
          <c:invertIfNegative val="0"/>
          <c:dLbls>
            <c:dLbl>
              <c:idx val="0"/>
              <c:layout>
                <c:manualLayout>
                  <c:x val="1.4161038067951898E-2"/>
                  <c:y val="-2.4160177027513561E-3"/>
                </c:manualLayout>
              </c:layout>
              <c:showLegendKey val="0"/>
              <c:showVal val="1"/>
              <c:showCatName val="0"/>
              <c:showSerName val="0"/>
              <c:showPercent val="0"/>
              <c:showBubbleSize val="0"/>
            </c:dLbl>
            <c:dLbl>
              <c:idx val="1"/>
              <c:layout>
                <c:manualLayout>
                  <c:x val="1.1586303873778826E-2"/>
                  <c:y val="-2.4160177027514446E-3"/>
                </c:manualLayout>
              </c:layout>
              <c:showLegendKey val="0"/>
              <c:showVal val="1"/>
              <c:showCatName val="0"/>
              <c:showSerName val="0"/>
              <c:showPercent val="0"/>
              <c:showBubbleSize val="0"/>
            </c:dLbl>
            <c:dLbl>
              <c:idx val="2"/>
              <c:layout>
                <c:manualLayout>
                  <c:x val="2.3172607747557653E-2"/>
                  <c:y val="-2.416017702751356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celkove!$B$35:$D$35</c:f>
              <c:numCache>
                <c:formatCode>#,##0</c:formatCode>
                <c:ptCount val="3"/>
                <c:pt idx="0">
                  <c:v>1629.7273422200001</c:v>
                </c:pt>
                <c:pt idx="1">
                  <c:v>1523.7525297</c:v>
                </c:pt>
                <c:pt idx="2">
                  <c:v>1378.2437215900002</c:v>
                </c:pt>
              </c:numCache>
            </c:numRef>
          </c:val>
        </c:ser>
        <c:dLbls>
          <c:showLegendKey val="0"/>
          <c:showVal val="0"/>
          <c:showCatName val="0"/>
          <c:showSerName val="0"/>
          <c:showPercent val="0"/>
          <c:showBubbleSize val="0"/>
        </c:dLbls>
        <c:gapWidth val="150"/>
        <c:axId val="98710272"/>
        <c:axId val="98711808"/>
      </c:barChart>
      <c:catAx>
        <c:axId val="98710272"/>
        <c:scaling>
          <c:orientation val="minMax"/>
        </c:scaling>
        <c:delete val="0"/>
        <c:axPos val="b"/>
        <c:numFmt formatCode="General" sourceLinked="1"/>
        <c:majorTickMark val="out"/>
        <c:minorTickMark val="none"/>
        <c:tickLblPos val="nextTo"/>
        <c:crossAx val="98711808"/>
        <c:crosses val="autoZero"/>
        <c:auto val="1"/>
        <c:lblAlgn val="ctr"/>
        <c:lblOffset val="100"/>
        <c:noMultiLvlLbl val="0"/>
      </c:catAx>
      <c:valAx>
        <c:axId val="98711808"/>
        <c:scaling>
          <c:orientation val="minMax"/>
        </c:scaling>
        <c:delete val="0"/>
        <c:axPos val="l"/>
        <c:numFmt formatCode="#,##0" sourceLinked="1"/>
        <c:majorTickMark val="out"/>
        <c:minorTickMark val="none"/>
        <c:tickLblPos val="nextTo"/>
        <c:crossAx val="98710272"/>
        <c:crosses val="autoZero"/>
        <c:crossBetween val="between"/>
      </c:valAx>
    </c:plotArea>
    <c:legend>
      <c:legendPos val="b"/>
      <c:layout/>
      <c:overlay val="0"/>
      <c:txPr>
        <a:bodyPr/>
        <a:lstStyle/>
        <a:p>
          <a:pPr>
            <a:defRPr sz="1600"/>
          </a:pPr>
          <a:endParaRPr lang="cs-CZ"/>
        </a:p>
      </c:txPr>
    </c:legend>
    <c:plotVisOnly val="1"/>
    <c:dispBlanksAs val="gap"/>
    <c:showDLblsOverMax val="0"/>
  </c:chart>
  <c:txPr>
    <a:bodyPr/>
    <a:lstStyle/>
    <a:p>
      <a:pPr>
        <a:defRPr sz="1600"/>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List1!$B$1</c:f>
              <c:strCache>
                <c:ptCount val="1"/>
                <c:pt idx="0">
                  <c:v>Nezpůsobilé výdaje v roce 2015</c:v>
                </c:pt>
              </c:strCache>
            </c:strRef>
          </c:tx>
          <c:spPr>
            <a:solidFill>
              <a:schemeClr val="accent2"/>
            </a:solidFill>
            <a:ln>
              <a:solidFill>
                <a:schemeClr val="bg1"/>
              </a:solidFill>
            </a:ln>
          </c:spPr>
          <c:invertIfNegative val="0"/>
          <c:dLbls>
            <c:numFmt formatCode="#,##0.0" sourceLinked="0"/>
            <c:txPr>
              <a:bodyPr/>
              <a:lstStyle/>
              <a:p>
                <a:pPr>
                  <a:defRPr sz="900"/>
                </a:pPr>
                <a:endParaRPr lang="cs-CZ"/>
              </a:p>
            </c:txPr>
            <c:showLegendKey val="0"/>
            <c:showVal val="1"/>
            <c:showCatName val="0"/>
            <c:showSerName val="0"/>
            <c:showPercent val="0"/>
            <c:showBubbleSize val="0"/>
            <c:showLeaderLines val="0"/>
          </c:dLbls>
          <c:cat>
            <c:strRef>
              <c:f>List1!$A$2:$A$25</c:f>
              <c:strCache>
                <c:ptCount val="24"/>
                <c:pt idx="0">
                  <c:v>IOP</c:v>
                </c:pt>
                <c:pt idx="1">
                  <c:v>OPPI</c:v>
                </c:pt>
                <c:pt idx="2">
                  <c:v>ROPSM</c:v>
                </c:pt>
                <c:pt idx="3">
                  <c:v>ROPJZ</c:v>
                </c:pt>
                <c:pt idx="4">
                  <c:v>OPTP</c:v>
                </c:pt>
                <c:pt idx="5">
                  <c:v>OPŽP</c:v>
                </c:pt>
                <c:pt idx="6">
                  <c:v>FVH</c:v>
                </c:pt>
                <c:pt idx="7">
                  <c:v>ROPSČ</c:v>
                </c:pt>
                <c:pt idx="8">
                  <c:v>ROPSZ</c:v>
                </c:pt>
                <c:pt idx="9">
                  <c:v>OPPK</c:v>
                </c:pt>
                <c:pt idx="10">
                  <c:v>OPVaVpI</c:v>
                </c:pt>
                <c:pt idx="11">
                  <c:v>OPLZZ</c:v>
                </c:pt>
                <c:pt idx="12">
                  <c:v>OPVK</c:v>
                </c:pt>
                <c:pt idx="13">
                  <c:v>OPD</c:v>
                </c:pt>
                <c:pt idx="14">
                  <c:v>ROPJV</c:v>
                </c:pt>
                <c:pt idx="15">
                  <c:v>OPR</c:v>
                </c:pt>
                <c:pt idx="16">
                  <c:v>ROPSV</c:v>
                </c:pt>
                <c:pt idx="17">
                  <c:v>OPPHS-P</c:v>
                </c:pt>
                <c:pt idx="18">
                  <c:v>OPPA</c:v>
                </c:pt>
                <c:pt idx="19">
                  <c:v>ROPMS</c:v>
                </c:pt>
                <c:pt idx="20">
                  <c:v>FM2</c:v>
                </c:pt>
                <c:pt idx="21">
                  <c:v>ENF</c:v>
                </c:pt>
                <c:pt idx="22">
                  <c:v>EIF</c:v>
                </c:pt>
                <c:pt idx="23">
                  <c:v>EUF</c:v>
                </c:pt>
              </c:strCache>
            </c:strRef>
          </c:cat>
          <c:val>
            <c:numRef>
              <c:f>List1!$B$2:$B$25</c:f>
              <c:numCache>
                <c:formatCode>General</c:formatCode>
                <c:ptCount val="24"/>
                <c:pt idx="0">
                  <c:v>289.67</c:v>
                </c:pt>
                <c:pt idx="1">
                  <c:v>219.33</c:v>
                </c:pt>
                <c:pt idx="2">
                  <c:v>195.49</c:v>
                </c:pt>
                <c:pt idx="3">
                  <c:v>179.12</c:v>
                </c:pt>
                <c:pt idx="4">
                  <c:v>176.02</c:v>
                </c:pt>
                <c:pt idx="5">
                  <c:v>76.5</c:v>
                </c:pt>
                <c:pt idx="6">
                  <c:v>57.35</c:v>
                </c:pt>
                <c:pt idx="7">
                  <c:v>40.159999999999997</c:v>
                </c:pt>
                <c:pt idx="8">
                  <c:v>29.65</c:v>
                </c:pt>
                <c:pt idx="9">
                  <c:v>24.1</c:v>
                </c:pt>
                <c:pt idx="10">
                  <c:v>21.83</c:v>
                </c:pt>
                <c:pt idx="11">
                  <c:v>16.399999999999999</c:v>
                </c:pt>
                <c:pt idx="12">
                  <c:v>16.21</c:v>
                </c:pt>
                <c:pt idx="13">
                  <c:v>9.26</c:v>
                </c:pt>
                <c:pt idx="14">
                  <c:v>6.48</c:v>
                </c:pt>
                <c:pt idx="15">
                  <c:v>4.8499999999999996</c:v>
                </c:pt>
                <c:pt idx="16">
                  <c:v>4.3499999999999996</c:v>
                </c:pt>
                <c:pt idx="17">
                  <c:v>1.55</c:v>
                </c:pt>
                <c:pt idx="18">
                  <c:v>0.52</c:v>
                </c:pt>
                <c:pt idx="19">
                  <c:v>0.51</c:v>
                </c:pt>
                <c:pt idx="20">
                  <c:v>0.12</c:v>
                </c:pt>
                <c:pt idx="21">
                  <c:v>0.01</c:v>
                </c:pt>
                <c:pt idx="22">
                  <c:v>0</c:v>
                </c:pt>
                <c:pt idx="23">
                  <c:v>0</c:v>
                </c:pt>
              </c:numCache>
            </c:numRef>
          </c:val>
        </c:ser>
        <c:dLbls>
          <c:showLegendKey val="0"/>
          <c:showVal val="1"/>
          <c:showCatName val="0"/>
          <c:showSerName val="0"/>
          <c:showPercent val="0"/>
          <c:showBubbleSize val="0"/>
        </c:dLbls>
        <c:gapWidth val="75"/>
        <c:axId val="98389376"/>
        <c:axId val="98400512"/>
      </c:barChart>
      <c:catAx>
        <c:axId val="98389376"/>
        <c:scaling>
          <c:orientation val="minMax"/>
        </c:scaling>
        <c:delete val="0"/>
        <c:axPos val="b"/>
        <c:majorTickMark val="none"/>
        <c:minorTickMark val="none"/>
        <c:tickLblPos val="nextTo"/>
        <c:crossAx val="98400512"/>
        <c:crosses val="autoZero"/>
        <c:auto val="1"/>
        <c:lblAlgn val="ctr"/>
        <c:lblOffset val="100"/>
        <c:noMultiLvlLbl val="0"/>
      </c:catAx>
      <c:valAx>
        <c:axId val="98400512"/>
        <c:scaling>
          <c:orientation val="minMax"/>
        </c:scaling>
        <c:delete val="0"/>
        <c:axPos val="l"/>
        <c:title>
          <c:tx>
            <c:rich>
              <a:bodyPr rot="-5400000" vert="horz"/>
              <a:lstStyle/>
              <a:p>
                <a:pPr>
                  <a:defRPr/>
                </a:pPr>
                <a:r>
                  <a:rPr lang="cs-CZ" dirty="0" smtClean="0"/>
                  <a:t>Mil. Kč</a:t>
                </a:r>
                <a:endParaRPr lang="cs-CZ" dirty="0"/>
              </a:p>
            </c:rich>
          </c:tx>
          <c:layout/>
          <c:overlay val="0"/>
        </c:title>
        <c:numFmt formatCode="#,##0" sourceLinked="0"/>
        <c:majorTickMark val="none"/>
        <c:minorTickMark val="none"/>
        <c:tickLblPos val="nextTo"/>
        <c:crossAx val="98389376"/>
        <c:crosses val="autoZero"/>
        <c:crossBetween val="between"/>
      </c:valAx>
      <c:spPr>
        <a:solidFill>
          <a:schemeClr val="bg1">
            <a:lumMod val="95000"/>
          </a:schemeClr>
        </a:solidFill>
      </c:spPr>
    </c:plotArea>
    <c:legend>
      <c:legendPos val="b"/>
      <c:layout/>
      <c:overlay val="0"/>
    </c:legend>
    <c:plotVisOnly val="1"/>
    <c:dispBlanksAs val="gap"/>
    <c:showDLblsOverMax val="0"/>
  </c:chart>
  <c:txPr>
    <a:bodyPr/>
    <a:lstStyle/>
    <a:p>
      <a:pPr>
        <a:defRPr sz="1100"/>
      </a:pPr>
      <a:endParaRPr lang="cs-CZ"/>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List1!$B$1</c:f>
              <c:strCache>
                <c:ptCount val="1"/>
                <c:pt idx="0">
                  <c:v>Verifikovaná chybovost (EK 2015)</c:v>
                </c:pt>
              </c:strCache>
            </c:strRef>
          </c:tx>
          <c:spPr>
            <a:solidFill>
              <a:schemeClr val="accent3"/>
            </a:solidFill>
            <a:ln>
              <a:solidFill>
                <a:schemeClr val="bg1"/>
              </a:solidFill>
            </a:ln>
          </c:spPr>
          <c:invertIfNegative val="0"/>
          <c:dLbls>
            <c:numFmt formatCode="#,##0.0\%" sourceLinked="0"/>
            <c:txPr>
              <a:bodyPr/>
              <a:lstStyle/>
              <a:p>
                <a:pPr>
                  <a:defRPr sz="900"/>
                </a:pPr>
                <a:endParaRPr lang="cs-CZ"/>
              </a:p>
            </c:txPr>
            <c:showLegendKey val="0"/>
            <c:showVal val="1"/>
            <c:showCatName val="0"/>
            <c:showSerName val="0"/>
            <c:showPercent val="0"/>
            <c:showBubbleSize val="0"/>
            <c:showLeaderLines val="0"/>
          </c:dLbls>
          <c:cat>
            <c:strRef>
              <c:f>List1!$A$2:$A$25</c:f>
              <c:strCache>
                <c:ptCount val="24"/>
                <c:pt idx="0">
                  <c:v>FVH</c:v>
                </c:pt>
                <c:pt idx="1">
                  <c:v>OPTP</c:v>
                </c:pt>
                <c:pt idx="2">
                  <c:v>ROPSM</c:v>
                </c:pt>
                <c:pt idx="3">
                  <c:v>ROPJZ</c:v>
                </c:pt>
                <c:pt idx="4">
                  <c:v>OPPK</c:v>
                </c:pt>
                <c:pt idx="5">
                  <c:v>OPR</c:v>
                </c:pt>
                <c:pt idx="6">
                  <c:v>ROPSČ</c:v>
                </c:pt>
                <c:pt idx="7">
                  <c:v>ROPSZ</c:v>
                </c:pt>
                <c:pt idx="8">
                  <c:v>OPPI</c:v>
                </c:pt>
                <c:pt idx="9">
                  <c:v>OPŽP</c:v>
                </c:pt>
                <c:pt idx="10">
                  <c:v>IOP</c:v>
                </c:pt>
                <c:pt idx="11">
                  <c:v>ROPJV</c:v>
                </c:pt>
                <c:pt idx="12">
                  <c:v>OPVK</c:v>
                </c:pt>
                <c:pt idx="13">
                  <c:v>OPPA</c:v>
                </c:pt>
                <c:pt idx="14">
                  <c:v>OPPHS-P</c:v>
                </c:pt>
                <c:pt idx="15">
                  <c:v>OPLZZ</c:v>
                </c:pt>
                <c:pt idx="16">
                  <c:v>ROPSV</c:v>
                </c:pt>
                <c:pt idx="17">
                  <c:v>FM2</c:v>
                </c:pt>
                <c:pt idx="18">
                  <c:v>OPD</c:v>
                </c:pt>
                <c:pt idx="19">
                  <c:v>ENF</c:v>
                </c:pt>
                <c:pt idx="20">
                  <c:v>ROPMS</c:v>
                </c:pt>
                <c:pt idx="21">
                  <c:v>OPVaVpI</c:v>
                </c:pt>
                <c:pt idx="22">
                  <c:v>EIF</c:v>
                </c:pt>
                <c:pt idx="23">
                  <c:v>EUF</c:v>
                </c:pt>
              </c:strCache>
            </c:strRef>
          </c:cat>
          <c:val>
            <c:numRef>
              <c:f>List1!$B$2:$B$25</c:f>
              <c:numCache>
                <c:formatCode>General</c:formatCode>
                <c:ptCount val="24"/>
                <c:pt idx="0">
                  <c:v>75</c:v>
                </c:pt>
                <c:pt idx="1">
                  <c:v>16.170000000000002</c:v>
                </c:pt>
                <c:pt idx="2">
                  <c:v>9.25</c:v>
                </c:pt>
                <c:pt idx="3">
                  <c:v>5.45</c:v>
                </c:pt>
                <c:pt idx="4">
                  <c:v>4.03</c:v>
                </c:pt>
                <c:pt idx="5">
                  <c:v>3.7</c:v>
                </c:pt>
                <c:pt idx="6">
                  <c:v>2.84</c:v>
                </c:pt>
                <c:pt idx="7">
                  <c:v>2.61</c:v>
                </c:pt>
                <c:pt idx="8">
                  <c:v>2.59</c:v>
                </c:pt>
                <c:pt idx="9">
                  <c:v>1.9</c:v>
                </c:pt>
                <c:pt idx="10">
                  <c:v>1.41</c:v>
                </c:pt>
                <c:pt idx="11">
                  <c:v>1.39</c:v>
                </c:pt>
                <c:pt idx="12">
                  <c:v>1.1100000000000001</c:v>
                </c:pt>
                <c:pt idx="13">
                  <c:v>0.74</c:v>
                </c:pt>
                <c:pt idx="14">
                  <c:v>0.74</c:v>
                </c:pt>
                <c:pt idx="15">
                  <c:v>0.64</c:v>
                </c:pt>
                <c:pt idx="16">
                  <c:v>0.56999999999999995</c:v>
                </c:pt>
                <c:pt idx="17">
                  <c:v>0.47</c:v>
                </c:pt>
                <c:pt idx="18">
                  <c:v>0.38</c:v>
                </c:pt>
                <c:pt idx="19">
                  <c:v>0.27</c:v>
                </c:pt>
                <c:pt idx="20">
                  <c:v>0.21</c:v>
                </c:pt>
                <c:pt idx="21">
                  <c:v>0.19</c:v>
                </c:pt>
                <c:pt idx="22">
                  <c:v>0</c:v>
                </c:pt>
                <c:pt idx="23">
                  <c:v>0</c:v>
                </c:pt>
              </c:numCache>
            </c:numRef>
          </c:val>
        </c:ser>
        <c:dLbls>
          <c:showLegendKey val="0"/>
          <c:showVal val="1"/>
          <c:showCatName val="0"/>
          <c:showSerName val="0"/>
          <c:showPercent val="0"/>
          <c:showBubbleSize val="0"/>
        </c:dLbls>
        <c:gapWidth val="75"/>
        <c:axId val="153138688"/>
        <c:axId val="153509248"/>
      </c:barChart>
      <c:catAx>
        <c:axId val="153138688"/>
        <c:scaling>
          <c:orientation val="minMax"/>
        </c:scaling>
        <c:delete val="0"/>
        <c:axPos val="b"/>
        <c:majorTickMark val="none"/>
        <c:minorTickMark val="none"/>
        <c:tickLblPos val="nextTo"/>
        <c:crossAx val="153509248"/>
        <c:crosses val="autoZero"/>
        <c:auto val="1"/>
        <c:lblAlgn val="ctr"/>
        <c:lblOffset val="100"/>
        <c:noMultiLvlLbl val="0"/>
      </c:catAx>
      <c:valAx>
        <c:axId val="153509248"/>
        <c:scaling>
          <c:orientation val="minMax"/>
        </c:scaling>
        <c:delete val="0"/>
        <c:axPos val="l"/>
        <c:numFmt formatCode="#,##0\%" sourceLinked="0"/>
        <c:majorTickMark val="none"/>
        <c:minorTickMark val="none"/>
        <c:tickLblPos val="nextTo"/>
        <c:crossAx val="153138688"/>
        <c:crosses val="autoZero"/>
        <c:crossBetween val="between"/>
      </c:valAx>
      <c:spPr>
        <a:solidFill>
          <a:schemeClr val="bg1">
            <a:lumMod val="95000"/>
          </a:schemeClr>
        </a:solidFill>
      </c:spPr>
    </c:plotArea>
    <c:legend>
      <c:legendPos val="b"/>
      <c:layout/>
      <c:overlay val="0"/>
    </c:legend>
    <c:plotVisOnly val="1"/>
    <c:dispBlanksAs val="gap"/>
    <c:showDLblsOverMax val="0"/>
  </c:chart>
  <c:txPr>
    <a:bodyPr/>
    <a:lstStyle/>
    <a:p>
      <a:pPr>
        <a:defRPr sz="1100"/>
      </a:pPr>
      <a:endParaRPr lang="cs-CZ"/>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cs-CZ" dirty="0" smtClean="0"/>
              <a:t>Verifikovaná</a:t>
            </a:r>
            <a:r>
              <a:rPr lang="cs-CZ" baseline="0" dirty="0" smtClean="0"/>
              <a:t> chybovost u vybraných OP</a:t>
            </a:r>
            <a:endParaRPr lang="cs-CZ" dirty="0"/>
          </a:p>
        </c:rich>
      </c:tx>
      <c:layout>
        <c:manualLayout>
          <c:xMode val="edge"/>
          <c:yMode val="edge"/>
          <c:x val="0.18322741986774177"/>
          <c:y val="0"/>
        </c:manualLayout>
      </c:layout>
      <c:overlay val="1"/>
    </c:title>
    <c:autoTitleDeleted val="0"/>
    <c:plotArea>
      <c:layout>
        <c:manualLayout>
          <c:layoutTarget val="inner"/>
          <c:xMode val="edge"/>
          <c:yMode val="edge"/>
          <c:x val="5.0196151373564597E-2"/>
          <c:y val="9.0066914642064941E-2"/>
          <c:w val="0.80893522214334179"/>
          <c:h val="0.83737355926896784"/>
        </c:manualLayout>
      </c:layout>
      <c:barChart>
        <c:barDir val="col"/>
        <c:grouping val="clustered"/>
        <c:varyColors val="0"/>
        <c:ser>
          <c:idx val="0"/>
          <c:order val="0"/>
          <c:tx>
            <c:strRef>
              <c:f>List1!$B$1</c:f>
              <c:strCache>
                <c:ptCount val="1"/>
                <c:pt idx="0">
                  <c:v>OPTP</c:v>
                </c:pt>
              </c:strCache>
            </c:strRef>
          </c:tx>
          <c:spPr>
            <a:ln>
              <a:solidFill>
                <a:schemeClr val="bg1"/>
              </a:solidFill>
            </a:ln>
          </c:spPr>
          <c:invertIfNegative val="0"/>
          <c:dLbls>
            <c:numFmt formatCode="#,##0.0\%" sourceLinked="0"/>
            <c:txPr>
              <a:bodyPr/>
              <a:lstStyle/>
              <a:p>
                <a:pPr algn="ctr">
                  <a:defRPr lang="cs-CZ" sz="1200" b="0" i="0" u="none" strike="noStrike" kern="1200" baseline="0">
                    <a:solidFill>
                      <a:srgbClr val="444444"/>
                    </a:solidFill>
                    <a:latin typeface="+mn-lt"/>
                    <a:ea typeface="+mn-ea"/>
                    <a:cs typeface="+mn-cs"/>
                  </a:defRPr>
                </a:pPr>
                <a:endParaRPr lang="cs-CZ"/>
              </a:p>
            </c:txPr>
            <c:showLegendKey val="0"/>
            <c:showVal val="1"/>
            <c:showCatName val="0"/>
            <c:showSerName val="0"/>
            <c:showPercent val="0"/>
            <c:showBubbleSize val="0"/>
            <c:showLeaderLines val="0"/>
          </c:dLbls>
          <c:cat>
            <c:numRef>
              <c:f>List1!$A$2:$A$4</c:f>
              <c:numCache>
                <c:formatCode>General</c:formatCode>
                <c:ptCount val="3"/>
                <c:pt idx="0">
                  <c:v>2013</c:v>
                </c:pt>
                <c:pt idx="1">
                  <c:v>2014</c:v>
                </c:pt>
                <c:pt idx="2">
                  <c:v>2015</c:v>
                </c:pt>
              </c:numCache>
            </c:numRef>
          </c:cat>
          <c:val>
            <c:numRef>
              <c:f>List1!$B$2:$B$4</c:f>
              <c:numCache>
                <c:formatCode>General</c:formatCode>
                <c:ptCount val="3"/>
                <c:pt idx="0">
                  <c:v>7.0000000000000007E-2</c:v>
                </c:pt>
                <c:pt idx="1">
                  <c:v>0.02</c:v>
                </c:pt>
                <c:pt idx="2">
                  <c:v>16.170000000000002</c:v>
                </c:pt>
              </c:numCache>
            </c:numRef>
          </c:val>
        </c:ser>
        <c:ser>
          <c:idx val="1"/>
          <c:order val="1"/>
          <c:tx>
            <c:strRef>
              <c:f>List1!$C$1</c:f>
              <c:strCache>
                <c:ptCount val="1"/>
                <c:pt idx="0">
                  <c:v>ROPJZ</c:v>
                </c:pt>
              </c:strCache>
            </c:strRef>
          </c:tx>
          <c:spPr>
            <a:ln>
              <a:solidFill>
                <a:schemeClr val="bg1"/>
              </a:solidFill>
            </a:ln>
          </c:spPr>
          <c:invertIfNegative val="0"/>
          <c:dLbls>
            <c:numFmt formatCode="#,##0.0\%" sourceLinked="0"/>
            <c:txPr>
              <a:bodyPr/>
              <a:lstStyle/>
              <a:p>
                <a:pPr algn="ctr">
                  <a:defRPr lang="cs-CZ" sz="1200" b="0" i="0" u="none" strike="noStrike" kern="1200" baseline="0">
                    <a:solidFill>
                      <a:srgbClr val="444444"/>
                    </a:solidFill>
                    <a:latin typeface="+mn-lt"/>
                    <a:ea typeface="+mn-ea"/>
                    <a:cs typeface="+mn-cs"/>
                  </a:defRPr>
                </a:pPr>
                <a:endParaRPr lang="cs-CZ"/>
              </a:p>
            </c:txPr>
            <c:showLegendKey val="0"/>
            <c:showVal val="1"/>
            <c:showCatName val="0"/>
            <c:showSerName val="0"/>
            <c:showPercent val="0"/>
            <c:showBubbleSize val="0"/>
            <c:showLeaderLines val="0"/>
          </c:dLbls>
          <c:cat>
            <c:numRef>
              <c:f>List1!$A$2:$A$4</c:f>
              <c:numCache>
                <c:formatCode>General</c:formatCode>
                <c:ptCount val="3"/>
                <c:pt idx="0">
                  <c:v>2013</c:v>
                </c:pt>
                <c:pt idx="1">
                  <c:v>2014</c:v>
                </c:pt>
                <c:pt idx="2">
                  <c:v>2015</c:v>
                </c:pt>
              </c:numCache>
            </c:numRef>
          </c:cat>
          <c:val>
            <c:numRef>
              <c:f>List1!$C$2:$C$4</c:f>
              <c:numCache>
                <c:formatCode>General</c:formatCode>
                <c:ptCount val="3"/>
                <c:pt idx="0">
                  <c:v>15.5</c:v>
                </c:pt>
                <c:pt idx="1">
                  <c:v>4.49</c:v>
                </c:pt>
                <c:pt idx="2">
                  <c:v>5.45</c:v>
                </c:pt>
              </c:numCache>
            </c:numRef>
          </c:val>
        </c:ser>
        <c:ser>
          <c:idx val="2"/>
          <c:order val="2"/>
          <c:tx>
            <c:strRef>
              <c:f>List1!$D$1</c:f>
              <c:strCache>
                <c:ptCount val="1"/>
                <c:pt idx="0">
                  <c:v>ROPMS</c:v>
                </c:pt>
              </c:strCache>
            </c:strRef>
          </c:tx>
          <c:spPr>
            <a:ln>
              <a:solidFill>
                <a:schemeClr val="bg1"/>
              </a:solidFill>
            </a:ln>
          </c:spPr>
          <c:invertIfNegative val="0"/>
          <c:dLbls>
            <c:numFmt formatCode="#,##0.0\%" sourceLinked="0"/>
            <c:txPr>
              <a:bodyPr/>
              <a:lstStyle/>
              <a:p>
                <a:pPr algn="ctr">
                  <a:defRPr lang="cs-CZ" sz="1200" b="0" i="0" u="none" strike="noStrike" kern="1200" baseline="0">
                    <a:solidFill>
                      <a:srgbClr val="444444"/>
                    </a:solidFill>
                    <a:latin typeface="+mn-lt"/>
                    <a:ea typeface="+mn-ea"/>
                    <a:cs typeface="+mn-cs"/>
                  </a:defRPr>
                </a:pPr>
                <a:endParaRPr lang="cs-CZ"/>
              </a:p>
            </c:txPr>
            <c:showLegendKey val="0"/>
            <c:showVal val="1"/>
            <c:showCatName val="0"/>
            <c:showSerName val="0"/>
            <c:showPercent val="0"/>
            <c:showBubbleSize val="0"/>
            <c:showLeaderLines val="0"/>
          </c:dLbls>
          <c:cat>
            <c:numRef>
              <c:f>List1!$A$2:$A$4</c:f>
              <c:numCache>
                <c:formatCode>General</c:formatCode>
                <c:ptCount val="3"/>
                <c:pt idx="0">
                  <c:v>2013</c:v>
                </c:pt>
                <c:pt idx="1">
                  <c:v>2014</c:v>
                </c:pt>
                <c:pt idx="2">
                  <c:v>2015</c:v>
                </c:pt>
              </c:numCache>
            </c:numRef>
          </c:cat>
          <c:val>
            <c:numRef>
              <c:f>List1!$D$2:$D$4</c:f>
              <c:numCache>
                <c:formatCode>General</c:formatCode>
                <c:ptCount val="3"/>
                <c:pt idx="0">
                  <c:v>6.87</c:v>
                </c:pt>
                <c:pt idx="1">
                  <c:v>1.92</c:v>
                </c:pt>
                <c:pt idx="2">
                  <c:v>0.21</c:v>
                </c:pt>
              </c:numCache>
            </c:numRef>
          </c:val>
        </c:ser>
        <c:ser>
          <c:idx val="3"/>
          <c:order val="3"/>
          <c:tx>
            <c:strRef>
              <c:f>List1!$E$1</c:f>
              <c:strCache>
                <c:ptCount val="1"/>
                <c:pt idx="0">
                  <c:v>ROPJV</c:v>
                </c:pt>
              </c:strCache>
            </c:strRef>
          </c:tx>
          <c:spPr>
            <a:ln>
              <a:solidFill>
                <a:schemeClr val="bg1"/>
              </a:solidFill>
            </a:ln>
          </c:spPr>
          <c:invertIfNegative val="0"/>
          <c:dLbls>
            <c:numFmt formatCode="#,##0.0\%" sourceLinked="0"/>
            <c:txPr>
              <a:bodyPr/>
              <a:lstStyle/>
              <a:p>
                <a:pPr algn="ctr">
                  <a:defRPr lang="cs-CZ" sz="1200" b="0" i="0" u="none" strike="noStrike" kern="1200" baseline="0">
                    <a:solidFill>
                      <a:srgbClr val="444444"/>
                    </a:solidFill>
                    <a:latin typeface="+mn-lt"/>
                    <a:ea typeface="+mn-ea"/>
                    <a:cs typeface="+mn-cs"/>
                  </a:defRPr>
                </a:pPr>
                <a:endParaRPr lang="cs-CZ"/>
              </a:p>
            </c:txPr>
            <c:showLegendKey val="0"/>
            <c:showVal val="1"/>
            <c:showCatName val="0"/>
            <c:showSerName val="0"/>
            <c:showPercent val="0"/>
            <c:showBubbleSize val="0"/>
            <c:showLeaderLines val="0"/>
          </c:dLbls>
          <c:cat>
            <c:numRef>
              <c:f>List1!$A$2:$A$4</c:f>
              <c:numCache>
                <c:formatCode>General</c:formatCode>
                <c:ptCount val="3"/>
                <c:pt idx="0">
                  <c:v>2013</c:v>
                </c:pt>
                <c:pt idx="1">
                  <c:v>2014</c:v>
                </c:pt>
                <c:pt idx="2">
                  <c:v>2015</c:v>
                </c:pt>
              </c:numCache>
            </c:numRef>
          </c:cat>
          <c:val>
            <c:numRef>
              <c:f>List1!$E$2:$E$4</c:f>
              <c:numCache>
                <c:formatCode>General</c:formatCode>
                <c:ptCount val="3"/>
                <c:pt idx="0">
                  <c:v>7.45</c:v>
                </c:pt>
                <c:pt idx="1">
                  <c:v>1.6</c:v>
                </c:pt>
                <c:pt idx="2">
                  <c:v>1.39</c:v>
                </c:pt>
              </c:numCache>
            </c:numRef>
          </c:val>
        </c:ser>
        <c:ser>
          <c:idx val="4"/>
          <c:order val="4"/>
          <c:tx>
            <c:strRef>
              <c:f>List1!$F$1</c:f>
              <c:strCache>
                <c:ptCount val="1"/>
                <c:pt idx="0">
                  <c:v>OPLZZ</c:v>
                </c:pt>
              </c:strCache>
            </c:strRef>
          </c:tx>
          <c:spPr>
            <a:ln>
              <a:solidFill>
                <a:schemeClr val="bg1"/>
              </a:solidFill>
            </a:ln>
          </c:spPr>
          <c:invertIfNegative val="0"/>
          <c:dLbls>
            <c:numFmt formatCode="#,##0.0\%" sourceLinked="0"/>
            <c:txPr>
              <a:bodyPr/>
              <a:lstStyle/>
              <a:p>
                <a:pPr algn="ctr">
                  <a:defRPr lang="cs-CZ" sz="1200" b="0" i="0" u="none" strike="noStrike" kern="1200" baseline="0">
                    <a:solidFill>
                      <a:srgbClr val="444444"/>
                    </a:solidFill>
                    <a:latin typeface="+mn-lt"/>
                    <a:ea typeface="+mn-ea"/>
                    <a:cs typeface="+mn-cs"/>
                  </a:defRPr>
                </a:pPr>
                <a:endParaRPr lang="cs-CZ"/>
              </a:p>
            </c:txPr>
            <c:showLegendKey val="0"/>
            <c:showVal val="1"/>
            <c:showCatName val="0"/>
            <c:showSerName val="0"/>
            <c:showPercent val="0"/>
            <c:showBubbleSize val="0"/>
            <c:showLeaderLines val="0"/>
          </c:dLbls>
          <c:cat>
            <c:numRef>
              <c:f>List1!$A$2:$A$4</c:f>
              <c:numCache>
                <c:formatCode>General</c:formatCode>
                <c:ptCount val="3"/>
                <c:pt idx="0">
                  <c:v>2013</c:v>
                </c:pt>
                <c:pt idx="1">
                  <c:v>2014</c:v>
                </c:pt>
                <c:pt idx="2">
                  <c:v>2015</c:v>
                </c:pt>
              </c:numCache>
            </c:numRef>
          </c:cat>
          <c:val>
            <c:numRef>
              <c:f>List1!$F$2:$F$4</c:f>
              <c:numCache>
                <c:formatCode>General</c:formatCode>
                <c:ptCount val="3"/>
                <c:pt idx="0">
                  <c:v>4.4000000000000004</c:v>
                </c:pt>
                <c:pt idx="1">
                  <c:v>0.63</c:v>
                </c:pt>
                <c:pt idx="2">
                  <c:v>0.64</c:v>
                </c:pt>
              </c:numCache>
            </c:numRef>
          </c:val>
        </c:ser>
        <c:dLbls>
          <c:showLegendKey val="0"/>
          <c:showVal val="1"/>
          <c:showCatName val="0"/>
          <c:showSerName val="0"/>
          <c:showPercent val="0"/>
          <c:showBubbleSize val="0"/>
        </c:dLbls>
        <c:gapWidth val="150"/>
        <c:axId val="163468032"/>
        <c:axId val="163469568"/>
      </c:barChart>
      <c:catAx>
        <c:axId val="163468032"/>
        <c:scaling>
          <c:orientation val="minMax"/>
        </c:scaling>
        <c:delete val="0"/>
        <c:axPos val="b"/>
        <c:majorGridlines/>
        <c:numFmt formatCode="General" sourceLinked="1"/>
        <c:majorTickMark val="out"/>
        <c:minorTickMark val="none"/>
        <c:tickLblPos val="nextTo"/>
        <c:crossAx val="163469568"/>
        <c:crosses val="autoZero"/>
        <c:auto val="1"/>
        <c:lblAlgn val="ctr"/>
        <c:lblOffset val="100"/>
        <c:noMultiLvlLbl val="0"/>
      </c:catAx>
      <c:valAx>
        <c:axId val="163469568"/>
        <c:scaling>
          <c:orientation val="minMax"/>
        </c:scaling>
        <c:delete val="0"/>
        <c:axPos val="l"/>
        <c:numFmt formatCode="#,##0\%" sourceLinked="0"/>
        <c:majorTickMark val="out"/>
        <c:minorTickMark val="none"/>
        <c:tickLblPos val="nextTo"/>
        <c:crossAx val="163468032"/>
        <c:crosses val="autoZero"/>
        <c:crossBetween val="between"/>
      </c:valAx>
      <c:spPr>
        <a:solidFill>
          <a:schemeClr val="bg1">
            <a:lumMod val="95000"/>
          </a:schemeClr>
        </a:solidFill>
      </c:spPr>
    </c:plotArea>
    <c:legend>
      <c:legendPos val="r"/>
      <c:layout/>
      <c:overlay val="0"/>
    </c:legend>
    <c:plotVisOnly val="1"/>
    <c:dispBlanksAs val="gap"/>
    <c:showDLblsOverMax val="0"/>
  </c:chart>
  <c:txPr>
    <a:bodyPr/>
    <a:lstStyle/>
    <a:p>
      <a:pPr>
        <a:defRPr sz="1200"/>
      </a:pPr>
      <a:endParaRPr lang="cs-CZ"/>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15163229913548E-2"/>
          <c:y val="0.18498398027008353"/>
          <c:w val="0.73964134741633203"/>
          <c:h val="0.72016178589736057"/>
        </c:manualLayout>
      </c:layout>
      <c:ofPieChart>
        <c:ofPieType val="pie"/>
        <c:varyColors val="1"/>
        <c:ser>
          <c:idx val="0"/>
          <c:order val="0"/>
          <c:tx>
            <c:strRef>
              <c:f>celkove!$M$19</c:f>
              <c:strCache>
                <c:ptCount val="1"/>
                <c:pt idx="0">
                  <c:v>Počet zjištění</c:v>
                </c:pt>
              </c:strCache>
            </c:strRef>
          </c:tx>
          <c:explosion val="8"/>
          <c:dPt>
            <c:idx val="0"/>
            <c:bubble3D val="0"/>
            <c:spPr>
              <a:solidFill>
                <a:schemeClr val="accent1"/>
              </a:solidFill>
            </c:spPr>
          </c:dPt>
          <c:dPt>
            <c:idx val="1"/>
            <c:bubble3D val="0"/>
            <c:spPr>
              <a:solidFill>
                <a:schemeClr val="accent2"/>
              </a:solidFill>
            </c:spPr>
          </c:dPt>
          <c:dPt>
            <c:idx val="2"/>
            <c:bubble3D val="0"/>
            <c:spPr>
              <a:solidFill>
                <a:schemeClr val="tx2"/>
              </a:solidFill>
            </c:spPr>
          </c:dPt>
          <c:dPt>
            <c:idx val="3"/>
            <c:bubble3D val="0"/>
            <c:spPr>
              <a:solidFill>
                <a:schemeClr val="accent4"/>
              </a:solidFill>
            </c:spPr>
          </c:dPt>
          <c:dPt>
            <c:idx val="4"/>
            <c:bubble3D val="0"/>
            <c:spPr>
              <a:solidFill>
                <a:schemeClr val="accent5"/>
              </a:solidFill>
            </c:spPr>
          </c:dPt>
          <c:dPt>
            <c:idx val="5"/>
            <c:bubble3D val="0"/>
            <c:spPr>
              <a:solidFill>
                <a:schemeClr val="accent6"/>
              </a:solidFill>
            </c:spPr>
          </c:dPt>
          <c:dPt>
            <c:idx val="6"/>
            <c:bubble3D val="0"/>
            <c:spPr>
              <a:solidFill>
                <a:schemeClr val="bg2">
                  <a:lumMod val="75000"/>
                </a:schemeClr>
              </a:solidFill>
            </c:spPr>
          </c:dPt>
          <c:dPt>
            <c:idx val="7"/>
            <c:bubble3D val="0"/>
            <c:spPr>
              <a:solidFill>
                <a:schemeClr val="bg2">
                  <a:lumMod val="50000"/>
                </a:schemeClr>
              </a:solidFill>
            </c:spPr>
          </c:dPt>
          <c:dPt>
            <c:idx val="8"/>
            <c:bubble3D val="0"/>
            <c:spPr>
              <a:solidFill>
                <a:schemeClr val="bg2">
                  <a:lumMod val="60000"/>
                  <a:lumOff val="40000"/>
                </a:schemeClr>
              </a:solidFill>
            </c:spPr>
          </c:dPt>
          <c:dPt>
            <c:idx val="9"/>
            <c:bubble3D val="0"/>
            <c:spPr>
              <a:solidFill>
                <a:schemeClr val="bg2">
                  <a:lumMod val="20000"/>
                  <a:lumOff val="80000"/>
                </a:schemeClr>
              </a:solidFill>
            </c:spPr>
          </c:dPt>
          <c:dPt>
            <c:idx val="10"/>
            <c:bubble3D val="0"/>
            <c:spPr>
              <a:solidFill>
                <a:schemeClr val="bg2">
                  <a:lumMod val="60000"/>
                  <a:lumOff val="40000"/>
                </a:schemeClr>
              </a:solidFill>
            </c:spPr>
          </c:dPt>
          <c:dPt>
            <c:idx val="11"/>
            <c:bubble3D val="0"/>
            <c:spPr>
              <a:solidFill>
                <a:schemeClr val="bg2">
                  <a:lumMod val="75000"/>
                </a:schemeClr>
              </a:solidFill>
            </c:spPr>
          </c:dPt>
          <c:dPt>
            <c:idx val="12"/>
            <c:bubble3D val="0"/>
            <c:spPr>
              <a:solidFill>
                <a:schemeClr val="bg2">
                  <a:lumMod val="50000"/>
                </a:schemeClr>
              </a:solidFill>
            </c:spPr>
          </c:dPt>
          <c:dPt>
            <c:idx val="13"/>
            <c:bubble3D val="0"/>
            <c:spPr>
              <a:solidFill>
                <a:schemeClr val="bg2">
                  <a:lumMod val="20000"/>
                  <a:lumOff val="80000"/>
                </a:schemeClr>
              </a:solidFill>
            </c:spPr>
          </c:dPt>
          <c:dPt>
            <c:idx val="14"/>
            <c:bubble3D val="0"/>
            <c:spPr>
              <a:solidFill>
                <a:schemeClr val="bg2">
                  <a:lumMod val="60000"/>
                  <a:lumOff val="40000"/>
                </a:schemeClr>
              </a:solidFill>
            </c:spPr>
          </c:dPt>
          <c:dPt>
            <c:idx val="15"/>
            <c:bubble3D val="0"/>
            <c:spPr>
              <a:solidFill>
                <a:schemeClr val="bg2"/>
              </a:solidFill>
            </c:spPr>
          </c:dPt>
          <c:dLbls>
            <c:dLbl>
              <c:idx val="0"/>
              <c:layout>
                <c:manualLayout>
                  <c:x val="-1.9959306081908563E-2"/>
                  <c:y val="-1.1368758405877194E-2"/>
                </c:manualLayout>
              </c:layout>
              <c:spPr/>
              <c:txPr>
                <a:bodyPr/>
                <a:lstStyle/>
                <a:p>
                  <a:pPr>
                    <a:defRPr b="1"/>
                  </a:pPr>
                  <a:endParaRPr lang="cs-CZ"/>
                </a:p>
              </c:txPr>
              <c:dLblPos val="bestFit"/>
              <c:showLegendKey val="0"/>
              <c:showVal val="0"/>
              <c:showCatName val="1"/>
              <c:showSerName val="0"/>
              <c:showPercent val="1"/>
              <c:showBubbleSize val="0"/>
            </c:dLbl>
            <c:dLbl>
              <c:idx val="1"/>
              <c:layout>
                <c:manualLayout>
                  <c:x val="-1.8901000294876097E-2"/>
                  <c:y val="4.6198546387158307E-3"/>
                </c:manualLayout>
              </c:layout>
              <c:spPr/>
              <c:txPr>
                <a:bodyPr/>
                <a:lstStyle/>
                <a:p>
                  <a:pPr>
                    <a:defRPr sz="1200" b="1"/>
                  </a:pPr>
                  <a:endParaRPr lang="cs-CZ"/>
                </a:p>
              </c:txPr>
              <c:dLblPos val="bestFit"/>
              <c:showLegendKey val="0"/>
              <c:showVal val="0"/>
              <c:showCatName val="1"/>
              <c:showSerName val="0"/>
              <c:showPercent val="1"/>
              <c:showBubbleSize val="0"/>
            </c:dLbl>
            <c:dLbl>
              <c:idx val="2"/>
              <c:layout>
                <c:manualLayout>
                  <c:x val="-0.11945547903664328"/>
                  <c:y val="-5.4806455786473481E-2"/>
                </c:manualLayout>
              </c:layout>
              <c:spPr/>
              <c:txPr>
                <a:bodyPr/>
                <a:lstStyle/>
                <a:p>
                  <a:pPr>
                    <a:defRPr b="1"/>
                  </a:pPr>
                  <a:endParaRPr lang="cs-CZ"/>
                </a:p>
              </c:txPr>
              <c:dLblPos val="bestFit"/>
              <c:showLegendKey val="0"/>
              <c:showVal val="0"/>
              <c:showCatName val="1"/>
              <c:showSerName val="0"/>
              <c:showPercent val="1"/>
              <c:showBubbleSize val="0"/>
            </c:dLbl>
            <c:dLbl>
              <c:idx val="3"/>
              <c:layout>
                <c:manualLayout>
                  <c:x val="3.4158123633787223E-2"/>
                  <c:y val="-0.10369743045606598"/>
                </c:manualLayout>
              </c:layout>
              <c:spPr/>
              <c:txPr>
                <a:bodyPr/>
                <a:lstStyle/>
                <a:p>
                  <a:pPr>
                    <a:defRPr b="1"/>
                  </a:pPr>
                  <a:endParaRPr lang="cs-CZ"/>
                </a:p>
              </c:txPr>
              <c:dLblPos val="bestFit"/>
              <c:showLegendKey val="0"/>
              <c:showVal val="0"/>
              <c:showCatName val="1"/>
              <c:showSerName val="0"/>
              <c:showPercent val="1"/>
              <c:showBubbleSize val="0"/>
            </c:dLbl>
            <c:dLbl>
              <c:idx val="4"/>
              <c:layout>
                <c:manualLayout>
                  <c:x val="6.1221304773490991E-2"/>
                  <c:y val="-8.7210947461436455E-2"/>
                </c:manualLayout>
              </c:layout>
              <c:spPr/>
              <c:txPr>
                <a:bodyPr/>
                <a:lstStyle/>
                <a:p>
                  <a:pPr>
                    <a:defRPr b="1"/>
                  </a:pPr>
                  <a:endParaRPr lang="cs-CZ"/>
                </a:p>
              </c:txPr>
              <c:dLblPos val="bestFit"/>
              <c:showLegendKey val="0"/>
              <c:showVal val="0"/>
              <c:showCatName val="1"/>
              <c:showSerName val="0"/>
              <c:showPercent val="1"/>
              <c:showBubbleSize val="0"/>
            </c:dLbl>
            <c:dLbl>
              <c:idx val="5"/>
              <c:layout>
                <c:manualLayout>
                  <c:x val="3.7750841361221206E-2"/>
                  <c:y val="-5.5477197246939312E-3"/>
                </c:manualLayout>
              </c:layout>
              <c:spPr/>
              <c:txPr>
                <a:bodyPr/>
                <a:lstStyle/>
                <a:p>
                  <a:pPr>
                    <a:defRPr b="1"/>
                  </a:pPr>
                  <a:endParaRPr lang="cs-CZ"/>
                </a:p>
              </c:txPr>
              <c:dLblPos val="bestFit"/>
              <c:showLegendKey val="0"/>
              <c:showVal val="0"/>
              <c:showCatName val="1"/>
              <c:showSerName val="0"/>
              <c:showPercent val="1"/>
              <c:showBubbleSize val="0"/>
            </c:dLbl>
            <c:dLbl>
              <c:idx val="6"/>
              <c:layout>
                <c:manualLayout>
                  <c:x val="2.4137512758086382E-2"/>
                  <c:y val="0.1885391283745656"/>
                </c:manualLayout>
              </c:layout>
              <c:dLblPos val="bestFit"/>
              <c:showLegendKey val="0"/>
              <c:showVal val="0"/>
              <c:showCatName val="1"/>
              <c:showSerName val="0"/>
              <c:showPercent val="1"/>
              <c:showBubbleSize val="0"/>
            </c:dLbl>
            <c:dLbl>
              <c:idx val="7"/>
              <c:layout>
                <c:manualLayout>
                  <c:x val="0.10408791672820493"/>
                  <c:y val="0.14476842587387914"/>
                </c:manualLayout>
              </c:layout>
              <c:dLblPos val="bestFit"/>
              <c:showLegendKey val="0"/>
              <c:showVal val="0"/>
              <c:showCatName val="1"/>
              <c:showSerName val="0"/>
              <c:showPercent val="1"/>
              <c:showBubbleSize val="0"/>
            </c:dLbl>
            <c:dLbl>
              <c:idx val="8"/>
              <c:layout>
                <c:manualLayout>
                  <c:x val="-5.7845760001299283E-2"/>
                  <c:y val="0.35649690259745814"/>
                </c:manualLayout>
              </c:layout>
              <c:dLblPos val="bestFit"/>
              <c:showLegendKey val="0"/>
              <c:showVal val="0"/>
              <c:showCatName val="1"/>
              <c:showSerName val="0"/>
              <c:showPercent val="1"/>
              <c:showBubbleSize val="0"/>
            </c:dLbl>
            <c:dLbl>
              <c:idx val="9"/>
              <c:layout>
                <c:manualLayout>
                  <c:x val="1.3015760392098945E-2"/>
                  <c:y val="-0.32684161384835458"/>
                </c:manualLayout>
              </c:layout>
              <c:dLblPos val="bestFit"/>
              <c:showLegendKey val="0"/>
              <c:showVal val="0"/>
              <c:showCatName val="1"/>
              <c:showSerName val="0"/>
              <c:showPercent val="1"/>
              <c:showBubbleSize val="0"/>
            </c:dLbl>
            <c:dLbl>
              <c:idx val="10"/>
              <c:layout>
                <c:manualLayout>
                  <c:x val="4.8189049590447029E-2"/>
                  <c:y val="-0.22114233130151684"/>
                </c:manualLayout>
              </c:layout>
              <c:dLblPos val="bestFit"/>
              <c:showLegendKey val="0"/>
              <c:showVal val="0"/>
              <c:showCatName val="1"/>
              <c:showSerName val="0"/>
              <c:showPercent val="1"/>
              <c:showBubbleSize val="0"/>
            </c:dLbl>
            <c:dLbl>
              <c:idx val="11"/>
              <c:layout>
                <c:manualLayout>
                  <c:x val="2.8444937088867431E-2"/>
                  <c:y val="-0.16379284461162233"/>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rgbClr val="444444"/>
                        </a:solidFill>
                        <a:latin typeface="+mn-lt"/>
                        <a:ea typeface="+mn-ea"/>
                        <a:cs typeface="+mn-cs"/>
                      </a:defRPr>
                    </a:pPr>
                    <a:r>
                      <a:rPr lang="en-US" sz="1200" b="0" i="0" baseline="0" dirty="0" err="1" smtClean="0">
                        <a:effectLst/>
                      </a:rPr>
                      <a:t>Neplnění</a:t>
                    </a:r>
                    <a:r>
                      <a:rPr lang="en-US" sz="1200" b="0" i="0" baseline="0" dirty="0" smtClean="0">
                        <a:effectLst/>
                      </a:rPr>
                      <a:t> </a:t>
                    </a:r>
                    <a:r>
                      <a:rPr lang="en-US" sz="1200" b="0" i="0" baseline="0" dirty="0" err="1" smtClean="0">
                        <a:effectLst/>
                      </a:rPr>
                      <a:t>monitorovacích</a:t>
                    </a:r>
                    <a:r>
                      <a:rPr lang="en-US" sz="1200" b="0" i="0" baseline="0" dirty="0" smtClean="0">
                        <a:effectLst/>
                      </a:rPr>
                      <a:t> </a:t>
                    </a:r>
                    <a:r>
                      <a:rPr lang="en-US" sz="1200" b="0" i="0" baseline="0" dirty="0" err="1" smtClean="0">
                        <a:effectLst/>
                      </a:rPr>
                      <a:t>ukazatelů</a:t>
                    </a:r>
                    <a:r>
                      <a:rPr lang="en-US" sz="1200" b="0" i="0" baseline="0" dirty="0" smtClean="0">
                        <a:effectLst/>
                      </a:rPr>
                      <a:t> – </a:t>
                    </a:r>
                    <a:r>
                      <a:rPr lang="en-US" sz="1200" b="0" i="0" baseline="0" dirty="0" err="1" smtClean="0">
                        <a:effectLst/>
                      </a:rPr>
                      <a:t>indikátorů</a:t>
                    </a:r>
                    <a:r>
                      <a:rPr lang="en-US" sz="1200" b="0" i="0" baseline="0" dirty="0" smtClean="0">
                        <a:effectLst/>
                      </a:rPr>
                      <a:t> </a:t>
                    </a:r>
                    <a:br>
                      <a:rPr lang="en-US" sz="1200" b="0" i="0" baseline="0" dirty="0" smtClean="0">
                        <a:effectLst/>
                      </a:rPr>
                    </a:br>
                    <a:r>
                      <a:rPr lang="en-US" sz="1200" b="0" i="0" baseline="0" dirty="0" smtClean="0">
                        <a:effectLst/>
                      </a:rPr>
                      <a:t>1%</a:t>
                    </a:r>
                    <a:endParaRPr lang="cs-CZ" sz="1000" dirty="0" smtClean="0">
                      <a:effectLst/>
                    </a:endParaRPr>
                  </a:p>
                </c:rich>
              </c:tx>
              <c:spPr/>
              <c:dLblPos val="bestFit"/>
              <c:showLegendKey val="0"/>
              <c:showVal val="1"/>
              <c:showCatName val="0"/>
              <c:showSerName val="0"/>
              <c:showPercent val="0"/>
              <c:showBubbleSize val="0"/>
            </c:dLbl>
            <c:dLbl>
              <c:idx val="12"/>
              <c:layout>
                <c:manualLayout>
                  <c:x val="2.9623426460385443E-2"/>
                  <c:y val="-5.6271496344859374E-2"/>
                </c:manualLayout>
              </c:layout>
              <c:dLblPos val="bestFit"/>
              <c:showLegendKey val="0"/>
              <c:showVal val="0"/>
              <c:showCatName val="1"/>
              <c:showSerName val="0"/>
              <c:showPercent val="1"/>
              <c:showBubbleSize val="0"/>
            </c:dLbl>
            <c:dLbl>
              <c:idx val="13"/>
              <c:layout>
                <c:manualLayout>
                  <c:x val="7.717755348245639E-2"/>
                  <c:y val="-1.0943676460232002E-3"/>
                </c:manualLayout>
              </c:layout>
              <c:dLblPos val="bestFit"/>
              <c:showLegendKey val="0"/>
              <c:showVal val="0"/>
              <c:showCatName val="1"/>
              <c:showSerName val="0"/>
              <c:showPercent val="1"/>
              <c:showBubbleSize val="0"/>
            </c:dLbl>
            <c:dLbl>
              <c:idx val="14"/>
              <c:layout>
                <c:manualLayout>
                  <c:x val="0"/>
                  <c:y val="9.1986386459538688E-2"/>
                </c:manualLayout>
              </c:layout>
              <c:dLblPos val="bestFit"/>
              <c:showLegendKey val="0"/>
              <c:showVal val="0"/>
              <c:showCatName val="1"/>
              <c:showSerName val="0"/>
              <c:showPercent val="1"/>
              <c:showBubbleSize val="0"/>
            </c:dLbl>
            <c:dLbl>
              <c:idx val="15"/>
              <c:layout>
                <c:manualLayout>
                  <c:x val="1.4671329870949832E-2"/>
                  <c:y val="-1.16699187740462E-2"/>
                </c:manualLayout>
              </c:layout>
              <c:spPr/>
              <c:txPr>
                <a:bodyPr/>
                <a:lstStyle/>
                <a:p>
                  <a:pPr>
                    <a:defRPr b="1"/>
                  </a:pPr>
                  <a:endParaRPr lang="cs-CZ"/>
                </a:p>
              </c:txPr>
              <c:dLblPos val="bestFit"/>
              <c:showLegendKey val="0"/>
              <c:showVal val="0"/>
              <c:showCatName val="1"/>
              <c:showSerName val="0"/>
              <c:showPercent val="1"/>
              <c:showBubbleSize val="0"/>
            </c:dLbl>
            <c:dLblPos val="bestFit"/>
            <c:showLegendKey val="0"/>
            <c:showVal val="0"/>
            <c:showCatName val="1"/>
            <c:showSerName val="0"/>
            <c:showPercent val="1"/>
            <c:showBubbleSize val="0"/>
            <c:showLeaderLines val="1"/>
            <c:leaderLines>
              <c:spPr>
                <a:ln>
                  <a:solidFill>
                    <a:schemeClr val="bg1">
                      <a:lumMod val="85000"/>
                    </a:schemeClr>
                  </a:solidFill>
                </a:ln>
              </c:spPr>
            </c:leaderLines>
          </c:dLbls>
          <c:cat>
            <c:strRef>
              <c:f>celkove!$L$20:$L$34</c:f>
              <c:strCache>
                <c:ptCount val="15"/>
                <c:pt idx="0">
                  <c:v>Pravidla pro veřejné zakázky</c:v>
                </c:pt>
                <c:pt idx="1">
                  <c:v>Neodůvodněný/ nezpůsobilý výdaj</c:v>
                </c:pt>
                <c:pt idx="2">
                  <c:v>Pracovní smlouvy, pracovní výkazy, mzdy, platy</c:v>
                </c:pt>
                <c:pt idx="3">
                  <c:v>Ostatní</c:v>
                </c:pt>
                <c:pt idx="4">
                  <c:v>Účetnictví</c:v>
                </c:pt>
                <c:pt idx="5">
                  <c:v>Chybějící, neúplné dokumenty</c:v>
                </c:pt>
                <c:pt idx="6">
                  <c:v>Jiné právní předpisy </c:v>
                </c:pt>
                <c:pt idx="7">
                  <c:v>Pravidla pro veřejnou podporu</c:v>
                </c:pt>
                <c:pt idx="8">
                  <c:v>Nedodržení termínů (např. výzvy)</c:v>
                </c:pt>
                <c:pt idx="9">
                  <c:v>Pravidla 3E</c:v>
                </c:pt>
                <c:pt idx="10">
                  <c:v>Kontrolní činnost (např. nedostatečná řídící kontrola)</c:v>
                </c:pt>
                <c:pt idx="11">
                  <c:v>Neplnění monitorovacích ukazatelů – indikátorů </c:v>
                </c:pt>
                <c:pt idx="12">
                  <c:v>Pravidla pro projekty generující příjmy</c:v>
                </c:pt>
                <c:pt idx="13">
                  <c:v>Publicita</c:v>
                </c:pt>
                <c:pt idx="14">
                  <c:v>Archivace (plnění povinnosti uchovávat dokumentaci související s realizací projektu)</c:v>
                </c:pt>
              </c:strCache>
            </c:strRef>
          </c:cat>
          <c:val>
            <c:numRef>
              <c:f>celkove!$M$20:$M$34</c:f>
              <c:numCache>
                <c:formatCode>General</c:formatCode>
                <c:ptCount val="15"/>
                <c:pt idx="0">
                  <c:v>452</c:v>
                </c:pt>
                <c:pt idx="1">
                  <c:v>101</c:v>
                </c:pt>
                <c:pt idx="2">
                  <c:v>51</c:v>
                </c:pt>
                <c:pt idx="3">
                  <c:v>35</c:v>
                </c:pt>
                <c:pt idx="4">
                  <c:v>30</c:v>
                </c:pt>
                <c:pt idx="5">
                  <c:v>28</c:v>
                </c:pt>
                <c:pt idx="6">
                  <c:v>16</c:v>
                </c:pt>
                <c:pt idx="7">
                  <c:v>14</c:v>
                </c:pt>
                <c:pt idx="8">
                  <c:v>11</c:v>
                </c:pt>
                <c:pt idx="9">
                  <c:v>10</c:v>
                </c:pt>
                <c:pt idx="10">
                  <c:v>9</c:v>
                </c:pt>
                <c:pt idx="11">
                  <c:v>6</c:v>
                </c:pt>
                <c:pt idx="12">
                  <c:v>5</c:v>
                </c:pt>
                <c:pt idx="13">
                  <c:v>5</c:v>
                </c:pt>
                <c:pt idx="14">
                  <c:v>3</c:v>
                </c:pt>
              </c:numCache>
            </c:numRef>
          </c:val>
        </c:ser>
        <c:dLbls>
          <c:dLblPos val="bestFit"/>
          <c:showLegendKey val="0"/>
          <c:showVal val="0"/>
          <c:showCatName val="1"/>
          <c:showSerName val="0"/>
          <c:showPercent val="1"/>
          <c:showBubbleSize val="0"/>
          <c:showLeaderLines val="1"/>
        </c:dLbls>
        <c:gapWidth val="90"/>
        <c:splitType val="pos"/>
        <c:splitPos val="9"/>
        <c:secondPieSize val="45"/>
        <c:serLines>
          <c:spPr>
            <a:ln>
              <a:solidFill>
                <a:schemeClr val="bg2"/>
              </a:solidFill>
              <a:prstDash val="lgDash"/>
            </a:ln>
          </c:spPr>
        </c:serLines>
      </c:ofPieChart>
    </c:plotArea>
    <c:plotVisOnly val="1"/>
    <c:dispBlanksAs val="gap"/>
    <c:showDLblsOverMax val="0"/>
  </c:chart>
  <c:txPr>
    <a:bodyPr/>
    <a:lstStyle/>
    <a:p>
      <a:pPr>
        <a:defRPr sz="1200"/>
      </a:pPr>
      <a:endParaRPr lang="cs-CZ"/>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celkove!$A$33</c:f>
              <c:strCache>
                <c:ptCount val="1"/>
                <c:pt idx="0">
                  <c:v>Pravidla pro veřejné zakázky</c:v>
                </c:pt>
              </c:strCache>
            </c:strRef>
          </c:tx>
          <c:spPr>
            <a:solidFill>
              <a:schemeClr val="accent1"/>
            </a:solidFill>
          </c:spPr>
          <c:invertIfNegative val="0"/>
          <c:dLbls>
            <c:dLbl>
              <c:idx val="0"/>
              <c:layout>
                <c:manualLayout>
                  <c:x val="6.4039339579659196E-2"/>
                  <c:y val="2.7437090484102599E-2"/>
                </c:manualLayout>
              </c:layout>
              <c:showLegendKey val="0"/>
              <c:showVal val="1"/>
              <c:showCatName val="0"/>
              <c:showSerName val="0"/>
              <c:showPercent val="0"/>
              <c:showBubbleSize val="0"/>
            </c:dLbl>
            <c:dLbl>
              <c:idx val="1"/>
              <c:layout>
                <c:manualLayout>
                  <c:x val="6.0348162475822052E-2"/>
                  <c:y val="-3.7319762510602206E-2"/>
                </c:manualLayout>
              </c:layout>
              <c:showLegendKey val="0"/>
              <c:showVal val="1"/>
              <c:showCatName val="0"/>
              <c:showSerName val="0"/>
              <c:showPercent val="0"/>
              <c:showBubbleSize val="0"/>
            </c:dLbl>
            <c:dLbl>
              <c:idx val="2"/>
              <c:layout>
                <c:manualLayout>
                  <c:x val="5.8800773694390712E-2"/>
                  <c:y val="3.3927056827819566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celkove!$B$33:$D$33</c:f>
              <c:numCache>
                <c:formatCode>0%</c:formatCode>
                <c:ptCount val="3"/>
                <c:pt idx="0">
                  <c:v>0.8689261433192651</c:v>
                </c:pt>
                <c:pt idx="1">
                  <c:v>0.72272207524230136</c:v>
                </c:pt>
                <c:pt idx="2">
                  <c:v>0.77525352911951573</c:v>
                </c:pt>
              </c:numCache>
            </c:numRef>
          </c:val>
        </c:ser>
        <c:ser>
          <c:idx val="1"/>
          <c:order val="1"/>
          <c:tx>
            <c:strRef>
              <c:f>celkove!$A$34</c:f>
              <c:strCache>
                <c:ptCount val="1"/>
                <c:pt idx="0">
                  <c:v>Účetnictví</c:v>
                </c:pt>
              </c:strCache>
            </c:strRef>
          </c:tx>
          <c:spPr>
            <a:solidFill>
              <a:schemeClr val="accent2"/>
            </a:solidFill>
          </c:spPr>
          <c:invertIfNegative val="0"/>
          <c:dLbls>
            <c:dLbl>
              <c:idx val="0"/>
              <c:delete val="1"/>
            </c:dLbl>
            <c:dLbl>
              <c:idx val="1"/>
              <c:layout>
                <c:manualLayout>
                  <c:x val="5.6990328820116114E-2"/>
                  <c:y val="-3.7266334074652883E-4"/>
                </c:manualLayout>
              </c:layout>
              <c:showLegendKey val="0"/>
              <c:showVal val="1"/>
              <c:showCatName val="0"/>
              <c:showSerName val="0"/>
              <c:showPercent val="0"/>
              <c:showBubbleSize val="0"/>
            </c:dLbl>
            <c:dLbl>
              <c:idx val="2"/>
              <c:layout>
                <c:manualLayout>
                  <c:x val="5.5536392573752265E-2"/>
                  <c:y val="1.092344372983911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celkove!$B$34:$D$34</c:f>
              <c:numCache>
                <c:formatCode>0%</c:formatCode>
                <c:ptCount val="3"/>
                <c:pt idx="0">
                  <c:v>1.4655674651742421E-4</c:v>
                </c:pt>
                <c:pt idx="1">
                  <c:v>5.2248563377684396E-2</c:v>
                </c:pt>
                <c:pt idx="2">
                  <c:v>7.3799586906521678E-2</c:v>
                </c:pt>
              </c:numCache>
            </c:numRef>
          </c:val>
        </c:ser>
        <c:ser>
          <c:idx val="2"/>
          <c:order val="2"/>
          <c:tx>
            <c:strRef>
              <c:f>celkove!$A$35</c:f>
              <c:strCache>
                <c:ptCount val="1"/>
                <c:pt idx="0">
                  <c:v>Neodůvodněný/ nezpůsobilý výdaj</c:v>
                </c:pt>
              </c:strCache>
            </c:strRef>
          </c:tx>
          <c:spPr>
            <a:solidFill>
              <a:schemeClr val="accent3"/>
            </a:solidFill>
          </c:spPr>
          <c:invertIfNegative val="0"/>
          <c:dLbls>
            <c:dLbl>
              <c:idx val="0"/>
              <c:layout>
                <c:manualLayout>
                  <c:x val="5.2015254318342578E-2"/>
                  <c:y val="-4.9668510208494632E-3"/>
                </c:manualLayout>
              </c:layout>
              <c:showLegendKey val="0"/>
              <c:showVal val="1"/>
              <c:showCatName val="0"/>
              <c:showSerName val="0"/>
              <c:showPercent val="0"/>
              <c:showBubbleSize val="0"/>
            </c:dLbl>
            <c:dLbl>
              <c:idx val="1"/>
              <c:layout>
                <c:manualLayout>
                  <c:x val="5.7270685441605747E-2"/>
                  <c:y val="0"/>
                </c:manualLayout>
              </c:layout>
              <c:showLegendKey val="0"/>
              <c:showVal val="1"/>
              <c:showCatName val="0"/>
              <c:showSerName val="0"/>
              <c:showPercent val="0"/>
              <c:showBubbleSize val="0"/>
            </c:dLbl>
            <c:dLbl>
              <c:idx val="2"/>
              <c:layout>
                <c:manualLayout>
                  <c:x val="5.5536392573752265E-2"/>
                  <c:y val="1.4909205051658618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celkove!$B$35:$D$35</c:f>
              <c:numCache>
                <c:formatCode>0%</c:formatCode>
                <c:ptCount val="3"/>
                <c:pt idx="0">
                  <c:v>7.6749938425370742E-2</c:v>
                </c:pt>
                <c:pt idx="1">
                  <c:v>0.1715457168987807</c:v>
                </c:pt>
                <c:pt idx="2">
                  <c:v>3.0715306546696897E-2</c:v>
                </c:pt>
              </c:numCache>
            </c:numRef>
          </c:val>
        </c:ser>
        <c:ser>
          <c:idx val="3"/>
          <c:order val="3"/>
          <c:tx>
            <c:strRef>
              <c:f>celkove!$A$36</c:f>
              <c:strCache>
                <c:ptCount val="1"/>
                <c:pt idx="0">
                  <c:v>Chybějící, neúplné dokumenty</c:v>
                </c:pt>
              </c:strCache>
            </c:strRef>
          </c:tx>
          <c:spPr>
            <a:solidFill>
              <a:schemeClr val="accent4"/>
            </a:solidFill>
          </c:spPr>
          <c:invertIfNegative val="0"/>
          <c:dLbls>
            <c:dLbl>
              <c:idx val="0"/>
              <c:layout>
                <c:manualLayout>
                  <c:x val="7.8747192482207892E-2"/>
                  <c:y val="0"/>
                </c:manualLayout>
              </c:layout>
              <c:showLegendKey val="0"/>
              <c:showVal val="1"/>
              <c:showCatName val="0"/>
              <c:showSerName val="0"/>
              <c:showPercent val="0"/>
              <c:showBubbleSize val="0"/>
            </c:dLbl>
            <c:dLbl>
              <c:idx val="1"/>
              <c:delete val="1"/>
            </c:dLbl>
            <c:dLbl>
              <c:idx val="2"/>
              <c:layout>
                <c:manualLayout>
                  <c:x val="6.0069791121526633E-2"/>
                  <c:y val="-5.0761685080101537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celkove!$B$36:$D$36</c:f>
              <c:numCache>
                <c:formatCode>0%</c:formatCode>
                <c:ptCount val="3"/>
                <c:pt idx="0">
                  <c:v>1.5543484493096792E-2</c:v>
                </c:pt>
                <c:pt idx="1">
                  <c:v>4.5102877378018475E-4</c:v>
                </c:pt>
                <c:pt idx="2">
                  <c:v>0.11746411979099815</c:v>
                </c:pt>
              </c:numCache>
            </c:numRef>
          </c:val>
        </c:ser>
        <c:ser>
          <c:idx val="4"/>
          <c:order val="4"/>
          <c:tx>
            <c:strRef>
              <c:f>celkove!$A$37</c:f>
              <c:strCache>
                <c:ptCount val="1"/>
                <c:pt idx="0">
                  <c:v>Trestný čin - podezření</c:v>
                </c:pt>
              </c:strCache>
            </c:strRef>
          </c:tx>
          <c:invertIfNegative val="0"/>
          <c:dLbls>
            <c:dLbl>
              <c:idx val="0"/>
              <c:delete val="1"/>
            </c:dLbl>
            <c:dLbl>
              <c:idx val="1"/>
              <c:layout>
                <c:manualLayout>
                  <c:x val="5.7177233890251145E-2"/>
                  <c:y val="9.4327903668529906E-3"/>
                </c:manualLayout>
              </c:layout>
              <c:showLegendKey val="0"/>
              <c:showVal val="1"/>
              <c:showCatName val="0"/>
              <c:showSerName val="0"/>
              <c:showPercent val="0"/>
              <c:showBubbleSize val="0"/>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celkove!$B$37:$D$37</c:f>
              <c:numCache>
                <c:formatCode>0%</c:formatCode>
                <c:ptCount val="3"/>
                <c:pt idx="0">
                  <c:v>1.9502788074857928E-4</c:v>
                </c:pt>
                <c:pt idx="1">
                  <c:v>3.1005308073695878E-2</c:v>
                </c:pt>
                <c:pt idx="2">
                  <c:v>0</c:v>
                </c:pt>
              </c:numCache>
            </c:numRef>
          </c:val>
        </c:ser>
        <c:ser>
          <c:idx val="5"/>
          <c:order val="5"/>
          <c:tx>
            <c:strRef>
              <c:f>celkove!$A$38</c:f>
              <c:strCache>
                <c:ptCount val="1"/>
                <c:pt idx="0">
                  <c:v>Archivace (plnění povinnosti uchovávat dokumentaci související s realizací projektu)</c:v>
                </c:pt>
              </c:strCache>
            </c:strRef>
          </c:tx>
          <c:invertIfNegative val="0"/>
          <c:dLbls>
            <c:dLbl>
              <c:idx val="0"/>
              <c:layout>
                <c:manualLayout>
                  <c:x val="5.197795514910343E-2"/>
                  <c:y val="-2.5380842540050769E-3"/>
                </c:manualLayout>
              </c:layout>
              <c:showLegendKey val="0"/>
              <c:showVal val="1"/>
              <c:showCatName val="0"/>
              <c:showSerName val="0"/>
              <c:showPercent val="0"/>
              <c:showBubbleSize val="0"/>
            </c:dLbl>
            <c:dLbl>
              <c:idx val="1"/>
              <c:delete val="1"/>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celkove!$B$38:$D$38</c:f>
              <c:numCache>
                <c:formatCode>0%</c:formatCode>
                <c:ptCount val="3"/>
                <c:pt idx="0">
                  <c:v>2.3417142310070194E-2</c:v>
                </c:pt>
                <c:pt idx="1">
                  <c:v>1.0877041562610754E-3</c:v>
                </c:pt>
                <c:pt idx="2">
                  <c:v>0</c:v>
                </c:pt>
              </c:numCache>
            </c:numRef>
          </c:val>
        </c:ser>
        <c:ser>
          <c:idx val="6"/>
          <c:order val="6"/>
          <c:tx>
            <c:strRef>
              <c:f>celkove!$A$39</c:f>
              <c:strCache>
                <c:ptCount val="1"/>
                <c:pt idx="0">
                  <c:v>Ostatní + Zůstatek</c:v>
                </c:pt>
              </c:strCache>
            </c:strRef>
          </c:tx>
          <c:invertIfNegative val="0"/>
          <c:dLbls>
            <c:dLbl>
              <c:idx val="0"/>
              <c:layout>
                <c:manualLayout>
                  <c:x val="7.8747192482207892E-2"/>
                  <c:y val="0"/>
                </c:manualLayout>
              </c:layout>
              <c:showLegendKey val="0"/>
              <c:showVal val="1"/>
              <c:showCatName val="0"/>
              <c:showSerName val="0"/>
              <c:showPercent val="0"/>
              <c:showBubbleSize val="0"/>
            </c:dLbl>
            <c:dLbl>
              <c:idx val="1"/>
              <c:layout>
                <c:manualLayout>
                  <c:x val="5.7177233890251145E-2"/>
                  <c:y val="-3.0200423420354899E-3"/>
                </c:manualLayout>
              </c:layout>
              <c:showLegendKey val="0"/>
              <c:showVal val="1"/>
              <c:showCatName val="0"/>
              <c:showSerName val="0"/>
              <c:showPercent val="0"/>
              <c:showBubbleSize val="0"/>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celkove!$B$39:$D$39</c:f>
              <c:numCache>
                <c:formatCode>0%</c:formatCode>
                <c:ptCount val="3"/>
                <c:pt idx="0">
                  <c:v>1.5021706824931333E-2</c:v>
                </c:pt>
                <c:pt idx="1">
                  <c:v>2.0939603477496571E-2</c:v>
                </c:pt>
                <c:pt idx="2">
                  <c:v>2.767457636267432E-3</c:v>
                </c:pt>
              </c:numCache>
            </c:numRef>
          </c:val>
        </c:ser>
        <c:dLbls>
          <c:showLegendKey val="0"/>
          <c:showVal val="0"/>
          <c:showCatName val="0"/>
          <c:showSerName val="0"/>
          <c:showPercent val="0"/>
          <c:showBubbleSize val="0"/>
        </c:dLbls>
        <c:gapWidth val="150"/>
        <c:overlap val="100"/>
        <c:axId val="126702336"/>
        <c:axId val="126703872"/>
      </c:barChart>
      <c:catAx>
        <c:axId val="126702336"/>
        <c:scaling>
          <c:orientation val="minMax"/>
        </c:scaling>
        <c:delete val="0"/>
        <c:axPos val="b"/>
        <c:numFmt formatCode="General" sourceLinked="1"/>
        <c:majorTickMark val="out"/>
        <c:minorTickMark val="none"/>
        <c:tickLblPos val="nextTo"/>
        <c:crossAx val="126703872"/>
        <c:crosses val="autoZero"/>
        <c:auto val="1"/>
        <c:lblAlgn val="ctr"/>
        <c:lblOffset val="100"/>
        <c:noMultiLvlLbl val="0"/>
      </c:catAx>
      <c:valAx>
        <c:axId val="126703872"/>
        <c:scaling>
          <c:orientation val="minMax"/>
        </c:scaling>
        <c:delete val="0"/>
        <c:axPos val="l"/>
        <c:numFmt formatCode="0%" sourceLinked="1"/>
        <c:majorTickMark val="out"/>
        <c:minorTickMark val="none"/>
        <c:tickLblPos val="nextTo"/>
        <c:crossAx val="126702336"/>
        <c:crosses val="autoZero"/>
        <c:crossBetween val="between"/>
      </c:valAx>
      <c:spPr>
        <a:solidFill>
          <a:schemeClr val="bg1">
            <a:lumMod val="95000"/>
          </a:schemeClr>
        </a:solidFill>
      </c:spPr>
    </c:plotArea>
    <c:legend>
      <c:legendPos val="r"/>
      <c:layout/>
      <c:overlay val="0"/>
    </c:legend>
    <c:plotVisOnly val="1"/>
    <c:dispBlanksAs val="gap"/>
    <c:showDLblsOverMax val="0"/>
  </c:chart>
  <c:txPr>
    <a:bodyPr/>
    <a:lstStyle/>
    <a:p>
      <a:pPr>
        <a:defRPr sz="1200"/>
      </a:pPr>
      <a:endParaRPr lang="cs-CZ"/>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4EE756-6FA9-4FB8-A788-9C2F22EA538B}" type="doc">
      <dgm:prSet loTypeId="urn:microsoft.com/office/officeart/2005/8/layout/pyramid1" loCatId="pyramid" qsTypeId="urn:microsoft.com/office/officeart/2005/8/quickstyle/simple1" qsCatId="simple" csTypeId="urn:microsoft.com/office/officeart/2005/8/colors/accent1_2" csCatId="accent1" phldr="1"/>
      <dgm:spPr/>
    </dgm:pt>
    <dgm:pt modelId="{002BCB0B-10DE-470D-9BD5-97E0295BD815}">
      <dgm:prSet phldrT="[Text]" custT="1"/>
      <dgm:spPr>
        <a:solidFill>
          <a:schemeClr val="accent1">
            <a:lumMod val="60000"/>
            <a:lumOff val="40000"/>
          </a:schemeClr>
        </a:solidFill>
      </dgm:spPr>
      <dgm:t>
        <a:bodyPr/>
        <a:lstStyle/>
        <a:p>
          <a:pPr rtl="0"/>
          <a:r>
            <a:rPr kumimoji="0" lang="cs-CZ" altLang="cs-CZ" sz="1400" b="1" i="0" u="none" strike="noStrike" cap="none" normalizeH="0" baseline="0" dirty="0" smtClean="0">
              <a:ln>
                <a:noFill/>
              </a:ln>
              <a:solidFill>
                <a:schemeClr val="tx1"/>
              </a:solidFill>
              <a:effectLst/>
              <a:latin typeface="Arial" charset="0"/>
              <a:cs typeface="Arial" charset="0"/>
            </a:rPr>
            <a:t>Auditní orgán</a:t>
          </a:r>
          <a:endParaRPr lang="cs-CZ" sz="1400" dirty="0">
            <a:solidFill>
              <a:schemeClr val="tx1"/>
            </a:solidFill>
          </a:endParaRPr>
        </a:p>
      </dgm:t>
    </dgm:pt>
    <dgm:pt modelId="{0B058CA0-AAE3-403F-B72B-B90EF6738F7D}" type="parTrans" cxnId="{A61F9FD1-CF57-47DD-91C3-8458AD868A36}">
      <dgm:prSet/>
      <dgm:spPr/>
      <dgm:t>
        <a:bodyPr/>
        <a:lstStyle/>
        <a:p>
          <a:endParaRPr lang="cs-CZ" sz="1400"/>
        </a:p>
      </dgm:t>
    </dgm:pt>
    <dgm:pt modelId="{A425BB6F-5541-4EB8-9B1C-A4EE84EB9651}" type="sibTrans" cxnId="{A61F9FD1-CF57-47DD-91C3-8458AD868A36}">
      <dgm:prSet/>
      <dgm:spPr/>
      <dgm:t>
        <a:bodyPr/>
        <a:lstStyle/>
        <a:p>
          <a:endParaRPr lang="cs-CZ" sz="1400"/>
        </a:p>
      </dgm:t>
    </dgm:pt>
    <dgm:pt modelId="{C274B82E-2887-46BA-927A-973B27423BE9}">
      <dgm:prSet phldrT="[Text]" custT="1"/>
      <dgm:spPr>
        <a:solidFill>
          <a:schemeClr val="accent1">
            <a:lumMod val="40000"/>
            <a:lumOff val="60000"/>
          </a:schemeClr>
        </a:solidFill>
      </dgm:spPr>
      <dgm:t>
        <a:bodyPr/>
        <a:lstStyle/>
        <a:p>
          <a:pPr rtl="0"/>
          <a:r>
            <a:rPr kumimoji="0" lang="cs-CZ" altLang="cs-CZ" sz="1400" b="1" i="0" u="none" strike="noStrike" cap="none" normalizeH="0" baseline="0" dirty="0" smtClean="0">
              <a:ln>
                <a:noFill/>
              </a:ln>
              <a:solidFill>
                <a:schemeClr val="tx1"/>
              </a:solidFill>
              <a:effectLst/>
              <a:latin typeface="Arial" charset="0"/>
              <a:cs typeface="Arial" charset="0"/>
            </a:rPr>
            <a:t>Platební a certifikační orgán</a:t>
          </a:r>
          <a:endParaRPr lang="cs-CZ" sz="1400" dirty="0">
            <a:solidFill>
              <a:schemeClr val="tx1"/>
            </a:solidFill>
          </a:endParaRPr>
        </a:p>
      </dgm:t>
    </dgm:pt>
    <dgm:pt modelId="{84471CA1-ABC3-4328-93F5-0E412294E8C4}" type="parTrans" cxnId="{35B0CA6B-DE03-48F9-A172-0EC04EBEFB4C}">
      <dgm:prSet/>
      <dgm:spPr/>
      <dgm:t>
        <a:bodyPr/>
        <a:lstStyle/>
        <a:p>
          <a:endParaRPr lang="cs-CZ" sz="1400"/>
        </a:p>
      </dgm:t>
    </dgm:pt>
    <dgm:pt modelId="{1BCA869A-F077-4ACF-804F-859B7DE393A1}" type="sibTrans" cxnId="{35B0CA6B-DE03-48F9-A172-0EC04EBEFB4C}">
      <dgm:prSet/>
      <dgm:spPr/>
      <dgm:t>
        <a:bodyPr/>
        <a:lstStyle/>
        <a:p>
          <a:endParaRPr lang="cs-CZ" sz="1400"/>
        </a:p>
      </dgm:t>
    </dgm:pt>
    <dgm:pt modelId="{5A0F2404-1925-44B7-901A-58717940FE42}">
      <dgm:prSet phldrT="[Text]" custT="1"/>
      <dgm:spPr>
        <a:solidFill>
          <a:schemeClr val="accent1">
            <a:lumMod val="20000"/>
            <a:lumOff val="80000"/>
          </a:schemeClr>
        </a:solidFill>
      </dgm:spPr>
      <dgm:t>
        <a:bodyPr/>
        <a:lstStyle/>
        <a:p>
          <a:pPr rtl="0"/>
          <a:r>
            <a:rPr kumimoji="0" lang="cs-CZ" altLang="cs-CZ" sz="1400" b="1" i="0" u="none" strike="noStrike" cap="none" normalizeH="0" baseline="0" dirty="0" smtClean="0">
              <a:ln>
                <a:noFill/>
              </a:ln>
              <a:solidFill>
                <a:schemeClr val="tx1"/>
              </a:solidFill>
              <a:effectLst/>
              <a:latin typeface="Arial" charset="0"/>
              <a:cs typeface="Arial" charset="0"/>
            </a:rPr>
            <a:t>Řídící orgán a jeho zprostředkující subjekty (např. ministerstva, kraje, hl. město Praha) – ŘO / ZS</a:t>
          </a:r>
          <a:endParaRPr lang="cs-CZ" sz="1400" dirty="0">
            <a:solidFill>
              <a:schemeClr val="tx1"/>
            </a:solidFill>
          </a:endParaRPr>
        </a:p>
      </dgm:t>
    </dgm:pt>
    <dgm:pt modelId="{DFC15317-3959-483A-929C-CE36824B5186}" type="parTrans" cxnId="{8F056625-FE7B-4A39-A718-FB446E7E4989}">
      <dgm:prSet/>
      <dgm:spPr/>
      <dgm:t>
        <a:bodyPr/>
        <a:lstStyle/>
        <a:p>
          <a:endParaRPr lang="cs-CZ" sz="1400"/>
        </a:p>
      </dgm:t>
    </dgm:pt>
    <dgm:pt modelId="{BD75A3F7-EA58-488A-B1C6-853DE1F48A88}" type="sibTrans" cxnId="{8F056625-FE7B-4A39-A718-FB446E7E4989}">
      <dgm:prSet/>
      <dgm:spPr/>
      <dgm:t>
        <a:bodyPr/>
        <a:lstStyle/>
        <a:p>
          <a:endParaRPr lang="cs-CZ" sz="1400"/>
        </a:p>
      </dgm:t>
    </dgm:pt>
    <dgm:pt modelId="{F31EB524-3695-4A0A-9BC3-7C5115E76A17}">
      <dgm:prSet phldrT="[Text]" custT="1"/>
      <dgm:spPr>
        <a:solidFill>
          <a:schemeClr val="accent1">
            <a:lumMod val="75000"/>
          </a:schemeClr>
        </a:solidFill>
      </dgm:spPr>
      <dgm:t>
        <a:bodyPr/>
        <a:lstStyle/>
        <a:p>
          <a:endParaRPr kumimoji="0" lang="cs-CZ" altLang="cs-CZ" sz="1200" b="1" i="0" u="none" strike="noStrike" cap="none" normalizeH="0" baseline="0" dirty="0" smtClean="0">
            <a:ln>
              <a:noFill/>
            </a:ln>
            <a:solidFill>
              <a:schemeClr val="tx1"/>
            </a:solidFill>
            <a:effectLst/>
            <a:latin typeface="Arial" charset="0"/>
            <a:cs typeface="Arial" charset="0"/>
          </a:endParaRPr>
        </a:p>
        <a:p>
          <a:endParaRPr kumimoji="0" lang="cs-CZ" altLang="cs-CZ" sz="1200" b="1" i="0" u="none" strike="noStrike" cap="none" normalizeH="0" baseline="0" dirty="0" smtClean="0">
            <a:ln>
              <a:noFill/>
            </a:ln>
            <a:solidFill>
              <a:schemeClr val="tx1"/>
            </a:solidFill>
            <a:effectLst/>
            <a:latin typeface="Arial" charset="0"/>
            <a:cs typeface="Arial" charset="0"/>
          </a:endParaRPr>
        </a:p>
        <a:p>
          <a:endParaRPr kumimoji="0" lang="cs-CZ" altLang="cs-CZ" sz="1200" b="1" i="0" u="none" strike="noStrike" cap="none" normalizeH="0" baseline="0" dirty="0" smtClean="0">
            <a:ln>
              <a:noFill/>
            </a:ln>
            <a:solidFill>
              <a:schemeClr val="tx1"/>
            </a:solidFill>
            <a:effectLst/>
            <a:latin typeface="Arial" charset="0"/>
            <a:cs typeface="Arial" charset="0"/>
          </a:endParaRPr>
        </a:p>
        <a:p>
          <a:r>
            <a:rPr kumimoji="0" lang="cs-CZ" altLang="cs-CZ" sz="1400" b="1" i="0" u="none" strike="noStrike" cap="none" normalizeH="0" baseline="0" dirty="0" smtClean="0">
              <a:ln>
                <a:noFill/>
              </a:ln>
              <a:solidFill>
                <a:schemeClr val="tx1"/>
              </a:solidFill>
              <a:effectLst/>
              <a:latin typeface="Arial" charset="0"/>
              <a:cs typeface="Arial" charset="0"/>
            </a:rPr>
            <a:t>Evropská</a:t>
          </a:r>
        </a:p>
        <a:p>
          <a:pPr rtl="0"/>
          <a:r>
            <a:rPr kumimoji="0" lang="cs-CZ" altLang="cs-CZ" sz="1400" b="1" i="0" u="none" strike="noStrike" cap="none" normalizeH="0" baseline="0" dirty="0" smtClean="0">
              <a:ln>
                <a:noFill/>
              </a:ln>
              <a:solidFill>
                <a:schemeClr val="tx1"/>
              </a:solidFill>
              <a:effectLst/>
              <a:latin typeface="Arial" charset="0"/>
              <a:cs typeface="Arial" charset="0"/>
            </a:rPr>
            <a:t>komise</a:t>
          </a:r>
          <a:endParaRPr lang="cs-CZ" sz="1400" dirty="0">
            <a:solidFill>
              <a:schemeClr val="tx1"/>
            </a:solidFill>
          </a:endParaRPr>
        </a:p>
      </dgm:t>
    </dgm:pt>
    <dgm:pt modelId="{BB51D080-8A2D-4BF4-A3F0-56D0E21D489E}" type="parTrans" cxnId="{41DD0722-8925-4B2B-9BBE-4D5B394872F1}">
      <dgm:prSet/>
      <dgm:spPr/>
      <dgm:t>
        <a:bodyPr/>
        <a:lstStyle/>
        <a:p>
          <a:endParaRPr lang="cs-CZ" sz="1600"/>
        </a:p>
      </dgm:t>
    </dgm:pt>
    <dgm:pt modelId="{4C9DA097-1C28-4F62-9454-FAFB6F28B603}" type="sibTrans" cxnId="{41DD0722-8925-4B2B-9BBE-4D5B394872F1}">
      <dgm:prSet/>
      <dgm:spPr/>
      <dgm:t>
        <a:bodyPr/>
        <a:lstStyle/>
        <a:p>
          <a:endParaRPr lang="cs-CZ" sz="1600"/>
        </a:p>
      </dgm:t>
    </dgm:pt>
    <dgm:pt modelId="{6A0B2EA0-ABD8-481F-BEA1-4342241EAF09}" type="pres">
      <dgm:prSet presAssocID="{1C4EE756-6FA9-4FB8-A788-9C2F22EA538B}" presName="Name0" presStyleCnt="0">
        <dgm:presLayoutVars>
          <dgm:dir/>
          <dgm:animLvl val="lvl"/>
          <dgm:resizeHandles val="exact"/>
        </dgm:presLayoutVars>
      </dgm:prSet>
      <dgm:spPr/>
    </dgm:pt>
    <dgm:pt modelId="{83E421F3-07D0-4825-A396-9356D892594A}" type="pres">
      <dgm:prSet presAssocID="{F31EB524-3695-4A0A-9BC3-7C5115E76A17}" presName="Name8" presStyleCnt="0"/>
      <dgm:spPr/>
    </dgm:pt>
    <dgm:pt modelId="{75E4AE5A-A188-42CB-8BB9-4068B9D30C96}" type="pres">
      <dgm:prSet presAssocID="{F31EB524-3695-4A0A-9BC3-7C5115E76A17}" presName="level" presStyleLbl="node1" presStyleIdx="0" presStyleCnt="4" custScaleY="147666" custLinFactNeighborX="118" custLinFactNeighborY="-24806">
        <dgm:presLayoutVars>
          <dgm:chMax val="1"/>
          <dgm:bulletEnabled val="1"/>
        </dgm:presLayoutVars>
      </dgm:prSet>
      <dgm:spPr/>
      <dgm:t>
        <a:bodyPr/>
        <a:lstStyle/>
        <a:p>
          <a:endParaRPr lang="cs-CZ"/>
        </a:p>
      </dgm:t>
    </dgm:pt>
    <dgm:pt modelId="{E7298E7E-0B79-4CD2-A4A3-90188B561A29}" type="pres">
      <dgm:prSet presAssocID="{F31EB524-3695-4A0A-9BC3-7C5115E76A17}" presName="levelTx" presStyleLbl="revTx" presStyleIdx="0" presStyleCnt="0">
        <dgm:presLayoutVars>
          <dgm:chMax val="1"/>
          <dgm:bulletEnabled val="1"/>
        </dgm:presLayoutVars>
      </dgm:prSet>
      <dgm:spPr/>
      <dgm:t>
        <a:bodyPr/>
        <a:lstStyle/>
        <a:p>
          <a:endParaRPr lang="cs-CZ"/>
        </a:p>
      </dgm:t>
    </dgm:pt>
    <dgm:pt modelId="{6ED6544A-735A-4CA6-A310-85CE73D1D569}" type="pres">
      <dgm:prSet presAssocID="{002BCB0B-10DE-470D-9BD5-97E0295BD815}" presName="Name8" presStyleCnt="0"/>
      <dgm:spPr/>
    </dgm:pt>
    <dgm:pt modelId="{D8FD43CA-93DA-4B51-9CED-2B738481704F}" type="pres">
      <dgm:prSet presAssocID="{002BCB0B-10DE-470D-9BD5-97E0295BD815}" presName="level" presStyleLbl="node1" presStyleIdx="1" presStyleCnt="4">
        <dgm:presLayoutVars>
          <dgm:chMax val="1"/>
          <dgm:bulletEnabled val="1"/>
        </dgm:presLayoutVars>
      </dgm:prSet>
      <dgm:spPr/>
      <dgm:t>
        <a:bodyPr/>
        <a:lstStyle/>
        <a:p>
          <a:endParaRPr lang="cs-CZ"/>
        </a:p>
      </dgm:t>
    </dgm:pt>
    <dgm:pt modelId="{73335241-838E-4244-8D0C-2DD8C3C13131}" type="pres">
      <dgm:prSet presAssocID="{002BCB0B-10DE-470D-9BD5-97E0295BD815}" presName="levelTx" presStyleLbl="revTx" presStyleIdx="0" presStyleCnt="0">
        <dgm:presLayoutVars>
          <dgm:chMax val="1"/>
          <dgm:bulletEnabled val="1"/>
        </dgm:presLayoutVars>
      </dgm:prSet>
      <dgm:spPr/>
      <dgm:t>
        <a:bodyPr/>
        <a:lstStyle/>
        <a:p>
          <a:endParaRPr lang="cs-CZ"/>
        </a:p>
      </dgm:t>
    </dgm:pt>
    <dgm:pt modelId="{B182A397-5470-4C31-88C6-F6EA9DF61A55}" type="pres">
      <dgm:prSet presAssocID="{C274B82E-2887-46BA-927A-973B27423BE9}" presName="Name8" presStyleCnt="0"/>
      <dgm:spPr/>
    </dgm:pt>
    <dgm:pt modelId="{81B7F4B1-2E03-4BA2-974C-A5C4EB385828}" type="pres">
      <dgm:prSet presAssocID="{C274B82E-2887-46BA-927A-973B27423BE9}" presName="level" presStyleLbl="node1" presStyleIdx="2" presStyleCnt="4">
        <dgm:presLayoutVars>
          <dgm:chMax val="1"/>
          <dgm:bulletEnabled val="1"/>
        </dgm:presLayoutVars>
      </dgm:prSet>
      <dgm:spPr/>
      <dgm:t>
        <a:bodyPr/>
        <a:lstStyle/>
        <a:p>
          <a:endParaRPr lang="cs-CZ"/>
        </a:p>
      </dgm:t>
    </dgm:pt>
    <dgm:pt modelId="{4DC9644A-1C7D-4FCD-9F47-975E33AC180F}" type="pres">
      <dgm:prSet presAssocID="{C274B82E-2887-46BA-927A-973B27423BE9}" presName="levelTx" presStyleLbl="revTx" presStyleIdx="0" presStyleCnt="0">
        <dgm:presLayoutVars>
          <dgm:chMax val="1"/>
          <dgm:bulletEnabled val="1"/>
        </dgm:presLayoutVars>
      </dgm:prSet>
      <dgm:spPr/>
      <dgm:t>
        <a:bodyPr/>
        <a:lstStyle/>
        <a:p>
          <a:endParaRPr lang="cs-CZ"/>
        </a:p>
      </dgm:t>
    </dgm:pt>
    <dgm:pt modelId="{36112FE5-B39A-480F-84E3-318DF9C0110C}" type="pres">
      <dgm:prSet presAssocID="{5A0F2404-1925-44B7-901A-58717940FE42}" presName="Name8" presStyleCnt="0"/>
      <dgm:spPr/>
    </dgm:pt>
    <dgm:pt modelId="{C07F4B22-EF52-4947-995B-BFCA6A57C4DE}" type="pres">
      <dgm:prSet presAssocID="{5A0F2404-1925-44B7-901A-58717940FE42}" presName="level" presStyleLbl="node1" presStyleIdx="3" presStyleCnt="4">
        <dgm:presLayoutVars>
          <dgm:chMax val="1"/>
          <dgm:bulletEnabled val="1"/>
        </dgm:presLayoutVars>
      </dgm:prSet>
      <dgm:spPr/>
      <dgm:t>
        <a:bodyPr/>
        <a:lstStyle/>
        <a:p>
          <a:endParaRPr lang="cs-CZ"/>
        </a:p>
      </dgm:t>
    </dgm:pt>
    <dgm:pt modelId="{E77F4E81-EC65-4FC3-A608-0AFA9B5432DE}" type="pres">
      <dgm:prSet presAssocID="{5A0F2404-1925-44B7-901A-58717940FE42}" presName="levelTx" presStyleLbl="revTx" presStyleIdx="0" presStyleCnt="0">
        <dgm:presLayoutVars>
          <dgm:chMax val="1"/>
          <dgm:bulletEnabled val="1"/>
        </dgm:presLayoutVars>
      </dgm:prSet>
      <dgm:spPr/>
      <dgm:t>
        <a:bodyPr/>
        <a:lstStyle/>
        <a:p>
          <a:endParaRPr lang="cs-CZ"/>
        </a:p>
      </dgm:t>
    </dgm:pt>
  </dgm:ptLst>
  <dgm:cxnLst>
    <dgm:cxn modelId="{F5F6D39E-C176-482F-B900-BD9B65F530B0}" type="presOf" srcId="{C274B82E-2887-46BA-927A-973B27423BE9}" destId="{4DC9644A-1C7D-4FCD-9F47-975E33AC180F}" srcOrd="1" destOrd="0" presId="urn:microsoft.com/office/officeart/2005/8/layout/pyramid1"/>
    <dgm:cxn modelId="{3CD77980-5330-48B9-9725-C6633B4A9B5F}" type="presOf" srcId="{F31EB524-3695-4A0A-9BC3-7C5115E76A17}" destId="{75E4AE5A-A188-42CB-8BB9-4068B9D30C96}" srcOrd="0" destOrd="0" presId="urn:microsoft.com/office/officeart/2005/8/layout/pyramid1"/>
    <dgm:cxn modelId="{0DD0D910-6194-4BB3-A3DB-1CF37148151B}" type="presOf" srcId="{F31EB524-3695-4A0A-9BC3-7C5115E76A17}" destId="{E7298E7E-0B79-4CD2-A4A3-90188B561A29}" srcOrd="1" destOrd="0" presId="urn:microsoft.com/office/officeart/2005/8/layout/pyramid1"/>
    <dgm:cxn modelId="{EAF4C1DE-5E6F-4D94-8793-6DA21A26E01F}" type="presOf" srcId="{5A0F2404-1925-44B7-901A-58717940FE42}" destId="{E77F4E81-EC65-4FC3-A608-0AFA9B5432DE}" srcOrd="1" destOrd="0" presId="urn:microsoft.com/office/officeart/2005/8/layout/pyramid1"/>
    <dgm:cxn modelId="{CE15608C-54A1-41EE-A917-A55443ED2802}" type="presOf" srcId="{002BCB0B-10DE-470D-9BD5-97E0295BD815}" destId="{73335241-838E-4244-8D0C-2DD8C3C13131}" srcOrd="1" destOrd="0" presId="urn:microsoft.com/office/officeart/2005/8/layout/pyramid1"/>
    <dgm:cxn modelId="{A61F9FD1-CF57-47DD-91C3-8458AD868A36}" srcId="{1C4EE756-6FA9-4FB8-A788-9C2F22EA538B}" destId="{002BCB0B-10DE-470D-9BD5-97E0295BD815}" srcOrd="1" destOrd="0" parTransId="{0B058CA0-AAE3-403F-B72B-B90EF6738F7D}" sibTransId="{A425BB6F-5541-4EB8-9B1C-A4EE84EB9651}"/>
    <dgm:cxn modelId="{35B0CA6B-DE03-48F9-A172-0EC04EBEFB4C}" srcId="{1C4EE756-6FA9-4FB8-A788-9C2F22EA538B}" destId="{C274B82E-2887-46BA-927A-973B27423BE9}" srcOrd="2" destOrd="0" parTransId="{84471CA1-ABC3-4328-93F5-0E412294E8C4}" sibTransId="{1BCA869A-F077-4ACF-804F-859B7DE393A1}"/>
    <dgm:cxn modelId="{F53E6D6F-08A8-41CF-B410-0743BAD37D00}" type="presOf" srcId="{002BCB0B-10DE-470D-9BD5-97E0295BD815}" destId="{D8FD43CA-93DA-4B51-9CED-2B738481704F}" srcOrd="0" destOrd="0" presId="urn:microsoft.com/office/officeart/2005/8/layout/pyramid1"/>
    <dgm:cxn modelId="{C3330061-9FC5-490E-A230-E90FC80937C0}" type="presOf" srcId="{1C4EE756-6FA9-4FB8-A788-9C2F22EA538B}" destId="{6A0B2EA0-ABD8-481F-BEA1-4342241EAF09}" srcOrd="0" destOrd="0" presId="urn:microsoft.com/office/officeart/2005/8/layout/pyramid1"/>
    <dgm:cxn modelId="{CCC08F99-0DB7-46D5-808B-E2130DAFD746}" type="presOf" srcId="{5A0F2404-1925-44B7-901A-58717940FE42}" destId="{C07F4B22-EF52-4947-995B-BFCA6A57C4DE}" srcOrd="0" destOrd="0" presId="urn:microsoft.com/office/officeart/2005/8/layout/pyramid1"/>
    <dgm:cxn modelId="{CCDD1386-199B-46BD-8146-06A81719B673}" type="presOf" srcId="{C274B82E-2887-46BA-927A-973B27423BE9}" destId="{81B7F4B1-2E03-4BA2-974C-A5C4EB385828}" srcOrd="0" destOrd="0" presId="urn:microsoft.com/office/officeart/2005/8/layout/pyramid1"/>
    <dgm:cxn modelId="{41DD0722-8925-4B2B-9BBE-4D5B394872F1}" srcId="{1C4EE756-6FA9-4FB8-A788-9C2F22EA538B}" destId="{F31EB524-3695-4A0A-9BC3-7C5115E76A17}" srcOrd="0" destOrd="0" parTransId="{BB51D080-8A2D-4BF4-A3F0-56D0E21D489E}" sibTransId="{4C9DA097-1C28-4F62-9454-FAFB6F28B603}"/>
    <dgm:cxn modelId="{8F056625-FE7B-4A39-A718-FB446E7E4989}" srcId="{1C4EE756-6FA9-4FB8-A788-9C2F22EA538B}" destId="{5A0F2404-1925-44B7-901A-58717940FE42}" srcOrd="3" destOrd="0" parTransId="{DFC15317-3959-483A-929C-CE36824B5186}" sibTransId="{BD75A3F7-EA58-488A-B1C6-853DE1F48A88}"/>
    <dgm:cxn modelId="{CB9CC1C2-D1CC-4967-85B4-63D09B76485F}" type="presParOf" srcId="{6A0B2EA0-ABD8-481F-BEA1-4342241EAF09}" destId="{83E421F3-07D0-4825-A396-9356D892594A}" srcOrd="0" destOrd="0" presId="urn:microsoft.com/office/officeart/2005/8/layout/pyramid1"/>
    <dgm:cxn modelId="{954BB09D-28DE-4AD2-8AFC-E84BB3CD2928}" type="presParOf" srcId="{83E421F3-07D0-4825-A396-9356D892594A}" destId="{75E4AE5A-A188-42CB-8BB9-4068B9D30C96}" srcOrd="0" destOrd="0" presId="urn:microsoft.com/office/officeart/2005/8/layout/pyramid1"/>
    <dgm:cxn modelId="{FCAC8E6F-17C5-47F2-BB8F-923A1E20EEEC}" type="presParOf" srcId="{83E421F3-07D0-4825-A396-9356D892594A}" destId="{E7298E7E-0B79-4CD2-A4A3-90188B561A29}" srcOrd="1" destOrd="0" presId="urn:microsoft.com/office/officeart/2005/8/layout/pyramid1"/>
    <dgm:cxn modelId="{872D62A9-FD0E-461B-8522-DBAE97A7530C}" type="presParOf" srcId="{6A0B2EA0-ABD8-481F-BEA1-4342241EAF09}" destId="{6ED6544A-735A-4CA6-A310-85CE73D1D569}" srcOrd="1" destOrd="0" presId="urn:microsoft.com/office/officeart/2005/8/layout/pyramid1"/>
    <dgm:cxn modelId="{CF9751EB-C3D3-4C94-A862-6D2A24EC5842}" type="presParOf" srcId="{6ED6544A-735A-4CA6-A310-85CE73D1D569}" destId="{D8FD43CA-93DA-4B51-9CED-2B738481704F}" srcOrd="0" destOrd="0" presId="urn:microsoft.com/office/officeart/2005/8/layout/pyramid1"/>
    <dgm:cxn modelId="{6D038A6B-8E78-4F4B-A3EE-1E6554CF0515}" type="presParOf" srcId="{6ED6544A-735A-4CA6-A310-85CE73D1D569}" destId="{73335241-838E-4244-8D0C-2DD8C3C13131}" srcOrd="1" destOrd="0" presId="urn:microsoft.com/office/officeart/2005/8/layout/pyramid1"/>
    <dgm:cxn modelId="{0E3DBCE1-7DB6-4C6F-BB7A-3E8D5A7AEA09}" type="presParOf" srcId="{6A0B2EA0-ABD8-481F-BEA1-4342241EAF09}" destId="{B182A397-5470-4C31-88C6-F6EA9DF61A55}" srcOrd="2" destOrd="0" presId="urn:microsoft.com/office/officeart/2005/8/layout/pyramid1"/>
    <dgm:cxn modelId="{DADE2093-BCA9-473D-956A-DA281F3F9286}" type="presParOf" srcId="{B182A397-5470-4C31-88C6-F6EA9DF61A55}" destId="{81B7F4B1-2E03-4BA2-974C-A5C4EB385828}" srcOrd="0" destOrd="0" presId="urn:microsoft.com/office/officeart/2005/8/layout/pyramid1"/>
    <dgm:cxn modelId="{0240B125-C130-42CB-AAF2-B08F7916AB04}" type="presParOf" srcId="{B182A397-5470-4C31-88C6-F6EA9DF61A55}" destId="{4DC9644A-1C7D-4FCD-9F47-975E33AC180F}" srcOrd="1" destOrd="0" presId="urn:microsoft.com/office/officeart/2005/8/layout/pyramid1"/>
    <dgm:cxn modelId="{EC68C3E2-A8E1-4100-B0DC-64735655F431}" type="presParOf" srcId="{6A0B2EA0-ABD8-481F-BEA1-4342241EAF09}" destId="{36112FE5-B39A-480F-84E3-318DF9C0110C}" srcOrd="3" destOrd="0" presId="urn:microsoft.com/office/officeart/2005/8/layout/pyramid1"/>
    <dgm:cxn modelId="{CC95FE5C-DF60-42F8-BDB4-83B9E19BEE99}" type="presParOf" srcId="{36112FE5-B39A-480F-84E3-318DF9C0110C}" destId="{C07F4B22-EF52-4947-995B-BFCA6A57C4DE}" srcOrd="0" destOrd="0" presId="urn:microsoft.com/office/officeart/2005/8/layout/pyramid1"/>
    <dgm:cxn modelId="{A841740F-C5A4-40F1-9F13-A7171F91A972}" type="presParOf" srcId="{36112FE5-B39A-480F-84E3-318DF9C0110C}" destId="{E77F4E81-EC65-4FC3-A608-0AFA9B5432DE}"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E4B671-A3D4-4A8E-AE04-7DA0136E45E1}" type="doc">
      <dgm:prSet loTypeId="urn:microsoft.com/office/officeart/2005/8/layout/pyramid3" loCatId="pyramid" qsTypeId="urn:microsoft.com/office/officeart/2005/8/quickstyle/simple1" qsCatId="simple" csTypeId="urn:microsoft.com/office/officeart/2005/8/colors/colorful1" csCatId="colorful" phldr="1"/>
      <dgm:spPr/>
    </dgm:pt>
    <dgm:pt modelId="{248993EA-D01C-49B7-8F18-2783C21EE864}">
      <dgm:prSet phldrT="[Text]" custT="1"/>
      <dgm:spPr/>
      <dgm:t>
        <a:bodyPr/>
        <a:lstStyle/>
        <a:p>
          <a:r>
            <a:rPr lang="cs-CZ" sz="1800" b="1" dirty="0" smtClean="0">
              <a:latin typeface="Arial" panose="020B0604020202020204" pitchFamily="34" charset="0"/>
              <a:cs typeface="Arial" panose="020B0604020202020204" pitchFamily="34" charset="0"/>
            </a:rPr>
            <a:t>Audit operace</a:t>
          </a:r>
        </a:p>
        <a:p>
          <a:r>
            <a:rPr lang="cs-CZ" sz="1800" dirty="0" smtClean="0">
              <a:latin typeface="Arial" panose="020B0604020202020204" pitchFamily="34" charset="0"/>
              <a:cs typeface="Arial" panose="020B0604020202020204" pitchFamily="34" charset="0"/>
            </a:rPr>
            <a:t>Zjištěna nesrovnalost u veřejné zakázky</a:t>
          </a:r>
        </a:p>
      </dgm:t>
    </dgm:pt>
    <dgm:pt modelId="{53A4177B-D63C-4203-8C60-A8A57408D496}" type="parTrans" cxnId="{D8287F0F-4E57-4069-8A7F-A3992E51F756}">
      <dgm:prSet/>
      <dgm:spPr/>
      <dgm:t>
        <a:bodyPr/>
        <a:lstStyle/>
        <a:p>
          <a:endParaRPr lang="cs-CZ"/>
        </a:p>
      </dgm:t>
    </dgm:pt>
    <dgm:pt modelId="{496F1464-A31E-4447-936A-58B0323CC4EA}" type="sibTrans" cxnId="{D8287F0F-4E57-4069-8A7F-A3992E51F756}">
      <dgm:prSet/>
      <dgm:spPr/>
      <dgm:t>
        <a:bodyPr/>
        <a:lstStyle/>
        <a:p>
          <a:endParaRPr lang="cs-CZ"/>
        </a:p>
      </dgm:t>
    </dgm:pt>
    <dgm:pt modelId="{EEC2DE5D-B878-40BD-963F-EC9B7DBF7C43}">
      <dgm:prSet phldrT="[Text]" custT="1"/>
      <dgm:spPr/>
      <dgm:t>
        <a:bodyPr/>
        <a:lstStyle/>
        <a:p>
          <a:r>
            <a:rPr lang="cs-CZ" sz="1800" b="1" dirty="0" smtClean="0">
              <a:latin typeface="Arial" panose="020B0604020202020204" pitchFamily="34" charset="0"/>
              <a:cs typeface="Arial" panose="020B0604020202020204" pitchFamily="34" charset="0"/>
            </a:rPr>
            <a:t>Posouzení k jak velkému pochybení došlo</a:t>
          </a:r>
          <a:r>
            <a:rPr lang="cs-CZ" sz="1600" b="1" dirty="0" smtClean="0">
              <a:latin typeface="Arial" panose="020B0604020202020204" pitchFamily="34" charset="0"/>
              <a:cs typeface="Arial" panose="020B0604020202020204" pitchFamily="34" charset="0"/>
            </a:rPr>
            <a:t/>
          </a:r>
          <a:br>
            <a:rPr lang="cs-CZ" sz="1600" b="1" dirty="0" smtClean="0">
              <a:latin typeface="Arial" panose="020B0604020202020204" pitchFamily="34" charset="0"/>
              <a:cs typeface="Arial" panose="020B0604020202020204" pitchFamily="34" charset="0"/>
            </a:rPr>
          </a:br>
          <a:r>
            <a:rPr lang="cs-CZ" sz="1600" dirty="0" smtClean="0">
              <a:latin typeface="Arial" panose="020B0604020202020204" pitchFamily="34" charset="0"/>
              <a:cs typeface="Arial" panose="020B0604020202020204" pitchFamily="34" charset="0"/>
            </a:rPr>
            <a:t>Stanovení opravy dle </a:t>
          </a:r>
          <a:r>
            <a:rPr lang="cs-CZ" altLang="cs-CZ" sz="1600" dirty="0" smtClean="0">
              <a:latin typeface="Arial" panose="020B0604020202020204" pitchFamily="34" charset="0"/>
              <a:cs typeface="Arial" panose="020B0604020202020204" pitchFamily="34" charset="0"/>
            </a:rPr>
            <a:t>Rozhodnutí Komise (rozpětí sazeb, kde je zohledněna závažnost a dopad pochybení</a:t>
          </a:r>
          <a:r>
            <a:rPr lang="cs-CZ" altLang="cs-CZ" sz="1800" dirty="0" smtClean="0">
              <a:latin typeface="Arial" panose="020B0604020202020204" pitchFamily="34" charset="0"/>
              <a:cs typeface="Arial" panose="020B0604020202020204" pitchFamily="34" charset="0"/>
            </a:rPr>
            <a:t>)</a:t>
          </a:r>
          <a:endParaRPr lang="cs-CZ" sz="1800" dirty="0"/>
        </a:p>
      </dgm:t>
    </dgm:pt>
    <dgm:pt modelId="{2B06D338-ACE9-47B5-8DD1-13D93411751B}" type="parTrans" cxnId="{012F049B-425A-4654-A119-4209847477B8}">
      <dgm:prSet/>
      <dgm:spPr/>
      <dgm:t>
        <a:bodyPr/>
        <a:lstStyle/>
        <a:p>
          <a:endParaRPr lang="cs-CZ"/>
        </a:p>
      </dgm:t>
    </dgm:pt>
    <dgm:pt modelId="{FF5B63EE-7F6F-4332-9DC6-DAA9AF84C19C}" type="sibTrans" cxnId="{012F049B-425A-4654-A119-4209847477B8}">
      <dgm:prSet/>
      <dgm:spPr/>
      <dgm:t>
        <a:bodyPr/>
        <a:lstStyle/>
        <a:p>
          <a:endParaRPr lang="cs-CZ"/>
        </a:p>
      </dgm:t>
    </dgm:pt>
    <dgm:pt modelId="{B3818722-C136-4E40-8262-B21FDFA37413}">
      <dgm:prSet custT="1"/>
      <dgm:spPr/>
      <dgm:t>
        <a:bodyPr/>
        <a:lstStyle/>
        <a:p>
          <a:r>
            <a:rPr lang="cs-CZ" sz="1800" b="1" dirty="0" smtClean="0">
              <a:latin typeface="Arial" panose="020B0604020202020204" pitchFamily="34" charset="0"/>
              <a:cs typeface="Arial" panose="020B0604020202020204" pitchFamily="34" charset="0"/>
            </a:rPr>
            <a:t>Správce daně</a:t>
          </a:r>
          <a:br>
            <a:rPr lang="cs-CZ" sz="1800" b="1" dirty="0" smtClean="0">
              <a:latin typeface="Arial" panose="020B0604020202020204" pitchFamily="34" charset="0"/>
              <a:cs typeface="Arial" panose="020B0604020202020204" pitchFamily="34" charset="0"/>
            </a:rPr>
          </a:br>
          <a:r>
            <a:rPr lang="cs-CZ" sz="1800" dirty="0" smtClean="0">
              <a:latin typeface="Arial" panose="020B0604020202020204" pitchFamily="34" charset="0"/>
              <a:cs typeface="Arial" panose="020B0604020202020204" pitchFamily="34" charset="0"/>
            </a:rPr>
            <a:t>Platební výměr</a:t>
          </a:r>
          <a:endParaRPr lang="cs-CZ" sz="1800" dirty="0">
            <a:latin typeface="Arial" panose="020B0604020202020204" pitchFamily="34" charset="0"/>
            <a:cs typeface="Arial" panose="020B0604020202020204" pitchFamily="34" charset="0"/>
          </a:endParaRPr>
        </a:p>
      </dgm:t>
    </dgm:pt>
    <dgm:pt modelId="{768B5367-F455-41EC-A0F5-145CCA557D86}" type="parTrans" cxnId="{0E1E2497-04FF-4CD4-B0B2-3E856557DC89}">
      <dgm:prSet/>
      <dgm:spPr/>
      <dgm:t>
        <a:bodyPr/>
        <a:lstStyle/>
        <a:p>
          <a:endParaRPr lang="cs-CZ"/>
        </a:p>
      </dgm:t>
    </dgm:pt>
    <dgm:pt modelId="{1A4E6DBC-7CEF-4384-A3D1-FDBD74B3979E}" type="sibTrans" cxnId="{0E1E2497-04FF-4CD4-B0B2-3E856557DC89}">
      <dgm:prSet/>
      <dgm:spPr/>
      <dgm:t>
        <a:bodyPr/>
        <a:lstStyle/>
        <a:p>
          <a:endParaRPr lang="cs-CZ"/>
        </a:p>
      </dgm:t>
    </dgm:pt>
    <dgm:pt modelId="{B586F717-0BA8-4D7C-9D36-04DA2975C6B2}" type="pres">
      <dgm:prSet presAssocID="{25E4B671-A3D4-4A8E-AE04-7DA0136E45E1}" presName="Name0" presStyleCnt="0">
        <dgm:presLayoutVars>
          <dgm:dir/>
          <dgm:animLvl val="lvl"/>
          <dgm:resizeHandles val="exact"/>
        </dgm:presLayoutVars>
      </dgm:prSet>
      <dgm:spPr/>
    </dgm:pt>
    <dgm:pt modelId="{32B1EF5E-266E-455C-9EEF-8E94A6A2C285}" type="pres">
      <dgm:prSet presAssocID="{248993EA-D01C-49B7-8F18-2783C21EE864}" presName="Name8" presStyleCnt="0"/>
      <dgm:spPr/>
    </dgm:pt>
    <dgm:pt modelId="{BAE262F4-1BED-45F0-ABDE-C67471F854C7}" type="pres">
      <dgm:prSet presAssocID="{248993EA-D01C-49B7-8F18-2783C21EE864}" presName="level" presStyleLbl="node1" presStyleIdx="0" presStyleCnt="3">
        <dgm:presLayoutVars>
          <dgm:chMax val="1"/>
          <dgm:bulletEnabled val="1"/>
        </dgm:presLayoutVars>
      </dgm:prSet>
      <dgm:spPr/>
      <dgm:t>
        <a:bodyPr/>
        <a:lstStyle/>
        <a:p>
          <a:endParaRPr lang="cs-CZ"/>
        </a:p>
      </dgm:t>
    </dgm:pt>
    <dgm:pt modelId="{9C81C1D5-4EFC-419D-AB68-950E65FF0482}" type="pres">
      <dgm:prSet presAssocID="{248993EA-D01C-49B7-8F18-2783C21EE864}" presName="levelTx" presStyleLbl="revTx" presStyleIdx="0" presStyleCnt="0">
        <dgm:presLayoutVars>
          <dgm:chMax val="1"/>
          <dgm:bulletEnabled val="1"/>
        </dgm:presLayoutVars>
      </dgm:prSet>
      <dgm:spPr/>
      <dgm:t>
        <a:bodyPr/>
        <a:lstStyle/>
        <a:p>
          <a:endParaRPr lang="cs-CZ"/>
        </a:p>
      </dgm:t>
    </dgm:pt>
    <dgm:pt modelId="{1E665A4D-6AF8-4308-90B2-02F38BC6E353}" type="pres">
      <dgm:prSet presAssocID="{EEC2DE5D-B878-40BD-963F-EC9B7DBF7C43}" presName="Name8" presStyleCnt="0"/>
      <dgm:spPr/>
    </dgm:pt>
    <dgm:pt modelId="{CE59D059-8DC6-4270-90F6-7475FFF5545E}" type="pres">
      <dgm:prSet presAssocID="{EEC2DE5D-B878-40BD-963F-EC9B7DBF7C43}" presName="level" presStyleLbl="node1" presStyleIdx="1" presStyleCnt="3" custScaleX="121803">
        <dgm:presLayoutVars>
          <dgm:chMax val="1"/>
          <dgm:bulletEnabled val="1"/>
        </dgm:presLayoutVars>
      </dgm:prSet>
      <dgm:spPr/>
      <dgm:t>
        <a:bodyPr/>
        <a:lstStyle/>
        <a:p>
          <a:endParaRPr lang="cs-CZ"/>
        </a:p>
      </dgm:t>
    </dgm:pt>
    <dgm:pt modelId="{F3212E55-33E9-4F7D-9225-F3EEFD465EB9}" type="pres">
      <dgm:prSet presAssocID="{EEC2DE5D-B878-40BD-963F-EC9B7DBF7C43}" presName="levelTx" presStyleLbl="revTx" presStyleIdx="0" presStyleCnt="0">
        <dgm:presLayoutVars>
          <dgm:chMax val="1"/>
          <dgm:bulletEnabled val="1"/>
        </dgm:presLayoutVars>
      </dgm:prSet>
      <dgm:spPr/>
      <dgm:t>
        <a:bodyPr/>
        <a:lstStyle/>
        <a:p>
          <a:endParaRPr lang="cs-CZ"/>
        </a:p>
      </dgm:t>
    </dgm:pt>
    <dgm:pt modelId="{8743A0D0-D561-4640-977F-B967D7FAD341}" type="pres">
      <dgm:prSet presAssocID="{B3818722-C136-4E40-8262-B21FDFA37413}" presName="Name8" presStyleCnt="0"/>
      <dgm:spPr/>
    </dgm:pt>
    <dgm:pt modelId="{C1EEF0BF-A919-4A2E-96F3-01E79CA03943}" type="pres">
      <dgm:prSet presAssocID="{B3818722-C136-4E40-8262-B21FDFA37413}" presName="level" presStyleLbl="node1" presStyleIdx="2" presStyleCnt="3" custScaleX="178984">
        <dgm:presLayoutVars>
          <dgm:chMax val="1"/>
          <dgm:bulletEnabled val="1"/>
        </dgm:presLayoutVars>
      </dgm:prSet>
      <dgm:spPr/>
      <dgm:t>
        <a:bodyPr/>
        <a:lstStyle/>
        <a:p>
          <a:endParaRPr lang="cs-CZ"/>
        </a:p>
      </dgm:t>
    </dgm:pt>
    <dgm:pt modelId="{30F2AC99-7C37-44C7-8A54-9C6313CF55F7}" type="pres">
      <dgm:prSet presAssocID="{B3818722-C136-4E40-8262-B21FDFA37413}" presName="levelTx" presStyleLbl="revTx" presStyleIdx="0" presStyleCnt="0">
        <dgm:presLayoutVars>
          <dgm:chMax val="1"/>
          <dgm:bulletEnabled val="1"/>
        </dgm:presLayoutVars>
      </dgm:prSet>
      <dgm:spPr/>
      <dgm:t>
        <a:bodyPr/>
        <a:lstStyle/>
        <a:p>
          <a:endParaRPr lang="cs-CZ"/>
        </a:p>
      </dgm:t>
    </dgm:pt>
  </dgm:ptLst>
  <dgm:cxnLst>
    <dgm:cxn modelId="{0E1E2497-04FF-4CD4-B0B2-3E856557DC89}" srcId="{25E4B671-A3D4-4A8E-AE04-7DA0136E45E1}" destId="{B3818722-C136-4E40-8262-B21FDFA37413}" srcOrd="2" destOrd="0" parTransId="{768B5367-F455-41EC-A0F5-145CCA557D86}" sibTransId="{1A4E6DBC-7CEF-4384-A3D1-FDBD74B3979E}"/>
    <dgm:cxn modelId="{2EB0E92E-D37F-48F7-A6B7-E071640658D2}" type="presOf" srcId="{EEC2DE5D-B878-40BD-963F-EC9B7DBF7C43}" destId="{CE59D059-8DC6-4270-90F6-7475FFF5545E}" srcOrd="0" destOrd="0" presId="urn:microsoft.com/office/officeart/2005/8/layout/pyramid3"/>
    <dgm:cxn modelId="{C75DEEF6-BB5C-4B6A-A6CD-CF1FB8E4EC75}" type="presOf" srcId="{25E4B671-A3D4-4A8E-AE04-7DA0136E45E1}" destId="{B586F717-0BA8-4D7C-9D36-04DA2975C6B2}" srcOrd="0" destOrd="0" presId="urn:microsoft.com/office/officeart/2005/8/layout/pyramid3"/>
    <dgm:cxn modelId="{E1BB4556-5C8C-42EE-89A0-85FAB2E2AD5A}" type="presOf" srcId="{248993EA-D01C-49B7-8F18-2783C21EE864}" destId="{9C81C1D5-4EFC-419D-AB68-950E65FF0482}" srcOrd="1" destOrd="0" presId="urn:microsoft.com/office/officeart/2005/8/layout/pyramid3"/>
    <dgm:cxn modelId="{BCA31D70-ED07-4A25-AC18-2C6BBEF4D196}" type="presOf" srcId="{B3818722-C136-4E40-8262-B21FDFA37413}" destId="{30F2AC99-7C37-44C7-8A54-9C6313CF55F7}" srcOrd="1" destOrd="0" presId="urn:microsoft.com/office/officeart/2005/8/layout/pyramid3"/>
    <dgm:cxn modelId="{45DD17FA-B27F-470C-91BE-2547E7C2AD73}" type="presOf" srcId="{EEC2DE5D-B878-40BD-963F-EC9B7DBF7C43}" destId="{F3212E55-33E9-4F7D-9225-F3EEFD465EB9}" srcOrd="1" destOrd="0" presId="urn:microsoft.com/office/officeart/2005/8/layout/pyramid3"/>
    <dgm:cxn modelId="{012F049B-425A-4654-A119-4209847477B8}" srcId="{25E4B671-A3D4-4A8E-AE04-7DA0136E45E1}" destId="{EEC2DE5D-B878-40BD-963F-EC9B7DBF7C43}" srcOrd="1" destOrd="0" parTransId="{2B06D338-ACE9-47B5-8DD1-13D93411751B}" sibTransId="{FF5B63EE-7F6F-4332-9DC6-DAA9AF84C19C}"/>
    <dgm:cxn modelId="{F052CF6C-4921-462B-8141-D6548E8203E7}" type="presOf" srcId="{248993EA-D01C-49B7-8F18-2783C21EE864}" destId="{BAE262F4-1BED-45F0-ABDE-C67471F854C7}" srcOrd="0" destOrd="0" presId="urn:microsoft.com/office/officeart/2005/8/layout/pyramid3"/>
    <dgm:cxn modelId="{00B3D459-5764-40F2-8B1B-E6FA935C03D6}" type="presOf" srcId="{B3818722-C136-4E40-8262-B21FDFA37413}" destId="{C1EEF0BF-A919-4A2E-96F3-01E79CA03943}" srcOrd="0" destOrd="0" presId="urn:microsoft.com/office/officeart/2005/8/layout/pyramid3"/>
    <dgm:cxn modelId="{D8287F0F-4E57-4069-8A7F-A3992E51F756}" srcId="{25E4B671-A3D4-4A8E-AE04-7DA0136E45E1}" destId="{248993EA-D01C-49B7-8F18-2783C21EE864}" srcOrd="0" destOrd="0" parTransId="{53A4177B-D63C-4203-8C60-A8A57408D496}" sibTransId="{496F1464-A31E-4447-936A-58B0323CC4EA}"/>
    <dgm:cxn modelId="{5C5A7B19-5C38-4651-98C6-386EC7CEB472}" type="presParOf" srcId="{B586F717-0BA8-4D7C-9D36-04DA2975C6B2}" destId="{32B1EF5E-266E-455C-9EEF-8E94A6A2C285}" srcOrd="0" destOrd="0" presId="urn:microsoft.com/office/officeart/2005/8/layout/pyramid3"/>
    <dgm:cxn modelId="{6827AA53-0AED-497E-9BA5-8B1B642391E9}" type="presParOf" srcId="{32B1EF5E-266E-455C-9EEF-8E94A6A2C285}" destId="{BAE262F4-1BED-45F0-ABDE-C67471F854C7}" srcOrd="0" destOrd="0" presId="urn:microsoft.com/office/officeart/2005/8/layout/pyramid3"/>
    <dgm:cxn modelId="{20251AB2-9376-4EDC-AEDF-3D9FC22F8226}" type="presParOf" srcId="{32B1EF5E-266E-455C-9EEF-8E94A6A2C285}" destId="{9C81C1D5-4EFC-419D-AB68-950E65FF0482}" srcOrd="1" destOrd="0" presId="urn:microsoft.com/office/officeart/2005/8/layout/pyramid3"/>
    <dgm:cxn modelId="{D0F572BA-C266-4942-81B6-2B91EA0CF025}" type="presParOf" srcId="{B586F717-0BA8-4D7C-9D36-04DA2975C6B2}" destId="{1E665A4D-6AF8-4308-90B2-02F38BC6E353}" srcOrd="1" destOrd="0" presId="urn:microsoft.com/office/officeart/2005/8/layout/pyramid3"/>
    <dgm:cxn modelId="{CEFF1733-BB87-4EB2-99D9-3C7A1DFBB1C4}" type="presParOf" srcId="{1E665A4D-6AF8-4308-90B2-02F38BC6E353}" destId="{CE59D059-8DC6-4270-90F6-7475FFF5545E}" srcOrd="0" destOrd="0" presId="urn:microsoft.com/office/officeart/2005/8/layout/pyramid3"/>
    <dgm:cxn modelId="{4490CBC6-3A50-4A9D-991F-474FF379E461}" type="presParOf" srcId="{1E665A4D-6AF8-4308-90B2-02F38BC6E353}" destId="{F3212E55-33E9-4F7D-9225-F3EEFD465EB9}" srcOrd="1" destOrd="0" presId="urn:microsoft.com/office/officeart/2005/8/layout/pyramid3"/>
    <dgm:cxn modelId="{937ACBA0-A895-4717-9C20-BD746358F610}" type="presParOf" srcId="{B586F717-0BA8-4D7C-9D36-04DA2975C6B2}" destId="{8743A0D0-D561-4640-977F-B967D7FAD341}" srcOrd="2" destOrd="0" presId="urn:microsoft.com/office/officeart/2005/8/layout/pyramid3"/>
    <dgm:cxn modelId="{36CB7C90-C5F1-48CA-800C-497B790CE261}" type="presParOf" srcId="{8743A0D0-D561-4640-977F-B967D7FAD341}" destId="{C1EEF0BF-A919-4A2E-96F3-01E79CA03943}" srcOrd="0" destOrd="0" presId="urn:microsoft.com/office/officeart/2005/8/layout/pyramid3"/>
    <dgm:cxn modelId="{A9718D34-D5F5-430F-9518-9CDED0F1EB47}" type="presParOf" srcId="{8743A0D0-D561-4640-977F-B967D7FAD341}" destId="{30F2AC99-7C37-44C7-8A54-9C6313CF55F7}" srcOrd="1" destOrd="0" presId="urn:microsoft.com/office/officeart/2005/8/layout/pyramid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4AE5A-A188-42CB-8BB9-4068B9D30C96}">
      <dsp:nvSpPr>
        <dsp:cNvPr id="0" name=""/>
        <dsp:cNvSpPr/>
      </dsp:nvSpPr>
      <dsp:spPr>
        <a:xfrm>
          <a:off x="1505179" y="0"/>
          <a:ext cx="1480039" cy="1381385"/>
        </a:xfrm>
        <a:prstGeom prst="trapezoid">
          <a:avLst>
            <a:gd name="adj" fmla="val 53571"/>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kumimoji="0" lang="cs-CZ" altLang="cs-CZ" sz="1200" b="1" i="0" u="none" strike="noStrike" kern="1200" cap="none" normalizeH="0" baseline="0" dirty="0" smtClean="0">
            <a:ln>
              <a:noFill/>
            </a:ln>
            <a:solidFill>
              <a:schemeClr val="tx1"/>
            </a:solidFill>
            <a:effectLst/>
            <a:latin typeface="Arial" charset="0"/>
            <a:cs typeface="Arial" charset="0"/>
          </a:endParaRPr>
        </a:p>
        <a:p>
          <a:pPr lvl="0" algn="ctr" defTabSz="533400">
            <a:lnSpc>
              <a:spcPct val="90000"/>
            </a:lnSpc>
            <a:spcBef>
              <a:spcPct val="0"/>
            </a:spcBef>
            <a:spcAft>
              <a:spcPct val="35000"/>
            </a:spcAft>
          </a:pPr>
          <a:endParaRPr kumimoji="0" lang="cs-CZ" altLang="cs-CZ" sz="1200" b="1" i="0" u="none" strike="noStrike" kern="1200" cap="none" normalizeH="0" baseline="0" dirty="0" smtClean="0">
            <a:ln>
              <a:noFill/>
            </a:ln>
            <a:solidFill>
              <a:schemeClr val="tx1"/>
            </a:solidFill>
            <a:effectLst/>
            <a:latin typeface="Arial" charset="0"/>
            <a:cs typeface="Arial" charset="0"/>
          </a:endParaRPr>
        </a:p>
        <a:p>
          <a:pPr lvl="0" algn="ctr" defTabSz="533400">
            <a:lnSpc>
              <a:spcPct val="90000"/>
            </a:lnSpc>
            <a:spcBef>
              <a:spcPct val="0"/>
            </a:spcBef>
            <a:spcAft>
              <a:spcPct val="35000"/>
            </a:spcAft>
          </a:pPr>
          <a:endParaRPr kumimoji="0" lang="cs-CZ" altLang="cs-CZ" sz="1200" b="1" i="0" u="none" strike="noStrike" kern="1200" cap="none" normalizeH="0" baseline="0" dirty="0" smtClean="0">
            <a:ln>
              <a:noFill/>
            </a:ln>
            <a:solidFill>
              <a:schemeClr val="tx1"/>
            </a:solidFill>
            <a:effectLst/>
            <a:latin typeface="Arial" charset="0"/>
            <a:cs typeface="Arial" charset="0"/>
          </a:endParaRPr>
        </a:p>
        <a:p>
          <a:pPr lvl="0" algn="ctr" defTabSz="533400">
            <a:lnSpc>
              <a:spcPct val="90000"/>
            </a:lnSpc>
            <a:spcBef>
              <a:spcPct val="0"/>
            </a:spcBef>
            <a:spcAft>
              <a:spcPct val="35000"/>
            </a:spcAft>
          </a:pPr>
          <a:r>
            <a:rPr kumimoji="0" lang="cs-CZ" altLang="cs-CZ" sz="1400" b="1" i="0" u="none" strike="noStrike" kern="1200" cap="none" normalizeH="0" baseline="0" dirty="0" smtClean="0">
              <a:ln>
                <a:noFill/>
              </a:ln>
              <a:solidFill>
                <a:schemeClr val="tx1"/>
              </a:solidFill>
              <a:effectLst/>
              <a:latin typeface="Arial" charset="0"/>
              <a:cs typeface="Arial" charset="0"/>
            </a:rPr>
            <a:t>Evropská</a:t>
          </a:r>
        </a:p>
        <a:p>
          <a:pPr lvl="0" algn="ctr" defTabSz="533400" rtl="0">
            <a:lnSpc>
              <a:spcPct val="90000"/>
            </a:lnSpc>
            <a:spcBef>
              <a:spcPct val="0"/>
            </a:spcBef>
            <a:spcAft>
              <a:spcPct val="35000"/>
            </a:spcAft>
          </a:pPr>
          <a:r>
            <a:rPr kumimoji="0" lang="cs-CZ" altLang="cs-CZ" sz="1400" b="1" i="0" u="none" strike="noStrike" kern="1200" cap="none" normalizeH="0" baseline="0" dirty="0" smtClean="0">
              <a:ln>
                <a:noFill/>
              </a:ln>
              <a:solidFill>
                <a:schemeClr val="tx1"/>
              </a:solidFill>
              <a:effectLst/>
              <a:latin typeface="Arial" charset="0"/>
              <a:cs typeface="Arial" charset="0"/>
            </a:rPr>
            <a:t>komise</a:t>
          </a:r>
          <a:endParaRPr lang="cs-CZ" sz="1400" kern="1200" dirty="0">
            <a:solidFill>
              <a:schemeClr val="tx1"/>
            </a:solidFill>
          </a:endParaRPr>
        </a:p>
      </dsp:txBody>
      <dsp:txXfrm>
        <a:off x="1505179" y="0"/>
        <a:ext cx="1480039" cy="1381385"/>
      </dsp:txXfrm>
    </dsp:sp>
    <dsp:sp modelId="{D8FD43CA-93DA-4B51-9CED-2B738481704F}">
      <dsp:nvSpPr>
        <dsp:cNvPr id="0" name=""/>
        <dsp:cNvSpPr/>
      </dsp:nvSpPr>
      <dsp:spPr>
        <a:xfrm>
          <a:off x="1002288" y="1381385"/>
          <a:ext cx="2482327" cy="935480"/>
        </a:xfrm>
        <a:prstGeom prst="trapezoid">
          <a:avLst>
            <a:gd name="adj" fmla="val 53571"/>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kumimoji="0" lang="cs-CZ" altLang="cs-CZ" sz="1400" b="1" i="0" u="none" strike="noStrike" kern="1200" cap="none" normalizeH="0" baseline="0" dirty="0" smtClean="0">
              <a:ln>
                <a:noFill/>
              </a:ln>
              <a:solidFill>
                <a:schemeClr val="tx1"/>
              </a:solidFill>
              <a:effectLst/>
              <a:latin typeface="Arial" charset="0"/>
              <a:cs typeface="Arial" charset="0"/>
            </a:rPr>
            <a:t>Auditní orgán</a:t>
          </a:r>
          <a:endParaRPr lang="cs-CZ" sz="1400" kern="1200" dirty="0">
            <a:solidFill>
              <a:schemeClr val="tx1"/>
            </a:solidFill>
          </a:endParaRPr>
        </a:p>
      </dsp:txBody>
      <dsp:txXfrm>
        <a:off x="1436695" y="1381385"/>
        <a:ext cx="1613513" cy="935480"/>
      </dsp:txXfrm>
    </dsp:sp>
    <dsp:sp modelId="{81B7F4B1-2E03-4BA2-974C-A5C4EB385828}">
      <dsp:nvSpPr>
        <dsp:cNvPr id="0" name=""/>
        <dsp:cNvSpPr/>
      </dsp:nvSpPr>
      <dsp:spPr>
        <a:xfrm>
          <a:off x="501144" y="2316865"/>
          <a:ext cx="3484616" cy="935480"/>
        </a:xfrm>
        <a:prstGeom prst="trapezoid">
          <a:avLst>
            <a:gd name="adj" fmla="val 53571"/>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kumimoji="0" lang="cs-CZ" altLang="cs-CZ" sz="1400" b="1" i="0" u="none" strike="noStrike" kern="1200" cap="none" normalizeH="0" baseline="0" dirty="0" smtClean="0">
              <a:ln>
                <a:noFill/>
              </a:ln>
              <a:solidFill>
                <a:schemeClr val="tx1"/>
              </a:solidFill>
              <a:effectLst/>
              <a:latin typeface="Arial" charset="0"/>
              <a:cs typeface="Arial" charset="0"/>
            </a:rPr>
            <a:t>Platební a certifikační orgán</a:t>
          </a:r>
          <a:endParaRPr lang="cs-CZ" sz="1400" kern="1200" dirty="0">
            <a:solidFill>
              <a:schemeClr val="tx1"/>
            </a:solidFill>
          </a:endParaRPr>
        </a:p>
      </dsp:txBody>
      <dsp:txXfrm>
        <a:off x="1110952" y="2316865"/>
        <a:ext cx="2265000" cy="935480"/>
      </dsp:txXfrm>
    </dsp:sp>
    <dsp:sp modelId="{C07F4B22-EF52-4947-995B-BFCA6A57C4DE}">
      <dsp:nvSpPr>
        <dsp:cNvPr id="0" name=""/>
        <dsp:cNvSpPr/>
      </dsp:nvSpPr>
      <dsp:spPr>
        <a:xfrm>
          <a:off x="0" y="3252345"/>
          <a:ext cx="4486904" cy="935480"/>
        </a:xfrm>
        <a:prstGeom prst="trapezoid">
          <a:avLst>
            <a:gd name="adj" fmla="val 53571"/>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kumimoji="0" lang="cs-CZ" altLang="cs-CZ" sz="1400" b="1" i="0" u="none" strike="noStrike" kern="1200" cap="none" normalizeH="0" baseline="0" dirty="0" smtClean="0">
              <a:ln>
                <a:noFill/>
              </a:ln>
              <a:solidFill>
                <a:schemeClr val="tx1"/>
              </a:solidFill>
              <a:effectLst/>
              <a:latin typeface="Arial" charset="0"/>
              <a:cs typeface="Arial" charset="0"/>
            </a:rPr>
            <a:t>Řídící orgán a jeho zprostředkující subjekty (např. ministerstva, kraje, hl. město Praha) – ŘO / ZS</a:t>
          </a:r>
          <a:endParaRPr lang="cs-CZ" sz="1400" kern="1200" dirty="0">
            <a:solidFill>
              <a:schemeClr val="tx1"/>
            </a:solidFill>
          </a:endParaRPr>
        </a:p>
      </dsp:txBody>
      <dsp:txXfrm>
        <a:off x="785208" y="3252345"/>
        <a:ext cx="2916488" cy="935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262F4-1BED-45F0-ABDE-C67471F854C7}">
      <dsp:nvSpPr>
        <dsp:cNvPr id="0" name=""/>
        <dsp:cNvSpPr/>
      </dsp:nvSpPr>
      <dsp:spPr>
        <a:xfrm rot="10800000">
          <a:off x="0" y="0"/>
          <a:ext cx="7136605" cy="1658102"/>
        </a:xfrm>
        <a:prstGeom prst="trapezoid">
          <a:avLst>
            <a:gd name="adj" fmla="val 71735"/>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Audit operace</a:t>
          </a:r>
        </a:p>
        <a:p>
          <a:pPr lvl="0" algn="ctr" defTabSz="800100">
            <a:lnSpc>
              <a:spcPct val="90000"/>
            </a:lnSpc>
            <a:spcBef>
              <a:spcPct val="0"/>
            </a:spcBef>
            <a:spcAft>
              <a:spcPct val="35000"/>
            </a:spcAft>
          </a:pPr>
          <a:r>
            <a:rPr lang="cs-CZ" sz="1800" kern="1200" dirty="0" smtClean="0">
              <a:latin typeface="Arial" panose="020B0604020202020204" pitchFamily="34" charset="0"/>
              <a:cs typeface="Arial" panose="020B0604020202020204" pitchFamily="34" charset="0"/>
            </a:rPr>
            <a:t>Zjištěna nesrovnalost u veřejné zakázky</a:t>
          </a:r>
        </a:p>
      </dsp:txBody>
      <dsp:txXfrm rot="-10800000">
        <a:off x="1248906" y="0"/>
        <a:ext cx="4638793" cy="1658102"/>
      </dsp:txXfrm>
    </dsp:sp>
    <dsp:sp modelId="{CE59D059-8DC6-4270-90F6-7475FFF5545E}">
      <dsp:nvSpPr>
        <dsp:cNvPr id="0" name=""/>
        <dsp:cNvSpPr/>
      </dsp:nvSpPr>
      <dsp:spPr>
        <a:xfrm rot="10800000">
          <a:off x="670769" y="1658102"/>
          <a:ext cx="5795066" cy="1658102"/>
        </a:xfrm>
        <a:prstGeom prst="trapezoid">
          <a:avLst>
            <a:gd name="adj" fmla="val 71735"/>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Posouzení k jak velkému pochybení došlo</a:t>
          </a:r>
          <a:r>
            <a:rPr lang="cs-CZ" sz="1600" b="1" kern="1200" dirty="0" smtClean="0">
              <a:latin typeface="Arial" panose="020B0604020202020204" pitchFamily="34" charset="0"/>
              <a:cs typeface="Arial" panose="020B0604020202020204" pitchFamily="34" charset="0"/>
            </a:rPr>
            <a:t/>
          </a:r>
          <a:br>
            <a:rPr lang="cs-CZ" sz="1600" b="1" kern="1200" dirty="0" smtClean="0">
              <a:latin typeface="Arial" panose="020B0604020202020204" pitchFamily="34" charset="0"/>
              <a:cs typeface="Arial" panose="020B0604020202020204" pitchFamily="34" charset="0"/>
            </a:rPr>
          </a:br>
          <a:r>
            <a:rPr lang="cs-CZ" sz="1600" kern="1200" dirty="0" smtClean="0">
              <a:latin typeface="Arial" panose="020B0604020202020204" pitchFamily="34" charset="0"/>
              <a:cs typeface="Arial" panose="020B0604020202020204" pitchFamily="34" charset="0"/>
            </a:rPr>
            <a:t>Stanovení opravy dle </a:t>
          </a:r>
          <a:r>
            <a:rPr lang="cs-CZ" altLang="cs-CZ" sz="1600" kern="1200" dirty="0" smtClean="0">
              <a:latin typeface="Arial" panose="020B0604020202020204" pitchFamily="34" charset="0"/>
              <a:cs typeface="Arial" panose="020B0604020202020204" pitchFamily="34" charset="0"/>
            </a:rPr>
            <a:t>Rozhodnutí Komise (rozpětí sazeb, kde je zohledněna závažnost a dopad pochybení</a:t>
          </a:r>
          <a:r>
            <a:rPr lang="cs-CZ" altLang="cs-CZ" sz="1800" kern="1200" dirty="0" smtClean="0">
              <a:latin typeface="Arial" panose="020B0604020202020204" pitchFamily="34" charset="0"/>
              <a:cs typeface="Arial" panose="020B0604020202020204" pitchFamily="34" charset="0"/>
            </a:rPr>
            <a:t>)</a:t>
          </a:r>
          <a:endParaRPr lang="cs-CZ" sz="1800" kern="1200" dirty="0"/>
        </a:p>
      </dsp:txBody>
      <dsp:txXfrm rot="-10800000">
        <a:off x="1684906" y="1658102"/>
        <a:ext cx="3766793" cy="1658102"/>
      </dsp:txXfrm>
    </dsp:sp>
    <dsp:sp modelId="{C1EEF0BF-A919-4A2E-96F3-01E79CA03943}">
      <dsp:nvSpPr>
        <dsp:cNvPr id="0" name=""/>
        <dsp:cNvSpPr/>
      </dsp:nvSpPr>
      <dsp:spPr>
        <a:xfrm rot="10800000">
          <a:off x="1439405" y="3316204"/>
          <a:ext cx="4257794" cy="1658102"/>
        </a:xfrm>
        <a:prstGeom prst="trapezoid">
          <a:avLst>
            <a:gd name="adj" fmla="val 71735"/>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Správce daně</a:t>
          </a:r>
          <a:br>
            <a:rPr lang="cs-CZ" sz="1800" b="1" kern="1200" dirty="0" smtClean="0">
              <a:latin typeface="Arial" panose="020B0604020202020204" pitchFamily="34" charset="0"/>
              <a:cs typeface="Arial" panose="020B0604020202020204" pitchFamily="34" charset="0"/>
            </a:rPr>
          </a:br>
          <a:r>
            <a:rPr lang="cs-CZ" sz="1800" kern="1200" dirty="0" smtClean="0">
              <a:latin typeface="Arial" panose="020B0604020202020204" pitchFamily="34" charset="0"/>
              <a:cs typeface="Arial" panose="020B0604020202020204" pitchFamily="34" charset="0"/>
            </a:rPr>
            <a:t>Platební výměr</a:t>
          </a:r>
          <a:endParaRPr lang="cs-CZ" sz="1800" kern="1200" dirty="0">
            <a:latin typeface="Arial" panose="020B0604020202020204" pitchFamily="34" charset="0"/>
            <a:cs typeface="Arial" panose="020B0604020202020204" pitchFamily="34" charset="0"/>
          </a:endParaRPr>
        </a:p>
      </dsp:txBody>
      <dsp:txXfrm rot="-10800000">
        <a:off x="1439405" y="3316204"/>
        <a:ext cx="4257794" cy="16581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727" cy="495915"/>
          </a:xfrm>
          <a:prstGeom prst="rect">
            <a:avLst/>
          </a:prstGeom>
        </p:spPr>
        <p:txBody>
          <a:bodyPr vert="horz" lIns="83759" tIns="41880" rIns="83759" bIns="41880" rtlCol="0"/>
          <a:lstStyle>
            <a:lvl1pPr algn="l">
              <a:defRPr sz="1100"/>
            </a:lvl1pPr>
          </a:lstStyle>
          <a:p>
            <a:endParaRPr lang="cs-CZ"/>
          </a:p>
        </p:txBody>
      </p:sp>
      <p:sp>
        <p:nvSpPr>
          <p:cNvPr id="3" name="Zástupný symbol pro datum 2"/>
          <p:cNvSpPr>
            <a:spLocks noGrp="1"/>
          </p:cNvSpPr>
          <p:nvPr>
            <p:ph type="dt" sz="quarter" idx="1"/>
          </p:nvPr>
        </p:nvSpPr>
        <p:spPr>
          <a:xfrm>
            <a:off x="3850940" y="1"/>
            <a:ext cx="2944717" cy="495915"/>
          </a:xfrm>
          <a:prstGeom prst="rect">
            <a:avLst/>
          </a:prstGeom>
        </p:spPr>
        <p:txBody>
          <a:bodyPr vert="horz" lIns="83759" tIns="41880" rIns="83759" bIns="41880" rtlCol="0"/>
          <a:lstStyle>
            <a:lvl1pPr algn="r">
              <a:defRPr sz="1100"/>
            </a:lvl1pPr>
          </a:lstStyle>
          <a:p>
            <a:fld id="{B4D3723F-FAFF-45E8-BF5E-D403A08FB205}" type="datetimeFigureOut">
              <a:rPr lang="cs-CZ" smtClean="0"/>
              <a:t>12.12.2016</a:t>
            </a:fld>
            <a:endParaRPr lang="cs-CZ"/>
          </a:p>
        </p:txBody>
      </p:sp>
      <p:sp>
        <p:nvSpPr>
          <p:cNvPr id="4" name="Zástupný symbol pro zápatí 3"/>
          <p:cNvSpPr>
            <a:spLocks noGrp="1"/>
          </p:cNvSpPr>
          <p:nvPr>
            <p:ph type="ftr" sz="quarter" idx="2"/>
          </p:nvPr>
        </p:nvSpPr>
        <p:spPr>
          <a:xfrm>
            <a:off x="0" y="9428641"/>
            <a:ext cx="2945727" cy="495915"/>
          </a:xfrm>
          <a:prstGeom prst="rect">
            <a:avLst/>
          </a:prstGeom>
        </p:spPr>
        <p:txBody>
          <a:bodyPr vert="horz" lIns="83759" tIns="41880" rIns="83759" bIns="41880" rtlCol="0" anchor="b"/>
          <a:lstStyle>
            <a:lvl1pPr algn="l">
              <a:defRPr sz="1100"/>
            </a:lvl1pPr>
          </a:lstStyle>
          <a:p>
            <a:endParaRPr lang="cs-CZ"/>
          </a:p>
        </p:txBody>
      </p:sp>
      <p:sp>
        <p:nvSpPr>
          <p:cNvPr id="5" name="Zástupný symbol pro číslo snímku 4"/>
          <p:cNvSpPr>
            <a:spLocks noGrp="1"/>
          </p:cNvSpPr>
          <p:nvPr>
            <p:ph type="sldNum" sz="quarter" idx="3"/>
          </p:nvPr>
        </p:nvSpPr>
        <p:spPr>
          <a:xfrm>
            <a:off x="3850940" y="9428641"/>
            <a:ext cx="2944717" cy="495915"/>
          </a:xfrm>
          <a:prstGeom prst="rect">
            <a:avLst/>
          </a:prstGeom>
        </p:spPr>
        <p:txBody>
          <a:bodyPr vert="horz" lIns="83759" tIns="41880" rIns="83759" bIns="41880" rtlCol="0" anchor="b"/>
          <a:lstStyle>
            <a:lvl1pPr algn="r">
              <a:defRPr sz="1100"/>
            </a:lvl1pPr>
          </a:lstStyle>
          <a:p>
            <a:fld id="{F6EA215F-1070-4B2A-B48C-0C7DF1307D82}" type="slidenum">
              <a:rPr lang="cs-CZ" smtClean="0"/>
              <a:t>‹#›</a:t>
            </a:fld>
            <a:endParaRPr lang="cs-CZ"/>
          </a:p>
        </p:txBody>
      </p:sp>
    </p:spTree>
    <p:extLst>
      <p:ext uri="{BB962C8B-B14F-4D97-AF65-F5344CB8AC3E}">
        <p14:creationId xmlns:p14="http://schemas.microsoft.com/office/powerpoint/2010/main" val="3391774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727" cy="495915"/>
          </a:xfrm>
          <a:prstGeom prst="rect">
            <a:avLst/>
          </a:prstGeom>
        </p:spPr>
        <p:txBody>
          <a:bodyPr vert="horz" lIns="83759" tIns="41880" rIns="83759" bIns="41880" rtlCol="0"/>
          <a:lstStyle>
            <a:lvl1pPr algn="l">
              <a:defRPr sz="1100"/>
            </a:lvl1pPr>
          </a:lstStyle>
          <a:p>
            <a:endParaRPr lang="cs-CZ"/>
          </a:p>
        </p:txBody>
      </p:sp>
      <p:sp>
        <p:nvSpPr>
          <p:cNvPr id="3" name="Zástupný symbol pro datum 2"/>
          <p:cNvSpPr>
            <a:spLocks noGrp="1"/>
          </p:cNvSpPr>
          <p:nvPr>
            <p:ph type="dt" idx="1"/>
          </p:nvPr>
        </p:nvSpPr>
        <p:spPr>
          <a:xfrm>
            <a:off x="3850940" y="1"/>
            <a:ext cx="2944717" cy="495915"/>
          </a:xfrm>
          <a:prstGeom prst="rect">
            <a:avLst/>
          </a:prstGeom>
        </p:spPr>
        <p:txBody>
          <a:bodyPr vert="horz" lIns="83759" tIns="41880" rIns="83759" bIns="41880" rtlCol="0"/>
          <a:lstStyle>
            <a:lvl1pPr algn="r">
              <a:defRPr sz="1100"/>
            </a:lvl1pPr>
          </a:lstStyle>
          <a:p>
            <a:fld id="{DFFBD6AD-0A28-4BFA-B5DB-0888ADB6E6FE}" type="datetimeFigureOut">
              <a:rPr lang="cs-CZ" smtClean="0"/>
              <a:t>12.12.2016</a:t>
            </a:fld>
            <a:endParaRPr lang="cs-CZ"/>
          </a:p>
        </p:txBody>
      </p:sp>
      <p:sp>
        <p:nvSpPr>
          <p:cNvPr id="4" name="Zástupný symbol pro obrázek snímku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3759" tIns="41880" rIns="83759" bIns="41880" rtlCol="0" anchor="ctr"/>
          <a:lstStyle/>
          <a:p>
            <a:endParaRPr lang="cs-CZ"/>
          </a:p>
        </p:txBody>
      </p:sp>
      <p:sp>
        <p:nvSpPr>
          <p:cNvPr id="5" name="Zástupný symbol pro poznámky 4"/>
          <p:cNvSpPr>
            <a:spLocks noGrp="1"/>
          </p:cNvSpPr>
          <p:nvPr>
            <p:ph type="body" sz="quarter" idx="3"/>
          </p:nvPr>
        </p:nvSpPr>
        <p:spPr>
          <a:xfrm>
            <a:off x="680171" y="4715362"/>
            <a:ext cx="5437333" cy="4467404"/>
          </a:xfrm>
          <a:prstGeom prst="rect">
            <a:avLst/>
          </a:prstGeom>
        </p:spPr>
        <p:txBody>
          <a:bodyPr vert="horz" lIns="83759" tIns="41880" rIns="83759" bIns="4188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641"/>
            <a:ext cx="2945727" cy="495915"/>
          </a:xfrm>
          <a:prstGeom prst="rect">
            <a:avLst/>
          </a:prstGeom>
        </p:spPr>
        <p:txBody>
          <a:bodyPr vert="horz" lIns="83759" tIns="41880" rIns="83759" bIns="41880" rtlCol="0" anchor="b"/>
          <a:lstStyle>
            <a:lvl1pPr algn="l">
              <a:defRPr sz="1100"/>
            </a:lvl1pPr>
          </a:lstStyle>
          <a:p>
            <a:endParaRPr lang="cs-CZ"/>
          </a:p>
        </p:txBody>
      </p:sp>
      <p:sp>
        <p:nvSpPr>
          <p:cNvPr id="7" name="Zástupný symbol pro číslo snímku 6"/>
          <p:cNvSpPr>
            <a:spLocks noGrp="1"/>
          </p:cNvSpPr>
          <p:nvPr>
            <p:ph type="sldNum" sz="quarter" idx="5"/>
          </p:nvPr>
        </p:nvSpPr>
        <p:spPr>
          <a:xfrm>
            <a:off x="3850940" y="9428641"/>
            <a:ext cx="2944717" cy="495915"/>
          </a:xfrm>
          <a:prstGeom prst="rect">
            <a:avLst/>
          </a:prstGeom>
        </p:spPr>
        <p:txBody>
          <a:bodyPr vert="horz" lIns="83759" tIns="41880" rIns="83759" bIns="41880" rtlCol="0" anchor="b"/>
          <a:lstStyle>
            <a:lvl1pPr algn="r">
              <a:defRPr sz="1100"/>
            </a:lvl1pPr>
          </a:lstStyle>
          <a:p>
            <a:fld id="{681A4590-45EB-4F25-9DB0-AB78A5910B92}" type="slidenum">
              <a:rPr lang="cs-CZ" smtClean="0"/>
              <a:t>‹#›</a:t>
            </a:fld>
            <a:endParaRPr lang="cs-CZ"/>
          </a:p>
        </p:txBody>
      </p:sp>
    </p:spTree>
    <p:extLst>
      <p:ext uri="{BB962C8B-B14F-4D97-AF65-F5344CB8AC3E}">
        <p14:creationId xmlns:p14="http://schemas.microsoft.com/office/powerpoint/2010/main" val="432809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1</a:t>
            </a:fld>
            <a:endParaRPr lang="cs-CZ"/>
          </a:p>
        </p:txBody>
      </p:sp>
    </p:spTree>
    <p:extLst>
      <p:ext uri="{BB962C8B-B14F-4D97-AF65-F5344CB8AC3E}">
        <p14:creationId xmlns:p14="http://schemas.microsoft.com/office/powerpoint/2010/main" val="2968199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68350" y="744538"/>
            <a:ext cx="5260975" cy="3722687"/>
          </a:xfrm>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b="1" dirty="0" smtClean="0"/>
              <a:t>Do počtu auditů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pPr defTabSz="837590">
              <a:defRPr/>
            </a:pPr>
            <a:r>
              <a:rPr lang="cs-CZ" altLang="cs-CZ" dirty="0" smtClean="0"/>
              <a:t>Počty auditů systému jsou ovlivněny nutností kontrolovat i zprostředkující subjekty, kde se prováděl samostatný audit. Například u Operačního programu Vzdělávání pro konkurenceschopnost proběhlo v roce 2014 celkem 7 auditů systémů, přičemž 2 audity proběhly u řídícího orgánu, 3 u zprostředkujících subjektů a dva byly průřezové pro všechny operační programy</a:t>
            </a:r>
            <a:r>
              <a:rPr lang="cs-CZ" altLang="cs-CZ" baseline="0" dirty="0" smtClean="0"/>
              <a:t> </a:t>
            </a:r>
            <a:r>
              <a:rPr lang="cs-CZ" altLang="cs-CZ" dirty="0" smtClean="0"/>
              <a:t>(PCO a odbor 12).</a:t>
            </a:r>
          </a:p>
          <a:p>
            <a:r>
              <a:rPr lang="cs-CZ" altLang="cs-CZ" dirty="0" smtClean="0"/>
              <a:t>Audity operací jsou dány na základě plánu, ale může dojít k nutnosti zařadit další audit, který je označen jako mimořádný audit.</a:t>
            </a:r>
          </a:p>
          <a:p>
            <a:r>
              <a:rPr lang="cs-CZ" altLang="cs-CZ" dirty="0" smtClean="0"/>
              <a:t>Krom auditů operací a systému prováděl auditní orgán i auditní šetření, kde cílem auditní akce bylo prověřit specifickou oblast v co nejkratším období.</a:t>
            </a:r>
          </a:p>
        </p:txBody>
      </p:sp>
      <p:sp>
        <p:nvSpPr>
          <p:cNvPr id="4" name="Zástupný symbol pro číslo snímku 3"/>
          <p:cNvSpPr>
            <a:spLocks noGrp="1"/>
          </p:cNvSpPr>
          <p:nvPr>
            <p:ph type="sldNum" sz="quarter" idx="5"/>
          </p:nvPr>
        </p:nvSpPr>
        <p:spPr/>
        <p:txBody>
          <a:bodyPr/>
          <a:lstStyle/>
          <a:p>
            <a:pPr>
              <a:defRPr/>
            </a:pPr>
            <a:fld id="{CEE9C3B1-0BDA-483D-9395-1AAE53CD21F0}" type="slidenum">
              <a:rPr lang="cs-CZ" smtClean="0"/>
              <a:pPr>
                <a:defRPr/>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dirty="0" smtClean="0"/>
              <a:t>Na grafu vidíme, že každým rokem klesají nezpůsobilé výdaje, přičemž v roce 2014 vzrostl auditovaný objem. Z tohoto je možné vyvodit, že se mezi roky 2013 a 2014 výrazně zlepšily kontrolní mechanizmy jednotlivých řídících orgánů/zprostředkujících subjektů.</a:t>
            </a:r>
          </a:p>
          <a:p>
            <a:r>
              <a:rPr lang="cs-CZ" altLang="cs-CZ" dirty="0" smtClean="0"/>
              <a:t>Pro názornost uvádíme na grafech kumulovaná data, ale je nutné na tomto místě říci, že jsou různé postupy mezi různými fondy. Zatímco Evropský</a:t>
            </a:r>
            <a:r>
              <a:rPr lang="cs-CZ" altLang="cs-CZ" baseline="0" dirty="0" smtClean="0"/>
              <a:t> sociální fond, Evropský fond pro regionální rozvoj, Fond soudržnosti, Evropský rybářský fond</a:t>
            </a:r>
            <a:r>
              <a:rPr lang="cs-CZ" altLang="cs-CZ" dirty="0" smtClean="0"/>
              <a:t> se nejdříve certifikují a audity se provádějí na již certifikovaných výdajích, u migračních fondů (SOLID fondů) se nejdříve provedou audity a případná chyba ani nevstupuje do certifikace, protože odpovědný orgán bude požadovat proplacení méně finančních prostředků.</a:t>
            </a:r>
          </a:p>
          <a:p>
            <a:r>
              <a:rPr lang="cs-CZ" altLang="cs-CZ" dirty="0" smtClean="0"/>
              <a:t>AO vybírá zpravidla vzorek projektů pro audity operací metodou MUS (</a:t>
            </a:r>
            <a:r>
              <a:rPr lang="cs-CZ" altLang="cs-CZ" dirty="0" err="1" smtClean="0"/>
              <a:t>Monetary</a:t>
            </a:r>
            <a:r>
              <a:rPr lang="cs-CZ" altLang="cs-CZ" dirty="0" smtClean="0"/>
              <a:t> Unit </a:t>
            </a:r>
            <a:r>
              <a:rPr lang="cs-CZ" altLang="cs-CZ" dirty="0" err="1" smtClean="0"/>
              <a:t>Sampling</a:t>
            </a:r>
            <a:r>
              <a:rPr lang="cs-CZ" altLang="cs-CZ" dirty="0" smtClean="0"/>
              <a:t> – výběr na základě peněžních jednotek).</a:t>
            </a:r>
          </a:p>
          <a:p>
            <a:r>
              <a:rPr lang="cs-CZ" altLang="cs-CZ" dirty="0" smtClean="0"/>
              <a:t>MUS je definována obecně v auditorském standardu ISA530, pro auditní činnost AO je aplikace MUS pro výběr vzorku podobněji definována v metodických pokynech Evropské komise. Jedná se o statistickou metodu výběru vzorku, která spočívá v tom, že ze základního souboru (všechny projekty OP) jsou na základě zadaných parametrů (např. očekávaná chybovost, úroveň spolehlivosti) vybrány projekty na základě hodnoty certifikovaných výdajů (vyplacené dotace) s tím, že všechny projekty mají stejnou pravděpodobnost, že budou vybrány. To znamená, že vzorek je vybrán náhodně, je reprezentativní a dá se tedy očekávat, že stejné vlastnosti (chybovost) bude mít i základní soubor. To umožňuje extrapolaci (promítnutí) výsledků z auditů vybraných projektů na všechny projekty daného OP. Extrapolace je postup, kdy se náhodné chyby zjištěné ve vzorku extrapolují na zbývající výdaje (populaci), používá se u statistické metody výběru vzorků. Konečným cílem extrapolace je promítnout hodnotu daného parametru („proměnné“) zjištěnou ve vzorku na soubor (neboli odhadnout ji v celém souboru), na základě čehož lze určit, zda soubor obsahuje významné nesprávnosti, a pokud ano, v jakém rozsahu (výši chyb).  Příkladem může být postup, kdy se z 1500 faktur v žádosti o platbu vybere statistickou metodou 100 faktur a chyba zjištěná na těchto 100 fakturách se následně extrapoluje i na zbývající faktury.</a:t>
            </a:r>
            <a:endParaRPr lang="cs-CZ" altLang="cs-CZ" b="1" dirty="0" smtClean="0"/>
          </a:p>
          <a:p>
            <a:r>
              <a:rPr lang="cs-CZ" altLang="cs-CZ" b="1" dirty="0" smtClean="0"/>
              <a:t>Do hodnot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p:txBody>
      </p:sp>
      <p:sp>
        <p:nvSpPr>
          <p:cNvPr id="4" name="Zástupný symbol pro číslo snímku 3"/>
          <p:cNvSpPr>
            <a:spLocks noGrp="1"/>
          </p:cNvSpPr>
          <p:nvPr>
            <p:ph type="sldNum" sz="quarter" idx="5"/>
          </p:nvPr>
        </p:nvSpPr>
        <p:spPr/>
        <p:txBody>
          <a:bodyPr/>
          <a:lstStyle/>
          <a:p>
            <a:pPr>
              <a:defRPr/>
            </a:pPr>
            <a:fld id="{CA8314EF-0633-4CC1-B32D-8DF7FBFE1D81}" type="slidenum">
              <a:rPr lang="cs-CZ" smtClean="0"/>
              <a:pPr>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Zástupný symbol pro poznámky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cs-CZ" altLang="cs-CZ" dirty="0" smtClean="0"/>
              <a:t>Chybovost vzorku se vypočítá jako poměr celkové chyby ve vzorku a celkové účetní hodnoty položek tvořících vzorek. Je nutné zdůraznit, že chyba ve vzorku nemá sama o sobě vypovídající hodnotu. I když by se mohlo zdát, že v roce 2015 je na tom nejhůře IOP, opak je pravdou, protože vysoké nezpůsobilé výdaje jsou způsobeny výší kontrolovaných výdajů. Důležitějším údajem je chybovost, kterou vidíme na následujícím snímku. Je nutné ještě jednou zdůraznit, že není přímá vazba mezi nezpůsobilými výdaji a chybovostí. </a:t>
            </a:r>
          </a:p>
          <a:p>
            <a:pPr>
              <a:defRPr/>
            </a:pPr>
            <a:r>
              <a:rPr lang="cs-CZ" altLang="cs-CZ" b="1" dirty="0" smtClean="0"/>
              <a:t>U Fondu pro vnější hranice stále probíhá kontradiktorní řízení, ale pravděpodobně nezpůsobilé výdaje zůstanou ve výši 57,35 mil. Kč, nezpůsobilé výdaje jsou díky neoprávněnému použití jednacího řízení bez uveřejnění, nelze z toho usuzovat na systémové selhání systému.</a:t>
            </a:r>
          </a:p>
          <a:p>
            <a:pPr>
              <a:defRPr/>
            </a:pPr>
            <a:r>
              <a:rPr lang="cs-CZ" altLang="cs-CZ" dirty="0" smtClean="0"/>
              <a:t>FM2 - Finanční mechanismy EHP/Norska 2009 – 2014</a:t>
            </a:r>
          </a:p>
          <a:p>
            <a:pPr>
              <a:defRPr/>
            </a:pPr>
            <a:r>
              <a:rPr lang="cs-CZ" altLang="cs-CZ" dirty="0" smtClean="0"/>
              <a:t>SOLID fondy:</a:t>
            </a:r>
          </a:p>
          <a:p>
            <a:pPr marL="157048" indent="-157048">
              <a:buFont typeface="Arial" panose="020B0604020202020204" pitchFamily="34" charset="0"/>
              <a:buChar char="•"/>
              <a:defRPr/>
            </a:pPr>
            <a:r>
              <a:rPr lang="cs-CZ" altLang="cs-CZ" dirty="0" smtClean="0"/>
              <a:t>EIF - Evropský fond pro integraci příslušníků třetích zemí (</a:t>
            </a:r>
            <a:r>
              <a:rPr lang="cs-CZ" altLang="cs-CZ" dirty="0" err="1" smtClean="0"/>
              <a:t>European</a:t>
            </a:r>
            <a:r>
              <a:rPr lang="cs-CZ" altLang="cs-CZ" dirty="0" smtClean="0"/>
              <a:t> </a:t>
            </a:r>
            <a:r>
              <a:rPr lang="cs-CZ" altLang="cs-CZ" dirty="0" err="1" smtClean="0"/>
              <a:t>Fund</a:t>
            </a:r>
            <a:r>
              <a:rPr lang="cs-CZ" altLang="cs-CZ" dirty="0" smtClean="0"/>
              <a:t> </a:t>
            </a:r>
            <a:r>
              <a:rPr lang="cs-CZ" altLang="cs-CZ" dirty="0" err="1" smtClean="0"/>
              <a:t>for</a:t>
            </a:r>
            <a:r>
              <a:rPr lang="cs-CZ" altLang="cs-CZ" dirty="0" smtClean="0"/>
              <a:t> </a:t>
            </a:r>
            <a:r>
              <a:rPr lang="cs-CZ" altLang="cs-CZ" dirty="0" err="1" smtClean="0"/>
              <a:t>the</a:t>
            </a:r>
            <a:r>
              <a:rPr lang="cs-CZ" altLang="cs-CZ" dirty="0" smtClean="0"/>
              <a:t> </a:t>
            </a:r>
            <a:r>
              <a:rPr lang="cs-CZ" altLang="cs-CZ" dirty="0" err="1" smtClean="0"/>
              <a:t>Integration</a:t>
            </a:r>
            <a:r>
              <a:rPr lang="cs-CZ" altLang="cs-CZ" dirty="0" smtClean="0"/>
              <a:t> </a:t>
            </a:r>
            <a:r>
              <a:rPr lang="cs-CZ" altLang="cs-CZ" dirty="0" err="1" smtClean="0"/>
              <a:t>of</a:t>
            </a:r>
            <a:r>
              <a:rPr lang="cs-CZ" altLang="cs-CZ" dirty="0" smtClean="0"/>
              <a:t> </a:t>
            </a:r>
            <a:r>
              <a:rPr lang="cs-CZ" altLang="cs-CZ" dirty="0" err="1" smtClean="0"/>
              <a:t>third</a:t>
            </a:r>
            <a:r>
              <a:rPr lang="cs-CZ" altLang="cs-CZ" dirty="0" smtClean="0"/>
              <a:t>-country </a:t>
            </a:r>
            <a:r>
              <a:rPr lang="cs-CZ" altLang="cs-CZ" dirty="0" err="1" smtClean="0"/>
              <a:t>nationals</a:t>
            </a:r>
            <a:r>
              <a:rPr lang="cs-CZ" altLang="cs-CZ" dirty="0" smtClean="0"/>
              <a:t>)</a:t>
            </a:r>
          </a:p>
          <a:p>
            <a:pPr marL="157048" indent="-157048">
              <a:buFont typeface="Arial" panose="020B0604020202020204" pitchFamily="34" charset="0"/>
              <a:buChar char="•"/>
              <a:defRPr/>
            </a:pPr>
            <a:r>
              <a:rPr lang="cs-CZ" altLang="cs-CZ" dirty="0" smtClean="0"/>
              <a:t>ENF - Evropský návratový fond</a:t>
            </a:r>
          </a:p>
          <a:p>
            <a:pPr marL="157048" indent="-157048">
              <a:buFont typeface="Arial" panose="020B0604020202020204" pitchFamily="34" charset="0"/>
              <a:buChar char="•"/>
              <a:defRPr/>
            </a:pPr>
            <a:r>
              <a:rPr lang="cs-CZ" altLang="cs-CZ" dirty="0" smtClean="0"/>
              <a:t>EUF - Evropský uprchlický fond </a:t>
            </a:r>
          </a:p>
          <a:p>
            <a:pPr marL="157048" indent="-157048">
              <a:buFont typeface="Arial" panose="020B0604020202020204" pitchFamily="34" charset="0"/>
              <a:buChar char="•"/>
              <a:defRPr/>
            </a:pPr>
            <a:r>
              <a:rPr lang="cs-CZ" altLang="cs-CZ" dirty="0" smtClean="0"/>
              <a:t>FVH - Fond pro vnější hranice</a:t>
            </a:r>
          </a:p>
        </p:txBody>
      </p:sp>
      <p:sp>
        <p:nvSpPr>
          <p:cNvPr id="4" name="Zástupný symbol pro číslo snímku 3"/>
          <p:cNvSpPr>
            <a:spLocks noGrp="1"/>
          </p:cNvSpPr>
          <p:nvPr>
            <p:ph type="sldNum" sz="quarter" idx="5"/>
          </p:nvPr>
        </p:nvSpPr>
        <p:spPr/>
        <p:txBody>
          <a:bodyPr/>
          <a:lstStyle/>
          <a:p>
            <a:pPr>
              <a:defRPr/>
            </a:pPr>
            <a:fld id="{4422992B-50EF-4F1A-A680-1B3BCBC5A162}" type="slidenum">
              <a:rPr lang="cs-CZ" smtClean="0"/>
              <a:pPr>
                <a:defRPr/>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smtClean="0"/>
              <a:t>Zvýšená chybovost OP TP v roce 2015 je způsobena hlavně auditem informačního systému MS2014+. U FVH je způsobena zvýšená chybovost neoprávněnými jednacími řízeními bez uveřejnění.</a:t>
            </a:r>
          </a:p>
        </p:txBody>
      </p:sp>
      <p:sp>
        <p:nvSpPr>
          <p:cNvPr id="4" name="Zástupný symbol pro číslo snímku 3"/>
          <p:cNvSpPr>
            <a:spLocks noGrp="1"/>
          </p:cNvSpPr>
          <p:nvPr>
            <p:ph type="sldNum" sz="quarter" idx="5"/>
          </p:nvPr>
        </p:nvSpPr>
        <p:spPr/>
        <p:txBody>
          <a:bodyPr/>
          <a:lstStyle/>
          <a:p>
            <a:pPr>
              <a:defRPr/>
            </a:pPr>
            <a:fld id="{BB7369EE-C3CC-4C79-8510-7F52FF9A1E13}" type="slidenum">
              <a:rPr lang="cs-CZ" smtClean="0"/>
              <a:pPr>
                <a:defRPr/>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dirty="0" smtClean="0"/>
              <a:t>Růst chybovosti u OP TP je způsoben auditem informačního systému MS 2014 +, naopak graf znázorňuje výrazné zlepšení regionálních operačních programů, ale i OP LZZ. Na grafu není uveden FVH, protože chybovost je způsobena dvěma jednacím řízeními bez uveřejnění a graf by neměl stejnou vypovídající hodnotu.</a:t>
            </a:r>
          </a:p>
        </p:txBody>
      </p:sp>
      <p:sp>
        <p:nvSpPr>
          <p:cNvPr id="4" name="Zástupný symbol pro číslo snímku 3"/>
          <p:cNvSpPr>
            <a:spLocks noGrp="1"/>
          </p:cNvSpPr>
          <p:nvPr>
            <p:ph type="sldNum" sz="quarter" idx="5"/>
          </p:nvPr>
        </p:nvSpPr>
        <p:spPr/>
        <p:txBody>
          <a:bodyPr/>
          <a:lstStyle/>
          <a:p>
            <a:pPr>
              <a:defRPr/>
            </a:pPr>
            <a:fld id="{8F97DF5F-859B-4AE6-913F-70105620A273}" type="slidenum">
              <a:rPr lang="cs-CZ" smtClean="0"/>
              <a:pPr>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u="sng" dirty="0" smtClean="0"/>
              <a:t>Ostatní</a:t>
            </a:r>
            <a:r>
              <a:rPr lang="cs-CZ" altLang="cs-CZ" dirty="0" smtClean="0"/>
              <a:t> jsou zjištění, která nelze přiřadit do jiných kategorií, v roce 2015 dosahuje 4 % z důvodu pochybení příjemce, který v rozporu s pravidly zastavil majetek pořízený z dotace ve prospěch banky. Další typovým zjištěním spadajícím do kategorie ostatní bylo zjištění poškození zdi a uschlá zeleň v době udržitelnosti (příjemce se zavázal, že zachová výstupy projektu po dobu 5 let), v tomto případě bylo zjištění bez finančního dopadu, protože poškození zdi bylo řešeno příjemcem reklamací u dodavatele a uschlý strom nahradil novým stromem.</a:t>
            </a:r>
          </a:p>
          <a:p>
            <a:r>
              <a:rPr lang="cs-CZ" altLang="cs-CZ" u="sng" dirty="0" smtClean="0"/>
              <a:t>Jiné právní předpisy </a:t>
            </a:r>
            <a:r>
              <a:rPr lang="cs-CZ" altLang="cs-CZ" dirty="0" smtClean="0"/>
              <a:t>je například pochybení příjemce dotace, který nedůsledně dodržuje vlastní interní předpis týkající se ochrany duševního vlastnictví a vytváří tím riziko zneužití duševního vlastnictví ze strany odcházejících zaměstnanců. Dalším typovým pochybením při kontrole bylo, že WC pro osoby se sníženou pohyblivostí není označeno symbolem a neobsahuje informaci, kde se dá zajistit klíč (WC bylo trvale zamčeno).</a:t>
            </a:r>
          </a:p>
          <a:p>
            <a:r>
              <a:rPr lang="cs-CZ" altLang="cs-CZ" b="1" dirty="0" smtClean="0"/>
              <a:t>Do četnosti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endParaRPr lang="cs-CZ" altLang="cs-CZ" dirty="0" smtClean="0"/>
          </a:p>
        </p:txBody>
      </p:sp>
      <p:sp>
        <p:nvSpPr>
          <p:cNvPr id="4" name="Zástupný symbol pro číslo snímku 3"/>
          <p:cNvSpPr>
            <a:spLocks noGrp="1"/>
          </p:cNvSpPr>
          <p:nvPr>
            <p:ph type="sldNum" sz="quarter" idx="5"/>
          </p:nvPr>
        </p:nvSpPr>
        <p:spPr/>
        <p:txBody>
          <a:bodyPr/>
          <a:lstStyle/>
          <a:p>
            <a:pPr>
              <a:defRPr/>
            </a:pPr>
            <a:fld id="{8312A9BC-6C62-4ED0-B94E-FE51D58536BD}" type="slidenum">
              <a:rPr lang="cs-CZ" smtClean="0"/>
              <a:pPr>
                <a:defRPr/>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u="sng" smtClean="0"/>
              <a:t>Zůstatek</a:t>
            </a:r>
            <a:r>
              <a:rPr lang="cs-CZ" altLang="cs-CZ" smtClean="0"/>
              <a:t> představují ostatní kategorie uvedené na předchozím snímku, které sice obsahují velké množství zjištění, ale s malým finančním dopadem a proto jsou na tomto snímku agregovány a připočteny k ostatním.</a:t>
            </a:r>
          </a:p>
          <a:p>
            <a:r>
              <a:rPr lang="cs-CZ" altLang="cs-CZ" b="1" smtClean="0"/>
              <a:t>Do finančního vyjádření nedostatků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endParaRPr lang="cs-CZ" altLang="cs-CZ" smtClean="0"/>
          </a:p>
          <a:p>
            <a:endParaRPr lang="cs-CZ" altLang="cs-CZ" smtClean="0"/>
          </a:p>
        </p:txBody>
      </p:sp>
      <p:sp>
        <p:nvSpPr>
          <p:cNvPr id="4" name="Zástupný symbol pro číslo snímku 3"/>
          <p:cNvSpPr>
            <a:spLocks noGrp="1"/>
          </p:cNvSpPr>
          <p:nvPr>
            <p:ph type="sldNum" sz="quarter" idx="5"/>
          </p:nvPr>
        </p:nvSpPr>
        <p:spPr/>
        <p:txBody>
          <a:bodyPr/>
          <a:lstStyle/>
          <a:p>
            <a:pPr>
              <a:defRPr/>
            </a:pPr>
            <a:fld id="{E4B5AF26-0833-432B-BF33-7DEBA0C42937}" type="slidenum">
              <a:rPr lang="cs-CZ" smtClean="0"/>
              <a:pPr>
                <a:defRPr/>
              </a:pPr>
              <a:t>17</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31748"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100">
                <a:solidFill>
                  <a:schemeClr val="tx1"/>
                </a:solidFill>
                <a:latin typeface="Calibri" pitchFamily="34" charset="0"/>
              </a:defRPr>
            </a:lvl1pPr>
            <a:lvl2pPr marL="680542" indent="-261747">
              <a:spcBef>
                <a:spcPct val="30000"/>
              </a:spcBef>
              <a:defRPr sz="1100">
                <a:solidFill>
                  <a:schemeClr val="tx1"/>
                </a:solidFill>
                <a:latin typeface="Calibri" pitchFamily="34" charset="0"/>
              </a:defRPr>
            </a:lvl2pPr>
            <a:lvl3pPr marL="1046988" indent="-209398">
              <a:spcBef>
                <a:spcPct val="30000"/>
              </a:spcBef>
              <a:defRPr sz="1100">
                <a:solidFill>
                  <a:schemeClr val="tx1"/>
                </a:solidFill>
                <a:latin typeface="Calibri" pitchFamily="34" charset="0"/>
              </a:defRPr>
            </a:lvl3pPr>
            <a:lvl4pPr marL="1465783" indent="-209398">
              <a:spcBef>
                <a:spcPct val="30000"/>
              </a:spcBef>
              <a:defRPr sz="1100">
                <a:solidFill>
                  <a:schemeClr val="tx1"/>
                </a:solidFill>
                <a:latin typeface="Calibri" pitchFamily="34" charset="0"/>
              </a:defRPr>
            </a:lvl4pPr>
            <a:lvl5pPr marL="1884578" indent="-209398">
              <a:spcBef>
                <a:spcPct val="30000"/>
              </a:spcBef>
              <a:defRPr sz="1100">
                <a:solidFill>
                  <a:schemeClr val="tx1"/>
                </a:solidFill>
                <a:latin typeface="Calibri" pitchFamily="34" charset="0"/>
              </a:defRPr>
            </a:lvl5pPr>
            <a:lvl6pPr marL="2303374" indent="-209398" eaLnBrk="0" fontAlgn="base" hangingPunct="0">
              <a:spcBef>
                <a:spcPct val="30000"/>
              </a:spcBef>
              <a:spcAft>
                <a:spcPct val="0"/>
              </a:spcAft>
              <a:defRPr sz="1100">
                <a:solidFill>
                  <a:schemeClr val="tx1"/>
                </a:solidFill>
                <a:latin typeface="Calibri" pitchFamily="34" charset="0"/>
              </a:defRPr>
            </a:lvl6pPr>
            <a:lvl7pPr marL="2722169" indent="-209398" eaLnBrk="0" fontAlgn="base" hangingPunct="0">
              <a:spcBef>
                <a:spcPct val="30000"/>
              </a:spcBef>
              <a:spcAft>
                <a:spcPct val="0"/>
              </a:spcAft>
              <a:defRPr sz="1100">
                <a:solidFill>
                  <a:schemeClr val="tx1"/>
                </a:solidFill>
                <a:latin typeface="Calibri" pitchFamily="34" charset="0"/>
              </a:defRPr>
            </a:lvl7pPr>
            <a:lvl8pPr marL="3140964" indent="-209398" eaLnBrk="0" fontAlgn="base" hangingPunct="0">
              <a:spcBef>
                <a:spcPct val="30000"/>
              </a:spcBef>
              <a:spcAft>
                <a:spcPct val="0"/>
              </a:spcAft>
              <a:defRPr sz="1100">
                <a:solidFill>
                  <a:schemeClr val="tx1"/>
                </a:solidFill>
                <a:latin typeface="Calibri" pitchFamily="34" charset="0"/>
              </a:defRPr>
            </a:lvl8pPr>
            <a:lvl9pPr marL="3559759" indent="-209398" eaLnBrk="0" fontAlgn="base" hangingPunct="0">
              <a:spcBef>
                <a:spcPct val="30000"/>
              </a:spcBef>
              <a:spcAft>
                <a:spcPct val="0"/>
              </a:spcAft>
              <a:defRPr sz="1100">
                <a:solidFill>
                  <a:schemeClr val="tx1"/>
                </a:solidFill>
                <a:latin typeface="Calibri" pitchFamily="34" charset="0"/>
              </a:defRPr>
            </a:lvl9pPr>
          </a:lstStyle>
          <a:p>
            <a:pPr>
              <a:spcBef>
                <a:spcPct val="0"/>
              </a:spcBef>
              <a:defRPr/>
            </a:pPr>
            <a:fld id="{7A355CC3-8680-457F-AD01-B05FC161324F}" type="slidenum">
              <a:rPr lang="cs-CZ" altLang="cs-CZ"/>
              <a:pPr>
                <a:spcBef>
                  <a:spcPct val="0"/>
                </a:spcBef>
                <a:defRPr/>
              </a:pPr>
              <a:t>18</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0C9CD9C7-4B7B-41F3-8E4A-B59107F53291}" type="slidenum">
              <a:rPr lang="cs-CZ" smtClean="0"/>
              <a:pPr>
                <a:defRPr/>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837590">
              <a:defRPr/>
            </a:pPr>
            <a:r>
              <a:rPr lang="cs-CZ" altLang="cs-CZ" dirty="0" smtClean="0"/>
              <a:t>Dříve existovaly jednotlivé pověřené auditní subjekty, které v roce 2013 prošly centralizací na Ministerstvo financí na základě usnesení vlády České republiky 671/2012 ze dne 12. září 2012 v návaznosti na audit Evropské komise, na základě kterého vznikl akční plán. Cílem centralizace bylo zvýšení nezávislosti Auditního orgánu. </a:t>
            </a:r>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2</a:t>
            </a:fld>
            <a:endParaRPr lang="cs-CZ"/>
          </a:p>
        </p:txBody>
      </p:sp>
    </p:spTree>
    <p:extLst>
      <p:ext uri="{BB962C8B-B14F-4D97-AF65-F5344CB8AC3E}">
        <p14:creationId xmlns:p14="http://schemas.microsoft.com/office/powerpoint/2010/main" val="956029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smtClean="0"/>
              <a:t>Audit trail nebo též auditní stopa je řádné vedení dokumentace dle podmínek právního aktu.</a:t>
            </a:r>
          </a:p>
        </p:txBody>
      </p:sp>
      <p:sp>
        <p:nvSpPr>
          <p:cNvPr id="4" name="Zástupný symbol pro číslo snímku 3"/>
          <p:cNvSpPr>
            <a:spLocks noGrp="1"/>
          </p:cNvSpPr>
          <p:nvPr>
            <p:ph type="sldNum" sz="quarter" idx="5"/>
          </p:nvPr>
        </p:nvSpPr>
        <p:spPr/>
        <p:txBody>
          <a:bodyPr/>
          <a:lstStyle/>
          <a:p>
            <a:pPr>
              <a:defRPr/>
            </a:pPr>
            <a:fld id="{6496787F-DA33-468D-95DB-ED4B46EE08B2}" type="slidenum">
              <a:rPr lang="cs-CZ" smtClean="0"/>
              <a:pPr>
                <a:defRPr/>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0C9CD9C7-4B7B-41F3-8E4A-B59107F53291}" type="slidenum">
              <a:rPr lang="cs-CZ" smtClean="0"/>
              <a:pPr>
                <a:defRPr/>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23</a:t>
            </a:fld>
            <a:endParaRPr lang="cs-CZ"/>
          </a:p>
        </p:txBody>
      </p:sp>
    </p:spTree>
    <p:extLst>
      <p:ext uri="{BB962C8B-B14F-4D97-AF65-F5344CB8AC3E}">
        <p14:creationId xmlns:p14="http://schemas.microsoft.com/office/powerpoint/2010/main" val="1352790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24</a:t>
            </a:fld>
            <a:endParaRPr lang="cs-CZ"/>
          </a:p>
        </p:txBody>
      </p:sp>
    </p:spTree>
    <p:extLst>
      <p:ext uri="{BB962C8B-B14F-4D97-AF65-F5344CB8AC3E}">
        <p14:creationId xmlns:p14="http://schemas.microsoft.com/office/powerpoint/2010/main" val="1434491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837590">
              <a:defRPr/>
            </a:pPr>
            <a:r>
              <a:rPr lang="cs-CZ" altLang="cs-CZ" dirty="0" smtClean="0"/>
              <a:t>Z podnětu odboru O52 – Auditní orgán bylo za Ministerstvo financí podáno za období 2014 – 2016 celkem 6 trestních oznámení a to v roce 2014 dvě, v roce 2015 tři a v roce 2016 jedno trestní oznámení. Mezi případy je možné jmenovat </a:t>
            </a:r>
            <a:r>
              <a:rPr lang="cs-CZ" altLang="cs-CZ" smtClean="0"/>
              <a:t>například Vidkun</a:t>
            </a:r>
            <a:r>
              <a:rPr lang="cs-CZ" altLang="cs-CZ" dirty="0" smtClean="0"/>
              <a:t>, kde je stíhán olomoucký hejtman Jiří Rozbořil (ČSSD).</a:t>
            </a:r>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3</a:t>
            </a:fld>
            <a:endParaRPr lang="cs-CZ"/>
          </a:p>
        </p:txBody>
      </p:sp>
    </p:spTree>
    <p:extLst>
      <p:ext uri="{BB962C8B-B14F-4D97-AF65-F5344CB8AC3E}">
        <p14:creationId xmlns:p14="http://schemas.microsoft.com/office/powerpoint/2010/main" val="1735230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Zástupný symbol pro poznámky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85750" indent="-285750" algn="just">
              <a:lnSpc>
                <a:spcPct val="120000"/>
              </a:lnSpc>
              <a:spcBef>
                <a:spcPts val="300"/>
              </a:spcBef>
              <a:spcAft>
                <a:spcPts val="600"/>
              </a:spcAft>
              <a:defRPr/>
            </a:pPr>
            <a:r>
              <a:rPr lang="cs-CZ" altLang="cs-CZ" dirty="0" smtClean="0"/>
              <a:t>EK – ověřuje zprávy AO, vykonává audity, schvaluje Popis ŘKS</a:t>
            </a:r>
          </a:p>
          <a:p>
            <a:pPr marL="285750" indent="-285750" algn="just">
              <a:lnSpc>
                <a:spcPct val="120000"/>
              </a:lnSpc>
              <a:spcBef>
                <a:spcPts val="300"/>
              </a:spcBef>
              <a:spcAft>
                <a:spcPts val="600"/>
              </a:spcAft>
              <a:defRPr/>
            </a:pPr>
            <a:r>
              <a:rPr lang="cs-CZ" altLang="cs-CZ" dirty="0" smtClean="0"/>
              <a:t>AO </a:t>
            </a:r>
            <a:r>
              <a:rPr lang="cs-CZ" dirty="0" smtClean="0">
                <a:solidFill>
                  <a:srgbClr val="000000"/>
                </a:solidFill>
                <a:latin typeface="Arial" charset="0"/>
                <a:cs typeface="Arial" charset="0"/>
              </a:rPr>
              <a:t>– MF, odbor 52 Auditní orgán - </a:t>
            </a:r>
            <a:r>
              <a:rPr lang="cs-CZ" altLang="cs-CZ" dirty="0" smtClean="0"/>
              <a:t> funkčně nezávislý na PCO, ŘO, ex-post ověřuje účinnost řídících a kontrolních systémů</a:t>
            </a:r>
          </a:p>
          <a:p>
            <a:pPr marL="285750" indent="-285750" algn="just">
              <a:lnSpc>
                <a:spcPct val="120000"/>
              </a:lnSpc>
              <a:spcBef>
                <a:spcPts val="300"/>
              </a:spcBef>
              <a:spcAft>
                <a:spcPts val="600"/>
              </a:spcAft>
              <a:defRPr/>
            </a:pPr>
            <a:r>
              <a:rPr lang="cs-CZ" altLang="cs-CZ" dirty="0" smtClean="0"/>
              <a:t>PCO </a:t>
            </a:r>
            <a:r>
              <a:rPr lang="cs-CZ" dirty="0" smtClean="0">
                <a:solidFill>
                  <a:srgbClr val="000000"/>
                </a:solidFill>
                <a:latin typeface="Arial" charset="0"/>
                <a:cs typeface="Arial" charset="0"/>
              </a:rPr>
              <a:t>– MF, odbor 55 Národní fond - </a:t>
            </a:r>
            <a:r>
              <a:rPr lang="cs-CZ" altLang="cs-CZ" dirty="0" smtClean="0"/>
              <a:t>certifikuje výkaz výdajů a související žádosti o platby do EK-kontroly v rámci certifikace</a:t>
            </a:r>
          </a:p>
          <a:p>
            <a:pPr marL="285750" indent="-285750" algn="just">
              <a:lnSpc>
                <a:spcPct val="120000"/>
              </a:lnSpc>
              <a:spcBef>
                <a:spcPts val="300"/>
              </a:spcBef>
              <a:spcAft>
                <a:spcPts val="600"/>
              </a:spcAft>
              <a:defRPr/>
            </a:pPr>
            <a:r>
              <a:rPr lang="cs-CZ" altLang="cs-CZ" dirty="0" smtClean="0"/>
              <a:t>ŘO </a:t>
            </a:r>
            <a:r>
              <a:rPr lang="cs-CZ" dirty="0" smtClean="0">
                <a:solidFill>
                  <a:srgbClr val="000000"/>
                </a:solidFill>
                <a:latin typeface="Arial" charset="0"/>
                <a:cs typeface="Arial" charset="0"/>
              </a:rPr>
              <a:t>– dle OP (ministerstva, hl. město Praha)</a:t>
            </a:r>
            <a:r>
              <a:rPr lang="cs-CZ" altLang="cs-CZ" dirty="0" smtClean="0"/>
              <a:t> - odpovědnost za řádné řízení programu-kontroly na úrovni příjemce</a:t>
            </a:r>
            <a:endParaRPr lang="cs-CZ" dirty="0" smtClean="0">
              <a:solidFill>
                <a:srgbClr val="000000"/>
              </a:solidFill>
              <a:latin typeface="Arial" charset="0"/>
              <a:cs typeface="Arial" charset="0"/>
            </a:endParaRPr>
          </a:p>
          <a:p>
            <a:pPr>
              <a:defRPr/>
            </a:pPr>
            <a:endParaRPr lang="cs-CZ" altLang="cs-CZ" dirty="0" smtClean="0"/>
          </a:p>
          <a:p>
            <a:pPr>
              <a:defRPr/>
            </a:pPr>
            <a:endParaRPr lang="cs-CZ" altLang="cs-CZ" dirty="0" smtClean="0"/>
          </a:p>
          <a:p>
            <a:pPr>
              <a:defRPr/>
            </a:pPr>
            <a:r>
              <a:rPr lang="cs-CZ" altLang="cs-CZ" dirty="0" smtClean="0"/>
              <a:t>Mimo implementační strukturu jsou:</a:t>
            </a:r>
          </a:p>
          <a:p>
            <a:pPr marL="171450" indent="-171450">
              <a:buFontTx/>
              <a:buChar char="-"/>
              <a:defRPr/>
            </a:pPr>
            <a:r>
              <a:rPr lang="cs-CZ" altLang="cs-CZ" dirty="0" smtClean="0"/>
              <a:t>NOK – Národní orgán pro koordinaci – spadá pod MMR - NOK má funkci převážně koordinační a plní úlohy dle pravidel provádění Dohody o partnerství.</a:t>
            </a:r>
          </a:p>
          <a:p>
            <a:pPr marL="171450" indent="-171450">
              <a:buFontTx/>
              <a:buChar char="-"/>
              <a:defRPr/>
            </a:pPr>
            <a:r>
              <a:rPr lang="cs-CZ" dirty="0" smtClean="0"/>
              <a:t>Evropský účetní dvůr – mimo jiné p</a:t>
            </a:r>
            <a:r>
              <a:rPr lang="cs-CZ" altLang="cs-CZ" dirty="0" smtClean="0"/>
              <a:t>rověřuje osoby a organizace, které hospodaří s prostředky EU. Provádí namátkové kontroly v orgánech Unie (zejména v Komisi), členských zemích EU a státech, které čerpají pomoc z EU.</a:t>
            </a:r>
          </a:p>
          <a:p>
            <a:pPr marL="171450" indent="-171450">
              <a:buFontTx/>
              <a:buChar char="-"/>
              <a:defRPr/>
            </a:pPr>
            <a:r>
              <a:rPr lang="cs-CZ" altLang="cs-CZ" dirty="0" smtClean="0"/>
              <a:t>Evropský úřad pro boj proti podvodům - posláním úřadu OLAF je vyšetřovat podvodnou činnost týkající se rozpočtu EU, případy korupce v orgánech a institucích EU a závažného pochybení ze strany jejich pracovníků. Pro Evropskou komisi OLAF vypracovává politiku týkající se potírání podvodů.</a:t>
            </a:r>
          </a:p>
          <a:p>
            <a:pPr marL="171450" indent="-171450">
              <a:buFontTx/>
              <a:buChar char="-"/>
              <a:defRPr/>
            </a:pPr>
            <a:r>
              <a:rPr lang="cs-CZ" altLang="cs-CZ" dirty="0" smtClean="0"/>
              <a:t>Nejvyšší kontrolní úřad - </a:t>
            </a:r>
            <a:r>
              <a:rPr lang="cs-CZ" dirty="0" smtClean="0"/>
              <a:t>kontroluje a posuzuje hospodaření se státním majetkem i s finančními prostředky vybíranými na základě zákona (např. na zdravotní a sociální pojištění) a také plnění příjmových a výdajových položek státního rozpočtu.</a:t>
            </a:r>
            <a:endParaRPr lang="cs-CZ" altLang="cs-CZ"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5</a:t>
            </a:fld>
            <a:endParaRPr lang="cs-CZ"/>
          </a:p>
        </p:txBody>
      </p:sp>
    </p:spTree>
    <p:extLst>
      <p:ext uri="{BB962C8B-B14F-4D97-AF65-F5344CB8AC3E}">
        <p14:creationId xmlns:p14="http://schemas.microsoft.com/office/powerpoint/2010/main" val="905028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u="sng" dirty="0" smtClean="0"/>
              <a:t>Cílem auditu operace</a:t>
            </a:r>
            <a:r>
              <a:rPr lang="cs-CZ" dirty="0" smtClean="0"/>
              <a:t> je ověřit dosažení cílů projektu při dodržení všech pravidel a postupů, tj. zejména: </a:t>
            </a:r>
          </a:p>
          <a:p>
            <a:pPr>
              <a:defRPr/>
            </a:pPr>
            <a:r>
              <a:rPr lang="cs-CZ" dirty="0" smtClean="0"/>
              <a:t>- Soulad realizace projektu s právním aktem o poskytnutí dotace</a:t>
            </a:r>
          </a:p>
          <a:p>
            <a:pPr>
              <a:defRPr/>
            </a:pPr>
            <a:r>
              <a:rPr lang="cs-CZ" dirty="0" smtClean="0"/>
              <a:t>- Způsobilost výdajů</a:t>
            </a:r>
          </a:p>
          <a:p>
            <a:pPr>
              <a:defRPr/>
            </a:pPr>
            <a:r>
              <a:rPr lang="cs-CZ" dirty="0" smtClean="0"/>
              <a:t>- Soulad realizace projektu s pravidly pro projekty generující příjmy</a:t>
            </a:r>
          </a:p>
          <a:p>
            <a:pPr>
              <a:defRPr/>
            </a:pPr>
            <a:r>
              <a:rPr lang="cs-CZ" dirty="0" smtClean="0"/>
              <a:t>- Soulad realizace projektu s právními předpisy EU a ČR, zejména: Zadávání veřejných zakázek, Účetnictví, Veřejné podpory, Ochrany životního prostředí, Rovných příležitostí, Soulad realizace projektu s pravidly pro publicitu, Naplnění příslušných monitorovacích ukazatelů</a:t>
            </a:r>
          </a:p>
          <a:p>
            <a:pPr>
              <a:defRPr/>
            </a:pPr>
            <a:r>
              <a:rPr lang="cs-CZ" u="sng" dirty="0" smtClean="0"/>
              <a:t>Cílem auditu systému</a:t>
            </a:r>
            <a:r>
              <a:rPr lang="cs-CZ" dirty="0" smtClean="0"/>
              <a:t> je ověření účinného fungování řídícího a kontrolního systému operačního programu</a:t>
            </a:r>
          </a:p>
          <a:p>
            <a:pPr>
              <a:defRPr/>
            </a:pPr>
            <a:r>
              <a:rPr lang="cs-CZ" u="sng" dirty="0" smtClean="0"/>
              <a:t>Cílem auditu účetní závěrky </a:t>
            </a:r>
            <a:r>
              <a:rPr lang="cs-CZ" dirty="0" smtClean="0"/>
              <a:t>je ověřit, že účetní závěrka operačního programu poskytuje přiměřenou jistotu, pokud jde o úplnost, přesnost a pravdivost částek vykázaných v účetních závěrkách zpracovaných P</a:t>
            </a:r>
            <a:r>
              <a:rPr lang="cs-CZ" baseline="0" dirty="0" smtClean="0"/>
              <a:t>latebním a certifikačním orgánem</a:t>
            </a:r>
            <a:r>
              <a:rPr lang="cs-CZ" dirty="0" smtClean="0"/>
              <a:t>.</a:t>
            </a:r>
          </a:p>
          <a:p>
            <a:pPr>
              <a:defRPr/>
            </a:pPr>
            <a:r>
              <a:rPr lang="cs-CZ" u="sng" dirty="0" smtClean="0"/>
              <a:t>Audity dle požadavků Evropské komise</a:t>
            </a:r>
            <a:r>
              <a:rPr lang="cs-CZ" dirty="0" smtClean="0"/>
              <a:t>, jedná se o audity, které si „objedná“ Evropská komise u auditního orgánu, v minulosti se jednalo o audity zdravotnictví, IT nebo o audit Farmy Čapí hnízdo.</a:t>
            </a:r>
          </a:p>
          <a:p>
            <a:pPr>
              <a:defRPr/>
            </a:pPr>
            <a:r>
              <a:rPr lang="cs-CZ" u="sng" dirty="0" smtClean="0"/>
              <a:t>Reporting se skládá z:</a:t>
            </a:r>
          </a:p>
          <a:p>
            <a:pPr marL="157048" indent="-157048">
              <a:buFontTx/>
              <a:buChar char="-"/>
              <a:defRPr/>
            </a:pPr>
            <a:r>
              <a:rPr lang="cs-CZ" dirty="0" smtClean="0"/>
              <a:t>výroční kontrolní zprávy, kde se uvádějící hlavní zjištění auditů provedených, včetně zjištění ohledně nedostatků v systémech řízení a kontroly, a navrhovaná a provedená nápravná opatření,</a:t>
            </a:r>
          </a:p>
          <a:p>
            <a:pPr marL="157048" indent="-157048">
              <a:buFontTx/>
              <a:buChar char="-"/>
              <a:defRPr/>
            </a:pPr>
            <a:r>
              <a:rPr lang="cs-CZ" dirty="0" smtClean="0"/>
              <a:t>výroku auditora, že řídící a kontrolní systém funguje účinně a poskytuje přiměřené ujištění, že výkazy výdajů předložené Evropské komisi jsou správné a transakce legální a řádné.</a:t>
            </a:r>
          </a:p>
          <a:p>
            <a:pPr>
              <a:defRPr/>
            </a:pPr>
            <a:r>
              <a:rPr lang="cs-CZ" u="sng" dirty="0" smtClean="0"/>
              <a:t>Poradenská a konzultační činnost </a:t>
            </a:r>
            <a:r>
              <a:rPr lang="cs-CZ" dirty="0" smtClean="0"/>
              <a:t>je poskytována jak vůči externím subjektům, tak uvnitř Ministerstva financí pro ostatní útvary. Příkladem můžou být konzultace poskytované Centrální harmonizační jednotce. Auditní orgán dále poskytoval názor řídícím orgánům na vhodné zapracování nařízení do řídící dokumentace, příkladem může být využívání systému </a:t>
            </a:r>
            <a:r>
              <a:rPr lang="cs-CZ" dirty="0" err="1" smtClean="0"/>
              <a:t>Arachne</a:t>
            </a:r>
            <a:r>
              <a:rPr lang="cs-CZ" dirty="0" smtClean="0"/>
              <a:t>.</a:t>
            </a:r>
          </a:p>
          <a:p>
            <a:pPr>
              <a:defRPr/>
            </a:pP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6</a:t>
            </a:fld>
            <a:endParaRPr lang="cs-CZ"/>
          </a:p>
        </p:txBody>
      </p:sp>
    </p:spTree>
    <p:extLst>
      <p:ext uri="{BB962C8B-B14F-4D97-AF65-F5344CB8AC3E}">
        <p14:creationId xmlns:p14="http://schemas.microsoft.com/office/powerpoint/2010/main" val="2631910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1748"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CF70CE7-DE06-423B-8045-685EB994DDBF}" type="slidenum">
              <a:rPr lang="cs-CZ" altLang="cs-CZ" smtClean="0">
                <a:latin typeface="Calibri" pitchFamily="34" charset="0"/>
              </a:rPr>
              <a:pPr fontAlgn="base">
                <a:spcBef>
                  <a:spcPct val="0"/>
                </a:spcBef>
                <a:spcAft>
                  <a:spcPct val="0"/>
                </a:spcAft>
                <a:defRPr/>
              </a:pPr>
              <a:t>7</a:t>
            </a:fld>
            <a:endParaRPr lang="cs-CZ" altLang="cs-CZ"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768350" y="744538"/>
            <a:ext cx="5260975" cy="3722687"/>
          </a:xfrm>
          <a:ln/>
        </p:spPr>
      </p:sp>
      <p:sp>
        <p:nvSpPr>
          <p:cNvPr id="81923" name="Rectangle 3"/>
          <p:cNvSpPr>
            <a:spLocks noGrp="1" noChangeArrowheads="1"/>
          </p:cNvSpPr>
          <p:nvPr>
            <p:ph type="body" idx="1"/>
          </p:nvPr>
        </p:nvSpPr>
        <p:spPr>
          <a:xfrm>
            <a:off x="679451"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bwMode="auto">
          <a:xfrm>
            <a:off x="768350" y="744538"/>
            <a:ext cx="526097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smtClean="0"/>
          </a:p>
        </p:txBody>
      </p:sp>
      <p:sp>
        <p:nvSpPr>
          <p:cNvPr id="4" name="Zástupný symbol pro číslo snímku 3"/>
          <p:cNvSpPr>
            <a:spLocks noGrp="1"/>
          </p:cNvSpPr>
          <p:nvPr>
            <p:ph type="sldNum" sz="quarter" idx="5"/>
          </p:nvPr>
        </p:nvSpPr>
        <p:spPr/>
        <p:txBody>
          <a:bodyPr/>
          <a:lstStyle/>
          <a:p>
            <a:pPr>
              <a:defRPr/>
            </a:pPr>
            <a:fld id="{243CD034-AB24-4F53-AA65-43C7C1D1AAF1}" type="slidenum">
              <a:rPr lang="cs-CZ" smtClean="0"/>
              <a:pPr>
                <a:defRPr/>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Úvodní snímek">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r>
              <a:rPr lang="cs-CZ" smtClean="0"/>
              <a:t>Kliknutím lze upravit styl.</a:t>
            </a:r>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r>
              <a:rPr lang="cs-CZ" smtClean="0"/>
              <a:t>Kliknutím lze upravit styl předlohy.</a:t>
            </a:r>
            <a:endParaRP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2" name="Zástupný symbol pro datum 6"/>
          <p:cNvSpPr>
            <a:spLocks noGrp="1"/>
          </p:cNvSpPr>
          <p:nvPr>
            <p:ph type="dt" sz="half" idx="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36FBF6C1-C80D-47AA-8E56-62DECCC4E648}" type="datetime1">
              <a:rPr lang="cs-CZ" smtClean="0"/>
              <a:t>12.12.2016</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822" y="1764665"/>
            <a:ext cx="5977908" cy="275460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34671" y="1764665"/>
            <a:ext cx="3518055" cy="4941062"/>
          </a:xfrm>
        </p:spPr>
        <p:txBody>
          <a:bodyPr>
            <a:normAutofit/>
          </a:bodyPr>
          <a:lstStyle>
            <a:lvl1pPr marL="0" indent="0">
              <a:buNone/>
              <a:defRPr sz="18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CC3F48D-78FF-4093-9C53-EB381DF6E49C}" type="datetime1">
              <a:rPr lang="cs-CZ" smtClean="0"/>
              <a:t>12.12.2016</a:t>
            </a:fld>
            <a:endParaRPr lang="cs-CZ"/>
          </a:p>
        </p:txBody>
      </p:sp>
      <p:sp>
        <p:nvSpPr>
          <p:cNvPr id="6" name="Footer Placeholder 5"/>
          <p:cNvSpPr>
            <a:spLocks noGrp="1"/>
          </p:cNvSpPr>
          <p:nvPr>
            <p:ph type="ftr" sz="quarter" idx="11"/>
          </p:nvPr>
        </p:nvSpPr>
        <p:spPr/>
        <p:txBody>
          <a:bodyPr/>
          <a:lstStyle/>
          <a:p>
            <a:r>
              <a:rPr lang="cs-CZ" smtClean="0"/>
              <a:t>Představení Auditního orgánu</a:t>
            </a:r>
            <a:endParaRPr lang="cs-CZ"/>
          </a:p>
        </p:txBody>
      </p:sp>
      <p:sp>
        <p:nvSpPr>
          <p:cNvPr id="7" name="Slide Number Placeholder 6"/>
          <p:cNvSpPr>
            <a:spLocks noGrp="1"/>
          </p:cNvSpPr>
          <p:nvPr>
            <p:ph type="sldNum" sz="quarter" idx="12"/>
          </p:nvPr>
        </p:nvSpPr>
        <p:spPr/>
        <p:txBody>
          <a:bodyPr/>
          <a:lstStyle/>
          <a:p>
            <a:fld id="{37B4AD2D-456A-4DD8-AD77-8597F30880D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Tree>
    <p:extLst>
      <p:ext uri="{BB962C8B-B14F-4D97-AF65-F5344CB8AC3E}">
        <p14:creationId xmlns:p14="http://schemas.microsoft.com/office/powerpoint/2010/main" val="120276813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ola">
    <p:spTree>
      <p:nvGrpSpPr>
        <p:cNvPr id="1" name=""/>
        <p:cNvGrpSpPr/>
        <p:nvPr/>
      </p:nvGrpSpPr>
      <p:grpSpPr>
        <a:xfrm>
          <a:off x="0" y="0"/>
          <a:ext cx="0" cy="0"/>
          <a:chOff x="0" y="0"/>
          <a:chExt cx="0" cy="0"/>
        </a:xfrm>
      </p:grpSpPr>
      <p:sp>
        <p:nvSpPr>
          <p:cNvPr id="2" name="Nadpis 1"/>
          <p:cNvSpPr>
            <a:spLocks noGrp="1"/>
          </p:cNvSpPr>
          <p:nvPr>
            <p:ph type="title"/>
          </p:nvPr>
        </p:nvSpPr>
        <p:spPr>
          <a:xfrm>
            <a:off x="546100" y="1619752"/>
            <a:ext cx="3361455" cy="2215991"/>
          </a:xfrm>
        </p:spPr>
        <p:txBody>
          <a:bodyPr/>
          <a:lstStyle>
            <a:lvl1pPr algn="r">
              <a:defRPr sz="4800">
                <a:solidFill>
                  <a:schemeClr val="tx2"/>
                </a:solidFill>
              </a:defRPr>
            </a:lvl1pPr>
          </a:lstStyle>
          <a:p>
            <a:r>
              <a:rPr lang="cs-CZ" smtClean="0"/>
              <a:t>Kliknutím lze upravit styl.</a:t>
            </a:r>
            <a:endParaRPr lang="cs-CZ" dirty="0"/>
          </a:p>
        </p:txBody>
      </p:sp>
      <p:sp>
        <p:nvSpPr>
          <p:cNvPr id="11" name="Holder 3"/>
          <p:cNvSpPr>
            <a:spLocks noGrp="1"/>
          </p:cNvSpPr>
          <p:nvPr>
            <p:ph sz="half" idx="2"/>
          </p:nvPr>
        </p:nvSpPr>
        <p:spPr>
          <a:xfrm>
            <a:off x="4620794" y="1619750"/>
            <a:ext cx="5040000" cy="504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E91B7647-25ED-487B-96E4-26E1EF413A1A}" type="datetime1">
              <a:rPr lang="cs-CZ" smtClean="0"/>
              <a:t>12.12.2016</a:t>
            </a:fld>
            <a:endParaRPr lang="cs-CZ" dirty="0"/>
          </a:p>
        </p:txBody>
      </p:sp>
    </p:spTree>
    <p:extLst>
      <p:ext uri="{BB962C8B-B14F-4D97-AF65-F5344CB8AC3E}">
        <p14:creationId xmlns:p14="http://schemas.microsoft.com/office/powerpoint/2010/main" val="128050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546100" y="1619752"/>
            <a:ext cx="3361455" cy="738664"/>
          </a:xfrm>
        </p:spPr>
        <p:txBody>
          <a:bodyPr/>
          <a:lstStyle>
            <a:lvl1pPr algn="r">
              <a:defRPr sz="4800">
                <a:solidFill>
                  <a:schemeClr val="bg2"/>
                </a:solidFill>
              </a:defRPr>
            </a:lvl1pPr>
          </a:lstStyle>
          <a:p>
            <a:r>
              <a:rPr lang="cs-CZ" dirty="0" smtClean="0"/>
              <a:t>OBSAH</a:t>
            </a:r>
            <a:endParaRPr lang="cs-CZ" dirty="0"/>
          </a:p>
        </p:txBody>
      </p:sp>
      <p:sp>
        <p:nvSpPr>
          <p:cNvPr id="7" name="Zástupný symbol pro obsah 6"/>
          <p:cNvSpPr>
            <a:spLocks noGrp="1"/>
          </p:cNvSpPr>
          <p:nvPr>
            <p:ph sz="quarter" idx="13"/>
          </p:nvPr>
        </p:nvSpPr>
        <p:spPr>
          <a:xfrm>
            <a:off x="4628815" y="1615739"/>
            <a:ext cx="5040000" cy="1354217"/>
          </a:xfrm>
        </p:spPr>
        <p:txBody>
          <a:bodyPr/>
          <a:lstStyle>
            <a:lvl2pPr marL="646113" indent="-285750">
              <a:buFont typeface="Arial" panose="020B0604020202020204" pitchFamily="34" charset="0"/>
              <a:buChar char="‒"/>
              <a:defRPr/>
            </a:lvl2pPr>
            <a:lvl3pPr marL="1000125" indent="-285750">
              <a:buFont typeface="Arial" panose="020B0604020202020204" pitchFamily="34" charset="0"/>
              <a:buChar char="‒"/>
              <a:defRPr/>
            </a:lvl3pPr>
            <a:lvl4pPr marL="1360488" indent="-285750">
              <a:buFont typeface="Arial" panose="020B0604020202020204" pitchFamily="34" charset="0"/>
              <a:buChar char="‒"/>
              <a:defRPr/>
            </a:lvl4pPr>
            <a:lvl5pPr marL="1720850" indent="-285750">
              <a:buFont typeface="Arial" panose="020B0604020202020204" pitchFamily="34" charset="0"/>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9"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0"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F0B11927-7694-43FB-9F68-48A5D1E98EBF}" type="datetime1">
              <a:rPr lang="cs-CZ" smtClean="0"/>
              <a:t>12.12.2016</a:t>
            </a:fld>
            <a:endParaRPr lang="cs-CZ" dirty="0"/>
          </a:p>
        </p:txBody>
      </p:sp>
    </p:spTree>
    <p:extLst>
      <p:ext uri="{BB962C8B-B14F-4D97-AF65-F5344CB8AC3E}">
        <p14:creationId xmlns:p14="http://schemas.microsoft.com/office/powerpoint/2010/main" val="147534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Holder 3"/>
          <p:cNvSpPr>
            <a:spLocks noGrp="1"/>
          </p:cNvSpPr>
          <p:nvPr>
            <p:ph type="body" idx="1"/>
          </p:nvPr>
        </p:nvSpPr>
        <p:spPr>
          <a:xfrm>
            <a:off x="546100" y="1266825"/>
            <a:ext cx="9612000" cy="5410200"/>
          </a:xfrm>
        </p:spPr>
        <p:txBody>
          <a:bodyPr lIns="0" tIns="0" rIns="0" bIns="0">
            <a:noAutofit/>
          </a:bodyPr>
          <a:lstStyle>
            <a:lvl1pPr marL="538163" indent="-361950">
              <a:buFont typeface="Arial" panose="020B0604020202020204" pitchFamily="34" charset="0"/>
              <a:buChar char="‒"/>
              <a:defRPr sz="1800" b="0" i="0" baseline="0">
                <a:solidFill>
                  <a:schemeClr val="tx1"/>
                </a:solidFill>
                <a:latin typeface="Arial"/>
                <a:cs typeface="Arial"/>
              </a:defRPr>
            </a:lvl1pPr>
            <a:lvl2pPr marL="742950" indent="-285750">
              <a:buFont typeface="Calibri" panose="020F0502020204030204" pitchFamily="34" charset="0"/>
              <a:buChar char="‒"/>
              <a:defRPr sz="1600" baseline="0">
                <a:solidFill>
                  <a:schemeClr val="tx1"/>
                </a:solidFill>
              </a:defRPr>
            </a:lvl2pPr>
            <a:lvl3pPr>
              <a:defRPr sz="1400">
                <a:solidFill>
                  <a:schemeClr val="tx1"/>
                </a:solidFill>
              </a:defRPr>
            </a:lvl3pPr>
            <a:lvl4pPr>
              <a:defRPr sz="1600">
                <a:solidFill>
                  <a:schemeClr val="tx1"/>
                </a:solidFill>
              </a:defRPr>
            </a:lvl4pPr>
            <a:lvl5pPr>
              <a:defRPr sz="1600">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15" name="Nadpis 14"/>
          <p:cNvSpPr>
            <a:spLocks noGrp="1"/>
          </p:cNvSpPr>
          <p:nvPr>
            <p:ph type="title"/>
          </p:nvPr>
        </p:nvSpPr>
        <p:spPr/>
        <p:txBody>
          <a:bodyPr/>
          <a:lstStyle/>
          <a:p>
            <a:r>
              <a:rPr lang="cs-CZ" smtClean="0"/>
              <a:t>Kliknutím lze upravit styl.</a:t>
            </a:r>
            <a:endParaRPr lang="cs-CZ"/>
          </a:p>
        </p:txBody>
      </p:sp>
      <p:sp>
        <p:nvSpPr>
          <p:cNvPr id="8"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9"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0"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049BD664-0984-4A13-98C8-F36E600EE09B}" type="datetime1">
              <a:rPr lang="cs-CZ" smtClean="0"/>
              <a:t>12.12.2016</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va obsahy">
    <p:bg>
      <p:bgPr>
        <a:solidFill>
          <a:schemeClr val="bg1"/>
        </a:solidFill>
        <a:effectLst/>
      </p:bgPr>
    </p:bg>
    <p:spTree>
      <p:nvGrpSpPr>
        <p:cNvPr id="1" name=""/>
        <p:cNvGrpSpPr/>
        <p:nvPr/>
      </p:nvGrpSpPr>
      <p:grpSpPr>
        <a:xfrm>
          <a:off x="0" y="0"/>
          <a:ext cx="0" cy="0"/>
          <a:chOff x="0" y="0"/>
          <a:chExt cx="0" cy="0"/>
        </a:xfrm>
      </p:grpSpPr>
      <p:sp>
        <p:nvSpPr>
          <p:cNvPr id="16" name="bk object 16"/>
          <p:cNvSpPr/>
          <p:nvPr userDrawn="1"/>
        </p:nvSpPr>
        <p:spPr>
          <a:xfrm>
            <a:off x="0" y="12"/>
            <a:ext cx="10692130" cy="7560309"/>
          </a:xfrm>
          <a:custGeom>
            <a:avLst/>
            <a:gdLst/>
            <a:ahLst/>
            <a:cxnLst/>
            <a:rect l="l" t="t" r="r" b="b"/>
            <a:pathLst>
              <a:path w="10692130" h="7560309">
                <a:moveTo>
                  <a:pt x="0" y="7559992"/>
                </a:moveTo>
                <a:lnTo>
                  <a:pt x="10692003" y="7559992"/>
                </a:lnTo>
                <a:lnTo>
                  <a:pt x="10692003" y="0"/>
                </a:lnTo>
                <a:lnTo>
                  <a:pt x="0" y="0"/>
                </a:lnTo>
                <a:lnTo>
                  <a:pt x="0" y="7559992"/>
                </a:lnTo>
                <a:close/>
              </a:path>
            </a:pathLst>
          </a:custGeom>
          <a:solidFill>
            <a:srgbClr val="DFEDFA"/>
          </a:solidFill>
        </p:spPr>
        <p:txBody>
          <a:bodyPr wrap="square" lIns="0" tIns="0" rIns="0" bIns="0" rtlCol="0"/>
          <a:lstStyle/>
          <a:p>
            <a:endParaRPr/>
          </a:p>
        </p:txBody>
      </p:sp>
      <p:sp>
        <p:nvSpPr>
          <p:cNvPr id="10" name="Holder 3"/>
          <p:cNvSpPr>
            <a:spLocks noGrp="1"/>
          </p:cNvSpPr>
          <p:nvPr>
            <p:ph sz="half" idx="10"/>
          </p:nvPr>
        </p:nvSpPr>
        <p:spPr>
          <a:xfrm>
            <a:off x="546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2" name="Holder 3"/>
          <p:cNvSpPr>
            <a:spLocks noGrp="1"/>
          </p:cNvSpPr>
          <p:nvPr>
            <p:ph sz="half" idx="11"/>
          </p:nvPr>
        </p:nvSpPr>
        <p:spPr>
          <a:xfrm>
            <a:off x="5499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3"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9" name="Nadpis 8"/>
          <p:cNvSpPr>
            <a:spLocks noGrp="1"/>
          </p:cNvSpPr>
          <p:nvPr>
            <p:ph type="title"/>
          </p:nvPr>
        </p:nvSpPr>
        <p:spPr/>
        <p:txBody>
          <a:bodyPr/>
          <a:lstStyle/>
          <a:p>
            <a:r>
              <a:rPr lang="cs-CZ" smtClean="0"/>
              <a:t>Kliknutím lze upravit styl.</a:t>
            </a:r>
            <a:endParaRPr lang="cs-CZ"/>
          </a:p>
        </p:txBody>
      </p:sp>
      <p:sp>
        <p:nvSpPr>
          <p:cNvPr id="11"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14"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5" name="Zástupný symbol pro datum 6"/>
          <p:cNvSpPr>
            <a:spLocks noGrp="1"/>
          </p:cNvSpPr>
          <p:nvPr>
            <p:ph type="dt" sz="half" idx="1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400248F1-0764-466D-8198-47BF86B3B632}" type="datetime1">
              <a:rPr lang="cs-CZ" smtClean="0"/>
              <a:t>12.12.2016</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va obsahy">
    <p:bg>
      <p:bgPr>
        <a:solidFill>
          <a:schemeClr val="bg1"/>
        </a:solidFill>
        <a:effectLst/>
      </p:bgPr>
    </p:bg>
    <p:spTree>
      <p:nvGrpSpPr>
        <p:cNvPr id="1" name=""/>
        <p:cNvGrpSpPr/>
        <p:nvPr/>
      </p:nvGrpSpPr>
      <p:grpSpPr>
        <a:xfrm>
          <a:off x="0" y="0"/>
          <a:ext cx="0" cy="0"/>
          <a:chOff x="0" y="0"/>
          <a:chExt cx="0" cy="0"/>
        </a:xfrm>
      </p:grpSpPr>
      <p:sp>
        <p:nvSpPr>
          <p:cNvPr id="10" name="Holder 3"/>
          <p:cNvSpPr>
            <a:spLocks noGrp="1"/>
          </p:cNvSpPr>
          <p:nvPr>
            <p:ph sz="half" idx="10"/>
          </p:nvPr>
        </p:nvSpPr>
        <p:spPr>
          <a:xfrm>
            <a:off x="546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2" name="Holder 3"/>
          <p:cNvSpPr>
            <a:spLocks noGrp="1"/>
          </p:cNvSpPr>
          <p:nvPr>
            <p:ph sz="half" idx="11"/>
          </p:nvPr>
        </p:nvSpPr>
        <p:spPr>
          <a:xfrm>
            <a:off x="5499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3"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9" name="Nadpis 8"/>
          <p:cNvSpPr>
            <a:spLocks noGrp="1"/>
          </p:cNvSpPr>
          <p:nvPr>
            <p:ph type="title"/>
          </p:nvPr>
        </p:nvSpPr>
        <p:spPr/>
        <p:txBody>
          <a:bodyPr/>
          <a:lstStyle/>
          <a:p>
            <a:r>
              <a:rPr lang="cs-CZ" smtClean="0"/>
              <a:t>Kliknutím lze upravit styl.</a:t>
            </a:r>
            <a:endParaRPr lang="cs-CZ"/>
          </a:p>
        </p:txBody>
      </p:sp>
      <p:sp>
        <p:nvSpPr>
          <p:cNvPr id="11"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14"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5" name="Zástupný symbol pro datum 6"/>
          <p:cNvSpPr>
            <a:spLocks noGrp="1"/>
          </p:cNvSpPr>
          <p:nvPr>
            <p:ph type="dt" sz="half" idx="1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192EEF12-8219-495A-B672-BC479A4B992E}" type="datetime1">
              <a:rPr lang="cs-CZ" smtClean="0"/>
              <a:t>12.12.2016</a:t>
            </a:fld>
            <a:endParaRPr lang="cs-CZ" dirty="0"/>
          </a:p>
        </p:txBody>
      </p:sp>
    </p:spTree>
    <p:extLst>
      <p:ext uri="{BB962C8B-B14F-4D97-AF65-F5344CB8AC3E}">
        <p14:creationId xmlns:p14="http://schemas.microsoft.com/office/powerpoint/2010/main" val="321099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ouze nadpis">
    <p:spTree>
      <p:nvGrpSpPr>
        <p:cNvPr id="1" name=""/>
        <p:cNvGrpSpPr/>
        <p:nvPr/>
      </p:nvGrpSpPr>
      <p:grpSpPr>
        <a:xfrm>
          <a:off x="0" y="0"/>
          <a:ext cx="0" cy="0"/>
          <a:chOff x="0" y="0"/>
          <a:chExt cx="0" cy="0"/>
        </a:xfrm>
      </p:grpSpPr>
      <p:sp>
        <p:nvSpPr>
          <p:cNvPr id="2" name="Holder 2"/>
          <p:cNvSpPr>
            <a:spLocks noGrp="1"/>
          </p:cNvSpPr>
          <p:nvPr>
            <p:ph type="title"/>
          </p:nvPr>
        </p:nvSpPr>
        <p:spPr>
          <a:xfrm>
            <a:off x="469900" y="581025"/>
            <a:ext cx="8990799" cy="466090"/>
          </a:xfrm>
        </p:spPr>
        <p:txBody>
          <a:bodyPr lIns="0" tIns="0" rIns="0" bIns="0"/>
          <a:lstStyle>
            <a:lvl1pPr>
              <a:defRPr sz="3000" b="1" i="0">
                <a:solidFill>
                  <a:srgbClr val="0A6FB0"/>
                </a:solidFill>
                <a:latin typeface="Arial"/>
                <a:cs typeface="Arial"/>
              </a:defRPr>
            </a:lvl1pPr>
          </a:lstStyle>
          <a:p>
            <a:r>
              <a:rPr lang="cs-CZ" smtClean="0"/>
              <a:t>Kliknutím lze upravit styl.</a:t>
            </a:r>
            <a:endParaRPr/>
          </a:p>
        </p:txBody>
      </p:sp>
      <p:sp>
        <p:nvSpPr>
          <p:cNvPr id="6"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F4AF3970-5CDD-4787-ABFD-445DAEE11B0C}" type="datetime1">
              <a:rPr lang="cs-CZ" smtClean="0"/>
              <a:t>12.12.2016</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Prázdný">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69899" y="428625"/>
            <a:ext cx="9790633" cy="5151958"/>
          </a:xfrm>
          <a:custGeom>
            <a:avLst/>
            <a:gdLst/>
            <a:ahLst/>
            <a:cxnLst/>
            <a:rect l="l" t="t" r="r" b="b"/>
            <a:pathLst>
              <a:path w="9828530" h="5148580">
                <a:moveTo>
                  <a:pt x="0" y="5147995"/>
                </a:moveTo>
                <a:lnTo>
                  <a:pt x="9827996" y="5147995"/>
                </a:lnTo>
                <a:lnTo>
                  <a:pt x="9827996" y="0"/>
                </a:lnTo>
                <a:lnTo>
                  <a:pt x="0" y="0"/>
                </a:lnTo>
                <a:lnTo>
                  <a:pt x="0" y="5147995"/>
                </a:lnTo>
                <a:close/>
              </a:path>
            </a:pathLst>
          </a:custGeom>
          <a:solidFill>
            <a:srgbClr val="2581C4"/>
          </a:solidFill>
        </p:spPr>
        <p:txBody>
          <a:bodyPr wrap="square" lIns="0" tIns="0" rIns="0" bIns="0" rtlCol="0"/>
          <a:lstStyle/>
          <a:p>
            <a:endParaRPr/>
          </a:p>
        </p:txBody>
      </p:sp>
      <p:sp>
        <p:nvSpPr>
          <p:cNvPr id="17" name="bk object 17"/>
          <p:cNvSpPr/>
          <p:nvPr/>
        </p:nvSpPr>
        <p:spPr>
          <a:xfrm>
            <a:off x="469900" y="5796005"/>
            <a:ext cx="9790628" cy="1332230"/>
          </a:xfrm>
          <a:custGeom>
            <a:avLst/>
            <a:gdLst/>
            <a:ahLst/>
            <a:cxnLst/>
            <a:rect l="l" t="t" r="r" b="b"/>
            <a:pathLst>
              <a:path w="9828530" h="1332229">
                <a:moveTo>
                  <a:pt x="9827996" y="0"/>
                </a:moveTo>
                <a:lnTo>
                  <a:pt x="1332001" y="0"/>
                </a:lnTo>
                <a:lnTo>
                  <a:pt x="0" y="1332001"/>
                </a:lnTo>
                <a:lnTo>
                  <a:pt x="9827996" y="1332001"/>
                </a:lnTo>
                <a:lnTo>
                  <a:pt x="9827996" y="0"/>
                </a:lnTo>
                <a:close/>
              </a:path>
            </a:pathLst>
          </a:custGeom>
          <a:solidFill>
            <a:srgbClr val="E73431"/>
          </a:solidFill>
        </p:spPr>
        <p:txBody>
          <a:bodyPr wrap="square" lIns="0" tIns="0" rIns="0" bIns="0" rtlCol="0"/>
          <a:lstStyle/>
          <a:p>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69899" y="428625"/>
            <a:ext cx="9790633" cy="4144888"/>
          </a:xfrm>
          <a:custGeom>
            <a:avLst/>
            <a:gdLst/>
            <a:ahLst/>
            <a:cxnLst/>
            <a:rect l="l" t="t" r="r" b="b"/>
            <a:pathLst>
              <a:path w="9828530" h="5148580">
                <a:moveTo>
                  <a:pt x="0" y="5147995"/>
                </a:moveTo>
                <a:lnTo>
                  <a:pt x="9827996" y="5147995"/>
                </a:lnTo>
                <a:lnTo>
                  <a:pt x="9827996" y="0"/>
                </a:lnTo>
                <a:lnTo>
                  <a:pt x="0" y="0"/>
                </a:lnTo>
                <a:lnTo>
                  <a:pt x="0" y="5147995"/>
                </a:lnTo>
                <a:close/>
              </a:path>
            </a:pathLst>
          </a:custGeom>
          <a:solidFill>
            <a:srgbClr val="2581C4"/>
          </a:solidFill>
        </p:spPr>
        <p:txBody>
          <a:bodyPr wrap="square" lIns="0" tIns="0" rIns="0" bIns="0" rtlCol="0"/>
          <a:lstStyle/>
          <a:p>
            <a:endParaRPr/>
          </a:p>
        </p:txBody>
      </p:sp>
      <p:sp>
        <p:nvSpPr>
          <p:cNvPr id="17" name="bk object 17"/>
          <p:cNvSpPr/>
          <p:nvPr/>
        </p:nvSpPr>
        <p:spPr>
          <a:xfrm>
            <a:off x="469900" y="5796005"/>
            <a:ext cx="9790628" cy="1332230"/>
          </a:xfrm>
          <a:custGeom>
            <a:avLst/>
            <a:gdLst/>
            <a:ahLst/>
            <a:cxnLst/>
            <a:rect l="l" t="t" r="r" b="b"/>
            <a:pathLst>
              <a:path w="9828530" h="1332229">
                <a:moveTo>
                  <a:pt x="9827996" y="0"/>
                </a:moveTo>
                <a:lnTo>
                  <a:pt x="1332001" y="0"/>
                </a:lnTo>
                <a:lnTo>
                  <a:pt x="0" y="1332001"/>
                </a:lnTo>
                <a:lnTo>
                  <a:pt x="9827996" y="1332001"/>
                </a:lnTo>
                <a:lnTo>
                  <a:pt x="9827996" y="0"/>
                </a:lnTo>
                <a:close/>
              </a:path>
            </a:pathLst>
          </a:custGeom>
          <a:solidFill>
            <a:srgbClr val="E73431"/>
          </a:solidFill>
        </p:spPr>
        <p:txBody>
          <a:bodyPr wrap="square" lIns="0" tIns="0" rIns="0" bIns="0" rtlCol="0"/>
          <a:lstStyle/>
          <a:p>
            <a:endParaRPr/>
          </a:p>
        </p:txBody>
      </p:sp>
      <p:sp>
        <p:nvSpPr>
          <p:cNvPr id="8" name="Holder 2"/>
          <p:cNvSpPr>
            <a:spLocks noGrp="1"/>
          </p:cNvSpPr>
          <p:nvPr>
            <p:ph type="title"/>
          </p:nvPr>
        </p:nvSpPr>
        <p:spPr>
          <a:xfrm>
            <a:off x="851300" y="2053233"/>
            <a:ext cx="7092000" cy="2015999"/>
          </a:xfrm>
        </p:spPr>
        <p:txBody>
          <a:bodyPr lIns="0" tIns="0" rIns="0" bIns="0"/>
          <a:lstStyle>
            <a:lvl1pPr>
              <a:defRPr sz="4000" b="1" i="0" cap="all" baseline="0">
                <a:solidFill>
                  <a:schemeClr val="bg1"/>
                </a:solidFill>
                <a:latin typeface="Arial"/>
                <a:cs typeface="Arial"/>
              </a:defRPr>
            </a:lvl1pPr>
          </a:lstStyle>
          <a:p>
            <a:r>
              <a:rPr lang="cs-CZ" dirty="0" smtClean="0"/>
              <a:t>Kliknutím lze upravit styl.</a:t>
            </a:r>
            <a:endParaRPr dirty="0"/>
          </a:p>
        </p:txBody>
      </p:sp>
      <p:sp>
        <p:nvSpPr>
          <p:cNvPr id="10" name="Holder 3"/>
          <p:cNvSpPr>
            <a:spLocks noGrp="1"/>
          </p:cNvSpPr>
          <p:nvPr>
            <p:ph type="body" idx="10"/>
          </p:nvPr>
        </p:nvSpPr>
        <p:spPr>
          <a:xfrm>
            <a:off x="850900" y="4186834"/>
            <a:ext cx="7086200" cy="169277"/>
          </a:xfrm>
        </p:spPr>
        <p:txBody>
          <a:bodyPr lIns="0" tIns="0" rIns="0" bIns="0"/>
          <a:lstStyle>
            <a:lvl1pPr>
              <a:defRPr sz="1100" b="0" i="0" cap="all" baseline="0">
                <a:solidFill>
                  <a:schemeClr val="bg1"/>
                </a:solidFill>
                <a:latin typeface="Arial"/>
                <a:cs typeface="Arial"/>
              </a:defRPr>
            </a:lvl1pPr>
          </a:lstStyle>
          <a:p>
            <a:pPr lvl="0"/>
            <a:r>
              <a:rPr lang="cs-CZ" smtClean="0"/>
              <a:t>Kliknutím lze upravit styly předlohy textu.</a:t>
            </a:r>
          </a:p>
        </p:txBody>
      </p:sp>
    </p:spTree>
    <p:extLst>
      <p:ext uri="{BB962C8B-B14F-4D97-AF65-F5344CB8AC3E}">
        <p14:creationId xmlns:p14="http://schemas.microsoft.com/office/powerpoint/2010/main" val="41602241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69900" y="581025"/>
            <a:ext cx="8990799" cy="466090"/>
          </a:xfrm>
          <a:prstGeom prst="rect">
            <a:avLst/>
          </a:prstGeom>
        </p:spPr>
        <p:txBody>
          <a:bodyPr wrap="square" lIns="0" tIns="0" rIns="0" bIns="0">
            <a:spAutoFit/>
          </a:bodyPr>
          <a:lstStyle>
            <a:lvl1pPr>
              <a:defRPr sz="3000" b="1" i="0">
                <a:solidFill>
                  <a:srgbClr val="0A6FB0"/>
                </a:solidFill>
                <a:latin typeface="Arial"/>
                <a:cs typeface="Arial"/>
              </a:defRPr>
            </a:lvl1pPr>
          </a:lstStyle>
          <a:p>
            <a:endParaRPr/>
          </a:p>
        </p:txBody>
      </p:sp>
      <p:sp>
        <p:nvSpPr>
          <p:cNvPr id="3" name="Holder 3"/>
          <p:cNvSpPr>
            <a:spLocks noGrp="1"/>
          </p:cNvSpPr>
          <p:nvPr>
            <p:ph type="body" idx="1"/>
          </p:nvPr>
        </p:nvSpPr>
        <p:spPr>
          <a:xfrm>
            <a:off x="928316" y="1637140"/>
            <a:ext cx="8836766" cy="4476750"/>
          </a:xfrm>
          <a:prstGeom prst="rect">
            <a:avLst/>
          </a:prstGeom>
        </p:spPr>
        <p:txBody>
          <a:bodyPr wrap="square" lIns="0" tIns="0" rIns="0" bIns="0">
            <a:spAutoFit/>
          </a:bodyPr>
          <a:lstStyle>
            <a:lvl1pPr>
              <a:defRPr sz="1600" b="0" i="0">
                <a:solidFill>
                  <a:srgbClr val="E73431"/>
                </a:solidFill>
                <a:latin typeface="Arial"/>
                <a:cs typeface="Arial"/>
              </a:defRPr>
            </a:lvl1pPr>
          </a:lstStyle>
          <a:p>
            <a:endParaRPr/>
          </a:p>
        </p:txBody>
      </p:sp>
      <p:sp>
        <p:nvSpPr>
          <p:cNvPr id="6"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08A98850-B998-407C-9B6E-D9579D2ABCFC}" type="datetime1">
              <a:rPr lang="cs-CZ" smtClean="0"/>
              <a:t>12.12.2016</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7" r:id="rId2"/>
    <p:sldLayoutId id="2147483669" r:id="rId3"/>
    <p:sldLayoutId id="2147483662" r:id="rId4"/>
    <p:sldLayoutId id="2147483663" r:id="rId5"/>
    <p:sldLayoutId id="2147483671" r:id="rId6"/>
    <p:sldLayoutId id="2147483664" r:id="rId7"/>
    <p:sldLayoutId id="2147483665" r:id="rId8"/>
    <p:sldLayoutId id="2147483668" r:id="rId9"/>
    <p:sldLayoutId id="2147483672" r:id="rId10"/>
  </p:sldLayoutIdLst>
  <p:hf hdr="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1300" y="2983127"/>
            <a:ext cx="5509260" cy="654282"/>
          </a:xfrm>
          <a:prstGeom prst="rect">
            <a:avLst/>
          </a:prstGeom>
        </p:spPr>
        <p:txBody>
          <a:bodyPr vert="horz" wrap="square" lIns="0" tIns="0" rIns="0" bIns="0" rtlCol="0">
            <a:spAutoFit/>
          </a:bodyPr>
          <a:lstStyle/>
          <a:p>
            <a:pPr marL="12700" marR="5080">
              <a:lnSpc>
                <a:spcPts val="4800"/>
              </a:lnSpc>
            </a:pPr>
            <a:r>
              <a:rPr lang="cs-CZ" sz="6600" b="1" spc="-125" dirty="0" smtClean="0">
                <a:solidFill>
                  <a:srgbClr val="FFFFFF"/>
                </a:solidFill>
                <a:latin typeface="Arial"/>
                <a:cs typeface="Arial"/>
              </a:rPr>
              <a:t>Auditní orgán</a:t>
            </a:r>
          </a:p>
        </p:txBody>
      </p:sp>
      <p:sp>
        <p:nvSpPr>
          <p:cNvPr id="3" name="object 3"/>
          <p:cNvSpPr txBox="1"/>
          <p:nvPr/>
        </p:nvSpPr>
        <p:spPr>
          <a:xfrm>
            <a:off x="851300" y="3936672"/>
            <a:ext cx="4135360" cy="369332"/>
          </a:xfrm>
          <a:prstGeom prst="rect">
            <a:avLst/>
          </a:prstGeom>
        </p:spPr>
        <p:txBody>
          <a:bodyPr vert="horz" wrap="square" lIns="0" tIns="0" rIns="0" bIns="0" rtlCol="0">
            <a:spAutoFit/>
          </a:bodyPr>
          <a:lstStyle/>
          <a:p>
            <a:pPr marL="12700">
              <a:lnSpc>
                <a:spcPct val="100000"/>
              </a:lnSpc>
              <a:tabLst>
                <a:tab pos="1948180" algn="l"/>
                <a:tab pos="2118995" algn="l"/>
              </a:tabLst>
            </a:pPr>
            <a:r>
              <a:rPr sz="1200" spc="80" dirty="0">
                <a:solidFill>
                  <a:srgbClr val="FFFFFF"/>
                </a:solidFill>
                <a:latin typeface="Arial"/>
                <a:cs typeface="Arial"/>
              </a:rPr>
              <a:t>MINISTERSTVO</a:t>
            </a:r>
            <a:r>
              <a:rPr sz="1200" spc="195" dirty="0">
                <a:solidFill>
                  <a:srgbClr val="FFFFFF"/>
                </a:solidFill>
                <a:latin typeface="Arial"/>
                <a:cs typeface="Arial"/>
              </a:rPr>
              <a:t> </a:t>
            </a:r>
            <a:r>
              <a:rPr sz="1200" spc="75" dirty="0" smtClean="0">
                <a:solidFill>
                  <a:srgbClr val="FFFFFF"/>
                </a:solidFill>
                <a:latin typeface="Arial"/>
                <a:cs typeface="Arial"/>
              </a:rPr>
              <a:t>FINANCÍ</a:t>
            </a:r>
            <a:r>
              <a:rPr lang="cs-CZ" sz="1200" spc="40" dirty="0" smtClean="0">
                <a:solidFill>
                  <a:srgbClr val="FFFFFF"/>
                </a:solidFill>
                <a:latin typeface="Arial"/>
                <a:cs typeface="Arial"/>
              </a:rPr>
              <a:t>,</a:t>
            </a:r>
          </a:p>
          <a:p>
            <a:pPr marL="12700">
              <a:lnSpc>
                <a:spcPct val="100000"/>
              </a:lnSpc>
              <a:tabLst>
                <a:tab pos="1948180" algn="l"/>
                <a:tab pos="2118995" algn="l"/>
              </a:tabLst>
            </a:pPr>
            <a:r>
              <a:rPr lang="cs-CZ" sz="1200" b="1" spc="40" dirty="0" smtClean="0">
                <a:solidFill>
                  <a:schemeClr val="bg2"/>
                </a:solidFill>
                <a:latin typeface="Arial"/>
                <a:cs typeface="Arial"/>
              </a:rPr>
              <a:t>Stanislav Bureš, 12. 12. 2016</a:t>
            </a:r>
            <a:endParaRPr lang="cs-CZ" sz="1200" b="1" spc="40" dirty="0">
              <a:solidFill>
                <a:schemeClr val="bg2"/>
              </a:solidFill>
              <a:latin typeface="Arial"/>
              <a:cs typeface="Arial"/>
            </a:endParaRPr>
          </a:p>
        </p:txBody>
      </p:sp>
      <p:grpSp>
        <p:nvGrpSpPr>
          <p:cNvPr id="9" name="Skupina 8"/>
          <p:cNvGrpSpPr/>
          <p:nvPr/>
        </p:nvGrpSpPr>
        <p:grpSpPr>
          <a:xfrm>
            <a:off x="2576222" y="4751862"/>
            <a:ext cx="7090958" cy="818993"/>
            <a:chOff x="1890316" y="4751862"/>
            <a:chExt cx="7090958" cy="818993"/>
          </a:xfrm>
        </p:grpSpPr>
        <p:pic>
          <p:nvPicPr>
            <p:cNvPr id="1026" name="Picture 2" descr="File:Flag of Europe.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316" y="4801542"/>
              <a:ext cx="1080120"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15137\Downloads\EEA+Grants+-+JPG.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3614" b="23457"/>
            <a:stretch/>
          </p:blipFill>
          <p:spPr bwMode="auto">
            <a:xfrm>
              <a:off x="5143220" y="4801544"/>
              <a:ext cx="1359618"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15137\AppData\Local\Temp\Norway+Grants+-+JPG.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8498" b="19302"/>
            <a:stretch/>
          </p:blipFill>
          <p:spPr bwMode="auto">
            <a:xfrm>
              <a:off x="3470481" y="4751862"/>
              <a:ext cx="1316710" cy="818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a798697-5dd7-4745-bb1c-17db30e95bd4@mfc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58868" y="4801544"/>
              <a:ext cx="2122406" cy="719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p:txBody>
          <a:bodyPr/>
          <a:lstStyle/>
          <a:p>
            <a:endParaRPr lang="cs-CZ" altLang="cs-CZ" sz="3000" dirty="0" smtClean="0">
              <a:sym typeface="Wingdings" pitchFamily="2" charset="2"/>
            </a:endParaRPr>
          </a:p>
          <a:p>
            <a:r>
              <a:rPr lang="cs-CZ" altLang="cs-CZ" sz="3000" dirty="0" smtClean="0">
                <a:sym typeface="Wingdings" pitchFamily="2" charset="2"/>
              </a:rPr>
              <a:t>Nedostatky jsou uváděny ve zprávách o auditu </a:t>
            </a:r>
            <a:r>
              <a:rPr lang="cs-CZ" altLang="cs-CZ" sz="3000" dirty="0" smtClean="0">
                <a:sym typeface="Wingdings" pitchFamily="2" charset="2"/>
              </a:rPr>
              <a:t>AO (zprávy </a:t>
            </a:r>
            <a:r>
              <a:rPr lang="cs-CZ" altLang="cs-CZ" sz="3000" dirty="0" smtClean="0">
                <a:sym typeface="Wingdings" pitchFamily="2" charset="2"/>
              </a:rPr>
              <a:t>ze systém. auditů jsou předávány EK do SFC).</a:t>
            </a:r>
          </a:p>
          <a:p>
            <a:endParaRPr lang="cs-CZ" altLang="cs-CZ" sz="3000" dirty="0" smtClean="0">
              <a:sym typeface="Wingdings" pitchFamily="2" charset="2"/>
            </a:endParaRPr>
          </a:p>
          <a:p>
            <a:r>
              <a:rPr lang="cs-CZ" altLang="cs-CZ" sz="3000" dirty="0" smtClean="0">
                <a:sym typeface="Wingdings" pitchFamily="2" charset="2"/>
              </a:rPr>
              <a:t>Závažná zjištění mohou mít dopad na výrok o funkčnosti ŘKS a vést v konečném důsledku k pozastavení certifikace PCO/</a:t>
            </a:r>
            <a:r>
              <a:rPr lang="cs-CZ" altLang="cs-CZ" sz="3000" dirty="0" err="1" smtClean="0">
                <a:sym typeface="Wingdings" pitchFamily="2" charset="2"/>
              </a:rPr>
              <a:t>průb</a:t>
            </a:r>
            <a:r>
              <a:rPr lang="cs-CZ" altLang="cs-CZ" sz="3000" dirty="0" smtClean="0">
                <a:sym typeface="Wingdings" pitchFamily="2" charset="2"/>
              </a:rPr>
              <a:t>. plateb EK.</a:t>
            </a:r>
          </a:p>
          <a:p>
            <a:endParaRPr lang="cs-CZ" altLang="cs-CZ" sz="3000" dirty="0" smtClean="0">
              <a:sym typeface="Wingdings" pitchFamily="2" charset="2"/>
            </a:endParaRPr>
          </a:p>
          <a:p>
            <a:r>
              <a:rPr lang="cs-CZ" altLang="cs-CZ" sz="3000" dirty="0" smtClean="0">
                <a:sym typeface="Wingdings" pitchFamily="2" charset="2"/>
              </a:rPr>
              <a:t>Obnovení certifikace ze strany PCO/průběžných plateb ze strany EK je podmíněno plněním akčních plánů ŘO/ZS a jeho ověřením v rámci auditů systémů/operací ze strany AO</a:t>
            </a:r>
          </a:p>
          <a:p>
            <a:endParaRPr lang="cs-CZ" altLang="cs-CZ" sz="3000" dirty="0" smtClean="0"/>
          </a:p>
          <a:p>
            <a:endParaRPr lang="cs-CZ" altLang="cs-CZ" sz="3000" dirty="0"/>
          </a:p>
        </p:txBody>
      </p:sp>
      <p:sp>
        <p:nvSpPr>
          <p:cNvPr id="55298" name="Rectangle 2"/>
          <p:cNvSpPr>
            <a:spLocks noGrp="1" noChangeArrowheads="1"/>
          </p:cNvSpPr>
          <p:nvPr>
            <p:ph type="title"/>
          </p:nvPr>
        </p:nvSpPr>
        <p:spPr/>
        <p:txBody>
          <a:bodyPr/>
          <a:lstStyle/>
          <a:p>
            <a:r>
              <a:rPr lang="cs-CZ" altLang="cs-CZ" smtClean="0"/>
              <a:t>Důsledky zjištění</a:t>
            </a:r>
            <a:endParaRPr lang="cs-CZ" altLang="cs-CZ"/>
          </a:p>
        </p:txBody>
      </p:sp>
      <p:sp>
        <p:nvSpPr>
          <p:cNvPr id="7" name="Slide Number Placeholder 3"/>
          <p:cNvSpPr txBox="1">
            <a:spLocks/>
          </p:cNvSpPr>
          <p:nvPr/>
        </p:nvSpPr>
        <p:spPr bwMode="auto">
          <a:xfrm>
            <a:off x="9388287" y="708317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09B4BFE8-580F-4FA4-A10B-CB029B756754}" type="slidenum">
              <a:rPr lang="en-GB" altLang="cs-CZ" sz="1600" b="1"/>
              <a:pPr algn="ctr" eaLnBrk="1" hangingPunct="1">
                <a:spcBef>
                  <a:spcPct val="0"/>
                </a:spcBef>
                <a:buFontTx/>
                <a:buNone/>
              </a:pPr>
              <a:t>10</a:t>
            </a:fld>
            <a:endParaRPr lang="en-GB" altLang="cs-CZ" sz="1600" b="1" dirty="0"/>
          </a:p>
        </p:txBody>
      </p:sp>
    </p:spTree>
    <p:extLst>
      <p:ext uri="{BB962C8B-B14F-4D97-AF65-F5344CB8AC3E}">
        <p14:creationId xmlns:p14="http://schemas.microsoft.com/office/powerpoint/2010/main" val="2555546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1"/>
          <p:cNvSpPr>
            <a:spLocks noGrp="1"/>
          </p:cNvSpPr>
          <p:nvPr>
            <p:ph type="title"/>
          </p:nvPr>
        </p:nvSpPr>
        <p:spPr>
          <a:xfrm>
            <a:off x="469900" y="581025"/>
            <a:ext cx="8990799" cy="923330"/>
          </a:xfrm>
        </p:spPr>
        <p:txBody>
          <a:bodyPr/>
          <a:lstStyle/>
          <a:p>
            <a:pPr>
              <a:defRPr/>
            </a:pPr>
            <a:r>
              <a:rPr lang="cs-CZ" dirty="0" smtClean="0"/>
              <a:t>Počty auditů provedených Auditním orgánem u OP, které mají řídící orgán na území ČR</a:t>
            </a:r>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11</a:t>
            </a:fld>
            <a:endParaRPr lang="cs-CZ" dirty="0"/>
          </a:p>
        </p:txBody>
      </p:sp>
      <p:graphicFrame>
        <p:nvGraphicFramePr>
          <p:cNvPr id="15" name="Graf 14"/>
          <p:cNvGraphicFramePr>
            <a:graphicFrameLocks/>
          </p:cNvGraphicFramePr>
          <p:nvPr>
            <p:extLst>
              <p:ext uri="{D42A27DB-BD31-4B8C-83A1-F6EECF244321}">
                <p14:modId xmlns:p14="http://schemas.microsoft.com/office/powerpoint/2010/main" val="1785451853"/>
              </p:ext>
            </p:extLst>
          </p:nvPr>
        </p:nvGraphicFramePr>
        <p:xfrm>
          <a:off x="450156" y="1621185"/>
          <a:ext cx="9793088" cy="5328592"/>
        </p:xfrm>
        <a:graphic>
          <a:graphicData uri="http://schemas.openxmlformats.org/drawingml/2006/chart">
            <c:chart xmlns:c="http://schemas.openxmlformats.org/drawingml/2006/chart" xmlns:r="http://schemas.openxmlformats.org/officeDocument/2006/relationships" r:id="rId3"/>
          </a:graphicData>
        </a:graphic>
      </p:graphicFrame>
      <p:sp>
        <p:nvSpPr>
          <p:cNvPr id="7" name="Obdélník 6"/>
          <p:cNvSpPr/>
          <p:nvPr/>
        </p:nvSpPr>
        <p:spPr>
          <a:xfrm>
            <a:off x="8875092"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9"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11</a:t>
            </a:fld>
            <a:endParaRPr lang="en-GB" altLang="cs-CZ" sz="1600" b="1" dirty="0"/>
          </a:p>
        </p:txBody>
      </p:sp>
    </p:spTree>
    <p:extLst>
      <p:ext uri="{BB962C8B-B14F-4D97-AF65-F5344CB8AC3E}">
        <p14:creationId xmlns:p14="http://schemas.microsoft.com/office/powerpoint/2010/main" val="1979452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Auditní orgán v programovém </a:t>
            </a:r>
            <a:r>
              <a:rPr lang="cs-CZ" dirty="0"/>
              <a:t>období 2007-2013</a:t>
            </a:r>
          </a:p>
        </p:txBody>
      </p:sp>
      <p:sp>
        <p:nvSpPr>
          <p:cNvPr id="10" name="Volný tvar 9"/>
          <p:cNvSpPr/>
          <p:nvPr/>
        </p:nvSpPr>
        <p:spPr>
          <a:xfrm>
            <a:off x="526639"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1"/>
          </a:solidFill>
        </p:spPr>
        <p:style>
          <a:lnRef idx="2">
            <a:schemeClr val="lt1">
              <a:hueOff val="0"/>
              <a:satOff val="0"/>
              <a:lumOff val="0"/>
              <a:alphaOff val="0"/>
            </a:schemeClr>
          </a:lnRef>
          <a:fillRef idx="1">
            <a:scrgbClr r="0" g="0" b="0"/>
          </a:fillRef>
          <a:effectRef idx="0">
            <a:schemeClr val="accent3">
              <a:shade val="80000"/>
              <a:hueOff val="0"/>
              <a:satOff val="0"/>
              <a:lumOff val="0"/>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Certifikovaná hodnota</a:t>
            </a:r>
            <a:endParaRPr lang="cs-CZ" sz="1600" b="1" kern="1200" dirty="0"/>
          </a:p>
        </p:txBody>
      </p:sp>
      <p:sp>
        <p:nvSpPr>
          <p:cNvPr id="11" name="Volný tvar 10"/>
          <p:cNvSpPr/>
          <p:nvPr/>
        </p:nvSpPr>
        <p:spPr>
          <a:xfrm>
            <a:off x="2894886"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2"/>
          </a:solidFill>
        </p:spPr>
        <p:style>
          <a:lnRef idx="2">
            <a:schemeClr val="lt1">
              <a:hueOff val="0"/>
              <a:satOff val="0"/>
              <a:lumOff val="0"/>
              <a:alphaOff val="0"/>
            </a:schemeClr>
          </a:lnRef>
          <a:fillRef idx="1">
            <a:scrgbClr r="0" g="0" b="0"/>
          </a:fillRef>
          <a:effectRef idx="0">
            <a:schemeClr val="accent3">
              <a:shade val="80000"/>
              <a:hueOff val="187180"/>
              <a:satOff val="-5935"/>
              <a:lumOff val="11507"/>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Auditovaný objem</a:t>
            </a:r>
            <a:endParaRPr lang="cs-CZ" sz="1600" b="1" kern="1200" dirty="0"/>
          </a:p>
        </p:txBody>
      </p:sp>
      <p:sp>
        <p:nvSpPr>
          <p:cNvPr id="13" name="Volný tvar 12"/>
          <p:cNvSpPr/>
          <p:nvPr/>
        </p:nvSpPr>
        <p:spPr>
          <a:xfrm>
            <a:off x="5216428"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3"/>
          </a:solidFill>
        </p:spPr>
        <p:style>
          <a:lnRef idx="2">
            <a:schemeClr val="lt1">
              <a:hueOff val="0"/>
              <a:satOff val="0"/>
              <a:lumOff val="0"/>
              <a:alphaOff val="0"/>
            </a:schemeClr>
          </a:lnRef>
          <a:fillRef idx="1">
            <a:scrgbClr r="0" g="0" b="0"/>
          </a:fillRef>
          <a:effectRef idx="0">
            <a:schemeClr val="accent3">
              <a:shade val="80000"/>
              <a:hueOff val="374361"/>
              <a:satOff val="-11871"/>
              <a:lumOff val="23014"/>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Nezpůsobilé výdaje</a:t>
            </a:r>
            <a:endParaRPr lang="cs-CZ" sz="1600" b="1" kern="1200" dirty="0"/>
          </a:p>
        </p:txBody>
      </p:sp>
      <p:sp>
        <p:nvSpPr>
          <p:cNvPr id="14" name="Volný tvar 13"/>
          <p:cNvSpPr/>
          <p:nvPr/>
        </p:nvSpPr>
        <p:spPr>
          <a:xfrm>
            <a:off x="7561322"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4"/>
          </a:solidFill>
        </p:spPr>
        <p:style>
          <a:lnRef idx="2">
            <a:schemeClr val="lt1">
              <a:hueOff val="0"/>
              <a:satOff val="0"/>
              <a:lumOff val="0"/>
              <a:alphaOff val="0"/>
            </a:schemeClr>
          </a:lnRef>
          <a:fillRef idx="1">
            <a:scrgbClr r="0" g="0" b="0"/>
          </a:fillRef>
          <a:effectRef idx="0">
            <a:schemeClr val="accent3">
              <a:shade val="80000"/>
              <a:hueOff val="561541"/>
              <a:satOff val="-17806"/>
              <a:lumOff val="34521"/>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Extrapolované nezpůsobilé výdaje </a:t>
            </a:r>
            <a:endParaRPr lang="cs-CZ" sz="1600" b="1" kern="1200" dirty="0"/>
          </a:p>
        </p:txBody>
      </p:sp>
      <p:graphicFrame>
        <p:nvGraphicFramePr>
          <p:cNvPr id="17" name="Graf 16"/>
          <p:cNvGraphicFramePr>
            <a:graphicFrameLocks/>
          </p:cNvGraphicFramePr>
          <p:nvPr>
            <p:extLst>
              <p:ext uri="{D42A27DB-BD31-4B8C-83A1-F6EECF244321}">
                <p14:modId xmlns:p14="http://schemas.microsoft.com/office/powerpoint/2010/main" val="4002714346"/>
              </p:ext>
            </p:extLst>
          </p:nvPr>
        </p:nvGraphicFramePr>
        <p:xfrm>
          <a:off x="234132" y="2197249"/>
          <a:ext cx="10081120" cy="5256584"/>
        </p:xfrm>
        <a:graphic>
          <a:graphicData uri="http://schemas.openxmlformats.org/drawingml/2006/chart">
            <c:chart xmlns:c="http://schemas.openxmlformats.org/drawingml/2006/chart" xmlns:r="http://schemas.openxmlformats.org/officeDocument/2006/relationships" r:id="rId3"/>
          </a:graphicData>
        </a:graphic>
      </p:graphicFrame>
      <p:sp>
        <p:nvSpPr>
          <p:cNvPr id="8" name="Obdélník 7"/>
          <p:cNvSpPr/>
          <p:nvPr/>
        </p:nvSpPr>
        <p:spPr>
          <a:xfrm>
            <a:off x="8774025" y="181025"/>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9"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12</a:t>
            </a:fld>
            <a:endParaRPr lang="en-GB" altLang="cs-CZ" sz="1600" b="1" dirty="0"/>
          </a:p>
        </p:txBody>
      </p:sp>
    </p:spTree>
    <p:extLst>
      <p:ext uri="{BB962C8B-B14F-4D97-AF65-F5344CB8AC3E}">
        <p14:creationId xmlns:p14="http://schemas.microsoft.com/office/powerpoint/2010/main" val="803388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Nezpůsobilé výdaje dle operačního programu v roce 2015</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13</a:t>
            </a:fld>
            <a:endParaRPr lang="cs-CZ" dirty="0"/>
          </a:p>
        </p:txBody>
      </p:sp>
      <p:graphicFrame>
        <p:nvGraphicFramePr>
          <p:cNvPr id="8" name="Graf 7"/>
          <p:cNvGraphicFramePr/>
          <p:nvPr>
            <p:extLst>
              <p:ext uri="{D42A27DB-BD31-4B8C-83A1-F6EECF244321}">
                <p14:modId xmlns:p14="http://schemas.microsoft.com/office/powerpoint/2010/main" val="98009927"/>
              </p:ext>
            </p:extLst>
          </p:nvPr>
        </p:nvGraphicFramePr>
        <p:xfrm>
          <a:off x="954212" y="1765201"/>
          <a:ext cx="8784976" cy="489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Obdélník 5"/>
          <p:cNvSpPr/>
          <p:nvPr/>
        </p:nvSpPr>
        <p:spPr>
          <a:xfrm>
            <a:off x="8803084"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7"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13</a:t>
            </a:fld>
            <a:endParaRPr lang="en-GB" altLang="cs-CZ" sz="1600" b="1" dirty="0"/>
          </a:p>
        </p:txBody>
      </p:sp>
    </p:spTree>
    <p:extLst>
      <p:ext uri="{BB962C8B-B14F-4D97-AF65-F5344CB8AC3E}">
        <p14:creationId xmlns:p14="http://schemas.microsoft.com/office/powerpoint/2010/main" val="4247070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Verifikovaná chybovost v roce 2015 od Evropské komise</a:t>
            </a:r>
            <a:endParaRPr lang="cs-CZ" dirty="0"/>
          </a:p>
        </p:txBody>
      </p:sp>
      <p:sp>
        <p:nvSpPr>
          <p:cNvPr id="6" name="Zástupný symbol pro zápatí 5"/>
          <p:cNvSpPr>
            <a:spLocks noGrp="1"/>
          </p:cNvSpPr>
          <p:nvPr>
            <p:ph type="ftr" sz="quarter" idx="3"/>
          </p:nvPr>
        </p:nvSpPr>
        <p:spPr/>
        <p:txBody>
          <a:bodyPr/>
          <a:lstStyle/>
          <a:p>
            <a:pPr marL="12700"/>
            <a:r>
              <a:rPr lang="cs-CZ" smtClean="0"/>
              <a:t>Představení Auditního orgánu</a:t>
            </a:r>
            <a:endParaRPr lang="cs-CZ" dirty="0"/>
          </a:p>
        </p:txBody>
      </p:sp>
      <p:sp>
        <p:nvSpPr>
          <p:cNvPr id="7" name="Zástupný symbol pro číslo snímku 6"/>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14</a:t>
            </a:fld>
            <a:endParaRPr lang="cs-CZ" dirty="0"/>
          </a:p>
        </p:txBody>
      </p:sp>
      <p:graphicFrame>
        <p:nvGraphicFramePr>
          <p:cNvPr id="8" name="Graf 7"/>
          <p:cNvGraphicFramePr/>
          <p:nvPr>
            <p:extLst>
              <p:ext uri="{D42A27DB-BD31-4B8C-83A1-F6EECF244321}">
                <p14:modId xmlns:p14="http://schemas.microsoft.com/office/powerpoint/2010/main" val="1277290463"/>
              </p:ext>
            </p:extLst>
          </p:nvPr>
        </p:nvGraphicFramePr>
        <p:xfrm>
          <a:off x="954212" y="1693193"/>
          <a:ext cx="8784976" cy="4968646"/>
        </p:xfrm>
        <a:graphic>
          <a:graphicData uri="http://schemas.openxmlformats.org/drawingml/2006/chart">
            <c:chart xmlns:c="http://schemas.openxmlformats.org/drawingml/2006/chart" xmlns:r="http://schemas.openxmlformats.org/officeDocument/2006/relationships" r:id="rId3"/>
          </a:graphicData>
        </a:graphic>
      </p:graphicFrame>
      <p:sp>
        <p:nvSpPr>
          <p:cNvPr id="9" name="Obdélník 8"/>
          <p:cNvSpPr/>
          <p:nvPr/>
        </p:nvSpPr>
        <p:spPr>
          <a:xfrm>
            <a:off x="8803084" y="109017"/>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10"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14</a:t>
            </a:fld>
            <a:endParaRPr lang="en-GB" altLang="cs-CZ" sz="1600" b="1" dirty="0"/>
          </a:p>
        </p:txBody>
      </p:sp>
    </p:spTree>
    <p:extLst>
      <p:ext uri="{BB962C8B-B14F-4D97-AF65-F5344CB8AC3E}">
        <p14:creationId xmlns:p14="http://schemas.microsoft.com/office/powerpoint/2010/main" val="724892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Verifikovaná chybovost od Evropské komise </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15</a:t>
            </a:fld>
            <a:endParaRPr lang="cs-CZ" dirty="0"/>
          </a:p>
        </p:txBody>
      </p:sp>
      <p:graphicFrame>
        <p:nvGraphicFramePr>
          <p:cNvPr id="6" name="Graf 5"/>
          <p:cNvGraphicFramePr/>
          <p:nvPr>
            <p:extLst>
              <p:ext uri="{D42A27DB-BD31-4B8C-83A1-F6EECF244321}">
                <p14:modId xmlns:p14="http://schemas.microsoft.com/office/powerpoint/2010/main" val="4143890688"/>
              </p:ext>
            </p:extLst>
          </p:nvPr>
        </p:nvGraphicFramePr>
        <p:xfrm>
          <a:off x="522306" y="1621185"/>
          <a:ext cx="9720938" cy="4752622"/>
        </p:xfrm>
        <a:graphic>
          <a:graphicData uri="http://schemas.openxmlformats.org/drawingml/2006/chart">
            <c:chart xmlns:c="http://schemas.openxmlformats.org/drawingml/2006/chart" xmlns:r="http://schemas.openxmlformats.org/officeDocument/2006/relationships" r:id="rId3"/>
          </a:graphicData>
        </a:graphic>
      </p:graphicFrame>
      <p:sp>
        <p:nvSpPr>
          <p:cNvPr id="7" name="Obdélník 6"/>
          <p:cNvSpPr/>
          <p:nvPr/>
        </p:nvSpPr>
        <p:spPr>
          <a:xfrm>
            <a:off x="8686509"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8"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15</a:t>
            </a:fld>
            <a:endParaRPr lang="en-GB" altLang="cs-CZ" sz="1600" b="1" dirty="0"/>
          </a:p>
        </p:txBody>
      </p:sp>
    </p:spTree>
    <p:extLst>
      <p:ext uri="{BB962C8B-B14F-4D97-AF65-F5344CB8AC3E}">
        <p14:creationId xmlns:p14="http://schemas.microsoft.com/office/powerpoint/2010/main" val="3566347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Identifikované nedostatky v roce 2015 dle četnosti</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717246882"/>
              </p:ext>
            </p:extLst>
          </p:nvPr>
        </p:nvGraphicFramePr>
        <p:xfrm>
          <a:off x="378148" y="1549177"/>
          <a:ext cx="9851595" cy="5495411"/>
        </p:xfrm>
        <a:graphic>
          <a:graphicData uri="http://schemas.openxmlformats.org/drawingml/2006/chart">
            <c:chart xmlns:c="http://schemas.openxmlformats.org/drawingml/2006/chart" xmlns:r="http://schemas.openxmlformats.org/officeDocument/2006/relationships" r:id="rId3"/>
          </a:graphicData>
        </a:graphic>
      </p:graphicFrame>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16</a:t>
            </a:fld>
            <a:endParaRPr lang="cs-CZ" dirty="0"/>
          </a:p>
        </p:txBody>
      </p:sp>
      <p:sp>
        <p:nvSpPr>
          <p:cNvPr id="7" name="Obdélník 6"/>
          <p:cNvSpPr/>
          <p:nvPr/>
        </p:nvSpPr>
        <p:spPr>
          <a:xfrm>
            <a:off x="8803084"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8"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16</a:t>
            </a:fld>
            <a:endParaRPr lang="en-GB" altLang="cs-CZ" sz="1600" b="1" dirty="0"/>
          </a:p>
        </p:txBody>
      </p:sp>
    </p:spTree>
    <p:extLst>
      <p:ext uri="{BB962C8B-B14F-4D97-AF65-F5344CB8AC3E}">
        <p14:creationId xmlns:p14="http://schemas.microsoft.com/office/powerpoint/2010/main" val="1227455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Identifikované nedostatky dle finančního vyjádření v %</a:t>
            </a:r>
            <a:endParaRPr lang="cs-CZ" dirty="0"/>
          </a:p>
        </p:txBody>
      </p:sp>
      <p:graphicFrame>
        <p:nvGraphicFramePr>
          <p:cNvPr id="11" name="Zástupný symbol pro obsah 10"/>
          <p:cNvGraphicFramePr>
            <a:graphicFrameLocks noGrp="1"/>
          </p:cNvGraphicFramePr>
          <p:nvPr>
            <p:ph idx="1"/>
            <p:extLst>
              <p:ext uri="{D42A27DB-BD31-4B8C-83A1-F6EECF244321}">
                <p14:modId xmlns:p14="http://schemas.microsoft.com/office/powerpoint/2010/main" val="234458188"/>
              </p:ext>
            </p:extLst>
          </p:nvPr>
        </p:nvGraphicFramePr>
        <p:xfrm>
          <a:off x="522164" y="1765201"/>
          <a:ext cx="9598069" cy="5003774"/>
        </p:xfrm>
        <a:graphic>
          <a:graphicData uri="http://schemas.openxmlformats.org/drawingml/2006/chart">
            <c:chart xmlns:c="http://schemas.openxmlformats.org/drawingml/2006/chart" xmlns:r="http://schemas.openxmlformats.org/officeDocument/2006/relationships" r:id="rId3"/>
          </a:graphicData>
        </a:graphic>
      </p:graphicFrame>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17</a:t>
            </a:fld>
            <a:endParaRPr lang="cs-CZ" dirty="0"/>
          </a:p>
        </p:txBody>
      </p:sp>
      <p:sp>
        <p:nvSpPr>
          <p:cNvPr id="6" name="Obdélník 5"/>
          <p:cNvSpPr/>
          <p:nvPr/>
        </p:nvSpPr>
        <p:spPr>
          <a:xfrm>
            <a:off x="8875092" y="181025"/>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
        <p:nvSpPr>
          <p:cNvPr id="7"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17</a:t>
            </a:fld>
            <a:endParaRPr lang="en-GB" altLang="cs-CZ" sz="1600" b="1" dirty="0"/>
          </a:p>
        </p:txBody>
      </p:sp>
    </p:spTree>
    <p:extLst>
      <p:ext uri="{BB962C8B-B14F-4D97-AF65-F5344CB8AC3E}">
        <p14:creationId xmlns:p14="http://schemas.microsoft.com/office/powerpoint/2010/main" val="2002618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7" name="Zástupný symbol pro obsah 2"/>
          <p:cNvSpPr>
            <a:spLocks noGrp="1"/>
          </p:cNvSpPr>
          <p:nvPr>
            <p:ph sz="half" idx="10"/>
          </p:nvPr>
        </p:nvSpPr>
        <p:spPr>
          <a:xfrm>
            <a:off x="666180" y="2123455"/>
            <a:ext cx="4176464" cy="2308324"/>
          </a:xfrm>
        </p:spPr>
        <p:txBody>
          <a:bodyPr/>
          <a:lstStyle/>
          <a:p>
            <a:pPr>
              <a:spcBef>
                <a:spcPts val="1200"/>
              </a:spcBef>
            </a:pPr>
            <a:r>
              <a:rPr lang="cs-CZ" altLang="cs-CZ" sz="2400" b="1" dirty="0" smtClean="0">
                <a:latin typeface="+mn-lt"/>
              </a:rPr>
              <a:t>Výdaje – 3E</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hospodárnost (přiměřenost),</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efektivnost (účinnost),</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účelnost (nezbytnost).</a:t>
            </a:r>
            <a:endParaRPr lang="cs-CZ" altLang="cs-CZ" sz="2400" dirty="0" smtClean="0">
              <a:latin typeface="+mn-lt"/>
            </a:endParaRPr>
          </a:p>
        </p:txBody>
      </p:sp>
      <p:sp>
        <p:nvSpPr>
          <p:cNvPr id="30722" name="Nadpis 1"/>
          <p:cNvSpPr>
            <a:spLocks noGrp="1"/>
          </p:cNvSpPr>
          <p:nvPr>
            <p:ph type="title"/>
          </p:nvPr>
        </p:nvSpPr>
        <p:spPr>
          <a:xfrm>
            <a:off x="469900" y="581025"/>
            <a:ext cx="9989368" cy="466090"/>
          </a:xfrm>
        </p:spPr>
        <p:txBody>
          <a:bodyPr/>
          <a:lstStyle/>
          <a:p>
            <a:pPr>
              <a:defRPr/>
            </a:pPr>
            <a:r>
              <a:rPr lang="cs-CZ" altLang="cs-CZ" dirty="0" smtClean="0"/>
              <a:t>Klíčové zásady uznatelnosti výdajů, které příjemci porušují</a:t>
            </a:r>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18</a:t>
            </a:fld>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7" name="Obdélník 6"/>
          <p:cNvSpPr/>
          <p:nvPr/>
        </p:nvSpPr>
        <p:spPr>
          <a:xfrm>
            <a:off x="5346700" y="2123455"/>
            <a:ext cx="5346700" cy="2616101"/>
          </a:xfrm>
          <a:prstGeom prst="rect">
            <a:avLst/>
          </a:prstGeom>
        </p:spPr>
        <p:txBody>
          <a:bodyPr>
            <a:spAutoFit/>
          </a:bodyPr>
          <a:lstStyle/>
          <a:p>
            <a:pPr>
              <a:spcBef>
                <a:spcPts val="1200"/>
              </a:spcBef>
            </a:pPr>
            <a:r>
              <a:rPr lang="cs-CZ" altLang="cs-CZ" sz="2400" b="1" dirty="0"/>
              <a:t>Veřejné zakázky</a:t>
            </a:r>
          </a:p>
          <a:p>
            <a:pPr marL="538163" lvl="0" indent="-361950">
              <a:spcBef>
                <a:spcPts val="1200"/>
              </a:spcBef>
              <a:buFont typeface="Arial" panose="020B0604020202020204" pitchFamily="34" charset="0"/>
              <a:buChar char="‒"/>
            </a:pPr>
            <a:r>
              <a:rPr lang="cs-CZ" altLang="cs-CZ" sz="2400" dirty="0"/>
              <a:t>přiměřenost,</a:t>
            </a:r>
          </a:p>
          <a:p>
            <a:pPr marL="538163" lvl="0" indent="-361950">
              <a:spcBef>
                <a:spcPts val="1200"/>
              </a:spcBef>
              <a:buFont typeface="Arial" panose="020B0604020202020204" pitchFamily="34" charset="0"/>
              <a:buChar char="‒"/>
            </a:pPr>
            <a:r>
              <a:rPr lang="cs-CZ" altLang="cs-CZ" sz="2400" dirty="0"/>
              <a:t>transparentnost,</a:t>
            </a:r>
          </a:p>
          <a:p>
            <a:pPr marL="538163" lvl="0" indent="-361950">
              <a:spcBef>
                <a:spcPts val="1200"/>
              </a:spcBef>
              <a:buFont typeface="Arial" panose="020B0604020202020204" pitchFamily="34" charset="0"/>
              <a:buChar char="‒"/>
            </a:pPr>
            <a:r>
              <a:rPr lang="cs-CZ" altLang="cs-CZ" sz="2400" dirty="0"/>
              <a:t>nediskriminace,</a:t>
            </a:r>
          </a:p>
          <a:p>
            <a:pPr marL="538163" lvl="0" indent="-361950">
              <a:spcBef>
                <a:spcPts val="1200"/>
              </a:spcBef>
              <a:buFont typeface="Arial" panose="020B0604020202020204" pitchFamily="34" charset="0"/>
              <a:buChar char="‒"/>
            </a:pPr>
            <a:r>
              <a:rPr lang="cs-CZ" altLang="cs-CZ" sz="2400" dirty="0"/>
              <a:t>rovný přístup.</a:t>
            </a:r>
          </a:p>
        </p:txBody>
      </p:sp>
      <p:sp>
        <p:nvSpPr>
          <p:cNvPr id="8"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18</a:t>
            </a:fld>
            <a:endParaRPr lang="en-GB" altLang="cs-CZ" sz="1600" b="1" dirty="0"/>
          </a:p>
        </p:txBody>
      </p:sp>
    </p:spTree>
    <p:extLst>
      <p:ext uri="{BB962C8B-B14F-4D97-AF65-F5344CB8AC3E}">
        <p14:creationId xmlns:p14="http://schemas.microsoft.com/office/powerpoint/2010/main" val="19933176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type="body" idx="1"/>
          </p:nvPr>
        </p:nvSpPr>
        <p:spPr>
          <a:xfrm>
            <a:off x="546100" y="1765201"/>
            <a:ext cx="9612000" cy="4911824"/>
          </a:xfrm>
        </p:spPr>
        <p:txBody>
          <a:bodyPr/>
          <a:lstStyle/>
          <a:p>
            <a:pPr>
              <a:spcBef>
                <a:spcPts val="600"/>
              </a:spcBef>
            </a:pPr>
            <a:r>
              <a:rPr lang="cs-CZ" altLang="cs-CZ" sz="2200" dirty="0"/>
              <a:t>Veřejné </a:t>
            </a:r>
            <a:r>
              <a:rPr lang="cs-CZ" altLang="cs-CZ" sz="2200" dirty="0" smtClean="0"/>
              <a:t>zakázky</a:t>
            </a:r>
            <a:endParaRPr lang="cs-CZ" altLang="cs-CZ" sz="2200" dirty="0"/>
          </a:p>
          <a:p>
            <a:pPr lvl="1">
              <a:spcBef>
                <a:spcPts val="600"/>
              </a:spcBef>
            </a:pPr>
            <a:r>
              <a:rPr lang="cs-CZ" altLang="cs-CZ" sz="2200" dirty="0"/>
              <a:t>umělé rozdělení zakázky</a:t>
            </a:r>
          </a:p>
          <a:p>
            <a:pPr lvl="1">
              <a:spcBef>
                <a:spcPts val="600"/>
              </a:spcBef>
            </a:pPr>
            <a:r>
              <a:rPr lang="cs-CZ" altLang="cs-CZ" sz="2200" dirty="0"/>
              <a:t>diskriminace a nerovné zacházení</a:t>
            </a:r>
          </a:p>
          <a:p>
            <a:pPr lvl="1">
              <a:spcBef>
                <a:spcPts val="600"/>
              </a:spcBef>
            </a:pPr>
            <a:r>
              <a:rPr lang="cs-CZ" altLang="cs-CZ" sz="2200" dirty="0"/>
              <a:t>zkrácení lhůt pro podání nabídky</a:t>
            </a:r>
          </a:p>
          <a:p>
            <a:pPr lvl="1">
              <a:spcBef>
                <a:spcPts val="600"/>
              </a:spcBef>
            </a:pPr>
            <a:r>
              <a:rPr lang="cs-CZ" altLang="cs-CZ" sz="2200" dirty="0"/>
              <a:t>neoprávněné využití jednacího řízení bez uveřejnění</a:t>
            </a:r>
          </a:p>
          <a:p>
            <a:pPr lvl="1">
              <a:spcBef>
                <a:spcPts val="600"/>
              </a:spcBef>
            </a:pPr>
            <a:r>
              <a:rPr lang="cs-CZ" altLang="cs-CZ" sz="2200" dirty="0"/>
              <a:t>podstatná změna smlouvy (prodloužení realizace zakázky, nevymáhání smluvních pokut)</a:t>
            </a:r>
          </a:p>
          <a:p>
            <a:pPr lvl="1">
              <a:spcBef>
                <a:spcPts val="600"/>
              </a:spcBef>
            </a:pPr>
            <a:r>
              <a:rPr lang="cs-CZ" altLang="cs-CZ" sz="2200" dirty="0"/>
              <a:t>nevyřazení/neoprávněné vyřazení nabídky</a:t>
            </a:r>
          </a:p>
          <a:p>
            <a:pPr lvl="1">
              <a:spcBef>
                <a:spcPts val="600"/>
              </a:spcBef>
            </a:pPr>
            <a:r>
              <a:rPr lang="cs-CZ" altLang="cs-CZ" sz="2200" dirty="0"/>
              <a:t>netransparentní hodnocení zakázky</a:t>
            </a:r>
          </a:p>
          <a:p>
            <a:pPr lvl="1">
              <a:spcBef>
                <a:spcPts val="600"/>
              </a:spcBef>
            </a:pPr>
            <a:r>
              <a:rPr lang="cs-CZ" altLang="cs-CZ" sz="2200" dirty="0"/>
              <a:t>střet zájmů</a:t>
            </a:r>
          </a:p>
          <a:p>
            <a:pPr lvl="1">
              <a:spcBef>
                <a:spcPts val="600"/>
              </a:spcBef>
            </a:pPr>
            <a:r>
              <a:rPr lang="cs-CZ" altLang="cs-CZ" sz="2200" dirty="0"/>
              <a:t>podvod</a:t>
            </a:r>
          </a:p>
          <a:p>
            <a:pPr lvl="1">
              <a:spcBef>
                <a:spcPts val="600"/>
              </a:spcBef>
            </a:pPr>
            <a:r>
              <a:rPr lang="cs-CZ" altLang="cs-CZ" sz="2200" dirty="0"/>
              <a:t>neoprávněné vícepráce</a:t>
            </a:r>
          </a:p>
        </p:txBody>
      </p:sp>
      <p:sp>
        <p:nvSpPr>
          <p:cNvPr id="2" name="Nadpis 1"/>
          <p:cNvSpPr>
            <a:spLocks noGrp="1"/>
          </p:cNvSpPr>
          <p:nvPr>
            <p:ph type="title"/>
          </p:nvPr>
        </p:nvSpPr>
        <p:spPr>
          <a:xfrm>
            <a:off x="469900" y="581025"/>
            <a:ext cx="8990799" cy="968152"/>
          </a:xfrm>
        </p:spPr>
        <p:txBody>
          <a:bodyPr/>
          <a:lstStyle/>
          <a:p>
            <a:pPr>
              <a:defRPr/>
            </a:pPr>
            <a:r>
              <a:rPr lang="cs-CZ" altLang="cs-CZ" dirty="0" smtClean="0"/>
              <a:t>Nejčastější identifikovaná zjištění AO v rámci auditů operací</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19</a:t>
            </a:fld>
            <a:endParaRPr lang="cs-CZ" dirty="0"/>
          </a:p>
        </p:txBody>
      </p:sp>
      <p:sp>
        <p:nvSpPr>
          <p:cNvPr id="6"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19</a:t>
            </a:fld>
            <a:endParaRPr lang="en-GB" altLang="cs-CZ" sz="1600" b="1" dirty="0"/>
          </a:p>
        </p:txBody>
      </p:sp>
    </p:spTree>
    <p:extLst>
      <p:ext uri="{BB962C8B-B14F-4D97-AF65-F5344CB8AC3E}">
        <p14:creationId xmlns:p14="http://schemas.microsoft.com/office/powerpoint/2010/main" val="2377043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a:t>
            </a:r>
            <a:endParaRPr lang="cs-CZ" dirty="0"/>
          </a:p>
        </p:txBody>
      </p:sp>
      <p:sp>
        <p:nvSpPr>
          <p:cNvPr id="3" name="Zástupný symbol pro text 2"/>
          <p:cNvSpPr>
            <a:spLocks noGrp="1"/>
          </p:cNvSpPr>
          <p:nvPr>
            <p:ph type="body" idx="1"/>
          </p:nvPr>
        </p:nvSpPr>
        <p:spPr>
          <a:xfrm>
            <a:off x="690116" y="2485281"/>
            <a:ext cx="5520680" cy="3255640"/>
          </a:xfrm>
        </p:spPr>
        <p:txBody>
          <a:bodyPr/>
          <a:lstStyle/>
          <a:p>
            <a:pPr marL="0" indent="0">
              <a:spcBef>
                <a:spcPts val="1200"/>
              </a:spcBef>
              <a:buNone/>
            </a:pPr>
            <a:r>
              <a:rPr lang="cs-CZ" sz="2000" dirty="0" smtClean="0"/>
              <a:t>Auditní </a:t>
            </a:r>
            <a:r>
              <a:rPr lang="cs-CZ" sz="2000" dirty="0"/>
              <a:t>orgán postupuje dle:</a:t>
            </a:r>
          </a:p>
          <a:p>
            <a:pPr marL="541338">
              <a:lnSpc>
                <a:spcPct val="150000"/>
              </a:lnSpc>
              <a:buClr>
                <a:srgbClr val="00B050"/>
              </a:buClr>
              <a:buFont typeface="Wingdings" panose="05000000000000000000" pitchFamily="2" charset="2"/>
              <a:buChar char="ü"/>
            </a:pPr>
            <a:r>
              <a:rPr lang="cs-CZ" sz="2000" dirty="0"/>
              <a:t>Zákona o finanční kontrole,</a:t>
            </a:r>
          </a:p>
          <a:p>
            <a:pPr marL="541338">
              <a:lnSpc>
                <a:spcPct val="150000"/>
              </a:lnSpc>
              <a:buClr>
                <a:srgbClr val="00B050"/>
              </a:buClr>
              <a:buFont typeface="Wingdings" panose="05000000000000000000" pitchFamily="2" charset="2"/>
              <a:buChar char="ü"/>
            </a:pPr>
            <a:r>
              <a:rPr lang="cs-CZ" sz="2000" dirty="0"/>
              <a:t>Kontrolního řádu,</a:t>
            </a:r>
          </a:p>
          <a:p>
            <a:pPr marL="541338">
              <a:lnSpc>
                <a:spcPct val="150000"/>
              </a:lnSpc>
              <a:buClr>
                <a:srgbClr val="00B050"/>
              </a:buClr>
              <a:buFont typeface="Wingdings" panose="05000000000000000000" pitchFamily="2" charset="2"/>
              <a:buChar char="ü"/>
            </a:pPr>
            <a:r>
              <a:rPr lang="cs-CZ" sz="2000" dirty="0"/>
              <a:t>Evropských směrnic a nařízení,</a:t>
            </a:r>
          </a:p>
          <a:p>
            <a:pPr marL="541338">
              <a:lnSpc>
                <a:spcPct val="150000"/>
              </a:lnSpc>
              <a:buClr>
                <a:srgbClr val="00B050"/>
              </a:buClr>
              <a:buFont typeface="Wingdings" panose="05000000000000000000" pitchFamily="2" charset="2"/>
              <a:buChar char="ü"/>
            </a:pPr>
            <a:r>
              <a:rPr lang="cs-CZ" sz="2000" dirty="0"/>
              <a:t>Mezinárodních auditorských standardů</a:t>
            </a:r>
            <a:r>
              <a:rPr lang="cs-CZ" sz="2000" dirty="0" smtClean="0"/>
              <a:t>.</a:t>
            </a:r>
            <a:endParaRPr lang="cs-CZ" sz="2000" dirty="0"/>
          </a:p>
        </p:txBody>
      </p:sp>
      <p:sp>
        <p:nvSpPr>
          <p:cNvPr id="5" name="Zástupný symbol pro zápatí 4"/>
          <p:cNvSpPr>
            <a:spLocks noGrp="1"/>
          </p:cNvSpPr>
          <p:nvPr>
            <p:ph type="ftr" sz="quarter" idx="3"/>
          </p:nvPr>
        </p:nvSpPr>
        <p:spPr/>
        <p:txBody>
          <a:bodyPr/>
          <a:lstStyle/>
          <a:p>
            <a:pPr marL="12700"/>
            <a:r>
              <a:rPr lang="cs-CZ" dirty="0"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2</a:t>
            </a:fld>
            <a:endParaRPr lang="cs-CZ" dirty="0"/>
          </a:p>
        </p:txBody>
      </p:sp>
      <p:sp>
        <p:nvSpPr>
          <p:cNvPr id="7" name="Obdélník 6"/>
          <p:cNvSpPr/>
          <p:nvPr/>
        </p:nvSpPr>
        <p:spPr>
          <a:xfrm>
            <a:off x="494258" y="1045121"/>
            <a:ext cx="9676978" cy="10687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rIns="180000" bIns="72000" rtlCol="0" anchor="t">
            <a:spAutoFit/>
          </a:bodyPr>
          <a:lstStyle/>
          <a:p>
            <a:pPr marL="0" lvl="1" indent="0">
              <a:spcBef>
                <a:spcPts val="600"/>
              </a:spcBef>
              <a:buNone/>
            </a:pPr>
            <a:r>
              <a:rPr lang="cs-CZ" sz="2000" dirty="0">
                <a:solidFill>
                  <a:schemeClr val="tx1"/>
                </a:solidFill>
              </a:rPr>
              <a:t>Auditní orgán je funkčně nezávislý auditní subjekt, který zajišťuje strategii jednotného auditu prostředků Evropské unie a Finančních mechanizmů </a:t>
            </a:r>
            <a:r>
              <a:rPr lang="cs-CZ" sz="2000" dirty="0" smtClean="0">
                <a:solidFill>
                  <a:schemeClr val="tx1"/>
                </a:solidFill>
              </a:rPr>
              <a:t>EHP/Norska </a:t>
            </a:r>
            <a:r>
              <a:rPr lang="cs-CZ" sz="2000" dirty="0">
                <a:solidFill>
                  <a:schemeClr val="tx1"/>
                </a:solidFill>
              </a:rPr>
              <a:t>s cílem podat ujištění, že výdaje jsou legální </a:t>
            </a:r>
            <a:r>
              <a:rPr lang="cs-CZ" sz="2000" dirty="0" smtClean="0">
                <a:solidFill>
                  <a:schemeClr val="tx1"/>
                </a:solidFill>
              </a:rPr>
              <a:t>a </a:t>
            </a:r>
            <a:r>
              <a:rPr lang="cs-CZ" sz="2000" dirty="0">
                <a:solidFill>
                  <a:schemeClr val="tx1"/>
                </a:solidFill>
              </a:rPr>
              <a:t>správné.</a:t>
            </a:r>
          </a:p>
        </p:txBody>
      </p:sp>
      <p:sp>
        <p:nvSpPr>
          <p:cNvPr id="8"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2</a:t>
            </a:fld>
            <a:endParaRPr lang="en-GB" altLang="cs-CZ" sz="1600" b="1" dirty="0"/>
          </a:p>
        </p:txBody>
      </p:sp>
    </p:spTree>
    <p:extLst>
      <p:ext uri="{BB962C8B-B14F-4D97-AF65-F5344CB8AC3E}">
        <p14:creationId xmlns:p14="http://schemas.microsoft.com/office/powerpoint/2010/main" val="864400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Zástupný symbol pro obsah 2"/>
          <p:cNvSpPr>
            <a:spLocks noGrp="1"/>
          </p:cNvSpPr>
          <p:nvPr>
            <p:ph type="body" idx="1"/>
          </p:nvPr>
        </p:nvSpPr>
        <p:spPr>
          <a:xfrm>
            <a:off x="546100" y="1693193"/>
            <a:ext cx="9612000" cy="4983832"/>
          </a:xfrm>
        </p:spPr>
        <p:txBody>
          <a:bodyPr/>
          <a:lstStyle/>
          <a:p>
            <a:pPr>
              <a:spcBef>
                <a:spcPts val="1200"/>
              </a:spcBef>
            </a:pPr>
            <a:r>
              <a:rPr lang="cs-CZ" altLang="cs-CZ" sz="2000" dirty="0"/>
              <a:t>nesoulad mezi předloženou fakturací a zjištěnou skutečností: proplácení nevykonané práce/nedodaného zboží</a:t>
            </a:r>
          </a:p>
          <a:p>
            <a:pPr>
              <a:spcBef>
                <a:spcPts val="1200"/>
              </a:spcBef>
            </a:pPr>
            <a:r>
              <a:rPr lang="cs-CZ" altLang="cs-CZ" sz="2000" dirty="0"/>
              <a:t>nesoulad zápisů ve stavebním deníku s fakturací způsobilých výdajů</a:t>
            </a:r>
          </a:p>
          <a:p>
            <a:pPr>
              <a:spcBef>
                <a:spcPts val="1200"/>
              </a:spcBef>
            </a:pPr>
            <a:r>
              <a:rPr lang="cs-CZ" altLang="cs-CZ" sz="2000" dirty="0"/>
              <a:t>chyby v pracovněprávních vztazích a porušení zákoníku práce</a:t>
            </a:r>
          </a:p>
          <a:p>
            <a:pPr>
              <a:spcBef>
                <a:spcPts val="1200"/>
              </a:spcBef>
            </a:pPr>
            <a:r>
              <a:rPr lang="cs-CZ" altLang="cs-CZ" sz="2000" dirty="0"/>
              <a:t>dvojí financování</a:t>
            </a:r>
          </a:p>
          <a:p>
            <a:pPr>
              <a:spcBef>
                <a:spcPts val="1200"/>
              </a:spcBef>
            </a:pPr>
            <a:r>
              <a:rPr lang="cs-CZ" altLang="cs-CZ" sz="2000" dirty="0"/>
              <a:t>ceny v projektu neodpovídají tržním cenám (předražené EU projekty)</a:t>
            </a:r>
          </a:p>
          <a:p>
            <a:pPr>
              <a:spcBef>
                <a:spcPts val="1200"/>
              </a:spcBef>
            </a:pPr>
            <a:r>
              <a:rPr lang="cs-CZ" altLang="cs-CZ" sz="2000" dirty="0"/>
              <a:t>nezajištění udržitelnosti projektu</a:t>
            </a:r>
          </a:p>
          <a:p>
            <a:pPr>
              <a:spcBef>
                <a:spcPts val="1200"/>
              </a:spcBef>
            </a:pPr>
            <a:r>
              <a:rPr lang="cs-CZ" altLang="cs-CZ" sz="2000" dirty="0"/>
              <a:t>nedodržení pravidel publicity (např. neinformování o podpoře projektu z EU)</a:t>
            </a:r>
          </a:p>
          <a:p>
            <a:pPr>
              <a:spcBef>
                <a:spcPts val="1200"/>
              </a:spcBef>
            </a:pPr>
            <a:r>
              <a:rPr lang="cs-CZ" altLang="cs-CZ" sz="2000" dirty="0"/>
              <a:t>nevedení odděleného účetnictví</a:t>
            </a:r>
          </a:p>
          <a:p>
            <a:pPr>
              <a:spcBef>
                <a:spcPts val="1200"/>
              </a:spcBef>
            </a:pPr>
            <a:r>
              <a:rPr lang="cs-CZ" altLang="cs-CZ" sz="2000" dirty="0"/>
              <a:t>zaúčtování investic jako </a:t>
            </a:r>
            <a:r>
              <a:rPr lang="cs-CZ" altLang="cs-CZ" sz="2000" dirty="0" err="1"/>
              <a:t>neinvestice</a:t>
            </a:r>
            <a:endParaRPr lang="cs-CZ" altLang="cs-CZ" sz="2000" dirty="0"/>
          </a:p>
          <a:p>
            <a:pPr>
              <a:spcBef>
                <a:spcPts val="1200"/>
              </a:spcBef>
            </a:pPr>
            <a:r>
              <a:rPr lang="cs-CZ" altLang="cs-CZ" sz="2000" dirty="0"/>
              <a:t>nedodržení audit </a:t>
            </a:r>
            <a:r>
              <a:rPr lang="cs-CZ" altLang="cs-CZ" sz="2000" dirty="0" err="1"/>
              <a:t>trailu</a:t>
            </a:r>
            <a:endParaRPr lang="cs-CZ" altLang="cs-CZ" sz="2000" dirty="0"/>
          </a:p>
        </p:txBody>
      </p:sp>
      <p:sp>
        <p:nvSpPr>
          <p:cNvPr id="2" name="Nadpis 1"/>
          <p:cNvSpPr>
            <a:spLocks noGrp="1"/>
          </p:cNvSpPr>
          <p:nvPr>
            <p:ph type="title"/>
          </p:nvPr>
        </p:nvSpPr>
        <p:spPr/>
        <p:txBody>
          <a:bodyPr/>
          <a:lstStyle/>
          <a:p>
            <a:pPr>
              <a:defRPr/>
            </a:pPr>
            <a:r>
              <a:rPr lang="cs-CZ" altLang="cs-CZ" smtClean="0"/>
              <a:t>Nejčastější identifikovaná zjištění AO v rámci auditů operací</a:t>
            </a:r>
            <a:endParaRPr lang="cs-CZ" dirty="0"/>
          </a:p>
        </p:txBody>
      </p:sp>
      <p:sp>
        <p:nvSpPr>
          <p:cNvPr id="4" name="Zástupný symbol pro zápatí 3"/>
          <p:cNvSpPr>
            <a:spLocks noGrp="1"/>
          </p:cNvSpPr>
          <p:nvPr>
            <p:ph type="ftr" sz="quarter" idx="3"/>
          </p:nvPr>
        </p:nvSpPr>
        <p:spPr/>
        <p:txBody>
          <a:bodyPr/>
          <a:lstStyle/>
          <a:p>
            <a:pPr marL="12700"/>
            <a:r>
              <a:rPr lang="cs-CZ" dirty="0"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20</a:t>
            </a:fld>
            <a:endParaRPr lang="cs-CZ" dirty="0"/>
          </a:p>
        </p:txBody>
      </p:sp>
      <p:sp>
        <p:nvSpPr>
          <p:cNvPr id="6"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20</a:t>
            </a:fld>
            <a:endParaRPr lang="en-GB" altLang="cs-CZ" sz="1600" b="1" dirty="0"/>
          </a:p>
        </p:txBody>
      </p:sp>
    </p:spTree>
    <p:extLst>
      <p:ext uri="{BB962C8B-B14F-4D97-AF65-F5344CB8AC3E}">
        <p14:creationId xmlns:p14="http://schemas.microsoft.com/office/powerpoint/2010/main" val="2582405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10637440" cy="923330"/>
          </a:xfrm>
        </p:spPr>
        <p:txBody>
          <a:bodyPr/>
          <a:lstStyle/>
          <a:p>
            <a:pPr>
              <a:defRPr/>
            </a:pPr>
            <a:r>
              <a:rPr lang="cs-CZ" altLang="cs-CZ" dirty="0"/>
              <a:t>Postup v případě zjištění nesrovnalosti u veřejných zakázek</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21</a:t>
            </a:fld>
            <a:endParaRPr lang="cs-CZ" dirty="0"/>
          </a:p>
        </p:txBody>
      </p:sp>
      <p:graphicFrame>
        <p:nvGraphicFramePr>
          <p:cNvPr id="8" name="Zástupný symbol pro obsah 2"/>
          <p:cNvGraphicFramePr>
            <a:graphicFrameLocks/>
          </p:cNvGraphicFramePr>
          <p:nvPr>
            <p:extLst>
              <p:ext uri="{D42A27DB-BD31-4B8C-83A1-F6EECF244321}">
                <p14:modId xmlns:p14="http://schemas.microsoft.com/office/powerpoint/2010/main" val="3985276058"/>
              </p:ext>
            </p:extLst>
          </p:nvPr>
        </p:nvGraphicFramePr>
        <p:xfrm>
          <a:off x="1458268" y="1693193"/>
          <a:ext cx="7136606" cy="49743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21</a:t>
            </a:fld>
            <a:endParaRPr lang="en-GB" altLang="cs-CZ" sz="1600" b="1" dirty="0"/>
          </a:p>
        </p:txBody>
      </p:sp>
    </p:spTree>
    <p:extLst>
      <p:ext uri="{BB962C8B-B14F-4D97-AF65-F5344CB8AC3E}">
        <p14:creationId xmlns:p14="http://schemas.microsoft.com/office/powerpoint/2010/main" val="704071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176213" indent="0">
              <a:buNone/>
            </a:pPr>
            <a:r>
              <a:rPr lang="cs-CZ" sz="2500" u="sng" dirty="0" smtClean="0"/>
              <a:t>Primární kontrolní systém - Řídicí orgán (poskytovatel dotace):</a:t>
            </a:r>
          </a:p>
          <a:p>
            <a:pPr lvl="1"/>
            <a:r>
              <a:rPr lang="cs-CZ" sz="2500" dirty="0" smtClean="0"/>
              <a:t>má klíčovou roli zjistit nesrovnalost; jeho činnost je následně  předmětem auditu ze strany AO (příp. identifikace nesrovnalosti ze strany PCO).</a:t>
            </a:r>
          </a:p>
          <a:p>
            <a:pPr lvl="1"/>
            <a:r>
              <a:rPr lang="cs-CZ" sz="2500" dirty="0" smtClean="0"/>
              <a:t>Má zaručit, že příjemci vykázané výdaje jsou skutečné, že produkty nebo služby byly poskytnuty v souladu s rozhodnutím o schválení operace/projektu, že žádosti příjemce o úhradu jsou správné a že operace a výdaje jsou v souladu s vnitrostátními pravidly a pravidly EU</a:t>
            </a:r>
          </a:p>
          <a:p>
            <a:pPr marL="176213" indent="0">
              <a:buNone/>
            </a:pPr>
            <a:endParaRPr lang="cs-CZ" sz="2500" dirty="0"/>
          </a:p>
          <a:p>
            <a:pPr marL="176213" indent="0">
              <a:buNone/>
            </a:pPr>
            <a:r>
              <a:rPr lang="cs-CZ" sz="2500" u="sng" dirty="0" smtClean="0"/>
              <a:t>Sekundární kontrolní systém – zajištěn Auditním orgánem (</a:t>
            </a:r>
            <a:r>
              <a:rPr lang="cs-CZ" sz="2500" u="sng" dirty="0" err="1" smtClean="0"/>
              <a:t>ExPost</a:t>
            </a:r>
            <a:r>
              <a:rPr lang="cs-CZ" sz="2500" u="sng" dirty="0" smtClean="0"/>
              <a:t>)</a:t>
            </a:r>
          </a:p>
          <a:p>
            <a:pPr marL="176213" indent="0">
              <a:buNone/>
            </a:pPr>
            <a:r>
              <a:rPr lang="cs-CZ" sz="2500" u="sng" dirty="0" smtClean="0"/>
              <a:t>Předávání nesrovnalostí k vymáhání správcům daně (OFS)</a:t>
            </a:r>
          </a:p>
          <a:p>
            <a:endParaRPr lang="cs-CZ" sz="2500" dirty="0" smtClean="0"/>
          </a:p>
          <a:p>
            <a:endParaRPr lang="cs-CZ" sz="2500" dirty="0"/>
          </a:p>
        </p:txBody>
      </p:sp>
      <p:sp>
        <p:nvSpPr>
          <p:cNvPr id="2" name="Nadpis 1"/>
          <p:cNvSpPr>
            <a:spLocks noGrp="1"/>
          </p:cNvSpPr>
          <p:nvPr>
            <p:ph type="title"/>
          </p:nvPr>
        </p:nvSpPr>
        <p:spPr/>
        <p:txBody>
          <a:bodyPr/>
          <a:lstStyle/>
          <a:p>
            <a:r>
              <a:rPr lang="cs-CZ" smtClean="0"/>
              <a:t>Řešení nesrovnalostí</a:t>
            </a:r>
            <a:endParaRPr lang="cs-CZ" dirty="0"/>
          </a:p>
        </p:txBody>
      </p:sp>
      <p:sp>
        <p:nvSpPr>
          <p:cNvPr id="6" name="Slide Number Placeholder 3"/>
          <p:cNvSpPr txBox="1">
            <a:spLocks/>
          </p:cNvSpPr>
          <p:nvPr/>
        </p:nvSpPr>
        <p:spPr bwMode="auto">
          <a:xfrm>
            <a:off x="9388287" y="708317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09B4BFE8-580F-4FA4-A10B-CB029B756754}" type="slidenum">
              <a:rPr lang="en-GB" altLang="cs-CZ" sz="1600" b="1"/>
              <a:pPr algn="ctr" eaLnBrk="1" hangingPunct="1">
                <a:spcBef>
                  <a:spcPct val="0"/>
                </a:spcBef>
                <a:buFontTx/>
                <a:buNone/>
              </a:pPr>
              <a:t>22</a:t>
            </a:fld>
            <a:endParaRPr lang="en-GB" altLang="cs-CZ" sz="1600" b="1" dirty="0"/>
          </a:p>
        </p:txBody>
      </p:sp>
    </p:spTree>
    <p:extLst>
      <p:ext uri="{BB962C8B-B14F-4D97-AF65-F5344CB8AC3E}">
        <p14:creationId xmlns:p14="http://schemas.microsoft.com/office/powerpoint/2010/main" val="1992871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6220" y="2808153"/>
            <a:ext cx="4104456" cy="1477328"/>
          </a:xfrm>
        </p:spPr>
        <p:txBody>
          <a:bodyPr/>
          <a:lstStyle/>
          <a:p>
            <a:r>
              <a:rPr lang="cs-CZ" dirty="0" smtClean="0"/>
              <a:t>Děkujeme</a:t>
            </a:r>
            <a:br>
              <a:rPr lang="cs-CZ" dirty="0" smtClean="0"/>
            </a:br>
            <a:r>
              <a:rPr lang="cs-CZ" dirty="0" smtClean="0"/>
              <a:t>za pozornost</a:t>
            </a:r>
            <a:endParaRPr lang="cs-CZ" dirty="0"/>
          </a:p>
        </p:txBody>
      </p:sp>
      <p:sp>
        <p:nvSpPr>
          <p:cNvPr id="3" name="Zástupný symbol pro obsah 2"/>
          <p:cNvSpPr>
            <a:spLocks noGrp="1"/>
          </p:cNvSpPr>
          <p:nvPr>
            <p:ph sz="half" idx="2"/>
          </p:nvPr>
        </p:nvSpPr>
        <p:spPr>
          <a:xfrm>
            <a:off x="5346700" y="4598481"/>
            <a:ext cx="5040000" cy="1631216"/>
          </a:xfrm>
        </p:spPr>
        <p:txBody>
          <a:bodyPr/>
          <a:lstStyle/>
          <a:p>
            <a:r>
              <a:rPr lang="cs-CZ" altLang="cs-CZ" b="1" dirty="0"/>
              <a:t>Ministerstvo financí</a:t>
            </a:r>
          </a:p>
          <a:p>
            <a:r>
              <a:rPr lang="cs-CZ" altLang="cs-CZ" b="1" dirty="0"/>
              <a:t>Odbor 52 - Auditní </a:t>
            </a:r>
            <a:r>
              <a:rPr lang="cs-CZ" altLang="cs-CZ" b="1" dirty="0" smtClean="0"/>
              <a:t>orgán</a:t>
            </a:r>
          </a:p>
          <a:p>
            <a:endParaRPr lang="cs-CZ" altLang="cs-CZ" sz="1400" b="1" dirty="0"/>
          </a:p>
          <a:p>
            <a:r>
              <a:rPr lang="cs-CZ" altLang="cs-CZ" sz="1400" dirty="0" smtClean="0"/>
              <a:t>Sídlo		Letenská </a:t>
            </a:r>
            <a:r>
              <a:rPr lang="cs-CZ" altLang="cs-CZ" sz="1400" dirty="0"/>
              <a:t>15, 118 10 Praha 1</a:t>
            </a:r>
          </a:p>
          <a:p>
            <a:r>
              <a:rPr lang="cs-CZ" altLang="cs-CZ" sz="1400" dirty="0" smtClean="0"/>
              <a:t>Pracoviště		Politických </a:t>
            </a:r>
            <a:r>
              <a:rPr lang="cs-CZ" altLang="cs-CZ" sz="1400" dirty="0"/>
              <a:t>vězňů 11, 110 00 </a:t>
            </a:r>
          </a:p>
          <a:p>
            <a:r>
              <a:rPr lang="cs-CZ" altLang="cs-CZ" sz="1400" dirty="0"/>
              <a:t>ID datové </a:t>
            </a:r>
            <a:r>
              <a:rPr lang="cs-CZ" altLang="cs-CZ" sz="1400" dirty="0" smtClean="0"/>
              <a:t>schránky	</a:t>
            </a:r>
            <a:r>
              <a:rPr lang="cs-CZ" altLang="cs-CZ" sz="1400" dirty="0" err="1" smtClean="0"/>
              <a:t>xzeaauv</a:t>
            </a:r>
            <a:endParaRPr lang="cs-CZ" altLang="cs-CZ" sz="1400" dirty="0"/>
          </a:p>
          <a:p>
            <a:r>
              <a:rPr lang="cs-CZ" altLang="cs-CZ" sz="1400" dirty="0" smtClean="0"/>
              <a:t>Email		podatelna@mfcr.cz</a:t>
            </a:r>
            <a:endParaRPr lang="cs-CZ" altLang="cs-CZ" sz="1400"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23</a:t>
            </a:fld>
            <a:endParaRPr lang="cs-CZ" dirty="0"/>
          </a:p>
        </p:txBody>
      </p:sp>
      <p:grpSp>
        <p:nvGrpSpPr>
          <p:cNvPr id="8" name="Skupina 7"/>
          <p:cNvGrpSpPr/>
          <p:nvPr/>
        </p:nvGrpSpPr>
        <p:grpSpPr>
          <a:xfrm>
            <a:off x="2963456" y="730184"/>
            <a:ext cx="7090958" cy="818993"/>
            <a:chOff x="1890316" y="4751862"/>
            <a:chExt cx="7090958" cy="818993"/>
          </a:xfrm>
        </p:grpSpPr>
        <p:pic>
          <p:nvPicPr>
            <p:cNvPr id="9" name="Picture 2" descr="File:Flag of Europe.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316" y="4801542"/>
              <a:ext cx="1080120"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15137\Downloads\EEA+Grants+-+JPG.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3614" b="23457"/>
            <a:stretch/>
          </p:blipFill>
          <p:spPr bwMode="auto">
            <a:xfrm>
              <a:off x="5143220" y="4801544"/>
              <a:ext cx="1359618" cy="7196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15137\AppData\Local\Temp\Norway+Grants+-+JPG.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8498" b="19302"/>
            <a:stretch/>
          </p:blipFill>
          <p:spPr bwMode="auto">
            <a:xfrm>
              <a:off x="3470481" y="4751862"/>
              <a:ext cx="1316710" cy="81899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da798697-5dd7-4745-bb1c-17db30e95bd4@mfc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58868" y="4801544"/>
              <a:ext cx="2122406" cy="719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23</a:t>
            </a:fld>
            <a:endParaRPr lang="en-GB" altLang="cs-CZ" sz="1600" b="1" dirty="0"/>
          </a:p>
        </p:txBody>
      </p:sp>
    </p:spTree>
    <p:extLst>
      <p:ext uri="{BB962C8B-B14F-4D97-AF65-F5344CB8AC3E}">
        <p14:creationId xmlns:p14="http://schemas.microsoft.com/office/powerpoint/2010/main" val="1255725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half" idx="10"/>
          </p:nvPr>
        </p:nvSpPr>
        <p:spPr>
          <a:xfrm>
            <a:off x="546100" y="1547138"/>
            <a:ext cx="4680000" cy="4816703"/>
          </a:xfrm>
        </p:spPr>
        <p:txBody>
          <a:bodyPr/>
          <a:lstStyle/>
          <a:p>
            <a:r>
              <a:rPr lang="cs-CZ" sz="2400" b="1" dirty="0">
                <a:solidFill>
                  <a:schemeClr val="tx2"/>
                </a:solidFill>
              </a:rPr>
              <a:t>Co děláme – auditujeme</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Evropské strukturální a investiční fondy (ESIF)</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Azylový</a:t>
            </a:r>
            <a:r>
              <a:rPr lang="cs-CZ" altLang="cs-CZ" dirty="0"/>
              <a:t>, migrační a integrační fond (AMIF) a Fond pro vnitřní bezpečnost (</a:t>
            </a:r>
            <a:r>
              <a:rPr lang="cs-CZ" altLang="cs-CZ" dirty="0" smtClean="0"/>
              <a:t>ISF)</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Finanční </a:t>
            </a:r>
            <a:r>
              <a:rPr lang="cs-CZ" altLang="cs-CZ" dirty="0"/>
              <a:t>mechanismy EHP/Norska 2009 – </a:t>
            </a:r>
            <a:r>
              <a:rPr lang="cs-CZ" altLang="cs-CZ" dirty="0" smtClean="0"/>
              <a:t>2014</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Solidarita </a:t>
            </a:r>
            <a:r>
              <a:rPr lang="cs-CZ" altLang="cs-CZ" dirty="0"/>
              <a:t>a řízení migračních toků (Solid fondy) v programové období </a:t>
            </a:r>
            <a:r>
              <a:rPr lang="cs-CZ" altLang="cs-CZ" dirty="0" smtClean="0"/>
              <a:t>2007/2008-2013)</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Evropský </a:t>
            </a:r>
            <a:r>
              <a:rPr lang="cs-CZ" altLang="cs-CZ" dirty="0"/>
              <a:t>sociální fond (ESF), </a:t>
            </a:r>
            <a:r>
              <a:rPr lang="it-IT" altLang="cs-CZ" dirty="0"/>
              <a:t>Evropský fond pro regionální rozvoj </a:t>
            </a:r>
            <a:r>
              <a:rPr lang="cs-CZ" altLang="cs-CZ" dirty="0"/>
              <a:t>(ERDF), Fond soudržnosti (CF), Evropský rybářský fond (EFF) v programovém období </a:t>
            </a:r>
            <a:r>
              <a:rPr lang="cs-CZ" altLang="cs-CZ" dirty="0" smtClean="0"/>
              <a:t>2007-2013</a:t>
            </a:r>
            <a:endParaRPr lang="cs-CZ" altLang="cs-CZ" dirty="0"/>
          </a:p>
        </p:txBody>
      </p:sp>
      <p:sp>
        <p:nvSpPr>
          <p:cNvPr id="7" name="Zástupný symbol pro obsah 6"/>
          <p:cNvSpPr>
            <a:spLocks noGrp="1"/>
          </p:cNvSpPr>
          <p:nvPr>
            <p:ph sz="half" idx="11"/>
          </p:nvPr>
        </p:nvSpPr>
        <p:spPr>
          <a:xfrm>
            <a:off x="5499100" y="1547138"/>
            <a:ext cx="4680000" cy="5216813"/>
          </a:xfrm>
        </p:spPr>
        <p:txBody>
          <a:bodyPr/>
          <a:lstStyle/>
          <a:p>
            <a:r>
              <a:rPr lang="cs-CZ" altLang="cs-CZ" sz="2400" b="1" dirty="0">
                <a:solidFill>
                  <a:schemeClr val="bg2"/>
                </a:solidFill>
              </a:rPr>
              <a:t>Co neděláme</a:t>
            </a:r>
          </a:p>
          <a:p>
            <a:pPr marL="541338" indent="-361950">
              <a:lnSpc>
                <a:spcPct val="125000"/>
              </a:lnSpc>
              <a:spcBef>
                <a:spcPts val="600"/>
              </a:spcBef>
              <a:buClr>
                <a:schemeClr val="bg2"/>
              </a:buClr>
              <a:buFont typeface="Arial" panose="020B0604020202020204" pitchFamily="34" charset="0"/>
              <a:buChar char="×"/>
            </a:pPr>
            <a:r>
              <a:rPr lang="cs-CZ" altLang="cs-CZ" dirty="0"/>
              <a:t>Audit prostředků EU poskytnutých ze zemědělských fondů - Evropský zemědělský fond pro rozvoj venkova (EAFRD) a Evropský zemědělský záruční fond (EAGF)</a:t>
            </a:r>
          </a:p>
          <a:p>
            <a:pPr marL="541338" indent="-361950">
              <a:lnSpc>
                <a:spcPct val="125000"/>
              </a:lnSpc>
              <a:spcBef>
                <a:spcPts val="600"/>
              </a:spcBef>
              <a:buClr>
                <a:schemeClr val="bg2"/>
              </a:buClr>
              <a:buFont typeface="Arial" panose="020B0604020202020204" pitchFamily="34" charset="0"/>
              <a:buChar char="×"/>
            </a:pPr>
            <a:r>
              <a:rPr lang="cs-CZ" altLang="cs-CZ" dirty="0" smtClean="0"/>
              <a:t>Audit prostředků EU poskytnutých z Fondu </a:t>
            </a:r>
            <a:r>
              <a:rPr lang="cs-CZ" altLang="cs-CZ" dirty="0"/>
              <a:t>evropské pomoci nejchudším osobám (FEAD)</a:t>
            </a:r>
          </a:p>
          <a:p>
            <a:pPr marL="541338" indent="-361950">
              <a:lnSpc>
                <a:spcPct val="125000"/>
              </a:lnSpc>
              <a:spcBef>
                <a:spcPts val="600"/>
              </a:spcBef>
              <a:buClr>
                <a:schemeClr val="bg2"/>
              </a:buClr>
              <a:buFont typeface="Arial" panose="020B0604020202020204" pitchFamily="34" charset="0"/>
              <a:buChar char="×"/>
            </a:pPr>
            <a:r>
              <a:rPr lang="cs-CZ" altLang="cs-CZ" dirty="0"/>
              <a:t>Neauditujeme hospodaření auditované organizace</a:t>
            </a:r>
          </a:p>
          <a:p>
            <a:pPr marL="541338" indent="-361950">
              <a:lnSpc>
                <a:spcPct val="125000"/>
              </a:lnSpc>
              <a:spcBef>
                <a:spcPts val="600"/>
              </a:spcBef>
              <a:buClr>
                <a:schemeClr val="bg2"/>
              </a:buClr>
              <a:buFont typeface="Arial" panose="020B0604020202020204" pitchFamily="34" charset="0"/>
              <a:buChar char="×"/>
            </a:pPr>
            <a:r>
              <a:rPr lang="cs-CZ" altLang="cs-CZ" dirty="0"/>
              <a:t>Auditní orgán ≠ Interní audit!</a:t>
            </a:r>
          </a:p>
          <a:p>
            <a:pPr marL="541338" indent="-361950">
              <a:lnSpc>
                <a:spcPct val="125000"/>
              </a:lnSpc>
              <a:spcBef>
                <a:spcPts val="600"/>
              </a:spcBef>
              <a:buClr>
                <a:schemeClr val="bg2"/>
              </a:buClr>
              <a:buFont typeface="Arial" panose="020B0604020202020204" pitchFamily="34" charset="0"/>
              <a:buChar char="×"/>
            </a:pPr>
            <a:r>
              <a:rPr lang="cs-CZ" altLang="cs-CZ" dirty="0"/>
              <a:t>Nejsme správcem daně</a:t>
            </a:r>
          </a:p>
          <a:p>
            <a:pPr marL="541338" indent="-361950">
              <a:lnSpc>
                <a:spcPct val="125000"/>
              </a:lnSpc>
              <a:spcBef>
                <a:spcPts val="600"/>
              </a:spcBef>
              <a:buClr>
                <a:schemeClr val="bg2"/>
              </a:buClr>
              <a:buFont typeface="Arial" panose="020B0604020202020204" pitchFamily="34" charset="0"/>
              <a:buChar char="×"/>
            </a:pPr>
            <a:r>
              <a:rPr lang="cs-CZ" altLang="cs-CZ" dirty="0"/>
              <a:t>Nejsme detektivy a policisty</a:t>
            </a:r>
          </a:p>
          <a:p>
            <a:pPr marL="541338" indent="-361950">
              <a:lnSpc>
                <a:spcPct val="125000"/>
              </a:lnSpc>
              <a:spcBef>
                <a:spcPts val="600"/>
              </a:spcBef>
              <a:buClr>
                <a:schemeClr val="bg2"/>
              </a:buClr>
              <a:buFont typeface="Arial" panose="020B0604020202020204" pitchFamily="34" charset="0"/>
              <a:buChar char="×"/>
            </a:pPr>
            <a:r>
              <a:rPr lang="cs-CZ" altLang="cs-CZ" dirty="0"/>
              <a:t>Nejsme nástrojem vyřizování konkurenčního boje</a:t>
            </a:r>
          </a:p>
        </p:txBody>
      </p:sp>
      <p:sp>
        <p:nvSpPr>
          <p:cNvPr id="2" name="Nadpis 1"/>
          <p:cNvSpPr>
            <a:spLocks noGrp="1"/>
          </p:cNvSpPr>
          <p:nvPr>
            <p:ph type="title"/>
          </p:nvPr>
        </p:nvSpPr>
        <p:spPr/>
        <p:txBody>
          <a:bodyPr/>
          <a:lstStyle/>
          <a:p>
            <a:r>
              <a:rPr lang="cs-CZ" dirty="0"/>
              <a:t>Předmět činnosti Auditního orgánu</a:t>
            </a:r>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3</a:t>
            </a:fld>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8"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3</a:t>
            </a:fld>
            <a:endParaRPr lang="en-GB" altLang="cs-CZ" sz="1600" b="1" dirty="0"/>
          </a:p>
        </p:txBody>
      </p:sp>
    </p:spTree>
    <p:extLst>
      <p:ext uri="{BB962C8B-B14F-4D97-AF65-F5344CB8AC3E}">
        <p14:creationId xmlns:p14="http://schemas.microsoft.com/office/powerpoint/2010/main" val="1018380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808760337"/>
              </p:ext>
            </p:extLst>
          </p:nvPr>
        </p:nvGraphicFramePr>
        <p:xfrm>
          <a:off x="1785811" y="3054654"/>
          <a:ext cx="4486905" cy="418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ástupný symbol pro text 4"/>
          <p:cNvSpPr>
            <a:spLocks noGrp="1"/>
          </p:cNvSpPr>
          <p:nvPr>
            <p:ph type="body" idx="1"/>
          </p:nvPr>
        </p:nvSpPr>
        <p:spPr>
          <a:xfrm>
            <a:off x="450156" y="1505055"/>
            <a:ext cx="9697145" cy="657808"/>
          </a:xfrm>
        </p:spPr>
        <p:txBody>
          <a:bodyPr/>
          <a:lstStyle/>
          <a:p>
            <a:pPr marL="0" indent="0" algn="l">
              <a:spcAft>
                <a:spcPts val="684"/>
              </a:spcAft>
              <a:buNone/>
            </a:pPr>
            <a:r>
              <a:rPr lang="cs-CZ" altLang="cs-CZ" dirty="0">
                <a:solidFill>
                  <a:srgbClr val="000000"/>
                </a:solidFill>
              </a:rPr>
              <a:t>Požadavek je důsledné oddělení řídící, platební a auditní funkce</a:t>
            </a:r>
            <a:r>
              <a:rPr lang="cs-CZ" altLang="cs-CZ" dirty="0" smtClean="0">
                <a:solidFill>
                  <a:srgbClr val="000000"/>
                </a:solidFill>
              </a:rPr>
              <a:t>. Je </a:t>
            </a:r>
            <a:r>
              <a:rPr lang="cs-CZ" altLang="cs-CZ" dirty="0">
                <a:solidFill>
                  <a:srgbClr val="000000"/>
                </a:solidFill>
              </a:rPr>
              <a:t>vytvořen systém vzájemně nezávislých orgánů vykonávajících jednotlivé funkce v rámci implementační struktury fondů EU</a:t>
            </a:r>
            <a:r>
              <a:rPr lang="cs-CZ" altLang="cs-CZ" dirty="0" smtClean="0">
                <a:solidFill>
                  <a:srgbClr val="000000"/>
                </a:solidFill>
              </a:rPr>
              <a:t>.</a:t>
            </a:r>
            <a:endParaRPr lang="cs-CZ" altLang="cs-CZ" dirty="0">
              <a:solidFill>
                <a:srgbClr val="000000"/>
              </a:solidFill>
            </a:endParaRPr>
          </a:p>
        </p:txBody>
      </p:sp>
      <p:sp>
        <p:nvSpPr>
          <p:cNvPr id="3" name="Nadpis 2"/>
          <p:cNvSpPr>
            <a:spLocks noGrp="1"/>
          </p:cNvSpPr>
          <p:nvPr>
            <p:ph type="title"/>
          </p:nvPr>
        </p:nvSpPr>
        <p:spPr>
          <a:xfrm>
            <a:off x="469900" y="581025"/>
            <a:ext cx="8990799" cy="430887"/>
          </a:xfrm>
        </p:spPr>
        <p:txBody>
          <a:bodyPr/>
          <a:lstStyle/>
          <a:p>
            <a:pPr>
              <a:defRPr/>
            </a:pPr>
            <a:r>
              <a:rPr lang="cs-CZ" altLang="cs-CZ" sz="2800" dirty="0"/>
              <a:t>Hierarchie kontrol  (řídící a kontrolní systém)</a:t>
            </a:r>
            <a:endParaRPr lang="cs-CZ" dirty="0"/>
          </a:p>
        </p:txBody>
      </p:sp>
      <p:sp>
        <p:nvSpPr>
          <p:cNvPr id="5124"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4</a:t>
            </a:fld>
            <a:endParaRPr lang="en-GB" altLang="cs-CZ" sz="1600" b="1" dirty="0"/>
          </a:p>
        </p:txBody>
      </p:sp>
      <p:sp>
        <p:nvSpPr>
          <p:cNvPr id="5125" name="Text Box 11"/>
          <p:cNvSpPr txBox="1">
            <a:spLocks noChangeArrowheads="1"/>
          </p:cNvSpPr>
          <p:nvPr/>
        </p:nvSpPr>
        <p:spPr bwMode="auto">
          <a:xfrm>
            <a:off x="6138788" y="4002141"/>
            <a:ext cx="1728192" cy="751663"/>
          </a:xfrm>
          <a:prstGeom prst="rect">
            <a:avLst/>
          </a:prstGeom>
          <a:noFill/>
          <a:ln>
            <a:noFill/>
            <a:headEnd/>
            <a:tailEnd/>
          </a:ln>
        </p:spPr>
        <p:style>
          <a:lnRef idx="2">
            <a:schemeClr val="accent1"/>
          </a:lnRef>
          <a:fillRef idx="1">
            <a:schemeClr val="lt1"/>
          </a:fillRef>
          <a:effectRef idx="0">
            <a:schemeClr val="accent1"/>
          </a:effectRef>
          <a:fontRef idx="minor">
            <a:schemeClr val="dk1"/>
          </a:fontRef>
        </p:style>
        <p:txBody>
          <a:bodyPr wrap="square" lIns="104315" tIns="52157" rIns="104315" bIns="52157">
            <a:spAutoFit/>
          </a:bodyPr>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cs-CZ" altLang="cs-CZ" sz="2100" dirty="0" smtClean="0"/>
              <a:t>Příjemce dotace</a:t>
            </a:r>
            <a:endParaRPr lang="cs-CZ" altLang="cs-CZ" sz="2100" dirty="0"/>
          </a:p>
        </p:txBody>
      </p:sp>
      <p:sp>
        <p:nvSpPr>
          <p:cNvPr id="6" name="Obdélník 5"/>
          <p:cNvSpPr/>
          <p:nvPr/>
        </p:nvSpPr>
        <p:spPr>
          <a:xfrm>
            <a:off x="450156" y="2197981"/>
            <a:ext cx="9597186" cy="41615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Národní orgán pro koordinaci</a:t>
            </a:r>
            <a:endParaRPr lang="cs-CZ" dirty="0"/>
          </a:p>
        </p:txBody>
      </p:sp>
      <p:sp>
        <p:nvSpPr>
          <p:cNvPr id="7" name="Veselý obličej 6"/>
          <p:cNvSpPr/>
          <p:nvPr/>
        </p:nvSpPr>
        <p:spPr>
          <a:xfrm>
            <a:off x="6534832" y="4708555"/>
            <a:ext cx="720080" cy="729054"/>
          </a:xfrm>
          <a:prstGeom prst="smileyFace">
            <a:avLst>
              <a:gd name="adj" fmla="val -4653"/>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Obdélník 22"/>
          <p:cNvSpPr/>
          <p:nvPr/>
        </p:nvSpPr>
        <p:spPr>
          <a:xfrm>
            <a:off x="8587060" y="3054654"/>
            <a:ext cx="1944216" cy="83231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t>Evropský úřad </a:t>
            </a:r>
          </a:p>
          <a:p>
            <a:pPr algn="ctr"/>
            <a:r>
              <a:rPr lang="cs-CZ" sz="1600" dirty="0"/>
              <a:t>pro boj proti</a:t>
            </a:r>
          </a:p>
          <a:p>
            <a:pPr algn="ctr"/>
            <a:r>
              <a:rPr lang="cs-CZ" sz="1600" dirty="0"/>
              <a:t>podvodům</a:t>
            </a:r>
          </a:p>
        </p:txBody>
      </p:sp>
      <p:sp>
        <p:nvSpPr>
          <p:cNvPr id="25" name="Obdélník 24"/>
          <p:cNvSpPr/>
          <p:nvPr/>
        </p:nvSpPr>
        <p:spPr>
          <a:xfrm>
            <a:off x="8587060" y="4732412"/>
            <a:ext cx="1944216" cy="83231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t>Evropský účetní</a:t>
            </a:r>
          </a:p>
          <a:p>
            <a:pPr algn="ctr"/>
            <a:r>
              <a:rPr lang="cs-CZ" sz="1600" dirty="0"/>
              <a:t>dvůr</a:t>
            </a:r>
          </a:p>
        </p:txBody>
      </p:sp>
      <p:sp>
        <p:nvSpPr>
          <p:cNvPr id="27" name="Obdélník 26"/>
          <p:cNvSpPr/>
          <p:nvPr/>
        </p:nvSpPr>
        <p:spPr>
          <a:xfrm>
            <a:off x="8587060" y="6410170"/>
            <a:ext cx="1944216" cy="83231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t>Nejvyšší kontrolní</a:t>
            </a:r>
            <a:endParaRPr lang="cs-CZ" sz="1600" dirty="0"/>
          </a:p>
          <a:p>
            <a:pPr algn="ctr"/>
            <a:r>
              <a:rPr lang="cs-CZ" sz="1600" dirty="0"/>
              <a:t> úřad </a:t>
            </a:r>
          </a:p>
        </p:txBody>
      </p:sp>
      <p:sp>
        <p:nvSpPr>
          <p:cNvPr id="9" name="Šipka doprava 8"/>
          <p:cNvSpPr/>
          <p:nvPr/>
        </p:nvSpPr>
        <p:spPr>
          <a:xfrm rot="838866">
            <a:off x="4632328" y="3788703"/>
            <a:ext cx="1670951"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Šipka doprava 28"/>
          <p:cNvSpPr/>
          <p:nvPr/>
        </p:nvSpPr>
        <p:spPr>
          <a:xfrm>
            <a:off x="5242195" y="4675821"/>
            <a:ext cx="1080120"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Šipka doprava 30"/>
          <p:cNvSpPr/>
          <p:nvPr/>
        </p:nvSpPr>
        <p:spPr>
          <a:xfrm rot="20398020">
            <a:off x="5591335" y="5447095"/>
            <a:ext cx="775549"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Šipka doprava 31"/>
          <p:cNvSpPr/>
          <p:nvPr/>
        </p:nvSpPr>
        <p:spPr>
          <a:xfrm rot="18660762">
            <a:off x="5881929" y="6104937"/>
            <a:ext cx="1014576"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Šipka doprava 32"/>
          <p:cNvSpPr/>
          <p:nvPr/>
        </p:nvSpPr>
        <p:spPr>
          <a:xfrm rot="9416203">
            <a:off x="7408620" y="3485864"/>
            <a:ext cx="890996"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Šipka doprava 33"/>
          <p:cNvSpPr/>
          <p:nvPr/>
        </p:nvSpPr>
        <p:spPr>
          <a:xfrm rot="11421887">
            <a:off x="7425576" y="4740369"/>
            <a:ext cx="890996"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Šipka doprava 34"/>
          <p:cNvSpPr/>
          <p:nvPr/>
        </p:nvSpPr>
        <p:spPr>
          <a:xfrm rot="13139411">
            <a:off x="7068434" y="6218860"/>
            <a:ext cx="1296581" cy="362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 Box 12"/>
          <p:cNvSpPr txBox="1">
            <a:spLocks noChangeArrowheads="1"/>
          </p:cNvSpPr>
          <p:nvPr/>
        </p:nvSpPr>
        <p:spPr bwMode="auto">
          <a:xfrm>
            <a:off x="162124" y="2779237"/>
            <a:ext cx="2520280" cy="376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315" tIns="52157" rIns="104315" bIns="52157">
            <a:spAutoFit/>
          </a:bodyPr>
          <a:lstStyle>
            <a:lvl1pPr algn="l">
              <a:spcBef>
                <a:spcPct val="20000"/>
              </a:spcBef>
              <a:buChar char="•"/>
              <a:defRPr sz="2600">
                <a:solidFill>
                  <a:schemeClr val="tx1"/>
                </a:solidFill>
                <a:latin typeface="Arial" charset="0"/>
              </a:defRPr>
            </a:lvl1pPr>
            <a:lvl2pPr marL="742950" indent="-285750" algn="l">
              <a:spcBef>
                <a:spcPct val="20000"/>
              </a:spcBef>
              <a:buChar char="–"/>
              <a:defRPr sz="2200">
                <a:solidFill>
                  <a:schemeClr val="tx1"/>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cs-CZ" altLang="cs-CZ" sz="1400" dirty="0" smtClean="0">
                <a:cs typeface="Arial" charset="0"/>
              </a:rPr>
              <a:t>EK – ověřuje zprávy AO, vykonává audity, schvaluje Popis ŘKS</a:t>
            </a:r>
          </a:p>
          <a:p>
            <a:pPr algn="just" eaLnBrk="1" hangingPunct="1">
              <a:spcBef>
                <a:spcPct val="50000"/>
              </a:spcBef>
              <a:buFontTx/>
              <a:buNone/>
            </a:pPr>
            <a:r>
              <a:rPr lang="cs-CZ" altLang="cs-CZ" sz="1400" dirty="0" smtClean="0">
                <a:cs typeface="Arial" charset="0"/>
              </a:rPr>
              <a:t>AO - funkčně nezávislý na PCO, ŘO, ex-post ověřuje účinnost řídících a kontrolních systémů</a:t>
            </a:r>
          </a:p>
          <a:p>
            <a:pPr algn="just" eaLnBrk="1" hangingPunct="1">
              <a:spcBef>
                <a:spcPct val="50000"/>
              </a:spcBef>
              <a:buFontTx/>
              <a:buNone/>
            </a:pPr>
            <a:r>
              <a:rPr lang="cs-CZ" altLang="cs-CZ" sz="1400" dirty="0" smtClean="0">
                <a:cs typeface="Arial" charset="0"/>
              </a:rPr>
              <a:t>PCO - certifikuje výkaz výdajů a související žádosti o platby do EK-kontroly v rámci certifikace</a:t>
            </a:r>
          </a:p>
          <a:p>
            <a:pPr algn="just" eaLnBrk="1" hangingPunct="1">
              <a:spcBef>
                <a:spcPct val="50000"/>
              </a:spcBef>
              <a:buFontTx/>
              <a:buNone/>
            </a:pPr>
            <a:r>
              <a:rPr lang="cs-CZ" altLang="cs-CZ" sz="1400" dirty="0" smtClean="0">
                <a:cs typeface="Arial" charset="0"/>
              </a:rPr>
              <a:t>ŘO - odpovědnost za řádné řízení programu-kontroly na úrovni příjemce</a:t>
            </a:r>
          </a:p>
          <a:p>
            <a:pPr algn="just" eaLnBrk="1" hangingPunct="1">
              <a:spcBef>
                <a:spcPct val="50000"/>
              </a:spcBef>
              <a:buFontTx/>
              <a:buNone/>
            </a:pPr>
            <a:endParaRPr lang="cs-CZ" altLang="cs-CZ" sz="1400" dirty="0">
              <a:cs typeface="Arial" charset="0"/>
            </a:endParaRPr>
          </a:p>
        </p:txBody>
      </p:sp>
    </p:spTree>
    <p:extLst>
      <p:ext uri="{BB962C8B-B14F-4D97-AF65-F5344CB8AC3E}">
        <p14:creationId xmlns:p14="http://schemas.microsoft.com/office/powerpoint/2010/main" val="47268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ltLang="cs-CZ" dirty="0"/>
              <a:t>Fungování Auditního orgánu</a:t>
            </a:r>
            <a:endParaRPr lang="cs-CZ" dirty="0"/>
          </a:p>
        </p:txBody>
      </p:sp>
      <p:sp>
        <p:nvSpPr>
          <p:cNvPr id="12" name="Obdélník 11"/>
          <p:cNvSpPr/>
          <p:nvPr/>
        </p:nvSpPr>
        <p:spPr>
          <a:xfrm>
            <a:off x="378148" y="1117129"/>
            <a:ext cx="10009112" cy="646331"/>
          </a:xfrm>
          <a:prstGeom prst="rect">
            <a:avLst/>
          </a:prstGeom>
        </p:spPr>
        <p:txBody>
          <a:bodyPr wrap="square">
            <a:spAutoFit/>
          </a:bodyPr>
          <a:lstStyle/>
          <a:p>
            <a:pPr defTabSz="914400">
              <a:defRPr/>
            </a:pPr>
            <a:r>
              <a:rPr lang="cs-CZ" altLang="cs-CZ" dirty="0"/>
              <a:t>Jak vidíme na obrázku, nejdříve je vytvořena metodika auditů a auditní strategie, na základě které se </a:t>
            </a:r>
            <a:r>
              <a:rPr lang="cs-CZ" altLang="cs-CZ" dirty="0" smtClean="0"/>
              <a:t>naplánují </a:t>
            </a:r>
            <a:r>
              <a:rPr lang="cs-CZ" altLang="cs-CZ" dirty="0"/>
              <a:t>audity, po jejich provedení následuje fáze reportingu a monitoringu.</a:t>
            </a:r>
          </a:p>
        </p:txBody>
      </p:sp>
      <p:cxnSp>
        <p:nvCxnSpPr>
          <p:cNvPr id="4" name="Přímá spojnice se šipkou 3"/>
          <p:cNvCxnSpPr/>
          <p:nvPr/>
        </p:nvCxnSpPr>
        <p:spPr>
          <a:xfrm>
            <a:off x="5166523" y="2147323"/>
            <a:ext cx="0" cy="397900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 name="Obdélník 4"/>
          <p:cNvSpPr/>
          <p:nvPr/>
        </p:nvSpPr>
        <p:spPr>
          <a:xfrm>
            <a:off x="1458268" y="1947317"/>
            <a:ext cx="3573005" cy="830997"/>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Metodologie auditu</a:t>
            </a:r>
          </a:p>
          <a:p>
            <a:pPr marL="0" lvl="1" algn="r">
              <a:defRPr/>
            </a:pPr>
            <a:r>
              <a:rPr lang="cs-CZ" sz="1400" b="1" dirty="0" smtClean="0">
                <a:solidFill>
                  <a:schemeClr val="tx2"/>
                </a:solidFill>
                <a:latin typeface="Arial" panose="020B0604020202020204" pitchFamily="34" charset="0"/>
                <a:cs typeface="Arial" panose="020B0604020202020204" pitchFamily="34" charset="0"/>
              </a:rPr>
              <a:t>Auditní strategie, Mezinárodní standardy, Metodické postupy </a:t>
            </a:r>
            <a:r>
              <a:rPr lang="cs-CZ" sz="1600" b="1" dirty="0" smtClean="0">
                <a:solidFill>
                  <a:schemeClr val="accent1">
                    <a:lumMod val="75000"/>
                  </a:schemeClr>
                </a:solidFill>
                <a:ea typeface="ＭＳ Ｐゴシック" pitchFamily="50" charset="-128"/>
              </a:rPr>
              <a:t> </a:t>
            </a:r>
            <a:endParaRPr lang="cs-CZ" sz="1600" b="1" dirty="0">
              <a:solidFill>
                <a:schemeClr val="accent1">
                  <a:lumMod val="75000"/>
                </a:schemeClr>
              </a:solidFill>
              <a:ea typeface="ＭＳ Ｐゴシック" pitchFamily="50" charset="-128"/>
            </a:endParaRPr>
          </a:p>
        </p:txBody>
      </p:sp>
      <p:sp>
        <p:nvSpPr>
          <p:cNvPr id="6" name="Obdélník 5"/>
          <p:cNvSpPr/>
          <p:nvPr/>
        </p:nvSpPr>
        <p:spPr>
          <a:xfrm>
            <a:off x="5285140" y="2641507"/>
            <a:ext cx="3413967" cy="584775"/>
          </a:xfrm>
          <a:prstGeom prst="rect">
            <a:avLst/>
          </a:prstGeom>
        </p:spPr>
        <p:txBody>
          <a:bodyPr wrap="square">
            <a:spAutoFit/>
          </a:bodyPr>
          <a:lstStyle/>
          <a:p>
            <a:r>
              <a:rPr lang="cs-CZ" b="1" dirty="0" smtClean="0">
                <a:solidFill>
                  <a:schemeClr val="accent1">
                    <a:lumMod val="75000"/>
                  </a:schemeClr>
                </a:solidFill>
                <a:ea typeface="ＭＳ Ｐゴシック" pitchFamily="50" charset="-128"/>
              </a:rPr>
              <a:t>Plánování auditů</a:t>
            </a:r>
          </a:p>
          <a:p>
            <a:pPr marL="0" lvl="1"/>
            <a:r>
              <a:rPr lang="cs-CZ" sz="1400" b="1" dirty="0" smtClean="0">
                <a:solidFill>
                  <a:schemeClr val="tx2"/>
                </a:solidFill>
                <a:latin typeface="Arial" panose="020B0604020202020204" pitchFamily="34" charset="0"/>
                <a:cs typeface="Arial" panose="020B0604020202020204" pitchFamily="34" charset="0"/>
              </a:rPr>
              <a:t>Vzorkování, doplňkový vzorek</a:t>
            </a:r>
            <a:endParaRPr lang="cs-CZ" sz="1400" b="1" dirty="0">
              <a:solidFill>
                <a:schemeClr val="tx2"/>
              </a:solidFill>
            </a:endParaRPr>
          </a:p>
        </p:txBody>
      </p:sp>
      <p:sp>
        <p:nvSpPr>
          <p:cNvPr id="33" name="Obdélník 32"/>
          <p:cNvSpPr/>
          <p:nvPr/>
        </p:nvSpPr>
        <p:spPr>
          <a:xfrm>
            <a:off x="5285140" y="3700706"/>
            <a:ext cx="4000860" cy="584775"/>
          </a:xfrm>
          <a:prstGeom prst="rect">
            <a:avLst/>
          </a:prstGeom>
        </p:spPr>
        <p:txBody>
          <a:bodyPr wrap="square">
            <a:spAutoFit/>
          </a:bodyPr>
          <a:lstStyle/>
          <a:p>
            <a:r>
              <a:rPr lang="cs-CZ" b="1" dirty="0">
                <a:solidFill>
                  <a:schemeClr val="accent1">
                    <a:lumMod val="75000"/>
                  </a:schemeClr>
                </a:solidFill>
                <a:ea typeface="ＭＳ Ｐゴシック" pitchFamily="50" charset="-128"/>
              </a:rPr>
              <a:t>Výkon</a:t>
            </a:r>
          </a:p>
          <a:p>
            <a:pPr marL="0" lvl="1"/>
            <a:r>
              <a:rPr lang="cs-CZ" sz="1400" b="1" dirty="0">
                <a:solidFill>
                  <a:schemeClr val="tx2"/>
                </a:solidFill>
                <a:latin typeface="Arial" panose="020B0604020202020204" pitchFamily="34" charset="0"/>
                <a:cs typeface="Arial" panose="020B0604020202020204" pitchFamily="34" charset="0"/>
              </a:rPr>
              <a:t>Analýzy, Rozhovory, Testování, </a:t>
            </a:r>
            <a:r>
              <a:rPr lang="cs-CZ" sz="1400" b="1" dirty="0" smtClean="0">
                <a:solidFill>
                  <a:schemeClr val="tx2"/>
                </a:solidFill>
                <a:latin typeface="Arial" panose="020B0604020202020204" pitchFamily="34" charset="0"/>
                <a:cs typeface="Arial" panose="020B0604020202020204" pitchFamily="34" charset="0"/>
              </a:rPr>
              <a:t>Pozorování</a:t>
            </a:r>
            <a:endParaRPr lang="cs-CZ" sz="1400" b="1" dirty="0">
              <a:solidFill>
                <a:schemeClr val="tx2"/>
              </a:solidFill>
              <a:latin typeface="Arial" panose="020B0604020202020204" pitchFamily="34" charset="0"/>
              <a:cs typeface="Arial" panose="020B0604020202020204" pitchFamily="34" charset="0"/>
            </a:endParaRPr>
          </a:p>
        </p:txBody>
      </p:sp>
      <p:sp>
        <p:nvSpPr>
          <p:cNvPr id="37" name="Obdélník 36"/>
          <p:cNvSpPr/>
          <p:nvPr/>
        </p:nvSpPr>
        <p:spPr>
          <a:xfrm>
            <a:off x="1862921" y="3124642"/>
            <a:ext cx="3168352"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Příprava</a:t>
            </a:r>
          </a:p>
          <a:p>
            <a:pPr marL="0" lvl="1" algn="r">
              <a:defRPr/>
            </a:pPr>
            <a:r>
              <a:rPr lang="cs-CZ" sz="1400" b="1" dirty="0" smtClean="0">
                <a:solidFill>
                  <a:schemeClr val="tx2"/>
                </a:solidFill>
                <a:latin typeface="Arial" panose="020B0604020202020204" pitchFamily="34" charset="0"/>
                <a:cs typeface="Arial" panose="020B0604020202020204" pitchFamily="34" charset="0"/>
              </a:rPr>
              <a:t>Zahájení, Prvotní analýza, Program</a:t>
            </a:r>
            <a:endParaRPr lang="cs-CZ" sz="1400" b="1" dirty="0">
              <a:solidFill>
                <a:schemeClr val="tx2"/>
              </a:solidFill>
              <a:latin typeface="Arial" panose="020B0604020202020204" pitchFamily="34" charset="0"/>
              <a:cs typeface="Arial" panose="020B0604020202020204" pitchFamily="34" charset="0"/>
            </a:endParaRPr>
          </a:p>
        </p:txBody>
      </p:sp>
      <p:sp>
        <p:nvSpPr>
          <p:cNvPr id="47" name="Obdélník 46"/>
          <p:cNvSpPr/>
          <p:nvPr/>
        </p:nvSpPr>
        <p:spPr>
          <a:xfrm>
            <a:off x="1862921" y="4276770"/>
            <a:ext cx="3168352"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Výsledek</a:t>
            </a:r>
          </a:p>
          <a:p>
            <a:pPr marL="0" lvl="1" algn="r">
              <a:defRPr/>
            </a:pPr>
            <a:r>
              <a:rPr lang="cs-CZ" sz="1400" b="1" dirty="0" smtClean="0">
                <a:solidFill>
                  <a:schemeClr val="tx2"/>
                </a:solidFill>
                <a:latin typeface="Arial" panose="020B0604020202020204" pitchFamily="34" charset="0"/>
                <a:cs typeface="Arial" panose="020B0604020202020204" pitchFamily="34" charset="0"/>
              </a:rPr>
              <a:t>Návrh Zprávy, Projednání, Zpráva</a:t>
            </a:r>
            <a:endParaRPr lang="cs-CZ" sz="1400" b="1" dirty="0">
              <a:solidFill>
                <a:schemeClr val="tx2"/>
              </a:solidFill>
              <a:latin typeface="Arial" panose="020B0604020202020204" pitchFamily="34" charset="0"/>
              <a:cs typeface="Arial" panose="020B0604020202020204" pitchFamily="34" charset="0"/>
            </a:endParaRPr>
          </a:p>
        </p:txBody>
      </p:sp>
      <p:sp>
        <p:nvSpPr>
          <p:cNvPr id="49" name="Obdélník 48"/>
          <p:cNvSpPr/>
          <p:nvPr/>
        </p:nvSpPr>
        <p:spPr>
          <a:xfrm>
            <a:off x="5285140" y="4780826"/>
            <a:ext cx="4000860" cy="584775"/>
          </a:xfrm>
          <a:prstGeom prst="rect">
            <a:avLst/>
          </a:prstGeom>
        </p:spPr>
        <p:txBody>
          <a:bodyPr wrap="square">
            <a:spAutoFit/>
          </a:bodyPr>
          <a:lstStyle/>
          <a:p>
            <a:r>
              <a:rPr lang="cs-CZ" b="1" dirty="0" smtClean="0">
                <a:solidFill>
                  <a:schemeClr val="accent1">
                    <a:lumMod val="75000"/>
                  </a:schemeClr>
                </a:solidFill>
                <a:ea typeface="ＭＳ Ｐゴシック" pitchFamily="50" charset="-128"/>
              </a:rPr>
              <a:t>Reporting</a:t>
            </a:r>
          </a:p>
          <a:p>
            <a:r>
              <a:rPr lang="cs-CZ" sz="1400" b="1" dirty="0" smtClean="0">
                <a:solidFill>
                  <a:schemeClr val="tx2"/>
                </a:solidFill>
                <a:latin typeface="Arial" panose="020B0604020202020204" pitchFamily="34" charset="0"/>
                <a:cs typeface="Arial" panose="020B0604020202020204" pitchFamily="34" charset="0"/>
              </a:rPr>
              <a:t>Ministr, Souhrnné </a:t>
            </a:r>
            <a:r>
              <a:rPr lang="cs-CZ" sz="1400" b="1" dirty="0">
                <a:solidFill>
                  <a:schemeClr val="tx2"/>
                </a:solidFill>
                <a:latin typeface="Arial" panose="020B0604020202020204" pitchFamily="34" charset="0"/>
                <a:cs typeface="Arial" panose="020B0604020202020204" pitchFamily="34" charset="0"/>
              </a:rPr>
              <a:t>/ roční zprávy</a:t>
            </a:r>
          </a:p>
        </p:txBody>
      </p:sp>
      <p:sp>
        <p:nvSpPr>
          <p:cNvPr id="50" name="Obdélník 49"/>
          <p:cNvSpPr/>
          <p:nvPr/>
        </p:nvSpPr>
        <p:spPr>
          <a:xfrm>
            <a:off x="738188" y="5284882"/>
            <a:ext cx="4293085"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Monitoring</a:t>
            </a:r>
          </a:p>
          <a:p>
            <a:pPr marL="0" lvl="1" algn="r">
              <a:defRPr/>
            </a:pPr>
            <a:r>
              <a:rPr lang="cs-CZ" sz="1400" b="1" dirty="0" smtClean="0">
                <a:solidFill>
                  <a:schemeClr val="tx2"/>
                </a:solidFill>
                <a:latin typeface="Arial" panose="020B0604020202020204" pitchFamily="34" charset="0"/>
                <a:cs typeface="Arial" panose="020B0604020202020204" pitchFamily="34" charset="0"/>
              </a:rPr>
              <a:t>Sledování plnění opatření k nápravě</a:t>
            </a:r>
            <a:endParaRPr lang="cs-CZ" sz="1400" b="1" dirty="0">
              <a:solidFill>
                <a:schemeClr val="tx2"/>
              </a:solidFill>
              <a:latin typeface="Arial" panose="020B0604020202020204" pitchFamily="34" charset="0"/>
              <a:cs typeface="Arial" panose="020B0604020202020204" pitchFamily="34" charset="0"/>
            </a:endParaRPr>
          </a:p>
        </p:txBody>
      </p:sp>
      <p:sp>
        <p:nvSpPr>
          <p:cNvPr id="51" name="Obdélník 50"/>
          <p:cNvSpPr/>
          <p:nvPr/>
        </p:nvSpPr>
        <p:spPr>
          <a:xfrm>
            <a:off x="4269207" y="6146930"/>
            <a:ext cx="1800200" cy="369332"/>
          </a:xfrm>
          <a:prstGeom prst="rect">
            <a:avLst/>
          </a:prstGeom>
        </p:spPr>
        <p:txBody>
          <a:bodyPr wrap="square">
            <a:spAutoFit/>
          </a:bodyPr>
          <a:lstStyle/>
          <a:p>
            <a:r>
              <a:rPr lang="cs-CZ" b="1" dirty="0">
                <a:solidFill>
                  <a:schemeClr val="accent1">
                    <a:lumMod val="75000"/>
                  </a:schemeClr>
                </a:solidFill>
                <a:ea typeface="ＭＳ Ｐゴシック" pitchFamily="50" charset="-128"/>
              </a:rPr>
              <a:t>Výrok </a:t>
            </a:r>
            <a:r>
              <a:rPr lang="cs-CZ" b="1" dirty="0" smtClean="0">
                <a:solidFill>
                  <a:schemeClr val="accent1">
                    <a:lumMod val="75000"/>
                  </a:schemeClr>
                </a:solidFill>
                <a:ea typeface="ＭＳ Ｐゴシック" pitchFamily="50" charset="-128"/>
              </a:rPr>
              <a:t>auditora</a:t>
            </a:r>
            <a:endParaRPr lang="cs-CZ" b="1" dirty="0">
              <a:solidFill>
                <a:schemeClr val="accent1">
                  <a:lumMod val="75000"/>
                </a:schemeClr>
              </a:solidFill>
              <a:ea typeface="ＭＳ Ｐゴシック" pitchFamily="50" charset="-128"/>
            </a:endParaRPr>
          </a:p>
        </p:txBody>
      </p:sp>
      <p:sp>
        <p:nvSpPr>
          <p:cNvPr id="52" name="Obdélník 51"/>
          <p:cNvSpPr/>
          <p:nvPr/>
        </p:nvSpPr>
        <p:spPr>
          <a:xfrm>
            <a:off x="3650592" y="6516262"/>
            <a:ext cx="3031861" cy="369332"/>
          </a:xfrm>
          <a:prstGeom prst="rect">
            <a:avLst/>
          </a:prstGeom>
        </p:spPr>
        <p:txBody>
          <a:bodyPr wrap="square">
            <a:spAutoFit/>
          </a:bodyPr>
          <a:lstStyle/>
          <a:p>
            <a:pPr algn="ctr">
              <a:defRPr/>
            </a:pPr>
            <a:r>
              <a:rPr lang="cs-CZ" b="1" dirty="0" smtClean="0">
                <a:solidFill>
                  <a:schemeClr val="accent1">
                    <a:lumMod val="75000"/>
                  </a:schemeClr>
                </a:solidFill>
                <a:ea typeface="ＭＳ Ｐゴシック" pitchFamily="50" charset="-128"/>
              </a:rPr>
              <a:t>Výroční kontrolní zpráva</a:t>
            </a:r>
            <a:endParaRPr lang="cs-CZ" b="1" dirty="0">
              <a:solidFill>
                <a:schemeClr val="accent1">
                  <a:lumMod val="75000"/>
                </a:schemeClr>
              </a:solidFill>
              <a:ea typeface="ＭＳ Ｐゴシック" pitchFamily="50" charset="-128"/>
            </a:endParaRPr>
          </a:p>
        </p:txBody>
      </p:sp>
      <p:sp>
        <p:nvSpPr>
          <p:cNvPr id="8" name="Ovál 7"/>
          <p:cNvSpPr/>
          <p:nvPr/>
        </p:nvSpPr>
        <p:spPr>
          <a:xfrm>
            <a:off x="5076090" y="2054106"/>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3" name="Ovál 52"/>
          <p:cNvSpPr/>
          <p:nvPr/>
        </p:nvSpPr>
        <p:spPr>
          <a:xfrm>
            <a:off x="5076090" y="2747460"/>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4" name="Ovál 53"/>
          <p:cNvSpPr/>
          <p:nvPr/>
        </p:nvSpPr>
        <p:spPr>
          <a:xfrm>
            <a:off x="5076090" y="3238982"/>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5" name="Ovál 54"/>
          <p:cNvSpPr/>
          <p:nvPr/>
        </p:nvSpPr>
        <p:spPr>
          <a:xfrm>
            <a:off x="5076090" y="3806659"/>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6" name="Ovál 55"/>
          <p:cNvSpPr/>
          <p:nvPr/>
        </p:nvSpPr>
        <p:spPr>
          <a:xfrm>
            <a:off x="5076090" y="4404534"/>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7" name="Ovál 56"/>
          <p:cNvSpPr/>
          <p:nvPr/>
        </p:nvSpPr>
        <p:spPr>
          <a:xfrm>
            <a:off x="5076090" y="4874245"/>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8" name="Ovál 57"/>
          <p:cNvSpPr/>
          <p:nvPr/>
        </p:nvSpPr>
        <p:spPr>
          <a:xfrm>
            <a:off x="5076090" y="5405297"/>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1"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5</a:t>
            </a:fld>
            <a:endParaRPr lang="en-GB" altLang="cs-CZ" sz="1600" b="1" dirty="0"/>
          </a:p>
        </p:txBody>
      </p:sp>
    </p:spTree>
    <p:extLst>
      <p:ext uri="{BB962C8B-B14F-4D97-AF65-F5344CB8AC3E}">
        <p14:creationId xmlns:p14="http://schemas.microsoft.com/office/powerpoint/2010/main" val="2874632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pPr marL="636588" indent="-457200">
              <a:lnSpc>
                <a:spcPct val="150000"/>
              </a:lnSpc>
              <a:buFont typeface="+mj-lt"/>
              <a:buAutoNum type="arabicPeriod"/>
            </a:pPr>
            <a:r>
              <a:rPr lang="cs-CZ" sz="2400" dirty="0" smtClean="0"/>
              <a:t>Plánování </a:t>
            </a:r>
            <a:r>
              <a:rPr lang="cs-CZ" sz="2400" dirty="0"/>
              <a:t>(Auditní strategie, plány auditů)</a:t>
            </a:r>
          </a:p>
          <a:p>
            <a:pPr marL="636588" indent="-457200">
              <a:lnSpc>
                <a:spcPct val="150000"/>
              </a:lnSpc>
              <a:buFont typeface="+mj-lt"/>
              <a:buAutoNum type="arabicPeriod"/>
            </a:pPr>
            <a:r>
              <a:rPr lang="cs-CZ" sz="2400" dirty="0"/>
              <a:t>Audit designace</a:t>
            </a:r>
          </a:p>
          <a:p>
            <a:pPr marL="636588" indent="-457200">
              <a:lnSpc>
                <a:spcPct val="150000"/>
              </a:lnSpc>
              <a:buFont typeface="+mj-lt"/>
              <a:buAutoNum type="arabicPeriod"/>
            </a:pPr>
            <a:r>
              <a:rPr lang="cs-CZ" sz="2400" dirty="0"/>
              <a:t>Audity operací</a:t>
            </a:r>
          </a:p>
          <a:p>
            <a:pPr marL="636588" indent="-457200">
              <a:lnSpc>
                <a:spcPct val="150000"/>
              </a:lnSpc>
              <a:buFont typeface="+mj-lt"/>
              <a:buAutoNum type="arabicPeriod"/>
            </a:pPr>
            <a:r>
              <a:rPr lang="cs-CZ" sz="2400" dirty="0"/>
              <a:t>Audity systému</a:t>
            </a:r>
          </a:p>
          <a:p>
            <a:pPr marL="636588" indent="-457200">
              <a:lnSpc>
                <a:spcPct val="150000"/>
              </a:lnSpc>
              <a:buFont typeface="+mj-lt"/>
              <a:buAutoNum type="arabicPeriod"/>
            </a:pPr>
            <a:r>
              <a:rPr lang="cs-CZ" sz="2400" dirty="0"/>
              <a:t>Audity účetní závěrky</a:t>
            </a:r>
          </a:p>
          <a:p>
            <a:pPr marL="636588" indent="-457200">
              <a:lnSpc>
                <a:spcPct val="150000"/>
              </a:lnSpc>
              <a:buFont typeface="+mj-lt"/>
              <a:buAutoNum type="arabicPeriod"/>
            </a:pPr>
            <a:r>
              <a:rPr lang="cs-CZ" sz="2400" dirty="0"/>
              <a:t>Audity dle požadavků Evropské komise</a:t>
            </a:r>
          </a:p>
          <a:p>
            <a:pPr marL="636588" indent="-457200">
              <a:lnSpc>
                <a:spcPct val="150000"/>
              </a:lnSpc>
              <a:buFont typeface="+mj-lt"/>
              <a:buAutoNum type="arabicPeriod"/>
            </a:pPr>
            <a:r>
              <a:rPr lang="cs-CZ" sz="2400" dirty="0"/>
              <a:t>Reporting</a:t>
            </a:r>
          </a:p>
          <a:p>
            <a:pPr marL="917575" lvl="1" indent="-457200">
              <a:lnSpc>
                <a:spcPct val="150000"/>
              </a:lnSpc>
              <a:buFont typeface="+mj-lt"/>
              <a:buAutoNum type="alphaLcParenR"/>
            </a:pPr>
            <a:r>
              <a:rPr lang="cs-CZ" sz="2000" dirty="0"/>
              <a:t>Koordinace auditů s Evropským účetním dvorem a Evropskou komisí</a:t>
            </a:r>
          </a:p>
          <a:p>
            <a:pPr marL="917575" lvl="1" indent="-457200">
              <a:lnSpc>
                <a:spcPct val="150000"/>
              </a:lnSpc>
              <a:buFont typeface="+mj-lt"/>
              <a:buAutoNum type="alphaLcParenR"/>
            </a:pPr>
            <a:r>
              <a:rPr lang="cs-CZ" sz="2000" dirty="0"/>
              <a:t>Poradenská a konzultační </a:t>
            </a:r>
            <a:r>
              <a:rPr lang="cs-CZ" sz="2000" dirty="0" smtClean="0"/>
              <a:t>činnost</a:t>
            </a:r>
            <a:endParaRPr lang="cs-CZ" sz="2000" dirty="0"/>
          </a:p>
        </p:txBody>
      </p:sp>
      <p:sp>
        <p:nvSpPr>
          <p:cNvPr id="3" name="Nadpis 2"/>
          <p:cNvSpPr>
            <a:spLocks noGrp="1"/>
          </p:cNvSpPr>
          <p:nvPr>
            <p:ph type="title"/>
          </p:nvPr>
        </p:nvSpPr>
        <p:spPr/>
        <p:txBody>
          <a:bodyPr/>
          <a:lstStyle/>
          <a:p>
            <a:r>
              <a:rPr lang="cs-CZ" dirty="0"/>
              <a:t>Činnosti Auditního orgánu</a:t>
            </a:r>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6</a:t>
            </a:fld>
            <a:endParaRPr lang="cs-CZ" dirty="0"/>
          </a:p>
        </p:txBody>
      </p:sp>
      <p:sp>
        <p:nvSpPr>
          <p:cNvPr id="7"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6</a:t>
            </a:fld>
            <a:endParaRPr lang="en-GB" altLang="cs-CZ" sz="1600" b="1" dirty="0"/>
          </a:p>
        </p:txBody>
      </p:sp>
    </p:spTree>
    <p:extLst>
      <p:ext uri="{BB962C8B-B14F-4D97-AF65-F5344CB8AC3E}">
        <p14:creationId xmlns:p14="http://schemas.microsoft.com/office/powerpoint/2010/main" val="259549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2400" dirty="0" smtClean="0"/>
              <a:t>Cílem auditu operace je prověřit:</a:t>
            </a:r>
          </a:p>
          <a:p>
            <a:pPr lvl="1"/>
            <a:r>
              <a:rPr lang="cs-CZ" sz="2400" dirty="0" smtClean="0"/>
              <a:t>Soulad realizace projektu se Smlouvou o podmínkách poskytnutí dotace</a:t>
            </a:r>
          </a:p>
          <a:p>
            <a:pPr lvl="1"/>
            <a:r>
              <a:rPr lang="cs-CZ" sz="2400" dirty="0" smtClean="0"/>
              <a:t>Způsobilost výdajů</a:t>
            </a:r>
          </a:p>
          <a:p>
            <a:pPr lvl="1"/>
            <a:r>
              <a:rPr lang="cs-CZ" sz="2400" dirty="0" smtClean="0"/>
              <a:t>Soulad realizace projektu s pravidly pro projekty generující příjmy</a:t>
            </a:r>
          </a:p>
          <a:p>
            <a:pPr lvl="1"/>
            <a:r>
              <a:rPr lang="cs-CZ" sz="2400" dirty="0" smtClean="0"/>
              <a:t>Soulad realizace projektu s právními předpisy EU a ČR, zejména:</a:t>
            </a:r>
          </a:p>
          <a:p>
            <a:pPr marL="1200150" lvl="2" indent="-285750">
              <a:buFont typeface="Arial" panose="020B0604020202020204" pitchFamily="34" charset="0"/>
              <a:buChar char="•"/>
            </a:pPr>
            <a:r>
              <a:rPr lang="cs-CZ" sz="2400" dirty="0" smtClean="0"/>
              <a:t>Zadávání veřejných zakázek</a:t>
            </a:r>
          </a:p>
          <a:p>
            <a:pPr marL="1200150" lvl="2" indent="-285750">
              <a:buFont typeface="Arial" panose="020B0604020202020204" pitchFamily="34" charset="0"/>
              <a:buChar char="•"/>
            </a:pPr>
            <a:r>
              <a:rPr lang="cs-CZ" sz="2400" dirty="0" smtClean="0"/>
              <a:t>Účetnictví</a:t>
            </a:r>
          </a:p>
          <a:p>
            <a:pPr marL="1200150" lvl="2" indent="-285750">
              <a:buFont typeface="Arial" panose="020B0604020202020204" pitchFamily="34" charset="0"/>
              <a:buChar char="•"/>
            </a:pPr>
            <a:r>
              <a:rPr lang="cs-CZ" sz="2400" dirty="0" smtClean="0"/>
              <a:t>Veřejné podpory</a:t>
            </a:r>
          </a:p>
          <a:p>
            <a:pPr marL="1200150" lvl="2" indent="-285750">
              <a:buFont typeface="Arial" panose="020B0604020202020204" pitchFamily="34" charset="0"/>
              <a:buChar char="•"/>
            </a:pPr>
            <a:r>
              <a:rPr lang="cs-CZ" sz="2400" dirty="0" smtClean="0"/>
              <a:t>Ochrany životního prostředí</a:t>
            </a:r>
          </a:p>
          <a:p>
            <a:pPr marL="1200150" lvl="2" indent="-285750">
              <a:buFont typeface="Arial" panose="020B0604020202020204" pitchFamily="34" charset="0"/>
              <a:buChar char="•"/>
            </a:pPr>
            <a:r>
              <a:rPr lang="cs-CZ" sz="2400" dirty="0" smtClean="0"/>
              <a:t>Rovných příležitostí</a:t>
            </a:r>
          </a:p>
          <a:p>
            <a:pPr lvl="1"/>
            <a:r>
              <a:rPr lang="cs-CZ" sz="2400" dirty="0" smtClean="0"/>
              <a:t>Soulad realizace projektu s pravidly pro publicitu</a:t>
            </a:r>
          </a:p>
          <a:p>
            <a:pPr lvl="1"/>
            <a:r>
              <a:rPr lang="cs-CZ" sz="2400" dirty="0" smtClean="0"/>
              <a:t>Naplnění příslušných monitorovacích ukazatelů</a:t>
            </a:r>
          </a:p>
          <a:p>
            <a:pPr lvl="1"/>
            <a:endParaRPr lang="cs-CZ" sz="2400" dirty="0" smtClean="0"/>
          </a:p>
          <a:p>
            <a:endParaRPr lang="cs-CZ" sz="2400" dirty="0" smtClean="0"/>
          </a:p>
          <a:p>
            <a:endParaRPr lang="cs-CZ" sz="2400" dirty="0" smtClean="0"/>
          </a:p>
          <a:p>
            <a:endParaRPr lang="cs-CZ" sz="2400" dirty="0" smtClean="0"/>
          </a:p>
          <a:p>
            <a:endParaRPr lang="cs-CZ" sz="2400" dirty="0" smtClean="0"/>
          </a:p>
          <a:p>
            <a:endParaRPr lang="cs-CZ" sz="2400" dirty="0"/>
          </a:p>
        </p:txBody>
      </p:sp>
      <p:sp>
        <p:nvSpPr>
          <p:cNvPr id="2" name="Nadpis 1"/>
          <p:cNvSpPr>
            <a:spLocks noGrp="1"/>
          </p:cNvSpPr>
          <p:nvPr>
            <p:ph type="title"/>
          </p:nvPr>
        </p:nvSpPr>
        <p:spPr/>
        <p:txBody>
          <a:bodyPr/>
          <a:lstStyle/>
          <a:p>
            <a:r>
              <a:rPr lang="cs-CZ" smtClean="0"/>
              <a:t>Cíl auditu operace</a:t>
            </a:r>
            <a:endParaRPr lang="cs-CZ" dirty="0"/>
          </a:p>
        </p:txBody>
      </p:sp>
      <p:sp>
        <p:nvSpPr>
          <p:cNvPr id="8" name="Slide Number Placeholder 3"/>
          <p:cNvSpPr txBox="1">
            <a:spLocks/>
          </p:cNvSpPr>
          <p:nvPr/>
        </p:nvSpPr>
        <p:spPr bwMode="auto">
          <a:xfrm>
            <a:off x="9388287" y="708317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09B4BFE8-580F-4FA4-A10B-CB029B756754}" type="slidenum">
              <a:rPr lang="en-GB" altLang="cs-CZ" sz="1600" b="1"/>
              <a:pPr algn="ctr" eaLnBrk="1" hangingPunct="1">
                <a:spcBef>
                  <a:spcPct val="0"/>
                </a:spcBef>
                <a:buFontTx/>
                <a:buNone/>
              </a:pPr>
              <a:t>7</a:t>
            </a:fld>
            <a:endParaRPr lang="en-GB" altLang="cs-CZ" sz="1600" b="1" dirty="0"/>
          </a:p>
        </p:txBody>
      </p:sp>
    </p:spTree>
    <p:extLst>
      <p:ext uri="{BB962C8B-B14F-4D97-AF65-F5344CB8AC3E}">
        <p14:creationId xmlns:p14="http://schemas.microsoft.com/office/powerpoint/2010/main" val="616844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546100" y="1261145"/>
            <a:ext cx="9612000" cy="5410200"/>
          </a:xfrm>
        </p:spPr>
        <p:txBody>
          <a:bodyPr/>
          <a:lstStyle/>
          <a:p>
            <a:r>
              <a:rPr lang="cs-CZ" altLang="cs-CZ" sz="3200" dirty="0" smtClean="0">
                <a:solidFill>
                  <a:schemeClr val="bg2"/>
                </a:solidFill>
              </a:rPr>
              <a:t>…</a:t>
            </a:r>
          </a:p>
          <a:p>
            <a:r>
              <a:rPr lang="cs-CZ" altLang="cs-CZ" sz="3200" dirty="0" smtClean="0"/>
              <a:t>Skutečnost, zda by projekt vybrán v souladu s pravidly pro daný program</a:t>
            </a:r>
          </a:p>
          <a:p>
            <a:r>
              <a:rPr lang="cs-CZ" altLang="cs-CZ" sz="3200" dirty="0" smtClean="0"/>
              <a:t>Účetnictví projektu</a:t>
            </a:r>
          </a:p>
          <a:p>
            <a:r>
              <a:rPr lang="cs-CZ" altLang="cs-CZ" sz="3200" dirty="0" smtClean="0"/>
              <a:t>Způsobilost výdajů z pohledu pravidel programu</a:t>
            </a:r>
          </a:p>
          <a:p>
            <a:r>
              <a:rPr lang="cs-CZ" altLang="cs-CZ" sz="3200" dirty="0" smtClean="0"/>
              <a:t>Uchování dokladů, tzv. audit trail</a:t>
            </a:r>
          </a:p>
          <a:p>
            <a:r>
              <a:rPr lang="cs-CZ" altLang="cs-CZ" sz="3200" dirty="0" smtClean="0"/>
              <a:t>Veřejné zakázky</a:t>
            </a:r>
          </a:p>
          <a:p>
            <a:r>
              <a:rPr lang="cs-CZ" altLang="cs-CZ" sz="3200" dirty="0" smtClean="0"/>
              <a:t>Veřejná podpora</a:t>
            </a:r>
          </a:p>
          <a:p>
            <a:r>
              <a:rPr lang="cs-CZ" altLang="cs-CZ" sz="3200" dirty="0" smtClean="0"/>
              <a:t>Výsledky jiných kontrol</a:t>
            </a:r>
          </a:p>
          <a:p>
            <a:r>
              <a:rPr lang="cs-CZ" altLang="cs-CZ" sz="3200" dirty="0" smtClean="0"/>
              <a:t>Aj.</a:t>
            </a:r>
            <a:endParaRPr lang="cs-CZ" altLang="cs-CZ" sz="3200" dirty="0"/>
          </a:p>
        </p:txBody>
      </p:sp>
      <p:sp>
        <p:nvSpPr>
          <p:cNvPr id="28674" name="Rectangle 2"/>
          <p:cNvSpPr>
            <a:spLocks noGrp="1" noChangeArrowheads="1"/>
          </p:cNvSpPr>
          <p:nvPr>
            <p:ph type="title"/>
          </p:nvPr>
        </p:nvSpPr>
        <p:spPr/>
        <p:txBody>
          <a:bodyPr/>
          <a:lstStyle/>
          <a:p>
            <a:r>
              <a:rPr lang="cs-CZ" altLang="cs-CZ" smtClean="0"/>
              <a:t>Co nás nejvíce zajímá</a:t>
            </a:r>
            <a:endParaRPr lang="cs-CZ" altLang="cs-CZ" dirty="0"/>
          </a:p>
        </p:txBody>
      </p:sp>
      <p:sp>
        <p:nvSpPr>
          <p:cNvPr id="7" name="Slide Number Placeholder 3"/>
          <p:cNvSpPr txBox="1">
            <a:spLocks/>
          </p:cNvSpPr>
          <p:nvPr/>
        </p:nvSpPr>
        <p:spPr bwMode="auto">
          <a:xfrm>
            <a:off x="9388287" y="708317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09B4BFE8-580F-4FA4-A10B-CB029B756754}" type="slidenum">
              <a:rPr lang="en-GB" altLang="cs-CZ" sz="1600" b="1"/>
              <a:pPr algn="ctr" eaLnBrk="1" hangingPunct="1">
                <a:spcBef>
                  <a:spcPct val="0"/>
                </a:spcBef>
                <a:buFontTx/>
                <a:buNone/>
              </a:pPr>
              <a:t>8</a:t>
            </a:fld>
            <a:endParaRPr lang="en-GB" altLang="cs-CZ" sz="1600" b="1" dirty="0"/>
          </a:p>
        </p:txBody>
      </p:sp>
    </p:spTree>
    <p:extLst>
      <p:ext uri="{BB962C8B-B14F-4D97-AF65-F5344CB8AC3E}">
        <p14:creationId xmlns:p14="http://schemas.microsoft.com/office/powerpoint/2010/main" val="1925471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9845352" cy="466090"/>
          </a:xfrm>
        </p:spPr>
        <p:txBody>
          <a:bodyPr/>
          <a:lstStyle/>
          <a:p>
            <a:pPr>
              <a:defRPr/>
            </a:pPr>
            <a:r>
              <a:rPr lang="cs-CZ" dirty="0" smtClean="0"/>
              <a:t>Vazby mezi audity systému, operací a účetní závěrky</a:t>
            </a:r>
            <a:endParaRPr lang="cs-CZ" dirty="0"/>
          </a:p>
        </p:txBody>
      </p:sp>
      <p:sp>
        <p:nvSpPr>
          <p:cNvPr id="6" name="Zástupný symbol pro zápatí 5"/>
          <p:cNvSpPr>
            <a:spLocks noGrp="1"/>
          </p:cNvSpPr>
          <p:nvPr>
            <p:ph type="ftr" sz="quarter" idx="3"/>
          </p:nvPr>
        </p:nvSpPr>
        <p:spPr/>
        <p:txBody>
          <a:bodyPr/>
          <a:lstStyle/>
          <a:p>
            <a:pPr marL="12700"/>
            <a:r>
              <a:rPr lang="cs-CZ" smtClean="0"/>
              <a:t>Představení Auditního orgánu</a:t>
            </a:r>
            <a:endParaRPr lang="cs-CZ" dirty="0"/>
          </a:p>
        </p:txBody>
      </p:sp>
      <p:sp>
        <p:nvSpPr>
          <p:cNvPr id="7" name="Zástupný symbol pro číslo snímku 6"/>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9</a:t>
            </a:fld>
            <a:endParaRPr lang="cs-CZ" dirty="0"/>
          </a:p>
        </p:txBody>
      </p:sp>
      <p:sp>
        <p:nvSpPr>
          <p:cNvPr id="8" name="Obdélník 7"/>
          <p:cNvSpPr/>
          <p:nvPr/>
        </p:nvSpPr>
        <p:spPr>
          <a:xfrm>
            <a:off x="738188" y="5581625"/>
            <a:ext cx="9217024" cy="8197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0" lvl="1" indent="0">
              <a:spcBef>
                <a:spcPts val="600"/>
              </a:spcBef>
              <a:buNone/>
            </a:pPr>
            <a:r>
              <a:rPr lang="cs-CZ" sz="1600" b="1" dirty="0" smtClean="0">
                <a:solidFill>
                  <a:schemeClr val="tx1"/>
                </a:solidFill>
              </a:rPr>
              <a:t>Poznámka:</a:t>
            </a:r>
          </a:p>
          <a:p>
            <a:pPr marL="0" lvl="1" indent="0">
              <a:spcBef>
                <a:spcPts val="600"/>
              </a:spcBef>
              <a:buNone/>
            </a:pPr>
            <a:r>
              <a:rPr lang="cs-CZ" sz="1600" dirty="0" smtClean="0">
                <a:solidFill>
                  <a:schemeClr val="tx1"/>
                </a:solidFill>
              </a:rPr>
              <a:t>Platí </a:t>
            </a:r>
            <a:r>
              <a:rPr lang="cs-CZ" sz="1600" dirty="0">
                <a:solidFill>
                  <a:schemeClr val="tx1"/>
                </a:solidFill>
              </a:rPr>
              <a:t>pouze pro ESIF, AMIF a </a:t>
            </a:r>
            <a:r>
              <a:rPr lang="cs-CZ" sz="1600" dirty="0" smtClean="0">
                <a:solidFill>
                  <a:schemeClr val="tx1"/>
                </a:solidFill>
              </a:rPr>
              <a:t>ISF, </a:t>
            </a:r>
            <a:r>
              <a:rPr lang="cs-CZ" sz="1600" dirty="0">
                <a:solidFill>
                  <a:schemeClr val="tx1"/>
                </a:solidFill>
              </a:rPr>
              <a:t>nikoliv pro Finanční mechanizmy </a:t>
            </a:r>
            <a:r>
              <a:rPr lang="cs-CZ" sz="1600" dirty="0" smtClean="0">
                <a:solidFill>
                  <a:schemeClr val="tx1"/>
                </a:solidFill>
              </a:rPr>
              <a:t>EHP/Norska.</a:t>
            </a:r>
            <a:endParaRPr lang="cs-CZ" sz="1600" dirty="0">
              <a:solidFill>
                <a:schemeClr val="tx1"/>
              </a:solidFill>
            </a:endParaRPr>
          </a:p>
        </p:txBody>
      </p:sp>
      <p:sp>
        <p:nvSpPr>
          <p:cNvPr id="9" name="Obdélník 8"/>
          <p:cNvSpPr/>
          <p:nvPr/>
        </p:nvSpPr>
        <p:spPr>
          <a:xfrm>
            <a:off x="594172" y="1693193"/>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systému</a:t>
            </a:r>
          </a:p>
        </p:txBody>
      </p:sp>
      <p:sp>
        <p:nvSpPr>
          <p:cNvPr id="10" name="Obdélník 9"/>
          <p:cNvSpPr/>
          <p:nvPr/>
        </p:nvSpPr>
        <p:spPr>
          <a:xfrm>
            <a:off x="7362924" y="1693193"/>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operací</a:t>
            </a:r>
          </a:p>
        </p:txBody>
      </p:sp>
      <p:sp>
        <p:nvSpPr>
          <p:cNvPr id="11" name="Obdélník 10"/>
          <p:cNvSpPr/>
          <p:nvPr/>
        </p:nvSpPr>
        <p:spPr>
          <a:xfrm>
            <a:off x="4046240" y="4429497"/>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účetní uzávěrky</a:t>
            </a:r>
          </a:p>
        </p:txBody>
      </p:sp>
      <p:sp>
        <p:nvSpPr>
          <p:cNvPr id="12" name="Šipka doprava 11"/>
          <p:cNvSpPr/>
          <p:nvPr/>
        </p:nvSpPr>
        <p:spPr>
          <a:xfrm>
            <a:off x="3474492" y="1756693"/>
            <a:ext cx="3672408" cy="313283"/>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rot="10800000">
            <a:off x="3474492" y="2100214"/>
            <a:ext cx="3672408" cy="313283"/>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3127226" y="1126306"/>
            <a:ext cx="4091682" cy="738664"/>
          </a:xfrm>
          <a:prstGeom prst="rect">
            <a:avLst/>
          </a:prstGeom>
        </p:spPr>
        <p:txBody>
          <a:bodyPr wrap="square">
            <a:spAutoFit/>
          </a:bodyPr>
          <a:lstStyle/>
          <a:p>
            <a:pPr algn="ctr"/>
            <a:r>
              <a:rPr lang="cs-CZ" sz="1400" dirty="0"/>
              <a:t>výsledky auditu systému ovlivňují velikost vzorku operací pro ověření vykázaných výdajů při auditu operací</a:t>
            </a:r>
          </a:p>
        </p:txBody>
      </p:sp>
      <p:sp>
        <p:nvSpPr>
          <p:cNvPr id="15" name="Obdélník 14"/>
          <p:cNvSpPr/>
          <p:nvPr/>
        </p:nvSpPr>
        <p:spPr>
          <a:xfrm>
            <a:off x="2898428" y="2413273"/>
            <a:ext cx="4464496" cy="1169551"/>
          </a:xfrm>
          <a:prstGeom prst="rect">
            <a:avLst/>
          </a:prstGeom>
        </p:spPr>
        <p:txBody>
          <a:bodyPr wrap="square" lIns="0" rIns="0">
            <a:spAutoFit/>
          </a:bodyPr>
          <a:lstStyle/>
          <a:p>
            <a:pPr marL="355600" lvl="2" indent="-177800" algn="ctr">
              <a:spcBef>
                <a:spcPts val="600"/>
              </a:spcBef>
            </a:pPr>
            <a:r>
              <a:rPr lang="cs-CZ" sz="1400" dirty="0" smtClean="0"/>
              <a:t>Audity operací potvrzují</a:t>
            </a:r>
            <a:r>
              <a:rPr lang="cs-CZ" sz="1400" dirty="0"/>
              <a:t>, popř. vyvracejí hodnocení přiměřenosti a účinnosti (spolehlivosti) řídícího a kontrolního systému (které je výsledkem auditů systému</a:t>
            </a:r>
            <a:r>
              <a:rPr lang="cs-CZ" sz="1400" dirty="0" smtClean="0"/>
              <a:t>) a jsou </a:t>
            </a:r>
            <a:r>
              <a:rPr lang="cs-CZ" sz="1400" dirty="0"/>
              <a:t>podkladem pro upřesnění plánovaných auditů systému</a:t>
            </a:r>
          </a:p>
        </p:txBody>
      </p:sp>
      <p:cxnSp>
        <p:nvCxnSpPr>
          <p:cNvPr id="19" name="Pravoúhlá spojnice 18"/>
          <p:cNvCxnSpPr>
            <a:stCxn id="9" idx="2"/>
            <a:endCxn id="11" idx="1"/>
          </p:cNvCxnSpPr>
          <p:nvPr/>
        </p:nvCxnSpPr>
        <p:spPr>
          <a:xfrm rot="16200000" flipH="1">
            <a:off x="1816150" y="2631455"/>
            <a:ext cx="2304256" cy="215592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ravoúhlá spojnice 19"/>
          <p:cNvCxnSpPr>
            <a:stCxn id="10" idx="2"/>
            <a:endCxn id="11" idx="3"/>
          </p:cNvCxnSpPr>
          <p:nvPr/>
        </p:nvCxnSpPr>
        <p:spPr>
          <a:xfrm rot="5400000">
            <a:off x="6496670" y="2699147"/>
            <a:ext cx="2304256" cy="20205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Obdélník 22"/>
          <p:cNvSpPr/>
          <p:nvPr/>
        </p:nvSpPr>
        <p:spPr>
          <a:xfrm>
            <a:off x="8227020" y="3054736"/>
            <a:ext cx="2322364" cy="954107"/>
          </a:xfrm>
          <a:prstGeom prst="rect">
            <a:avLst/>
          </a:prstGeom>
        </p:spPr>
        <p:txBody>
          <a:bodyPr wrap="square">
            <a:spAutoFit/>
          </a:bodyPr>
          <a:lstStyle/>
          <a:p>
            <a:pPr lvl="1">
              <a:spcBef>
                <a:spcPts val="600"/>
              </a:spcBef>
            </a:pPr>
            <a:r>
              <a:rPr lang="cs-CZ" sz="1400" dirty="0"/>
              <a:t>výsledky auditů </a:t>
            </a:r>
            <a:r>
              <a:rPr lang="cs-CZ" sz="1400" dirty="0" smtClean="0"/>
              <a:t>operací </a:t>
            </a:r>
            <a:r>
              <a:rPr lang="cs-CZ" sz="1400" dirty="0"/>
              <a:t>se využívají i v rámci vyjádření k účetní </a:t>
            </a:r>
            <a:r>
              <a:rPr lang="cs-CZ" sz="1400" dirty="0" smtClean="0"/>
              <a:t>závěrce</a:t>
            </a:r>
            <a:endParaRPr lang="cs-CZ" sz="1400" dirty="0"/>
          </a:p>
        </p:txBody>
      </p:sp>
      <p:sp>
        <p:nvSpPr>
          <p:cNvPr id="24" name="Obdélník 23"/>
          <p:cNvSpPr/>
          <p:nvPr/>
        </p:nvSpPr>
        <p:spPr>
          <a:xfrm>
            <a:off x="-432048" y="3061345"/>
            <a:ext cx="2322364" cy="954107"/>
          </a:xfrm>
          <a:prstGeom prst="rect">
            <a:avLst/>
          </a:prstGeom>
        </p:spPr>
        <p:txBody>
          <a:bodyPr wrap="square">
            <a:spAutoFit/>
          </a:bodyPr>
          <a:lstStyle/>
          <a:p>
            <a:pPr lvl="1" algn="r">
              <a:spcBef>
                <a:spcPts val="600"/>
              </a:spcBef>
            </a:pPr>
            <a:r>
              <a:rPr lang="cs-CZ" sz="1400" dirty="0"/>
              <a:t>výsledky auditů </a:t>
            </a:r>
            <a:r>
              <a:rPr lang="cs-CZ" sz="1400" dirty="0" smtClean="0"/>
              <a:t>systému se </a:t>
            </a:r>
            <a:r>
              <a:rPr lang="cs-CZ" sz="1400" dirty="0"/>
              <a:t>využívají i v rámci vyjádření k účetní </a:t>
            </a:r>
            <a:r>
              <a:rPr lang="cs-CZ" sz="1400" dirty="0" smtClean="0"/>
              <a:t>závěrce</a:t>
            </a:r>
            <a:endParaRPr lang="cs-CZ" sz="1400" dirty="0"/>
          </a:p>
        </p:txBody>
      </p:sp>
      <p:sp>
        <p:nvSpPr>
          <p:cNvPr id="17" name="Slide Number Placeholder 3"/>
          <p:cNvSpPr txBox="1">
            <a:spLocks/>
          </p:cNvSpPr>
          <p:nvPr/>
        </p:nvSpPr>
        <p:spPr bwMode="auto">
          <a:xfrm>
            <a:off x="9388287" y="7242480"/>
            <a:ext cx="1318110" cy="31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15" tIns="52157" rIns="104315" bIns="52157"/>
          <a:lstStyle>
            <a:lvl1pPr eaLnBrk="0" hangingPunct="0">
              <a:spcBef>
                <a:spcPct val="20000"/>
              </a:spcBef>
              <a:buChar char="•"/>
              <a:defRPr sz="2600">
                <a:solidFill>
                  <a:schemeClr val="tx1"/>
                </a:solidFill>
                <a:latin typeface="Arial" charset="0"/>
              </a:defRPr>
            </a:lvl1pPr>
            <a:lvl2pPr marL="742950" indent="-285750" eaLnBrk="0" hangingPunct="0">
              <a:spcBef>
                <a:spcPct val="20000"/>
              </a:spcBef>
              <a:buChar char="–"/>
              <a:defRPr sz="22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EE6789BE-2C0D-46F5-94E3-7B9789FD919C}" type="slidenum">
              <a:rPr lang="en-GB" altLang="cs-CZ" sz="1600" b="1"/>
              <a:pPr algn="ctr" eaLnBrk="1" hangingPunct="1">
                <a:spcBef>
                  <a:spcPct val="0"/>
                </a:spcBef>
                <a:buFontTx/>
                <a:buNone/>
              </a:pPr>
              <a:t>9</a:t>
            </a:fld>
            <a:endParaRPr lang="en-GB" altLang="cs-CZ" sz="1600" b="1" dirty="0"/>
          </a:p>
        </p:txBody>
      </p:sp>
    </p:spTree>
    <p:extLst>
      <p:ext uri="{BB962C8B-B14F-4D97-AF65-F5344CB8AC3E}">
        <p14:creationId xmlns:p14="http://schemas.microsoft.com/office/powerpoint/2010/main" val="4094041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F-PowerPoint 01">
  <a:themeElements>
    <a:clrScheme name="MFČR">
      <a:dk1>
        <a:srgbClr val="444444"/>
      </a:dk1>
      <a:lt1>
        <a:srgbClr val="FFFFFF"/>
      </a:lt1>
      <a:dk2>
        <a:srgbClr val="2581C4"/>
      </a:dk2>
      <a:lt2>
        <a:srgbClr val="E73431"/>
      </a:lt2>
      <a:accent1>
        <a:srgbClr val="92D050"/>
      </a:accent1>
      <a:accent2>
        <a:srgbClr val="FFC000"/>
      </a:accent2>
      <a:accent3>
        <a:srgbClr val="00B0F0"/>
      </a:accent3>
      <a:accent4>
        <a:srgbClr val="FF66CC"/>
      </a:accent4>
      <a:accent5>
        <a:srgbClr val="7030A0"/>
      </a:accent5>
      <a:accent6>
        <a:srgbClr val="CC6600"/>
      </a:accent6>
      <a:hlink>
        <a:srgbClr val="2581C4"/>
      </a:hlink>
      <a:folHlink>
        <a:srgbClr val="99D6FF"/>
      </a:folHlink>
    </a:clrScheme>
    <a:fontScheme name="MFČ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FČR">
    <a:dk1>
      <a:srgbClr val="444444"/>
    </a:dk1>
    <a:lt1>
      <a:srgbClr val="FFFFFF"/>
    </a:lt1>
    <a:dk2>
      <a:srgbClr val="2581C4"/>
    </a:dk2>
    <a:lt2>
      <a:srgbClr val="E73431"/>
    </a:lt2>
    <a:accent1>
      <a:srgbClr val="92D050"/>
    </a:accent1>
    <a:accent2>
      <a:srgbClr val="FFC000"/>
    </a:accent2>
    <a:accent3>
      <a:srgbClr val="00B0F0"/>
    </a:accent3>
    <a:accent4>
      <a:srgbClr val="FF66CC"/>
    </a:accent4>
    <a:accent5>
      <a:srgbClr val="7030A0"/>
    </a:accent5>
    <a:accent6>
      <a:srgbClr val="CC6600"/>
    </a:accent6>
    <a:hlink>
      <a:srgbClr val="2581C4"/>
    </a:hlink>
    <a:folHlink>
      <a:srgbClr val="99D6FF"/>
    </a:folHlink>
  </a:clrScheme>
</a:themeOverride>
</file>

<file path=docProps/app.xml><?xml version="1.0" encoding="utf-8"?>
<Properties xmlns="http://schemas.openxmlformats.org/officeDocument/2006/extended-properties" xmlns:vt="http://schemas.openxmlformats.org/officeDocument/2006/docPropsVTypes">
  <Template/>
  <TotalTime>1966</TotalTime>
  <Words>2676</Words>
  <Application>Microsoft Office PowerPoint</Application>
  <PresentationFormat>Vlastní</PresentationFormat>
  <Paragraphs>351</Paragraphs>
  <Slides>24</Slides>
  <Notes>23</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MF-PowerPoint 01</vt:lpstr>
      <vt:lpstr>Prezentace aplikace PowerPoint</vt:lpstr>
      <vt:lpstr>Představení</vt:lpstr>
      <vt:lpstr>Předmět činnosti Auditního orgánu</vt:lpstr>
      <vt:lpstr>Hierarchie kontrol  (řídící a kontrolní systém)</vt:lpstr>
      <vt:lpstr>Fungování Auditního orgánu</vt:lpstr>
      <vt:lpstr>Činnosti Auditního orgánu</vt:lpstr>
      <vt:lpstr>Cíl auditu operace</vt:lpstr>
      <vt:lpstr>Co nás nejvíce zajímá</vt:lpstr>
      <vt:lpstr>Vazby mezi audity systému, operací a účetní závěrky</vt:lpstr>
      <vt:lpstr>Důsledky zjištění</vt:lpstr>
      <vt:lpstr>Počty auditů provedených Auditním orgánem u OP, které mají řídící orgán na území ČR</vt:lpstr>
      <vt:lpstr>Auditní orgán v programovém období 2007-2013</vt:lpstr>
      <vt:lpstr>Nezpůsobilé výdaje dle operačního programu v roce 2015</vt:lpstr>
      <vt:lpstr>Verifikovaná chybovost v roce 2015 od Evropské komise</vt:lpstr>
      <vt:lpstr>Verifikovaná chybovost od Evropské komise </vt:lpstr>
      <vt:lpstr>Identifikované nedostatky v roce 2015 dle četnosti</vt:lpstr>
      <vt:lpstr>Identifikované nedostatky dle finančního vyjádření v %</vt:lpstr>
      <vt:lpstr>Klíčové zásady uznatelnosti výdajů, které příjemci porušují</vt:lpstr>
      <vt:lpstr>Nejčastější identifikovaná zjištění AO v rámci auditů operací</vt:lpstr>
      <vt:lpstr>Nejčastější identifikovaná zjištění AO v rámci auditů operací</vt:lpstr>
      <vt:lpstr>Postup v případě zjištění nesrovnalosti u veřejných zakázek</vt:lpstr>
      <vt:lpstr>Řešení nesrovnalostí</vt:lpstr>
      <vt:lpstr>Děkujeme za pozornost</vt:lpstr>
      <vt:lpstr>Prezentace aplikace PowerPoint</vt:lpstr>
    </vt:vector>
  </TitlesOfParts>
  <Company>Ministerstvo financí</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Vlasatý Jan Bc.</dc:creator>
  <cp:lastModifiedBy>Bureš Stanislav</cp:lastModifiedBy>
  <cp:revision>102</cp:revision>
  <cp:lastPrinted>2016-12-12T08:36:51Z</cp:lastPrinted>
  <dcterms:created xsi:type="dcterms:W3CDTF">2016-08-25T14:27:15Z</dcterms:created>
  <dcterms:modified xsi:type="dcterms:W3CDTF">2016-12-12T11:42:07Z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2016-08-25T00:00:00Z</vt:filetime>
  </property>
  <property fmtid="{D5CDD505-2E9C-101B-9397-08002B2CF9AE}" pid="3" name="Creator">
    <vt:lpwstr>Adobe InDesign CC 2015 (Macintosh)</vt:lpwstr>
  </property>
  <property fmtid="{D5CDD505-2E9C-101B-9397-08002B2CF9AE}" pid="4" name="LastSaved">
    <vt:filetime>2016-08-25T00:00:00Z</vt:filetime>
  </property>
</Properties>
</file>