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6" r:id="rId3"/>
    <p:sldId id="279" r:id="rId4"/>
    <p:sldId id="272" r:id="rId5"/>
    <p:sldId id="273" r:id="rId6"/>
    <p:sldId id="258" r:id="rId7"/>
    <p:sldId id="287" r:id="rId8"/>
    <p:sldId id="262" r:id="rId9"/>
    <p:sldId id="288" r:id="rId10"/>
    <p:sldId id="259" r:id="rId11"/>
    <p:sldId id="260" r:id="rId12"/>
    <p:sldId id="278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93" r:id="rId21"/>
    <p:sldId id="294" r:id="rId22"/>
    <p:sldId id="280" r:id="rId23"/>
    <p:sldId id="281" r:id="rId24"/>
    <p:sldId id="282" r:id="rId25"/>
    <p:sldId id="283" r:id="rId26"/>
    <p:sldId id="284" r:id="rId27"/>
    <p:sldId id="285" r:id="rId28"/>
    <p:sldId id="289" r:id="rId29"/>
    <p:sldId id="290" r:id="rId30"/>
    <p:sldId id="291" r:id="rId31"/>
    <p:sldId id="292" r:id="rId32"/>
    <p:sldId id="274" r:id="rId33"/>
    <p:sldId id="295" r:id="rId34"/>
    <p:sldId id="275" r:id="rId35"/>
    <p:sldId id="276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11/9/2016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PRÁVO FINANČNÍHO TRHU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8404" y="4199467"/>
            <a:ext cx="8637072" cy="1071095"/>
          </a:xfrm>
        </p:spPr>
        <p:txBody>
          <a:bodyPr/>
          <a:lstStyle/>
          <a:p>
            <a:r>
              <a:rPr lang="cs-CZ" dirty="0"/>
              <a:t>Podzim 2016</a:t>
            </a:r>
          </a:p>
          <a:p>
            <a:r>
              <a:rPr lang="cs-CZ" dirty="0"/>
              <a:t>Michal Janovec</a:t>
            </a:r>
          </a:p>
        </p:txBody>
      </p:sp>
    </p:spTree>
    <p:extLst>
      <p:ext uri="{BB962C8B-B14F-4D97-AF65-F5344CB8AC3E}">
        <p14:creationId xmlns:p14="http://schemas.microsoft.com/office/powerpoint/2010/main" val="1511026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Právní odvětví a pododvětví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finanční právo, obchodní právo, správní právo</a:t>
            </a:r>
          </a:p>
          <a:p>
            <a:endParaRPr lang="cs-CZ" dirty="0"/>
          </a:p>
          <a:p>
            <a:pPr lvl="0"/>
            <a:r>
              <a:rPr lang="cs-CZ" dirty="0"/>
              <a:t>právo cenných papírů, právo kapitálových trhů, bankovní právo, měnové právo, devizové právo,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918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Subjekty finančního trhu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emitenti</a:t>
            </a:r>
          </a:p>
          <a:p>
            <a:pPr lvl="0"/>
            <a:r>
              <a:rPr lang="cs-CZ" dirty="0"/>
              <a:t>investoři</a:t>
            </a:r>
          </a:p>
          <a:p>
            <a:pPr lvl="0"/>
            <a:r>
              <a:rPr lang="cs-CZ" dirty="0"/>
              <a:t>finanční zprostředkovatelé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52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30270" y="953325"/>
            <a:ext cx="9603275" cy="532575"/>
          </a:xfrm>
        </p:spPr>
        <p:txBody>
          <a:bodyPr/>
          <a:lstStyle/>
          <a:p>
            <a:r>
              <a:rPr lang="cs-CZ" dirty="0"/>
              <a:t>Subjekty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612900"/>
            <a:ext cx="9603275" cy="447039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Banka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§ 1 odst. 1 </a:t>
            </a:r>
            <a:r>
              <a:rPr lang="cs-CZ" altLang="cs-CZ" sz="2800" dirty="0" err="1"/>
              <a:t>ZoB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Družstevní záložna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§ 1 odst. 2, § 2a odst. 1 </a:t>
            </a:r>
            <a:r>
              <a:rPr lang="cs-CZ" altLang="cs-CZ" sz="2800" dirty="0" err="1"/>
              <a:t>ZoSÚD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Investiční společnost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§ 7 ZISIF </a:t>
            </a:r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Investiční fond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b="1" dirty="0">
                <a:solidFill>
                  <a:srgbClr val="FF0000"/>
                </a:solidFill>
              </a:rPr>
              <a:t>s právní osobností </a:t>
            </a:r>
            <a:r>
              <a:rPr lang="cs-CZ" altLang="cs-CZ" sz="2800" dirty="0"/>
              <a:t>§ 8, 9 ZISIF</a:t>
            </a:r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Pojišťovna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§ 3 odst. 1 písm. a), b), § 13 odst. 2 </a:t>
            </a:r>
            <a:r>
              <a:rPr lang="cs-CZ" altLang="cs-CZ" sz="2800" dirty="0" err="1"/>
              <a:t>ZoP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Zajišťovna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§ 3 odst. 1 písm. g), h), § 36 odst. 2 </a:t>
            </a:r>
            <a:r>
              <a:rPr lang="cs-CZ" altLang="cs-CZ" sz="2800" dirty="0" err="1"/>
              <a:t>ZoP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Penzijní společnost </a:t>
            </a:r>
            <a:r>
              <a:rPr lang="cs-CZ" altLang="cs-CZ" sz="2800" dirty="0"/>
              <a:t>§ 29 </a:t>
            </a:r>
            <a:r>
              <a:rPr lang="cs-CZ" altLang="cs-CZ" sz="2800" dirty="0" err="1"/>
              <a:t>ZoDPS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Obchodník s cennými papíry </a:t>
            </a:r>
            <a:r>
              <a:rPr lang="cs-CZ" altLang="cs-CZ" sz="2800" dirty="0"/>
              <a:t>§ 5, § 6 </a:t>
            </a:r>
            <a:r>
              <a:rPr lang="cs-CZ" altLang="cs-CZ" sz="2800" dirty="0" err="1"/>
              <a:t>ZoPKT</a:t>
            </a:r>
            <a:endParaRPr lang="cs-CZ" altLang="cs-CZ" sz="2800" dirty="0"/>
          </a:p>
          <a:p>
            <a:pPr>
              <a:lnSpc>
                <a:spcPct val="80000"/>
              </a:lnSpc>
              <a:buNone/>
            </a:pPr>
            <a:endParaRPr lang="cs-CZ" altLang="cs-CZ" sz="1400" dirty="0"/>
          </a:p>
          <a:p>
            <a:pPr>
              <a:lnSpc>
                <a:spcPct val="80000"/>
              </a:lnSpc>
            </a:pPr>
            <a:r>
              <a:rPr lang="cs-CZ" altLang="cs-CZ" sz="2800" b="1" dirty="0"/>
              <a:t>Právní forma:</a:t>
            </a:r>
          </a:p>
          <a:p>
            <a:pPr lvl="1">
              <a:lnSpc>
                <a:spcPct val="80000"/>
              </a:lnSpc>
            </a:pPr>
            <a:r>
              <a:rPr lang="cs-CZ" altLang="cs-CZ" sz="2000" b="1" dirty="0"/>
              <a:t>společnost s ručením omezeným</a:t>
            </a:r>
          </a:p>
          <a:p>
            <a:pPr lvl="1">
              <a:lnSpc>
                <a:spcPct val="80000"/>
              </a:lnSpc>
            </a:pPr>
            <a:r>
              <a:rPr lang="cs-CZ" altLang="cs-CZ" sz="2000" b="1" dirty="0"/>
              <a:t>akciová společnost</a:t>
            </a:r>
          </a:p>
          <a:p>
            <a:pPr lvl="1">
              <a:lnSpc>
                <a:spcPct val="80000"/>
              </a:lnSpc>
            </a:pPr>
            <a:r>
              <a:rPr lang="cs-CZ" altLang="cs-CZ" sz="2000" b="1" dirty="0"/>
              <a:t>družstvo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investiční fond – rozšíření právních forem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4460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účastníci finančního trhu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/>
              <a:t>organizátor veřejného trhu</a:t>
            </a:r>
          </a:p>
          <a:p>
            <a:pPr lvl="0"/>
            <a:r>
              <a:rPr lang="cs-CZ" dirty="0"/>
              <a:t>provozovatel tiskárny oprávněné k tisku cenných papírů</a:t>
            </a:r>
          </a:p>
          <a:p>
            <a:pPr lvl="0"/>
            <a:r>
              <a:rPr lang="cs-CZ" dirty="0"/>
              <a:t>centrální depozitář zaknihovaných cenných papírů</a:t>
            </a:r>
          </a:p>
          <a:p>
            <a:pPr lvl="0"/>
            <a:r>
              <a:rPr lang="cs-CZ" dirty="0"/>
              <a:t>osoba, která vede evidenci navazující na centrální evidenci zaknihovaných cenných papírů</a:t>
            </a:r>
          </a:p>
          <a:p>
            <a:pPr lvl="0"/>
            <a:r>
              <a:rPr lang="cs-CZ" dirty="0"/>
              <a:t>osoba, která vede samostatnou evidenci investičních nástrojů</a:t>
            </a:r>
          </a:p>
          <a:p>
            <a:pPr lvl="0"/>
            <a:r>
              <a:rPr lang="cs-CZ" dirty="0"/>
              <a:t>osoba, která vede evidenci navazující na samostatnou evidenci investičních nástrojů</a:t>
            </a:r>
          </a:p>
          <a:p>
            <a:pPr lvl="0"/>
            <a:r>
              <a:rPr lang="cs-CZ" dirty="0"/>
              <a:t>depozitář fondu kolektivního investování</a:t>
            </a:r>
          </a:p>
          <a:p>
            <a:endParaRPr lang="cs-CZ" dirty="0"/>
          </a:p>
          <a:p>
            <a:pPr lvl="0"/>
            <a:r>
              <a:rPr lang="cs-CZ" dirty="0"/>
              <a:t>další fyzické a právnické osoby zejména v postavení investorů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7404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953324"/>
            <a:ext cx="11493500" cy="1049235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Instrumenty finančního trhu</a:t>
            </a:r>
            <a:br>
              <a:rPr lang="cs-CZ" dirty="0"/>
            </a:br>
            <a:r>
              <a:rPr lang="cs-CZ" sz="2700" dirty="0"/>
              <a:t>Investiční nástroje dle ZPKT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investiční cenné papíry</a:t>
            </a:r>
          </a:p>
          <a:p>
            <a:r>
              <a:rPr lang="cs-CZ" b="1" dirty="0"/>
              <a:t>cenné papíry kolektivního investování</a:t>
            </a:r>
          </a:p>
          <a:p>
            <a:r>
              <a:rPr lang="cs-CZ" b="1" dirty="0"/>
              <a:t>nástroje peněžního trhu</a:t>
            </a:r>
          </a:p>
          <a:p>
            <a:r>
              <a:rPr lang="cs-CZ" b="1" dirty="0"/>
              <a:t>opce, </a:t>
            </a:r>
            <a:r>
              <a:rPr lang="cs-CZ" b="1" dirty="0" err="1"/>
              <a:t>futures</a:t>
            </a:r>
            <a:r>
              <a:rPr lang="cs-CZ" b="1" dirty="0"/>
              <a:t>, swapy, forwardy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97951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Investiční cenné papíry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638300"/>
            <a:ext cx="9603275" cy="4521200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Investičními cennými papíry jsou cenné papíry, které jsou obchodovatelné na kapitálovém trhu. Investičními cennými papíry jsou zejména </a:t>
            </a:r>
          </a:p>
          <a:p>
            <a:endParaRPr lang="cs-CZ" dirty="0"/>
          </a:p>
          <a:p>
            <a:r>
              <a:rPr lang="cs-CZ" b="1" dirty="0"/>
              <a:t>akcie</a:t>
            </a:r>
            <a:r>
              <a:rPr lang="cs-CZ" dirty="0"/>
              <a:t> nebo obdobné cenné papíry představující podíl na společnosti nebo jiné právnické osobě, </a:t>
            </a:r>
          </a:p>
          <a:p>
            <a:endParaRPr lang="cs-CZ" dirty="0"/>
          </a:p>
          <a:p>
            <a:r>
              <a:rPr lang="cs-CZ" b="1" dirty="0"/>
              <a:t>dluhopisy</a:t>
            </a:r>
            <a:r>
              <a:rPr lang="cs-CZ" dirty="0"/>
              <a:t> nebo obdobné cenné papíry představující právo na splacení dlužné částky, </a:t>
            </a:r>
          </a:p>
          <a:p>
            <a:endParaRPr lang="cs-CZ" dirty="0"/>
          </a:p>
          <a:p>
            <a:r>
              <a:rPr lang="cs-CZ" dirty="0"/>
              <a:t>cenné papíry nahrazující cenné papíry uvedené v písmenech a) a b), </a:t>
            </a:r>
          </a:p>
          <a:p>
            <a:endParaRPr lang="cs-CZ" dirty="0"/>
          </a:p>
          <a:p>
            <a:r>
              <a:rPr lang="cs-CZ" dirty="0"/>
              <a:t>cenné papíry opravňující k nabytí nebo zcizení investičních cenných papírů uvedených v písmenech a) a b), </a:t>
            </a:r>
          </a:p>
          <a:p>
            <a:endParaRPr lang="cs-CZ" dirty="0"/>
          </a:p>
          <a:p>
            <a:r>
              <a:rPr lang="cs-CZ" dirty="0"/>
              <a:t>cenné papíry, ze kterých vyplývá právo na vypořádání v penězích a jejichž hodnota je určena hodnotou investičních cenných papírů, měnových kurzů, úrokových sazeb, úrokových výnosů, komodit nebo finančních indexů či jiných kvantitativně vyjádřených ukazatelů.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4004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Cenné papíry kolektivního investování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Cennými papíry kolektivního investování jsou zejména</a:t>
            </a:r>
          </a:p>
          <a:p>
            <a:endParaRPr lang="cs-CZ" dirty="0"/>
          </a:p>
          <a:p>
            <a:r>
              <a:rPr lang="cs-CZ" b="1" dirty="0"/>
              <a:t>akcie investičního fondu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podílové listy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17024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Nástroje peněžního trhu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Nástroji peněžního trhu jsou nástroje, se kterými se obvykle obchoduje na peněžním trhu a které mají hodnotu, kterou lze kdykoliv přesně určit.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89579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opce, </a:t>
            </a:r>
            <a:r>
              <a:rPr lang="cs-CZ" b="1" dirty="0" err="1"/>
              <a:t>futures</a:t>
            </a:r>
            <a:r>
              <a:rPr lang="cs-CZ" b="1" dirty="0"/>
              <a:t>, swapy, forwardy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a jiné nástroje,</a:t>
            </a:r>
          </a:p>
          <a:p>
            <a:pPr marL="0" indent="0" algn="just">
              <a:buNone/>
            </a:pPr>
            <a:r>
              <a:rPr lang="cs-CZ" dirty="0"/>
              <a:t> jejichž hodnota se vztahuje ke kurzu nebo hodnotě cenných papírů, měnovým kurzům, úrokové míře nebo úrokovému výnosu, jakož i jiným derivátům, finančním indexům či finančním kvantitativně vyjádřeným ukazatelům, a ze kterých vyplývá právo na vypořádání v penězích nebo právo na dodání majetkové hodnoty, k níž se jejich hodnota vztahuje,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905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Dohled ČNB nad finančním trhem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460500"/>
            <a:ext cx="9603275" cy="4005845"/>
          </a:xfrm>
        </p:spPr>
        <p:txBody>
          <a:bodyPr>
            <a:normAutofit fontScale="92500" lnSpcReduction="10000"/>
          </a:bodyPr>
          <a:lstStyle/>
          <a:p>
            <a:pPr marL="0" indent="0">
              <a:defRPr/>
            </a:pPr>
            <a:r>
              <a:rPr lang="cs-CZ" altLang="cs-CZ" b="1" dirty="0"/>
              <a:t>od 1.4.2006 veškerý finanční trh </a:t>
            </a:r>
            <a:r>
              <a:rPr lang="cs-CZ" altLang="cs-CZ" dirty="0"/>
              <a:t>(dříve též KCP, MF a ÚDDZ)</a:t>
            </a:r>
          </a:p>
          <a:p>
            <a:pPr marL="399600" lvl="1" indent="-179388">
              <a:defRPr/>
            </a:pPr>
            <a:r>
              <a:rPr lang="cs-CZ" altLang="cs-CZ" i="1" dirty="0"/>
              <a:t>nikoli nad veškerými finančními institucemi/činnostmi</a:t>
            </a:r>
          </a:p>
          <a:p>
            <a:pPr marL="399600" lvl="1" indent="-179388">
              <a:defRPr/>
            </a:pPr>
            <a:r>
              <a:rPr lang="cs-CZ" altLang="cs-CZ" i="1" dirty="0"/>
              <a:t>zahrnuje též některé zahraniční subjekty při podnikání v ČR</a:t>
            </a:r>
          </a:p>
          <a:p>
            <a:pPr marL="399600" lvl="1" indent="-179388">
              <a:defRPr/>
            </a:pPr>
            <a:r>
              <a:rPr lang="cs-CZ" altLang="cs-CZ" i="1" dirty="0"/>
              <a:t>odlišné cíle dohledu (obezřetnost x ochrana zákazníků)</a:t>
            </a:r>
          </a:p>
          <a:p>
            <a:pPr marL="399600" lvl="1" indent="-179388">
              <a:defRPr/>
            </a:pPr>
            <a:endParaRPr lang="cs-CZ" altLang="cs-CZ" sz="900" i="1" dirty="0"/>
          </a:p>
          <a:p>
            <a:pPr marL="0" indent="0">
              <a:defRPr/>
            </a:pPr>
            <a:r>
              <a:rPr lang="cs-CZ" altLang="cs-CZ" sz="2400" dirty="0"/>
              <a:t> </a:t>
            </a:r>
            <a:r>
              <a:rPr lang="cs-CZ" altLang="cs-CZ" b="1" dirty="0"/>
              <a:t>dohled na individuálním i konsolidovaném základě </a:t>
            </a:r>
            <a:r>
              <a:rPr lang="cs-CZ" altLang="cs-CZ" dirty="0"/>
              <a:t>(skupiny, konglomeráty), sílící přeshraniční aspekt</a:t>
            </a:r>
          </a:p>
          <a:p>
            <a:pPr marL="400050" lvl="1" indent="0">
              <a:defRPr/>
            </a:pPr>
            <a:r>
              <a:rPr lang="cs-CZ" altLang="cs-CZ" dirty="0"/>
              <a:t> licenční/povolovací činnost</a:t>
            </a:r>
          </a:p>
          <a:p>
            <a:pPr marL="400050" lvl="1" indent="0">
              <a:defRPr/>
            </a:pPr>
            <a:r>
              <a:rPr lang="cs-CZ" altLang="cs-CZ" dirty="0"/>
              <a:t> kontrola na dálku (výkaznictví a informační povinnost)</a:t>
            </a:r>
          </a:p>
          <a:p>
            <a:pPr marL="400050" lvl="1" indent="0">
              <a:defRPr/>
            </a:pPr>
            <a:r>
              <a:rPr lang="cs-CZ" altLang="cs-CZ" dirty="0"/>
              <a:t> kontrola na místě (kontrolní řád)</a:t>
            </a:r>
          </a:p>
          <a:p>
            <a:pPr marL="400050" lvl="1" indent="0">
              <a:defRPr/>
            </a:pPr>
            <a:r>
              <a:rPr lang="cs-CZ" altLang="cs-CZ" dirty="0"/>
              <a:t> řízení o uložení opatření k nápravě nebo sankce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4861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Co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finanční</a:t>
            </a:r>
            <a:r>
              <a:rPr lang="en-GB" dirty="0"/>
              <a:t> </a:t>
            </a:r>
            <a:r>
              <a:rPr lang="en-GB" dirty="0" err="1"/>
              <a:t>trh</a:t>
            </a:r>
            <a:r>
              <a:rPr lang="en-GB" dirty="0"/>
              <a:t>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770077"/>
            <a:ext cx="9603275" cy="3696268"/>
          </a:xfrm>
        </p:spPr>
        <p:txBody>
          <a:bodyPr/>
          <a:lstStyle/>
          <a:p>
            <a:r>
              <a:rPr lang="cs-CZ" b="1" dirty="0"/>
              <a:t>Finanční trh = </a:t>
            </a:r>
            <a:r>
              <a:rPr lang="cs-CZ" i="1" dirty="0"/>
              <a:t>systém vztahů, nástrojů, subjektů a institucí, umožňujících alokaci dočasně volných peněžních prostředků na základě nabídky a poptávky</a:t>
            </a:r>
            <a:endParaRPr lang="en-GB" dirty="0"/>
          </a:p>
          <a:p>
            <a:endParaRPr lang="en-GB" b="1" dirty="0"/>
          </a:p>
          <a:p>
            <a:endParaRPr lang="en-GB" dirty="0"/>
          </a:p>
          <a:p>
            <a:r>
              <a:rPr lang="cs-CZ" b="1" dirty="0"/>
              <a:t>Finanční trh = </a:t>
            </a:r>
            <a:r>
              <a:rPr lang="cs-CZ" i="1" dirty="0"/>
              <a:t>systém institucí a instrumentů zabezpečujících pohyb peněz a kapitálu na základě nabídky a poptávky ekonomických subjektů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53311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Sjednocený dohled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8" y="1844825"/>
            <a:ext cx="7648660" cy="304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50599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Sjednocený dohled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altLang="cs-CZ"/>
              <a:t>V rámci strukturace integrovaného dohledu, který byl konsolidován v České do roku 2007  - </a:t>
            </a:r>
            <a:r>
              <a:rPr lang="cs-CZ" altLang="cs-CZ" b="1"/>
              <a:t>sektorový model</a:t>
            </a:r>
          </a:p>
          <a:p>
            <a:pPr>
              <a:buFont typeface="Wingdings" pitchFamily="2" charset="2"/>
              <a:buChar char="§"/>
            </a:pPr>
            <a:r>
              <a:rPr lang="cs-CZ" altLang="cs-CZ"/>
              <a:t>sekce bankovního dohledu, </a:t>
            </a:r>
          </a:p>
          <a:p>
            <a:pPr>
              <a:buFont typeface="Wingdings" pitchFamily="2" charset="2"/>
              <a:buChar char="§"/>
            </a:pPr>
            <a:r>
              <a:rPr lang="cs-CZ" altLang="cs-CZ"/>
              <a:t>sekce </a:t>
            </a:r>
            <a:r>
              <a:rPr lang="pl-PL" altLang="cs-CZ"/>
              <a:t>dohledu nad pojišťovnami a </a:t>
            </a:r>
          </a:p>
          <a:p>
            <a:pPr>
              <a:buFont typeface="Wingdings" pitchFamily="2" charset="2"/>
              <a:buChar char="§"/>
            </a:pPr>
            <a:r>
              <a:rPr lang="pl-PL" altLang="cs-CZ"/>
              <a:t>sekce ohledu nad kapitálovým trhem, </a:t>
            </a:r>
          </a:p>
          <a:p>
            <a:endParaRPr lang="pl-PL" altLang="cs-CZ"/>
          </a:p>
          <a:p>
            <a:r>
              <a:rPr lang="pl-PL" altLang="cs-CZ"/>
              <a:t>Od 1. </a:t>
            </a:r>
            <a:r>
              <a:rPr lang="cs-CZ" altLang="cs-CZ"/>
              <a:t>ledna 2008 </a:t>
            </a:r>
            <a:r>
              <a:rPr lang="cs-CZ" altLang="cs-CZ" b="1"/>
              <a:t>funkcionální model</a:t>
            </a:r>
            <a:r>
              <a:rPr lang="cs-CZ" altLang="cs-CZ"/>
              <a:t>. </a:t>
            </a:r>
          </a:p>
          <a:p>
            <a:pPr>
              <a:buFont typeface="Wingdings" pitchFamily="2" charset="2"/>
              <a:buChar char="§"/>
            </a:pPr>
            <a:r>
              <a:rPr lang="cs-CZ" altLang="cs-CZ"/>
              <a:t>sekce dohledu nad finančním trhem,</a:t>
            </a:r>
          </a:p>
          <a:p>
            <a:pPr>
              <a:buFont typeface="Wingdings" pitchFamily="2" charset="2"/>
              <a:buChar char="§"/>
            </a:pPr>
            <a:r>
              <a:rPr lang="cs-CZ" altLang="cs-CZ"/>
              <a:t>sekce regulace a analýz finančního trhu a </a:t>
            </a:r>
          </a:p>
          <a:p>
            <a:pPr>
              <a:buFont typeface="Wingdings" pitchFamily="2" charset="2"/>
              <a:buChar char="§"/>
            </a:pPr>
            <a:r>
              <a:rPr lang="cs-CZ" altLang="cs-CZ"/>
              <a:t>sekce licenčních a sankčních řízení.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7926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Regulace, Kontrola, Dohled, Dozor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altLang="cs-CZ" b="1"/>
              <a:t>Regulaci (regulation) chápeme jako stanovení určitých podmínek a pravidel </a:t>
            </a:r>
            <a:r>
              <a:rPr lang="cs-CZ" altLang="cs-CZ"/>
              <a:t>podnikání na příslušném úseku regulace. Tato pravidla mohou být zakotvena nejen v zákonných normách a podzákonných normách324 národního práva, ale také v právu evropském a mezinárodním.</a:t>
            </a:r>
          </a:p>
          <a:p>
            <a:r>
              <a:rPr lang="cs-CZ" altLang="cs-CZ" b="1"/>
              <a:t>Kontrola </a:t>
            </a:r>
            <a:r>
              <a:rPr lang="cs-CZ" altLang="cs-CZ"/>
              <a:t>je obecným pojmem, který v sobě zahrnuje Dohled i Dozor.</a:t>
            </a:r>
          </a:p>
          <a:p>
            <a:r>
              <a:rPr lang="cs-CZ" altLang="cs-CZ" b="1"/>
              <a:t>Dohled/supervize (supervision) nad finančním systémem pak představuje kontrolu </a:t>
            </a:r>
            <a:r>
              <a:rPr lang="cs-CZ" altLang="cs-CZ"/>
              <a:t>dodržování pravidel činnosti, včetně případného vyvozování sankcí při neplnění pravidel a to nikoliv státem, ale institucí, na kterou je tato pravomoc přenesena - ČNB</a:t>
            </a:r>
          </a:p>
          <a:p>
            <a:r>
              <a:rPr lang="cs-CZ" altLang="cs-CZ" b="1"/>
              <a:t>Dozor</a:t>
            </a:r>
            <a:r>
              <a:rPr lang="cs-CZ" altLang="cs-CZ"/>
              <a:t> – vykonávaná kontrola státem, či jeho orgány</a:t>
            </a:r>
          </a:p>
          <a:p>
            <a:endParaRPr lang="cs-CZ" altLang="cs-CZ"/>
          </a:p>
          <a:p>
            <a:r>
              <a:rPr lang="cs-CZ" altLang="cs-CZ" u="sng"/>
              <a:t>NA FINANČNÍM TRHU mluvíme tedy zejména o DOHLEDU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42041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Důvody zvýšené regulace a dohledu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cs-CZ" altLang="cs-CZ" b="1"/>
              <a:t>SYSTEMIC REGULATION and SUPERVISION - systémové riziko,</a:t>
            </a:r>
          </a:p>
          <a:p>
            <a:pPr marL="0" indent="0">
              <a:buNone/>
            </a:pPr>
            <a:endParaRPr lang="cs-CZ" altLang="cs-CZ" b="1"/>
          </a:p>
          <a:p>
            <a:pPr>
              <a:buFont typeface="Wingdings" pitchFamily="2" charset="2"/>
              <a:buChar char="§"/>
            </a:pPr>
            <a:r>
              <a:rPr lang="cs-CZ" altLang="cs-CZ" b="1"/>
              <a:t>CONSUMER PROTECTION - riziko zneužití trhů (market abuse),</a:t>
            </a:r>
          </a:p>
          <a:p>
            <a:pPr>
              <a:buFont typeface="Wingdings" pitchFamily="2" charset="2"/>
              <a:buChar char="§"/>
            </a:pPr>
            <a:endParaRPr lang="cs-CZ" altLang="cs-CZ" b="1"/>
          </a:p>
          <a:p>
            <a:pPr>
              <a:buFont typeface="Wingdings" pitchFamily="2" charset="2"/>
              <a:buChar char="§"/>
            </a:pPr>
            <a:r>
              <a:rPr lang="cs-CZ" altLang="cs-CZ" b="1"/>
              <a:t>PRUDENTIAL REGULATION and SUPERVISION - regulace obezřetného podnikání finančních institucí a dohled nad nimi </a:t>
            </a:r>
          </a:p>
          <a:p>
            <a:pPr>
              <a:buFont typeface="Wingdings" pitchFamily="2" charset="2"/>
              <a:buChar char="§"/>
            </a:pPr>
            <a:endParaRPr lang="cs-CZ" altLang="cs-CZ" b="1"/>
          </a:p>
          <a:p>
            <a:pPr>
              <a:buFont typeface="Wingdings" pitchFamily="2" charset="2"/>
              <a:buChar char="§"/>
            </a:pPr>
            <a:r>
              <a:rPr lang="cs-CZ" altLang="cs-CZ" b="1"/>
              <a:t>zneužití dominantního postavení  </a:t>
            </a:r>
          </a:p>
          <a:p>
            <a:pPr>
              <a:buFont typeface="Wingdings" pitchFamily="2" charset="2"/>
              <a:buChar char="§"/>
            </a:pPr>
            <a:r>
              <a:rPr lang="cs-CZ" altLang="cs-CZ" b="1"/>
              <a:t>asymetrie informací</a:t>
            </a:r>
          </a:p>
          <a:p>
            <a:endParaRPr lang="cs-CZ" altLang="cs-CZ" b="1"/>
          </a:p>
          <a:p>
            <a:pPr marL="0" indent="0">
              <a:buNone/>
            </a:pPr>
            <a:r>
              <a:rPr lang="cs-CZ" altLang="cs-CZ"/>
              <a:t>K těmto tržním selháním lze přičlenit ještě další důvodu, a to </a:t>
            </a:r>
          </a:p>
          <a:p>
            <a:pPr>
              <a:buFont typeface="Wingdings" pitchFamily="2" charset="2"/>
              <a:buChar char="§"/>
            </a:pPr>
            <a:r>
              <a:rPr lang="cs-CZ" altLang="cs-CZ" b="1"/>
              <a:t>riziko trestněprávní, zejména ve smyslu legalizace výnosů z trestné činnosti.</a:t>
            </a:r>
            <a:endParaRPr lang="cs-CZ" alt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8336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Finanční dohled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defRPr/>
            </a:pPr>
            <a:r>
              <a:rPr lang="cs-CZ" b="1"/>
              <a:t>Sektorový model, resp. odvětvový model, </a:t>
            </a:r>
          </a:p>
          <a:p>
            <a:pPr lvl="1" algn="just">
              <a:defRPr/>
            </a:pPr>
            <a:r>
              <a:rPr lang="cs-CZ" b="1"/>
              <a:t>formuje dohledovou strukturu, v níž </a:t>
            </a:r>
            <a:r>
              <a:rPr lang="cs-CZ"/>
              <a:t>jsou finanční regulace a dohled institucionálně uspořádány podle základních sektorů finančního zprostředkování (větší či menší míra oddělení dohledových institucí pro jednotlivé segmenty trhu, tedy bankovnictví, pojišťovnictví atd)</a:t>
            </a:r>
          </a:p>
          <a:p>
            <a:pPr algn="just">
              <a:defRPr/>
            </a:pPr>
            <a:r>
              <a:rPr lang="cs-CZ" b="1"/>
              <a:t>Funkcionální model</a:t>
            </a:r>
          </a:p>
          <a:p>
            <a:pPr lvl="1" algn="just">
              <a:defRPr/>
            </a:pPr>
            <a:r>
              <a:rPr lang="cs-CZ" b="1"/>
              <a:t> v sobě zahrnuje řešení, kde finanční regulace a dohled </a:t>
            </a:r>
            <a:r>
              <a:rPr lang="cs-CZ"/>
              <a:t>sleduje ochranu jednotlivých funkcí finančního systému (tento model se opírá o typologii jednotlivých tržních selhání, proto odděluje ochranu investorů a spotřebitelů zaměřená na férové využívání trhů, obezřetnostní regulaci a dohled, stabilitu finančního systému a ochranu hospodářské soutěže)</a:t>
            </a:r>
            <a:endParaRPr lang="cs-CZ" b="1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201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Využití modelů dohledu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/>
          </p:nvPr>
        </p:nvGraphicFramePr>
        <p:xfrm>
          <a:off x="2423593" y="1700808"/>
          <a:ext cx="7344817" cy="3528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8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94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94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4559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Základní modely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95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Státy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Sektorový model</a:t>
                      </a:r>
                      <a:endParaRPr lang="cs-CZ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Mezi sektorový- funkcionální model </a:t>
                      </a:r>
                      <a:r>
                        <a:rPr lang="cs-CZ" sz="900">
                          <a:effectLst/>
                        </a:rPr>
                        <a:t>(twin-peaks – dva orgány dohledu)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Mezi sektorový- integrovaný </a:t>
                      </a:r>
                      <a:r>
                        <a:rPr lang="cs-CZ" sz="900">
                          <a:effectLst/>
                        </a:rPr>
                        <a:t>model bez účasti centrální banky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Mezi sektorový- integrovaný model </a:t>
                      </a:r>
                      <a:r>
                        <a:rPr lang="cs-CZ" sz="900">
                          <a:effectLst/>
                        </a:rPr>
                        <a:t>s účasti centrální banky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44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V Evropské Unii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Bulharsko, Kypr, Řecko, Litva, Lucembursko, Rumunsko, Slovinsko, Španělsko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Belgie, Francie, Itálie, Nizozemí, Portugalsko, Velká Británie 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Dánsko, Estonsko, Maďarsko, Lotyšsko, Malta, Polsko, Švédsko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Rakousko, Česká Republika, Finsko, Německo, Irsko, Slovensko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Mimo EU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Austrálie, Kanada, USA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Japonsko, Norsko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567608" y="5882790"/>
            <a:ext cx="94320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1200">
                <a:latin typeface="Arial" pitchFamily="34" charset="0"/>
                <a:ea typeface="Times New Roman" pitchFamily="18" charset="0"/>
                <a:cs typeface="TimesNewRomanPSMT" charset="0"/>
              </a:rPr>
              <a:t>Zdroj: SHOEMAKER. D.: Financial Supervision in the EU (2011)</a:t>
            </a:r>
            <a:r>
              <a:rPr lang="cs-CZ" altLang="cs-CZ" sz="600">
                <a:latin typeface="Arial" pitchFamily="34" charset="0"/>
                <a:cs typeface="Arial" pitchFamily="34" charset="0"/>
              </a:rPr>
              <a:t> </a:t>
            </a:r>
            <a:endParaRPr lang="cs-CZ" altLang="cs-CZ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8559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TWIN PEAKS Model </a:t>
            </a:r>
            <a:r>
              <a:rPr lang="cs-CZ" sz="2000"/>
              <a:t>(funkcionální) </a:t>
            </a:r>
            <a:r>
              <a:rPr lang="cs-CZ"/>
              <a:t>- Australie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algn="just"/>
            <a:r>
              <a:rPr lang="cs-CZ" b="1"/>
              <a:t>Australian Securities and Investments Commission</a:t>
            </a:r>
            <a:r>
              <a:rPr lang="cs-CZ"/>
              <a:t> - </a:t>
            </a:r>
            <a:r>
              <a:rPr lang="en-US"/>
              <a:t>dohlíží obecně nad finančním trhem a obchodováním na něm</a:t>
            </a:r>
            <a:r>
              <a:rPr lang="cs-CZ"/>
              <a:t>.</a:t>
            </a:r>
            <a:r>
              <a:rPr lang="en-US"/>
              <a:t> </a:t>
            </a:r>
            <a:endParaRPr lang="cs-CZ"/>
          </a:p>
          <a:p>
            <a:pPr lvl="2" algn="just"/>
            <a:r>
              <a:rPr lang="cs-CZ"/>
              <a:t>d</a:t>
            </a:r>
            <a:r>
              <a:rPr lang="en-US"/>
              <a:t>ohlíží nad finančními službami poskytovanými finančními institucemi. </a:t>
            </a:r>
            <a:endParaRPr lang="cs-CZ"/>
          </a:p>
          <a:p>
            <a:pPr lvl="2" algn="just"/>
            <a:r>
              <a:rPr lang="cs-CZ"/>
              <a:t>Uděluje licence</a:t>
            </a:r>
          </a:p>
          <a:p>
            <a:pPr lvl="2" algn="just"/>
            <a:r>
              <a:rPr lang="en-US"/>
              <a:t>regulátorem finančního trhu, který posuzuje efektivitu finančních trhů v souladu s jejich spravedlivým, řádným a transparentním fungováním. </a:t>
            </a:r>
            <a:endParaRPr lang="cs-CZ"/>
          </a:p>
          <a:p>
            <a:pPr lvl="1" algn="just"/>
            <a:r>
              <a:rPr lang="cs-CZ" b="1"/>
              <a:t>Australian Prudential Regulation Authority - </a:t>
            </a:r>
          </a:p>
          <a:p>
            <a:pPr lvl="2" algn="just"/>
            <a:r>
              <a:rPr lang="cs-CZ"/>
              <a:t>Obezřetnostní  regulace finančních institucí</a:t>
            </a:r>
          </a:p>
          <a:p>
            <a:pPr lvl="2" algn="just"/>
            <a:r>
              <a:rPr lang="cs-CZ"/>
              <a:t>Licencované instituce podléhají stálému dohledu, aby bylo zajištěno, že je řízení rizik obezřetné a splněňuje obezřetnostní požadavky</a:t>
            </a:r>
          </a:p>
        </p:txBody>
      </p:sp>
    </p:spTree>
    <p:extLst>
      <p:ext uri="{BB962C8B-B14F-4D97-AF65-F5344CB8AC3E}">
        <p14:creationId xmlns:p14="http://schemas.microsoft.com/office/powerpoint/2010/main" val="15423907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Mezinárodní dohled nad fin.trhy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altLang="cs-CZ"/>
              <a:t>Systém tří tzv. „Core principles“</a:t>
            </a:r>
          </a:p>
          <a:p>
            <a:pPr lvl="1"/>
            <a:r>
              <a:rPr lang="cs-CZ" altLang="cs-CZ" sz="2000" b="1"/>
              <a:t>Basilejský výbor pro bankovní dohled (BCBR) a </a:t>
            </a:r>
            <a:r>
              <a:rPr lang="cs-CZ" altLang="cs-CZ" sz="2000"/>
              <a:t>Klíčové principy pro efektivní bankovní regulaci</a:t>
            </a:r>
          </a:p>
          <a:p>
            <a:pPr lvl="2"/>
            <a:r>
              <a:rPr lang="en-US" altLang="cs-CZ"/>
              <a:t>+ Financial Stability Board - monitor</a:t>
            </a:r>
            <a:r>
              <a:rPr lang="cs-CZ" altLang="cs-CZ"/>
              <a:t>uje</a:t>
            </a:r>
            <a:r>
              <a:rPr lang="en-US" altLang="cs-CZ"/>
              <a:t> a dává doporučení týkající se globálního finančního systému. </a:t>
            </a:r>
            <a:r>
              <a:rPr lang="cs-CZ" altLang="cs-CZ"/>
              <a:t>P</a:t>
            </a:r>
            <a:r>
              <a:rPr lang="en-US" altLang="cs-CZ"/>
              <a:t>odporuje mezinárodní finanční stabilitu.</a:t>
            </a:r>
            <a:endParaRPr lang="cs-CZ" altLang="cs-CZ" sz="1800" b="1"/>
          </a:p>
          <a:p>
            <a:pPr lvl="1"/>
            <a:r>
              <a:rPr lang="cs-CZ" altLang="cs-CZ" sz="2000" b="1"/>
              <a:t>Mezinárodní asociace orgánů dohledů v pojišťovnictví a (IAIS) a </a:t>
            </a:r>
            <a:r>
              <a:rPr lang="cs-CZ" altLang="cs-CZ" sz="2000"/>
              <a:t>Klíčové principy pojišťovnictví</a:t>
            </a:r>
            <a:endParaRPr lang="cs-CZ" altLang="cs-CZ" sz="2000" b="1"/>
          </a:p>
          <a:p>
            <a:pPr lvl="1"/>
            <a:r>
              <a:rPr lang="cs-CZ" altLang="cs-CZ" sz="2000" b="1"/>
              <a:t>Mezinárodní organizace komisí pro cenné papíry (IOSCO) a</a:t>
            </a:r>
            <a:r>
              <a:rPr lang="cs-CZ" altLang="cs-CZ" sz="2000"/>
              <a:t> Cíle a principy pro oblast kapitálových trhů a jejich regulace</a:t>
            </a:r>
          </a:p>
          <a:p>
            <a:r>
              <a:rPr lang="cs-CZ" altLang="cs-CZ"/>
              <a:t>Napříč spektrem </a:t>
            </a:r>
          </a:p>
          <a:p>
            <a:pPr lvl="1"/>
            <a:r>
              <a:rPr lang="cs-CZ" altLang="cs-CZ" b="1"/>
              <a:t>Finančně-akční výbor proti praní špinavých peněz </a:t>
            </a:r>
            <a:r>
              <a:rPr lang="cs-CZ" altLang="cs-CZ"/>
              <a:t>(FATF) a jeho 40 doporučení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4377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/>
              <a:t>EU Agentury dohledu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 algn="just"/>
            <a:r>
              <a:rPr lang="cs-CZ" b="1"/>
              <a:t>Evropský výbor pro systémová rizika (European Systemic Risk Board, </a:t>
            </a:r>
            <a:r>
              <a:rPr lang="cs-CZ"/>
              <a:t>ESRB) obezřetnostní dohled z makroekonomického pohledu. Naming and shaming, nikoliv závazné rozhodnutí. Problém nezjištěných rizik, nebo na druhé straně falešných varování -&gt; pokles reputace. </a:t>
            </a:r>
            <a:endParaRPr lang="cs-CZ" altLang="cs-CZ"/>
          </a:p>
          <a:p>
            <a:pPr lvl="1" algn="just"/>
            <a:r>
              <a:rPr lang="cs-CZ" altLang="cs-CZ"/>
              <a:t>Výbor evropských orgánů bankovního dohledu (CEBS) nahrazený </a:t>
            </a:r>
            <a:r>
              <a:rPr lang="cs-CZ" altLang="cs-CZ" b="1"/>
              <a:t>Evropským orgánem pro bankovnictví </a:t>
            </a:r>
            <a:r>
              <a:rPr lang="cs-CZ" altLang="cs-CZ"/>
              <a:t>(European Banking Authority, EBA), </a:t>
            </a:r>
          </a:p>
          <a:p>
            <a:pPr lvl="1" algn="just"/>
            <a:r>
              <a:rPr lang="cs-CZ" altLang="cs-CZ"/>
              <a:t>Výbor evropských dozorových orgánů nad kapitálovým trhem (CESR) </a:t>
            </a:r>
            <a:r>
              <a:rPr lang="cs-CZ" altLang="cs-CZ" b="1"/>
              <a:t>Evropským orgánem pro </a:t>
            </a:r>
            <a:r>
              <a:rPr lang="en-US" altLang="cs-CZ" b="1"/>
              <a:t>cenné papíry a trhy (European Securities and Markets Authority, ESMA) a</a:t>
            </a:r>
            <a:endParaRPr lang="cs-CZ" altLang="cs-CZ" b="1"/>
          </a:p>
          <a:p>
            <a:pPr lvl="1" algn="just"/>
            <a:r>
              <a:rPr lang="cs-CZ" altLang="cs-CZ"/>
              <a:t>Výbor evropských dozorových orgánů nad pojišťovnami a zaměstnaneckými penzijními fondy (CEIOPS) nahrazený </a:t>
            </a:r>
            <a:r>
              <a:rPr lang="cs-CZ" altLang="cs-CZ" b="1"/>
              <a:t>Evropským orgánem pro pojišťovnictví a zaměstnanecké penzijní pojištění (EIOPA)</a:t>
            </a:r>
            <a:endParaRPr lang="cs-CZ" alt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7462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Bankovní Unie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/>
              <a:t>Druhý krok k opravdové INTEGRACI dohledu po Larosiérově zprávě</a:t>
            </a:r>
          </a:p>
          <a:p>
            <a:r>
              <a:rPr lang="cs-CZ" b="1"/>
              <a:t>3 pilíře </a:t>
            </a:r>
          </a:p>
          <a:p>
            <a:r>
              <a:rPr lang="cs-CZ"/>
              <a:t>Single supervisory mechanism (Supervisory board in ECB)</a:t>
            </a:r>
          </a:p>
          <a:p>
            <a:r>
              <a:rPr lang="cs-CZ"/>
              <a:t>Single resolution mechanism (SRB + NRB; SRF + NRF)</a:t>
            </a:r>
          </a:p>
          <a:p>
            <a:pPr lvl="2"/>
            <a:r>
              <a:rPr lang="cs-CZ" i="1"/>
              <a:t>Bank Recovery and Resolution Directive</a:t>
            </a:r>
          </a:p>
          <a:p>
            <a:pPr lvl="2"/>
            <a:r>
              <a:rPr lang="en-US"/>
              <a:t>Regulation of the European Parliament and Council Regulation (EU) no. 806/2014</a:t>
            </a:r>
            <a:endParaRPr lang="cs-CZ" i="1"/>
          </a:p>
          <a:p>
            <a:pPr marL="411480" lvl="1" indent="0">
              <a:buNone/>
            </a:pPr>
            <a:endParaRPr lang="cs-CZ"/>
          </a:p>
          <a:p>
            <a:r>
              <a:rPr lang="cs-CZ"/>
              <a:t>Common Deposit Guarantee Schemes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788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169" y="508105"/>
            <a:ext cx="11727809" cy="1296409"/>
          </a:xfrm>
        </p:spPr>
        <p:txBody>
          <a:bodyPr>
            <a:normAutofit/>
          </a:bodyPr>
          <a:lstStyle/>
          <a:p>
            <a:pPr algn="ctr"/>
            <a:br>
              <a:rPr lang="en-GB" dirty="0"/>
            </a:br>
            <a:r>
              <a:rPr lang="cs-CZ" sz="2800" dirty="0"/>
              <a:t>Postavení finanční</a:t>
            </a:r>
            <a:r>
              <a:rPr lang="en-GB" sz="2800" dirty="0" err="1"/>
              <a:t>ho</a:t>
            </a:r>
            <a:r>
              <a:rPr lang="cs-CZ" sz="2800" dirty="0"/>
              <a:t> trh</a:t>
            </a:r>
            <a:r>
              <a:rPr lang="en-GB" sz="2800" dirty="0"/>
              <a:t>u</a:t>
            </a:r>
            <a:r>
              <a:rPr lang="cs-CZ" sz="2800" dirty="0"/>
              <a:t> v systému finančního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6896" y="1628800"/>
            <a:ext cx="10796632" cy="4931391"/>
          </a:xfrm>
        </p:spPr>
        <p:txBody>
          <a:bodyPr/>
          <a:lstStyle/>
          <a:p>
            <a:pPr marL="0" indent="0" algn="ctr">
              <a:buNone/>
            </a:pPr>
            <a:r>
              <a:rPr lang="cs-CZ" u="sng" dirty="0"/>
              <a:t>Finanční právo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1904" y="2127394"/>
            <a:ext cx="62865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132856"/>
            <a:ext cx="6477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1905" y="3451684"/>
            <a:ext cx="923925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1905" y="3479312"/>
            <a:ext cx="942975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58" name="AutoShape 10"/>
          <p:cNvCxnSpPr>
            <a:cxnSpLocks noChangeShapeType="1"/>
          </p:cNvCxnSpPr>
          <p:nvPr/>
        </p:nvCxnSpPr>
        <p:spPr bwMode="auto">
          <a:xfrm flipV="1">
            <a:off x="5417285" y="4570384"/>
            <a:ext cx="1009650" cy="2857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Oval 11"/>
          <p:cNvSpPr>
            <a:spLocks noChangeArrowheads="1"/>
          </p:cNvSpPr>
          <p:nvPr/>
        </p:nvSpPr>
        <p:spPr bwMode="auto">
          <a:xfrm>
            <a:off x="6486567" y="4089108"/>
            <a:ext cx="2057400" cy="202882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ts val="1000"/>
              </a:spcAft>
            </a:pPr>
            <a:r>
              <a:rPr lang="cs-CZ" altLang="cs-CZ" sz="1200">
                <a:latin typeface="Calibri" pitchFamily="34" charset="0"/>
                <a:cs typeface="Arial" pitchFamily="34" charset="0"/>
              </a:rPr>
              <a:t>Právo finančního trhu</a:t>
            </a:r>
            <a:endParaRPr lang="cs-CZ" altLang="cs-CZ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6648492" y="5103520"/>
            <a:ext cx="1733550" cy="5111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ts val="1000"/>
              </a:spcAft>
            </a:pPr>
            <a:r>
              <a:rPr lang="cs-CZ" altLang="cs-CZ" sz="1200">
                <a:latin typeface="Calibri" pitchFamily="34" charset="0"/>
                <a:cs typeface="Arial" pitchFamily="34" charset="0"/>
              </a:rPr>
              <a:t>Dohled nad finančním trhem</a:t>
            </a:r>
            <a:endParaRPr lang="cs-CZ" altLang="cs-CZ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3176492" y="2761506"/>
            <a:ext cx="2524125" cy="552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ts val="1000"/>
              </a:spcAft>
            </a:pPr>
            <a:r>
              <a:rPr lang="cs-CZ" altLang="cs-CZ" sz="1200">
                <a:latin typeface="Calibri" pitchFamily="34" charset="0"/>
                <a:cs typeface="Arial" pitchFamily="34" charset="0"/>
              </a:rPr>
              <a:t>Obecná část</a:t>
            </a:r>
            <a:endParaRPr lang="cs-CZ" altLang="cs-CZ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5828750" y="2761506"/>
            <a:ext cx="2476500" cy="552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ts val="1000"/>
              </a:spcAft>
            </a:pPr>
            <a:r>
              <a:rPr lang="cs-CZ" altLang="cs-CZ" sz="1200">
                <a:latin typeface="Calibri" pitchFamily="34" charset="0"/>
                <a:cs typeface="Arial" pitchFamily="34" charset="0"/>
              </a:rPr>
              <a:t>Zvláštní část</a:t>
            </a:r>
            <a:endParaRPr lang="cs-CZ" altLang="cs-CZ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15"/>
          <p:cNvSpPr>
            <a:spLocks noChangeArrowheads="1"/>
          </p:cNvSpPr>
          <p:nvPr/>
        </p:nvSpPr>
        <p:spPr bwMode="auto">
          <a:xfrm>
            <a:off x="3307854" y="3746960"/>
            <a:ext cx="1924050" cy="4476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ts val="1000"/>
              </a:spcAft>
            </a:pPr>
            <a:r>
              <a:rPr lang="cs-CZ" altLang="cs-CZ" sz="1200">
                <a:latin typeface="Calibri" pitchFamily="34" charset="0"/>
                <a:cs typeface="Arial" pitchFamily="34" charset="0"/>
              </a:rPr>
              <a:t>Fiskální část</a:t>
            </a:r>
            <a:endParaRPr lang="cs-CZ" altLang="cs-CZ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utoShape 16"/>
          <p:cNvSpPr>
            <a:spLocks noChangeArrowheads="1"/>
          </p:cNvSpPr>
          <p:nvPr/>
        </p:nvSpPr>
        <p:spPr bwMode="auto">
          <a:xfrm>
            <a:off x="3307854" y="4459259"/>
            <a:ext cx="1924050" cy="4476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ts val="1000"/>
              </a:spcAft>
            </a:pPr>
            <a:r>
              <a:rPr lang="cs-CZ" altLang="cs-CZ" sz="1200" dirty="0">
                <a:latin typeface="Calibri" pitchFamily="34" charset="0"/>
                <a:cs typeface="Arial" pitchFamily="34" charset="0"/>
              </a:rPr>
              <a:t>Nefiskální část</a:t>
            </a:r>
            <a:endParaRPr lang="cs-CZ" altLang="cs-CZ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7180794" y="1988840"/>
            <a:ext cx="11244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8423523" y="1988840"/>
            <a:ext cx="1906480" cy="7386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1400">
                <a:latin typeface="Calibri" panose="020F0502020204030204" pitchFamily="34" charset="0"/>
              </a:rPr>
              <a:t>Správní</a:t>
            </a:r>
          </a:p>
          <a:p>
            <a:pPr marL="285750" indent="-285750">
              <a:buFontTx/>
              <a:buChar char="-"/>
            </a:pPr>
            <a:r>
              <a:rPr lang="cs-CZ" sz="1400">
                <a:latin typeface="Calibri" panose="020F0502020204030204" pitchFamily="34" charset="0"/>
              </a:rPr>
              <a:t>Trestní</a:t>
            </a:r>
          </a:p>
          <a:p>
            <a:pPr marL="285750" indent="-285750">
              <a:buFontTx/>
              <a:buChar char="-"/>
            </a:pPr>
            <a:r>
              <a:rPr lang="cs-CZ" sz="1400">
                <a:latin typeface="Calibri" panose="020F0502020204030204" pitchFamily="34" charset="0"/>
              </a:rPr>
              <a:t>Procesní</a:t>
            </a:r>
          </a:p>
        </p:txBody>
      </p:sp>
      <p:cxnSp>
        <p:nvCxnSpPr>
          <p:cNvPr id="23" name="Přímá spojnice se šipkou 22"/>
          <p:cNvCxnSpPr/>
          <p:nvPr/>
        </p:nvCxnSpPr>
        <p:spPr>
          <a:xfrm flipH="1">
            <a:off x="5922111" y="3479312"/>
            <a:ext cx="3270235" cy="8137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9192344" y="2924944"/>
            <a:ext cx="0" cy="5267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 flipH="1">
            <a:off x="6155830" y="3451684"/>
            <a:ext cx="3036515" cy="4345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4655840" y="5359107"/>
            <a:ext cx="176401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>
                <a:latin typeface="Calibri" panose="020F0502020204030204" pitchFamily="34" charset="0"/>
              </a:rPr>
              <a:t>Měnové právo</a:t>
            </a:r>
          </a:p>
        </p:txBody>
      </p:sp>
      <p:cxnSp>
        <p:nvCxnSpPr>
          <p:cNvPr id="2048" name="Přímá spojnice se šipkou 2047"/>
          <p:cNvCxnSpPr/>
          <p:nvPr/>
        </p:nvCxnSpPr>
        <p:spPr>
          <a:xfrm>
            <a:off x="4799856" y="4933245"/>
            <a:ext cx="432048" cy="3459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" name="Obdélník 2048"/>
          <p:cNvSpPr/>
          <p:nvPr/>
        </p:nvSpPr>
        <p:spPr>
          <a:xfrm>
            <a:off x="4655840" y="5359107"/>
            <a:ext cx="1764010" cy="2769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8616280" y="4042234"/>
            <a:ext cx="1944216" cy="219507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8616280" y="4078135"/>
            <a:ext cx="194421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/>
              <a:t>FINANČNÍ TRH</a:t>
            </a:r>
          </a:p>
          <a:p>
            <a:r>
              <a:rPr lang="cs-CZ" sz="1200"/>
              <a:t>- úvěrový trh </a:t>
            </a:r>
            <a:r>
              <a:rPr lang="cs-CZ" sz="1100"/>
              <a:t>(zahrnující bankovnictví a družstevní bankovnictví)</a:t>
            </a:r>
          </a:p>
          <a:p>
            <a:r>
              <a:rPr lang="cs-CZ" sz="1200"/>
              <a:t>- kapitálový trh</a:t>
            </a:r>
          </a:p>
          <a:p>
            <a:r>
              <a:rPr lang="cs-CZ" sz="1200"/>
              <a:t>- peněžní trh</a:t>
            </a:r>
          </a:p>
          <a:p>
            <a:r>
              <a:rPr lang="cs-CZ" sz="1200"/>
              <a:t>- trh pojištění</a:t>
            </a:r>
          </a:p>
          <a:p>
            <a:r>
              <a:rPr lang="cs-CZ" sz="1200"/>
              <a:t>- trh devizový </a:t>
            </a:r>
          </a:p>
          <a:p>
            <a:r>
              <a:rPr lang="cs-CZ" sz="1200"/>
              <a:t>- trh komoditní.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3826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</a:t>
            </a:r>
            <a:r>
              <a:rPr lang="en-GB" dirty="0"/>
              <a:t>ANK</a:t>
            </a:r>
            <a:r>
              <a:rPr lang="cs-CZ" dirty="0"/>
              <a:t>OVNÍ UNIE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3863752" y="3227851"/>
            <a:ext cx="1224136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/>
              <a:t>Single Supervisory</a:t>
            </a:r>
          </a:p>
          <a:p>
            <a:pPr algn="ctr"/>
            <a:r>
              <a:rPr lang="cs-CZ" sz="1400"/>
              <a:t>Mechanism</a:t>
            </a:r>
          </a:p>
        </p:txBody>
      </p:sp>
      <p:sp>
        <p:nvSpPr>
          <p:cNvPr id="5" name="Obdélník 4"/>
          <p:cNvSpPr/>
          <p:nvPr/>
        </p:nvSpPr>
        <p:spPr>
          <a:xfrm>
            <a:off x="5519936" y="3243909"/>
            <a:ext cx="1224136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/>
              <a:t>Single Resolution Mechanism</a:t>
            </a:r>
          </a:p>
        </p:txBody>
      </p:sp>
      <p:sp>
        <p:nvSpPr>
          <p:cNvPr id="6" name="Obdélník 5"/>
          <p:cNvSpPr/>
          <p:nvPr/>
        </p:nvSpPr>
        <p:spPr>
          <a:xfrm>
            <a:off x="7104112" y="3243909"/>
            <a:ext cx="1224136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/>
              <a:t>Common Deposit Guarantee Schemes</a:t>
            </a:r>
          </a:p>
        </p:txBody>
      </p:sp>
      <p:cxnSp>
        <p:nvCxnSpPr>
          <p:cNvPr id="8" name="Přímá spojnice 7"/>
          <p:cNvCxnSpPr/>
          <p:nvPr/>
        </p:nvCxnSpPr>
        <p:spPr>
          <a:xfrm>
            <a:off x="2135560" y="2636912"/>
            <a:ext cx="0" cy="295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2135560" y="5589240"/>
            <a:ext cx="7920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V="1">
            <a:off x="10056440" y="2708920"/>
            <a:ext cx="0" cy="2880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>
            <a:endCxn id="3" idx="0"/>
          </p:cNvCxnSpPr>
          <p:nvPr/>
        </p:nvCxnSpPr>
        <p:spPr>
          <a:xfrm flipV="1">
            <a:off x="2135560" y="1752600"/>
            <a:ext cx="3960440" cy="884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>
            <a:stCxn id="3" idx="0"/>
          </p:cNvCxnSpPr>
          <p:nvPr/>
        </p:nvCxnSpPr>
        <p:spPr>
          <a:xfrm>
            <a:off x="6096000" y="1752600"/>
            <a:ext cx="3960440" cy="956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4367808" y="233958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/>
              <a:t>Bankovní unie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4367808" y="4797152"/>
            <a:ext cx="334837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/>
              <a:t>Single rule book</a:t>
            </a:r>
          </a:p>
          <a:p>
            <a:pPr algn="ctr"/>
            <a:r>
              <a:rPr lang="cs-CZ"/>
              <a:t>- harmonizované obezřetnostní pravidla</a:t>
            </a:r>
          </a:p>
        </p:txBody>
      </p:sp>
    </p:spTree>
    <p:extLst>
      <p:ext uri="{BB962C8B-B14F-4D97-AF65-F5344CB8AC3E}">
        <p14:creationId xmlns:p14="http://schemas.microsoft.com/office/powerpoint/2010/main" val="30339283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Dohled V EU a EFTA (NORSKO)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/>
              <a:t>Cíl : Jednotný trh. Je to reálně možné?</a:t>
            </a:r>
          </a:p>
          <a:p>
            <a:endParaRPr lang="cs-CZ"/>
          </a:p>
          <a:p>
            <a:r>
              <a:rPr lang="cs-CZ"/>
              <a:t>Pravidla finančního dohledu jsou prakticky stejná, protože dohled nad finančním trhem je EEA relevantní.</a:t>
            </a:r>
          </a:p>
          <a:p>
            <a:r>
              <a:rPr lang="cs-CZ"/>
              <a:t>Problémy: dlouhá procedura implementace EU pravidel  do národních právních řádů EFTA zemí</a:t>
            </a:r>
          </a:p>
          <a:p>
            <a:pPr lvl="2"/>
            <a:r>
              <a:rPr lang="cs-CZ"/>
              <a:t>Zásupci dohledových orgánů EFTA zemí se stanou rovnocennými členy EU agentur</a:t>
            </a:r>
          </a:p>
          <a:p>
            <a:pPr lvl="2"/>
            <a:r>
              <a:rPr lang="cs-CZ"/>
              <a:t>-&gt;ústavně právní problémy v citlivých případech nebo v případech kdy Evropská komise nebo Rada mohou ovlivnit rozhodnutí EU agentur.</a:t>
            </a:r>
          </a:p>
        </p:txBody>
      </p:sp>
    </p:spTree>
    <p:extLst>
      <p:ext uri="{BB962C8B-B14F-4D97-AF65-F5344CB8AC3E}">
        <p14:creationId xmlns:p14="http://schemas.microsoft.com/office/powerpoint/2010/main" val="23965383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Dohled ČNB nad subjekty finančního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1628800"/>
            <a:ext cx="8229600" cy="5040560"/>
          </a:xfrm>
        </p:spPr>
        <p:txBody>
          <a:bodyPr>
            <a:normAutofit fontScale="47500" lnSpcReduction="20000"/>
          </a:bodyPr>
          <a:lstStyle/>
          <a:p>
            <a:r>
              <a:rPr lang="cs-CZ" sz="4500" b="1" dirty="0"/>
              <a:t>Počet subjektů finančního trhu ke dni 1. 1. 2016</a:t>
            </a:r>
          </a:p>
          <a:p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pPr marL="0" indent="0">
              <a:buNone/>
            </a:pPr>
            <a:endParaRPr lang="cs-CZ" sz="4500" b="1" dirty="0"/>
          </a:p>
          <a:p>
            <a:r>
              <a:rPr lang="cs-CZ" sz="4500" b="1" dirty="0"/>
              <a:t>Dohled ČNB</a:t>
            </a:r>
            <a:r>
              <a:rPr lang="cs-CZ" sz="4500" dirty="0"/>
              <a:t> </a:t>
            </a:r>
            <a:r>
              <a:rPr lang="cs-CZ" sz="2800" dirty="0"/>
              <a:t>– § 44 odst. 1 zákona č. 6/1993 Sb., o České národní bance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sz="2400" dirty="0"/>
              <a:t>nad bankami a spořitelními a úvěrními družstvy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sz="2400" dirty="0"/>
              <a:t>nad obchodníky s cennými papíry, investičními společnostmi, investičními fondy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sz="2400" dirty="0"/>
              <a:t>nad pojišťovnami, zajišťovnami, penzijními společnostmi</a:t>
            </a:r>
          </a:p>
          <a:p>
            <a:pPr marL="400050" lvl="1" indent="0">
              <a:buNone/>
            </a:pPr>
            <a:r>
              <a:rPr lang="cs-CZ" sz="2900" dirty="0"/>
              <a:t>+ jednotlivé sektorové zákony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/>
          </p:nvPr>
        </p:nvGraphicFramePr>
        <p:xfrm>
          <a:off x="2396851" y="2295398"/>
          <a:ext cx="7443565" cy="219456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732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1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8620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Banky a pobočky zahraničních bank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</a:rPr>
                        <a:t>46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Spořitelní a úvěrní družstva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11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Investiční společnosti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</a:rPr>
                        <a:t>29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Investiční fondy s právní osobností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  <a:latin typeface="+mn-lt"/>
                          <a:ea typeface="+mn-ea"/>
                          <a:cs typeface="+mn-cs"/>
                        </a:rPr>
                        <a:t>91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266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Obchodníci s cennými papíry a pobočky zahraničního obchodníka s cennými papíry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</a:rPr>
                        <a:t>62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Pojišťovny a pobočky zahraničních pojišťoven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</a:rPr>
                        <a:t>55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Zajišťovny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1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Penzijní společnosti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6869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/>
              <a:t>Národní finanční trh již neexistuje a z toho důvodu musí být mezinárodní jak jednotlivá pravidla, tak spolupráce v oblasti dohledu a harmonizace.</a:t>
            </a:r>
          </a:p>
          <a:p>
            <a:pPr algn="just"/>
            <a:endParaRPr lang="cs-CZ"/>
          </a:p>
          <a:p>
            <a:pPr algn="just"/>
            <a:r>
              <a:rPr lang="cs-CZ"/>
              <a:t>Bankovní unie jakožto nejzásadnější a nejnovější projev integrace dohledu nad finančním trhem směřuje jednoznačně k jednotnému trhu v rámci EU. </a:t>
            </a:r>
          </a:p>
          <a:p>
            <a:pPr lvl="1" algn="just"/>
            <a:r>
              <a:rPr lang="cs-CZ"/>
              <a:t>z měnové unie se musí stát unie politická a zástupci jednotlivých států musejí jednat více jako zástupci celku, nikoliv jako zástupci svých domácích voličů.</a:t>
            </a:r>
          </a:p>
          <a:p>
            <a:pPr lvl="1" algn="just"/>
            <a:r>
              <a:rPr lang="cs-CZ"/>
              <a:t>vyloučena není ani možnost nefederativního řešení, pokud se stávající pravidla EU v této oblasti ukáží jako účinná</a:t>
            </a:r>
          </a:p>
          <a:p>
            <a:pPr marL="114300" indent="0" algn="just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2156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2971" y="826325"/>
            <a:ext cx="9563130" cy="545276"/>
          </a:xfrm>
        </p:spPr>
        <p:txBody>
          <a:bodyPr/>
          <a:lstStyle/>
          <a:p>
            <a:r>
              <a:rPr lang="cs-CZ" dirty="0"/>
              <a:t>Licence / povolení k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3900" y="1371601"/>
            <a:ext cx="10934700" cy="5029199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ČNB uděluje </a:t>
            </a:r>
            <a:r>
              <a:rPr lang="cs-CZ" b="1" dirty="0"/>
              <a:t>licenci / povolení k činnosti </a:t>
            </a:r>
            <a:r>
              <a:rPr lang="cs-CZ" dirty="0"/>
              <a:t>– pojmový znak subjektů finančního trhu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b="1" dirty="0">
                <a:solidFill>
                  <a:schemeClr val="accent2"/>
                </a:solidFill>
              </a:rPr>
              <a:t>Zánik licence / povolení k činnosti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na základě </a:t>
            </a:r>
            <a:r>
              <a:rPr lang="cs-CZ" b="1" dirty="0"/>
              <a:t>sankčního odnětí </a:t>
            </a:r>
            <a:r>
              <a:rPr lang="cs-CZ" dirty="0"/>
              <a:t>povolení nebo licence,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na základě </a:t>
            </a:r>
            <a:r>
              <a:rPr lang="cs-CZ" b="1" dirty="0"/>
              <a:t>odnětí povolení nebo licence na žádost </a:t>
            </a:r>
            <a:r>
              <a:rPr lang="cs-CZ" dirty="0"/>
              <a:t>subjektu finančního trhu,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jako důsledek </a:t>
            </a:r>
            <a:r>
              <a:rPr lang="cs-CZ" b="1" dirty="0"/>
              <a:t>rozhodnutí subjektu finančního trhu o svém zrušení a zániku </a:t>
            </a:r>
            <a:r>
              <a:rPr lang="cs-CZ" dirty="0"/>
              <a:t>podle § 68 obchodního zákoníku / § 168 odst. 2 nového občanského zákoníku,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jako důsledek </a:t>
            </a:r>
            <a:r>
              <a:rPr lang="cs-CZ" b="1" dirty="0"/>
              <a:t>rozhodnutí subjektu finančního trhu, že nadále nebude vykonávat činnost</a:t>
            </a:r>
            <a:r>
              <a:rPr lang="cs-CZ" dirty="0"/>
              <a:t>, k níž je povolení nebo licence třeba,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uplynutím doby</a:t>
            </a:r>
            <a:r>
              <a:rPr lang="cs-CZ" dirty="0"/>
              <a:t>, na kterou byl subjekt finančního trhu zřízen.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Následně: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Vstupuje do likvidace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Nevstupuje do likvidace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Vypořádání závazků subjektu finančního trhu vůči třetím osobám</a:t>
            </a:r>
            <a:r>
              <a:rPr lang="cs-CZ" dirty="0"/>
              <a:t>(dle typu subjektu finančního trhu např. vypořádání zákaznického majetku či vyplacení podílů podílníkům) pod dohledem ČNB</a:t>
            </a:r>
          </a:p>
        </p:txBody>
      </p:sp>
    </p:spTree>
    <p:extLst>
      <p:ext uri="{BB962C8B-B14F-4D97-AF65-F5344CB8AC3E}">
        <p14:creationId xmlns:p14="http://schemas.microsoft.com/office/powerpoint/2010/main" val="41679996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/>
              <a:t>Vztah zániku povolení / licence subjektu finančního trhu a zrušení subjektu finančního trhu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6647278"/>
              </p:ext>
            </p:extLst>
          </p:nvPr>
        </p:nvGraphicFramePr>
        <p:xfrm>
          <a:off x="520700" y="2002561"/>
          <a:ext cx="10642600" cy="414424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5321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471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</a:rPr>
                        <a:t>Zánik povolení / licence subjektu finančního trhu</a:t>
                      </a:r>
                      <a:endParaRPr lang="cs-CZ" sz="15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</a:rPr>
                        <a:t>Zrušení subjektu finančního trhu</a:t>
                      </a:r>
                      <a:endParaRPr lang="cs-CZ" sz="15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236">
                <a:tc rowSpan="2"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Na základě sankčního odnětí povolení / licence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 likvidací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47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subjekt se neruší, ale může dále existovat jako běžná obchodní společnost 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236">
                <a:tc rowSpan="2"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Na základě odnětí povolení / licence na žádost subjektu finančního trhu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 likvidací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047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subjekt se neruší, ale může dále existovat jako běžná obchodní společnost 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236">
                <a:tc rowSpan="2"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Na základě rozhodnutí subjektu finančního trhu o svém zrušení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 likvidací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07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bez likvidace – zánik povolení / licence dnem výmazu subjektu finančního trhu z obchodního rejstříku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20942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Na základě rozhodnutí subjektu finančního trhu, že nadále nebude vykonávat činnost, k níž je povolení / licence třeba</a:t>
                      </a:r>
                      <a:endParaRPr lang="cs-CZ" sz="15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subjekt se neruší, ale dále existuje jako běžná obchodní společnost – dohled České národní banky nad vypořádáním závazků vůči třetím osobám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0471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Uplynutím doby, na kterou byl subjekt finančního trhu zřízen </a:t>
                      </a:r>
                      <a:endParaRPr lang="cs-CZ" sz="15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 likvidací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1241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Členění finančního trhu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cs-CZ" b="1" dirty="0"/>
              <a:t>peněžní a kapitálový</a:t>
            </a:r>
            <a:endParaRPr lang="cs-CZ" dirty="0"/>
          </a:p>
          <a:p>
            <a:endParaRPr lang="cs-CZ" dirty="0"/>
          </a:p>
          <a:p>
            <a:r>
              <a:rPr lang="cs-CZ" dirty="0"/>
              <a:t>organizovaný a neorganizovaný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mezibankovní a mimobankovní, mezipodnikové, národní a mezinárodní atd.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lvl="0"/>
            <a:r>
              <a:rPr lang="cs-CZ" dirty="0"/>
              <a:t>úvěrové, trhy cenných papírů a trhy devizové či valutové</a:t>
            </a:r>
          </a:p>
          <a:p>
            <a:endParaRPr lang="cs-CZ" dirty="0"/>
          </a:p>
          <a:p>
            <a:pPr lvl="0"/>
            <a:r>
              <a:rPr lang="cs-CZ" dirty="0"/>
              <a:t>primární a sekundární</a:t>
            </a:r>
          </a:p>
          <a:p>
            <a:endParaRPr lang="cs-CZ" dirty="0"/>
          </a:p>
          <a:p>
            <a:pPr lvl="0"/>
            <a:r>
              <a:rPr lang="cs-CZ" dirty="0"/>
              <a:t>promptní a termínové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5995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Subjekty na finančním trhu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státní  </a:t>
            </a:r>
            <a:r>
              <a:rPr lang="cs-CZ" dirty="0"/>
              <a:t>- regulatorní  </a:t>
            </a:r>
            <a:r>
              <a:rPr lang="en-GB" dirty="0"/>
              <a:t>	</a:t>
            </a:r>
            <a:r>
              <a:rPr lang="cs-CZ" dirty="0"/>
              <a:t>- Ministerstvo financí</a:t>
            </a:r>
          </a:p>
          <a:p>
            <a:pPr marL="0" indent="0">
              <a:buNone/>
            </a:pPr>
            <a:r>
              <a:rPr lang="cs-CZ" dirty="0"/>
              <a:t>		</a:t>
            </a:r>
            <a:r>
              <a:rPr lang="en-GB" dirty="0"/>
              <a:t>	</a:t>
            </a:r>
            <a:r>
              <a:rPr lang="cs-CZ" dirty="0"/>
              <a:t>- Česká národní banka</a:t>
            </a:r>
          </a:p>
          <a:p>
            <a:pPr marL="0" indent="0">
              <a:buNone/>
            </a:pPr>
            <a:r>
              <a:rPr lang="cs-CZ" dirty="0"/>
              <a:t> </a:t>
            </a:r>
            <a:r>
              <a:rPr lang="en-GB" dirty="0"/>
              <a:t>			</a:t>
            </a:r>
            <a:r>
              <a:rPr lang="cs-CZ" dirty="0"/>
              <a:t>- jiné státní/veřejné instituce</a:t>
            </a:r>
          </a:p>
          <a:p>
            <a:endParaRPr lang="cs-CZ" dirty="0"/>
          </a:p>
          <a:p>
            <a:r>
              <a:rPr lang="cs-CZ" b="1" dirty="0"/>
              <a:t>privátní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5254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 finančního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cs-CZ" b="1" dirty="0"/>
              <a:t>Prameny práva</a:t>
            </a:r>
            <a:endParaRPr lang="cs-CZ" dirty="0"/>
          </a:p>
          <a:p>
            <a:endParaRPr lang="cs-CZ" dirty="0"/>
          </a:p>
          <a:p>
            <a:pPr lvl="0"/>
            <a:r>
              <a:rPr lang="cs-CZ" dirty="0"/>
              <a:t>oblast veřejného práva</a:t>
            </a:r>
          </a:p>
          <a:p>
            <a:endParaRPr lang="cs-CZ" dirty="0"/>
          </a:p>
          <a:p>
            <a:pPr lvl="0"/>
            <a:r>
              <a:rPr lang="cs-CZ" dirty="0"/>
              <a:t>oblast soukromého práva</a:t>
            </a:r>
          </a:p>
          <a:p>
            <a:endParaRPr lang="cs-CZ" dirty="0"/>
          </a:p>
          <a:p>
            <a:pPr lvl="0"/>
            <a:r>
              <a:rPr lang="cs-CZ" dirty="0"/>
              <a:t>předpisy EU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3201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Evropská regulace finančních trhů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/>
              <a:t>Obecně k regulaci v rámci EU</a:t>
            </a:r>
          </a:p>
          <a:p>
            <a:r>
              <a:rPr lang="cs-CZ"/>
              <a:t>Primární prameny</a:t>
            </a:r>
          </a:p>
          <a:p>
            <a:r>
              <a:rPr lang="cs-CZ"/>
              <a:t>Sekundární prameny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/>
              <a:t>Směrnice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/>
              <a:t>Nařízení</a:t>
            </a:r>
          </a:p>
          <a:p>
            <a:r>
              <a:rPr lang="cs-CZ"/>
              <a:t>Judikatura ESD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326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3270" y="585025"/>
            <a:ext cx="9603275" cy="16427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117601"/>
            <a:ext cx="9603275" cy="4348744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zákon č. 21/1992 Sb., o bankách</a:t>
            </a:r>
          </a:p>
          <a:p>
            <a:r>
              <a:rPr lang="cs-CZ" dirty="0"/>
              <a:t>zákon č. 87/1995 Sb., o spořitelních a úvěrních družstvech</a:t>
            </a:r>
          </a:p>
          <a:p>
            <a:r>
              <a:rPr lang="cs-CZ" dirty="0"/>
              <a:t>zákon č. 96/1993 Sb., o stavebním spoření</a:t>
            </a:r>
          </a:p>
          <a:p>
            <a:r>
              <a:rPr lang="cs-CZ" dirty="0"/>
              <a:t>zákon č. 277/2009 Sb., o pojišťovnictví</a:t>
            </a:r>
          </a:p>
          <a:p>
            <a:r>
              <a:rPr lang="cs-CZ" dirty="0"/>
              <a:t>zákon č. 38/2004 Sb., o pojišťovacích zprostředkovatelích a likvidátorech pojistných událostí</a:t>
            </a:r>
          </a:p>
          <a:p>
            <a:r>
              <a:rPr lang="cs-CZ" dirty="0"/>
              <a:t>zákon č. 42/1994 Sb., o penzijním připojištění se státním příspěvkem</a:t>
            </a:r>
          </a:p>
          <a:p>
            <a:r>
              <a:rPr lang="cs-CZ" dirty="0"/>
              <a:t>zákon č. 427/2011 Sb., o doplňkovém penzijním spoření</a:t>
            </a:r>
          </a:p>
          <a:p>
            <a:r>
              <a:rPr lang="cs-CZ" dirty="0"/>
              <a:t>zákon č. 240/2013 Sb., o investičních společnostech a investičních fondech</a:t>
            </a:r>
          </a:p>
          <a:p>
            <a:r>
              <a:rPr lang="cs-CZ" dirty="0"/>
              <a:t>zákon č. 256/2004 Sb., o podnikání na kapitálovém trhu</a:t>
            </a:r>
          </a:p>
          <a:p>
            <a:r>
              <a:rPr lang="cs-CZ" dirty="0"/>
              <a:t>zákon č. 6/1993 Sb., o České národní bance</a:t>
            </a:r>
          </a:p>
          <a:p>
            <a:r>
              <a:rPr lang="cs-CZ" dirty="0"/>
              <a:t>zákon č. 15/1998 Sb., o dohledu v oblasti kapitálového trhu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4167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Hlavní oblasti EU harmonizace v rámci fintrhů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  <a:p>
            <a:r>
              <a:rPr lang="cs-CZ"/>
              <a:t>Poskytování finančních služeb</a:t>
            </a:r>
          </a:p>
          <a:p>
            <a:r>
              <a:rPr lang="cs-CZ"/>
              <a:t>Regulace a dohled nad finančními trhy</a:t>
            </a:r>
          </a:p>
          <a:p>
            <a:r>
              <a:rPr lang="cs-CZ"/>
              <a:t>Měnová regulace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5045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94</TotalTime>
  <Words>1917</Words>
  <Application>Microsoft Office PowerPoint</Application>
  <PresentationFormat>Širokoúhlá obrazovka</PresentationFormat>
  <Paragraphs>314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2" baseType="lpstr">
      <vt:lpstr>Arial</vt:lpstr>
      <vt:lpstr>Calibri</vt:lpstr>
      <vt:lpstr>Century Gothic</vt:lpstr>
      <vt:lpstr>Times New Roman</vt:lpstr>
      <vt:lpstr>TimesNewRomanPSMT</vt:lpstr>
      <vt:lpstr>Wingdings</vt:lpstr>
      <vt:lpstr>Gallery</vt:lpstr>
      <vt:lpstr>PRÁVO FINANČNÍHO TRHU</vt:lpstr>
      <vt:lpstr>Co je finanční trh ?</vt:lpstr>
      <vt:lpstr> Postavení finančního trhu v systému finančního práva</vt:lpstr>
      <vt:lpstr>Členění finančního trhu </vt:lpstr>
      <vt:lpstr>Subjekty na finančním trhu </vt:lpstr>
      <vt:lpstr>Právní úprava finančního trhu</vt:lpstr>
      <vt:lpstr>Evropská regulace finančních trhů</vt:lpstr>
      <vt:lpstr>Prezentace aplikace PowerPoint</vt:lpstr>
      <vt:lpstr>Hlavní oblasti EU harmonizace v rámci fintrhů</vt:lpstr>
      <vt:lpstr>Právní odvětví a pododvětví </vt:lpstr>
      <vt:lpstr>Subjekty finančního trhu </vt:lpstr>
      <vt:lpstr>Subjekty v ČR</vt:lpstr>
      <vt:lpstr>Další účastníci finančního trhu </vt:lpstr>
      <vt:lpstr>Instrumenty finančního trhu Investiční nástroje dle ZPKT</vt:lpstr>
      <vt:lpstr>Investiční cenné papíry</vt:lpstr>
      <vt:lpstr>Cenné papíry kolektivního investování</vt:lpstr>
      <vt:lpstr>Nástroje peněžního trhu</vt:lpstr>
      <vt:lpstr>opce, futures, swapy, forwardy </vt:lpstr>
      <vt:lpstr>Dohled ČNB nad finančním trhem</vt:lpstr>
      <vt:lpstr>Sjednocený dohled</vt:lpstr>
      <vt:lpstr>Sjednocený dohled v ČR</vt:lpstr>
      <vt:lpstr>Regulace, Kontrola, Dohled, Dozor</vt:lpstr>
      <vt:lpstr>Důvody zvýšené regulace a dohledu</vt:lpstr>
      <vt:lpstr>Finanční dohled</vt:lpstr>
      <vt:lpstr>Využití modelů dohledu</vt:lpstr>
      <vt:lpstr>TWIN PEAKS Model (funkcionální) - Australie</vt:lpstr>
      <vt:lpstr>Mezinárodní dohled nad fin.trhy</vt:lpstr>
      <vt:lpstr>EU Agentury dohledu</vt:lpstr>
      <vt:lpstr>Bankovní Unie</vt:lpstr>
      <vt:lpstr>BANKOVNÍ UNIE</vt:lpstr>
      <vt:lpstr>Dohled V EU a EFTA (NORSKO)</vt:lpstr>
      <vt:lpstr>Dohled ČNB nad subjekty finančního trhu</vt:lpstr>
      <vt:lpstr>Závěr</vt:lpstr>
      <vt:lpstr>Licence / povolení k činnosti</vt:lpstr>
      <vt:lpstr>Vztah zániku povolení / licence subjektu finančního trhu a zrušení subjektu finančního trhu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právo III</dc:title>
  <dc:creator>Michal Janovec</dc:creator>
  <cp:lastModifiedBy>green</cp:lastModifiedBy>
  <cp:revision>14</cp:revision>
  <dcterms:created xsi:type="dcterms:W3CDTF">2016-10-06T11:56:38Z</dcterms:created>
  <dcterms:modified xsi:type="dcterms:W3CDTF">2016-11-09T09:33:07Z</dcterms:modified>
</cp:coreProperties>
</file>