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09A29-58D2-4785-A34C-9E2196C8A2B0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042F1-8AC5-441C-B416-6F05AF8E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88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98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72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14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88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89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9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54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81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51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61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822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8AA72-9706-4B3F-8B0A-2629CC314C6B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897C-0F04-440C-8229-91B5F6FF4A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2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cs-CZ" dirty="0" smtClean="0"/>
              <a:t>Právní pojetí základního kapitálu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2780928"/>
            <a:ext cx="2952328" cy="1008112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Základní kapitál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283968" y="2780928"/>
            <a:ext cx="374441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283968" y="1412776"/>
            <a:ext cx="3744416" cy="1008112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majetek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4283968" y="4152708"/>
            <a:ext cx="4392488" cy="16525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veličina určující postavení společníka </a:t>
            </a:r>
          </a:p>
          <a:p>
            <a:pPr algn="ctr"/>
            <a:r>
              <a:rPr lang="cs-CZ" sz="2800" dirty="0"/>
              <a:t>v</a:t>
            </a:r>
            <a:r>
              <a:rPr lang="cs-CZ" sz="2800" dirty="0" smtClean="0"/>
              <a:t>e společnosti</a:t>
            </a: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4283968" y="2784557"/>
            <a:ext cx="3744416" cy="1008112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z</a:t>
            </a:r>
            <a:r>
              <a:rPr lang="cs-CZ" sz="2800" dirty="0" smtClean="0"/>
              <a:t>droj financování korporace</a:t>
            </a:r>
            <a:endParaRPr lang="cs-CZ" sz="2800" dirty="0"/>
          </a:p>
        </p:txBody>
      </p:sp>
      <p:cxnSp>
        <p:nvCxnSpPr>
          <p:cNvPr id="11" name="Přímá spojnice se šipkou 10"/>
          <p:cNvCxnSpPr>
            <a:stCxn id="5" idx="3"/>
            <a:endCxn id="7" idx="1"/>
          </p:cNvCxnSpPr>
          <p:nvPr/>
        </p:nvCxnSpPr>
        <p:spPr>
          <a:xfrm flipV="1">
            <a:off x="3275856" y="1916832"/>
            <a:ext cx="1008112" cy="1368152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3"/>
            <a:endCxn id="9" idx="1"/>
          </p:cNvCxnSpPr>
          <p:nvPr/>
        </p:nvCxnSpPr>
        <p:spPr>
          <a:xfrm>
            <a:off x="3275856" y="3284984"/>
            <a:ext cx="1008112" cy="3629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5" idx="3"/>
          </p:cNvCxnSpPr>
          <p:nvPr/>
        </p:nvCxnSpPr>
        <p:spPr>
          <a:xfrm>
            <a:off x="3275856" y="3284984"/>
            <a:ext cx="1008112" cy="1584176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70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2809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Judikatura: NS 29 </a:t>
            </a:r>
            <a:r>
              <a:rPr lang="cs-CZ" dirty="0" err="1" smtClean="0"/>
              <a:t>Cdo</a:t>
            </a:r>
            <a:r>
              <a:rPr lang="cs-CZ" dirty="0" smtClean="0"/>
              <a:t> 4284/2007 (výběr </a:t>
            </a:r>
            <a:r>
              <a:rPr lang="cs-CZ" smtClean="0"/>
              <a:t>z výroku)</a:t>
            </a:r>
            <a:endParaRPr lang="cs-CZ" dirty="0" smtClean="0"/>
          </a:p>
          <a:p>
            <a:endParaRPr lang="cs-CZ" dirty="0"/>
          </a:p>
          <a:p>
            <a:pPr marL="342900" indent="-342900">
              <a:buAutoNum type="arabicPeriod"/>
            </a:pPr>
            <a:r>
              <a:rPr lang="cs-CZ" dirty="0" smtClean="0"/>
              <a:t>Účelem § 178 </a:t>
            </a:r>
            <a:r>
              <a:rPr lang="cs-CZ" dirty="0" err="1" smtClean="0"/>
              <a:t>ObchZ</a:t>
            </a:r>
            <a:r>
              <a:rPr lang="cs-CZ" dirty="0" smtClean="0"/>
              <a:t> je zajistit udržení základního kapitálu akciové společnosti, který představuje záruku pro věřitele společnosti, a to zejména zákazem neoprávněného rozdělování zisku akcionářům.</a:t>
            </a:r>
          </a:p>
          <a:p>
            <a:pPr marL="342900" indent="-342900">
              <a:buAutoNum type="arabicPeriod"/>
            </a:pPr>
            <a:r>
              <a:rPr lang="cs-CZ" dirty="0" smtClean="0"/>
              <a:t>Rozhodnutí valné hromady o vyplacení podílů na zisku z nerozděleného zisku minulých let předpokládá existenci řádné nebo mimořádné účetní závěrky, která vyčísluje částku určenou pro výplatu dividend.</a:t>
            </a:r>
          </a:p>
          <a:p>
            <a:pPr marL="342900" indent="-342900">
              <a:buAutoNum type="arabicPeriod"/>
            </a:pPr>
            <a:r>
              <a:rPr lang="cs-CZ" dirty="0" smtClean="0"/>
              <a:t>Jestliže valná hromada konaná do 6 měsíců od posledního dne účetního období projednala účetní závěrku za toto období a na jejím základě rozhodla o rozdělení zisku, pak mimořádná valná hromada konaná po uplynutí 6 měsíců od posledního dne účetního období není oprávněna na základě téže účetní závěrky </a:t>
            </a:r>
            <a:r>
              <a:rPr lang="cs-CZ" dirty="0" err="1" smtClean="0"/>
              <a:t>rozhodnouot</a:t>
            </a:r>
            <a:r>
              <a:rPr lang="cs-CZ" dirty="0" smtClean="0"/>
              <a:t> o jiném rozdělení zisku.</a:t>
            </a:r>
          </a:p>
          <a:p>
            <a:pPr marL="342900" indent="-342900">
              <a:buAutoNum type="arabicPeriod"/>
            </a:pPr>
            <a:r>
              <a:rPr lang="cs-CZ" dirty="0" smtClean="0"/>
              <a:t>Lhůta ke konání valné hromady je nejzazší lhůtou, v níž lze výsledky účetní závěrky pokládat za ty, které mohou akcionářům sloužit jako reálný obraz účetnictví akciové společnosti, na jehož základě mohou kvalifikovaně rozhodnout o rozdělení zisku.</a:t>
            </a:r>
          </a:p>
          <a:p>
            <a:pPr marL="342900" indent="-342900">
              <a:buAutoNum type="arabicPeriod"/>
            </a:pPr>
            <a:r>
              <a:rPr lang="cs-CZ" dirty="0" smtClean="0"/>
              <a:t>Představenstvo nesmí rozhodnout o výplatě dividendy, která by byla vyplacena v rozporu se zákonnými podmínkami, a to ani tehdy, když výplatu schválila valná hromada společnosti.</a:t>
            </a:r>
          </a:p>
          <a:p>
            <a:pPr marL="342900" indent="-342900">
              <a:buAutoNum type="arabicPeriod"/>
            </a:pPr>
            <a:r>
              <a:rPr lang="cs-CZ" dirty="0" smtClean="0"/>
              <a:t>Členové představenstva, kteří vyplatili dividendu navzdory zákonným podmínkám, odpovídají společně a nerozdílně za splnění závazku vrátit neprávem vyplacený podíl na zisku společnosti.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271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323640" y="404640"/>
            <a:ext cx="8208720" cy="6192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400" strike="noStrike" dirty="0">
                <a:solidFill>
                  <a:srgbClr val="FF0000"/>
                </a:solidFill>
                <a:latin typeface="Calibri"/>
              </a:rPr>
              <a:t>základní kapitál: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</a:rPr>
              <a:t> tvořen peněžitými i nepeněžitými vklady společníků a je peněžním vyjádřením těchto vkladů. Povinně se tvoří u kapitálových společností a u komanditní společnosti se tvoří z povinných vkladů komanditistů. Výše základního kapitálu se zapisuje do obchodního rejstříku. </a:t>
            </a:r>
            <a:endParaRPr dirty="0"/>
          </a:p>
          <a:p>
            <a:pPr algn="just">
              <a:lnSpc>
                <a:spcPct val="100000"/>
              </a:lnSpc>
            </a:pPr>
            <a:endParaRPr lang="cs-CZ" sz="2400" strike="noStrike" dirty="0" smtClean="0">
              <a:solidFill>
                <a:srgbClr val="0070C0"/>
              </a:solid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lang="cs-CZ" sz="2400" strike="noStrike" dirty="0" smtClean="0">
                <a:solidFill>
                  <a:srgbClr val="0070C0"/>
                </a:solidFill>
                <a:latin typeface="Calibri"/>
              </a:rPr>
              <a:t>Základní </a:t>
            </a:r>
            <a:r>
              <a:rPr lang="cs-CZ" sz="2400" strike="noStrike" dirty="0">
                <a:solidFill>
                  <a:srgbClr val="0070C0"/>
                </a:solidFill>
                <a:latin typeface="Calibri"/>
              </a:rPr>
              <a:t>kapitál jako zajišťovací prvek – garanční funkce základního kapitálu: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</a:rPr>
              <a:t>snaha poskytnou věřitelům jistotu splnění jejich pohledávek, i když společníci nejsou zákonnými </a:t>
            </a:r>
            <a:r>
              <a:rPr lang="cs-CZ" sz="2400" strike="noStrike" dirty="0" smtClean="0">
                <a:solidFill>
                  <a:srgbClr val="000000"/>
                </a:solidFill>
                <a:latin typeface="Calibri"/>
              </a:rPr>
              <a:t>ručiteli.</a:t>
            </a:r>
          </a:p>
          <a:p>
            <a:pPr algn="just">
              <a:lnSpc>
                <a:spcPct val="100000"/>
              </a:lnSpc>
            </a:pPr>
            <a:endParaRPr lang="cs-CZ" sz="2400" dirty="0">
              <a:solidFill>
                <a:srgbClr val="000000"/>
              </a:solidFill>
              <a:latin typeface="Calibri"/>
            </a:endParaRPr>
          </a:p>
          <a:p>
            <a:pPr algn="just"/>
            <a:r>
              <a:rPr lang="cs-CZ" sz="2400" dirty="0">
                <a:solidFill>
                  <a:srgbClr val="0070C0"/>
                </a:solidFill>
              </a:rPr>
              <a:t>Základní kapitál jako zdroj – ekonomický význam základního kapitálu: </a:t>
            </a:r>
            <a:r>
              <a:rPr lang="cs-CZ" sz="2400" dirty="0">
                <a:solidFill>
                  <a:srgbClr val="000000"/>
                </a:solidFill>
              </a:rPr>
              <a:t>V účetní rozvaze je součástí vlastního kapitálu a položkou pasiv, vyjadřuje zde rozsah financování společnosti z vlastních zdrojů. V aktivech proto údaji o základním kapitálu odpovídá různá struktura majetku, který je kryt základním kapitálem.</a:t>
            </a:r>
            <a:endParaRPr lang="cs-CZ" sz="2400" dirty="0" smtClean="0"/>
          </a:p>
          <a:p>
            <a:pPr algn="just">
              <a:lnSpc>
                <a:spcPct val="100000"/>
              </a:lnSpc>
            </a:pPr>
            <a:endParaRPr sz="2400" dirty="0"/>
          </a:p>
          <a:p>
            <a:pPr>
              <a:lnSpc>
                <a:spcPct val="100000"/>
              </a:lnSpc>
            </a:pPr>
            <a:endParaRPr dirty="0"/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4428000" y="2276872"/>
            <a:ext cx="0" cy="36004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8066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615543" y="128971"/>
            <a:ext cx="4535280" cy="49968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"/>
          <p:cNvSpPr/>
          <p:nvPr/>
        </p:nvSpPr>
        <p:spPr>
          <a:xfrm>
            <a:off x="595383" y="196291"/>
            <a:ext cx="457560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Garanční funkce základního kapitálu</a:t>
            </a:r>
            <a:endParaRPr dirty="0"/>
          </a:p>
        </p:txBody>
      </p:sp>
      <p:sp>
        <p:nvSpPr>
          <p:cNvPr id="126" name="CustomShape 3"/>
          <p:cNvSpPr/>
          <p:nvPr/>
        </p:nvSpPr>
        <p:spPr>
          <a:xfrm>
            <a:off x="391320" y="2124295"/>
            <a:ext cx="6725520" cy="428400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4"/>
          <p:cNvSpPr/>
          <p:nvPr/>
        </p:nvSpPr>
        <p:spPr>
          <a:xfrm>
            <a:off x="1183837" y="2135171"/>
            <a:ext cx="2189160" cy="3650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Princip </a:t>
            </a:r>
            <a:r>
              <a:rPr lang="cs-CZ" sz="2400" strike="noStrike" dirty="0" smtClean="0">
                <a:solidFill>
                  <a:srgbClr val="000000"/>
                </a:solidFill>
                <a:latin typeface="Times New Roman"/>
                <a:ea typeface="ヒラギノ明朝 ProN W3"/>
              </a:rPr>
              <a:t>vytvoření a vázanosti</a:t>
            </a:r>
            <a:endParaRPr dirty="0"/>
          </a:p>
        </p:txBody>
      </p:sp>
      <p:sp>
        <p:nvSpPr>
          <p:cNvPr id="128" name="CustomShape 5"/>
          <p:cNvSpPr/>
          <p:nvPr/>
        </p:nvSpPr>
        <p:spPr>
          <a:xfrm>
            <a:off x="460800" y="2780928"/>
            <a:ext cx="8359672" cy="1791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cs-CZ" sz="2000" strike="noStrike" dirty="0" smtClean="0">
                <a:solidFill>
                  <a:srgbClr val="000000"/>
                </a:solidFill>
                <a:latin typeface="Times New Roman"/>
                <a:ea typeface="ヒラギノ明朝 ProN W3"/>
              </a:rPr>
              <a:t> zabezpečení věřitelů majetkem společnosti </a:t>
            </a:r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cs-CZ" sz="2000" dirty="0">
                <a:solidFill>
                  <a:srgbClr val="000000"/>
                </a:solidFill>
                <a:latin typeface="Times New Roman"/>
                <a:ea typeface="ヒラギノ明朝 ProN W3"/>
              </a:rPr>
              <a:t> </a:t>
            </a:r>
            <a:r>
              <a:rPr lang="cs-CZ" sz="2000" strike="noStrike" dirty="0" smtClean="0">
                <a:solidFill>
                  <a:srgbClr val="000000"/>
                </a:solidFill>
                <a:latin typeface="Times New Roman"/>
                <a:ea typeface="ヒラギノ明朝 ProN W3"/>
              </a:rPr>
              <a:t>nezávislost </a:t>
            </a: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společnosti na skutečnostech, které by mohly </a:t>
            </a:r>
            <a:r>
              <a:rPr lang="cs-CZ" sz="2000" strike="noStrike" dirty="0" smtClean="0">
                <a:solidFill>
                  <a:srgbClr val="000000"/>
                </a:solidFill>
                <a:latin typeface="Times New Roman"/>
                <a:ea typeface="ヒラギノ明朝 ProN W3"/>
              </a:rPr>
              <a:t>nastat</a:t>
            </a:r>
            <a:r>
              <a:rPr lang="cs-CZ" sz="2000" dirty="0"/>
              <a:t> </a:t>
            </a:r>
            <a:r>
              <a:rPr lang="cs-CZ" sz="2000" strike="noStrike" dirty="0" smtClean="0">
                <a:solidFill>
                  <a:srgbClr val="000000"/>
                </a:solidFill>
                <a:latin typeface="Times New Roman"/>
                <a:ea typeface="ヒラギノ明朝 ProN W3"/>
              </a:rPr>
              <a:t>u </a:t>
            </a: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jednotlivých </a:t>
            </a:r>
            <a:endParaRPr lang="cs-CZ" sz="2000" strike="noStrike" dirty="0" smtClean="0">
              <a:solidFill>
                <a:srgbClr val="000000"/>
              </a:solidFill>
              <a:latin typeface="Times New Roman"/>
              <a:ea typeface="ヒラギノ明朝 ProN W3"/>
            </a:endParaRPr>
          </a:p>
          <a:p>
            <a:pPr>
              <a:lnSpc>
                <a:spcPct val="100000"/>
              </a:lnSpc>
            </a:pPr>
            <a:r>
              <a:rPr lang="cs-CZ" sz="2000" strike="noStrike" dirty="0" smtClean="0">
                <a:solidFill>
                  <a:srgbClr val="000000"/>
                </a:solidFill>
                <a:latin typeface="Times New Roman"/>
                <a:ea typeface="ヒラギノ明朝 ProN W3"/>
              </a:rPr>
              <a:t>společníků</a:t>
            </a: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,</a:t>
            </a:r>
            <a:endParaRPr sz="2000" dirty="0"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 vyloučení požadavků společníků na vrácení vkladů 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(brání rozdělení základního kapitálu mezi společníky za trvání 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společnosti i libovolným změnám výše základního kapitálu)</a:t>
            </a:r>
            <a:endParaRPr sz="2000" dirty="0"/>
          </a:p>
        </p:txBody>
      </p:sp>
      <p:sp>
        <p:nvSpPr>
          <p:cNvPr id="129" name="CustomShape 6"/>
          <p:cNvSpPr/>
          <p:nvPr/>
        </p:nvSpPr>
        <p:spPr>
          <a:xfrm>
            <a:off x="460800" y="4676040"/>
            <a:ext cx="6116400" cy="429840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CustomShape 7"/>
          <p:cNvSpPr/>
          <p:nvPr/>
        </p:nvSpPr>
        <p:spPr>
          <a:xfrm>
            <a:off x="1146600" y="4740840"/>
            <a:ext cx="4744800" cy="3650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Princip zachování základního kapitálu</a:t>
            </a:r>
            <a:endParaRPr dirty="0"/>
          </a:p>
        </p:txBody>
      </p:sp>
      <p:sp>
        <p:nvSpPr>
          <p:cNvPr id="131" name="CustomShape 8"/>
          <p:cNvSpPr/>
          <p:nvPr/>
        </p:nvSpPr>
        <p:spPr>
          <a:xfrm>
            <a:off x="391320" y="5288760"/>
            <a:ext cx="6898680" cy="1258560"/>
          </a:xfrm>
          <a:prstGeom prst="rect">
            <a:avLst/>
          </a:prstGeom>
          <a:solidFill>
            <a:srgbClr val="92D05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9"/>
          <p:cNvSpPr/>
          <p:nvPr/>
        </p:nvSpPr>
        <p:spPr>
          <a:xfrm>
            <a:off x="527760" y="5612400"/>
            <a:ext cx="6589080" cy="6105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ヒラギノ明朝 ProN W3"/>
              </a:rPr>
              <a:t>skutečná existence rovnosti mezi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ヒラギノ明朝 ProN W3"/>
              </a:rPr>
              <a:t> majetkem společnosti a číselnou hodnotou základního kapitálu </a:t>
            </a:r>
            <a:endParaRPr/>
          </a:p>
        </p:txBody>
      </p:sp>
      <p:sp>
        <p:nvSpPr>
          <p:cNvPr id="2" name="TextovéPole 1"/>
          <p:cNvSpPr txBox="1"/>
          <p:nvPr/>
        </p:nvSpPr>
        <p:spPr>
          <a:xfrm>
            <a:off x="76299" y="764704"/>
            <a:ext cx="88569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Vychází z principu omezeného ručení společníků kapitálových společností a potřeby ochránit věřitele. Výhoda omezeného ručení je kompenzována povinností tvorby garanční majetkové masy. Povinnost vytvořit garanční majetek stíhá společníky.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05693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20720" y="0"/>
            <a:ext cx="7772040" cy="141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Times New Roman"/>
                <a:ea typeface="ヒラギノ明朝 ProN W3"/>
              </a:rPr>
              <a:t>Projevy zásady zachování a vázanosti základního kapitálu</a:t>
            </a:r>
            <a:endParaRPr/>
          </a:p>
        </p:txBody>
      </p:sp>
      <p:sp>
        <p:nvSpPr>
          <p:cNvPr id="134" name="CustomShape 2"/>
          <p:cNvSpPr/>
          <p:nvPr/>
        </p:nvSpPr>
        <p:spPr>
          <a:xfrm>
            <a:off x="395280" y="1557360"/>
            <a:ext cx="8276760" cy="64404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5" name="CustomShape 3"/>
          <p:cNvSpPr/>
          <p:nvPr/>
        </p:nvSpPr>
        <p:spPr>
          <a:xfrm>
            <a:off x="821520" y="1514160"/>
            <a:ext cx="7421040" cy="73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ヒラギノ明朝 ProN W3"/>
              </a:rPr>
              <a:t>povinnost vytvářet základní kapitál v minimálním zákonem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ヒラギノ明朝 ProN W3"/>
              </a:rPr>
              <a:t>stanoveném rozsahu - jen akciová společnost , § 246</a:t>
            </a:r>
            <a:endParaRPr/>
          </a:p>
        </p:txBody>
      </p:sp>
      <p:sp>
        <p:nvSpPr>
          <p:cNvPr id="136" name="CustomShape 4"/>
          <p:cNvSpPr/>
          <p:nvPr/>
        </p:nvSpPr>
        <p:spPr>
          <a:xfrm>
            <a:off x="382500" y="3980380"/>
            <a:ext cx="8480160" cy="72828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5"/>
          <p:cNvSpPr/>
          <p:nvPr/>
        </p:nvSpPr>
        <p:spPr>
          <a:xfrm>
            <a:off x="429060" y="3908200"/>
            <a:ext cx="8357760" cy="87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ヒラギノ明朝 ProN W3"/>
              </a:rPr>
              <a:t>zákaz vracení vkladů (§ 16), prominutí povinnosti splatit vklad (§ 150, § 344)</a:t>
            </a:r>
            <a:endParaRPr/>
          </a:p>
        </p:txBody>
      </p:sp>
      <p:sp>
        <p:nvSpPr>
          <p:cNvPr id="138" name="CustomShape 6"/>
          <p:cNvSpPr/>
          <p:nvPr/>
        </p:nvSpPr>
        <p:spPr>
          <a:xfrm>
            <a:off x="251520" y="2463840"/>
            <a:ext cx="8712840" cy="42840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7"/>
          <p:cNvSpPr/>
          <p:nvPr/>
        </p:nvSpPr>
        <p:spPr>
          <a:xfrm>
            <a:off x="2627280" y="2496960"/>
            <a:ext cx="382284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povinnost splatit vklady (§ </a:t>
            </a:r>
            <a:r>
              <a:rPr lang="cs-CZ" sz="2400" strike="noStrike" dirty="0" smtClean="0">
                <a:solidFill>
                  <a:srgbClr val="000000"/>
                </a:solidFill>
                <a:latin typeface="Times New Roman"/>
                <a:ea typeface="ヒラギノ明朝 ProN W3"/>
              </a:rPr>
              <a:t>17, § 23, speciální úpravy - § 150, § 344)</a:t>
            </a:r>
            <a:endParaRPr dirty="0"/>
          </a:p>
        </p:txBody>
      </p:sp>
      <p:sp>
        <p:nvSpPr>
          <p:cNvPr id="140" name="CustomShape 8"/>
          <p:cNvSpPr/>
          <p:nvPr/>
        </p:nvSpPr>
        <p:spPr>
          <a:xfrm>
            <a:off x="426240" y="5013176"/>
            <a:ext cx="8273520" cy="86004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9"/>
          <p:cNvSpPr/>
          <p:nvPr/>
        </p:nvSpPr>
        <p:spPr>
          <a:xfrm>
            <a:off x="426240" y="5013176"/>
            <a:ext cx="8392680" cy="86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ヒラギノ明朝 ProN W3"/>
              </a:rPr>
              <a:t>zákaz vyplácení podílu na zisku, pokud by nebyly vytvořeny zdroje (§ 40, § 161, § 350)</a:t>
            </a:r>
            <a:endParaRPr/>
          </a:p>
        </p:txBody>
      </p:sp>
      <p:sp>
        <p:nvSpPr>
          <p:cNvPr id="142" name="CustomShape 10"/>
          <p:cNvSpPr/>
          <p:nvPr/>
        </p:nvSpPr>
        <p:spPr>
          <a:xfrm>
            <a:off x="484200" y="6021288"/>
            <a:ext cx="8276760" cy="68868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CustomShape 11"/>
          <p:cNvSpPr/>
          <p:nvPr/>
        </p:nvSpPr>
        <p:spPr>
          <a:xfrm>
            <a:off x="1201860" y="5979168"/>
            <a:ext cx="6787080" cy="73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kogentně stanovené postupy pro zvyšování a snižování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Times New Roman"/>
                <a:ea typeface="ヒラギノ明朝 ProN W3"/>
              </a:rPr>
              <a:t>základního kapitálu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520" y="3068960"/>
            <a:ext cx="8712840" cy="720080"/>
          </a:xfrm>
          <a:prstGeom prst="rect">
            <a:avLst/>
          </a:prstGeom>
          <a:solidFill>
            <a:srgbClr val="00CC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Povinnost ocenit nepeněžitý vklad znaleckým posudkem (§ 143, § 251)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6153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16632"/>
            <a:ext cx="8280920" cy="936104"/>
          </a:xfrm>
          <a:prstGeom prst="rect">
            <a:avLst/>
          </a:prstGeom>
          <a:solidFill>
            <a:srgbClr val="00206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Evropská úprava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484784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Druhá směrnice 77/91/EHS: rigidní úprava, novelizace směrnicí </a:t>
            </a:r>
            <a:r>
              <a:rPr lang="en-US" dirty="0"/>
              <a:t>č. </a:t>
            </a:r>
            <a:r>
              <a:rPr lang="en-US" dirty="0" smtClean="0"/>
              <a:t>92/101/EHS</a:t>
            </a:r>
            <a:r>
              <a:rPr lang="cs-CZ" dirty="0" smtClean="0"/>
              <a:t> (nabývání akcií mateřské společnosti společností dceřinou) a směrnicí </a:t>
            </a:r>
            <a:r>
              <a:rPr lang="en-US" dirty="0"/>
              <a:t>č. </a:t>
            </a:r>
            <a:r>
              <a:rPr lang="en-US" dirty="0" smtClean="0"/>
              <a:t>2006/68/ES</a:t>
            </a:r>
            <a:r>
              <a:rPr lang="cs-CZ" dirty="0" smtClean="0"/>
              <a:t> (uvolnění regulace, pokud jde o znalecké posudky, nabývání vlastních akcií a finanční asistenci.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Nové znění směrnice:  </a:t>
            </a:r>
            <a:r>
              <a:rPr lang="cs-CZ" dirty="0"/>
              <a:t>2012/30/EU </a:t>
            </a: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Snahy zjednodušit úpravu již od 90. let minulého století (skupina SLIM), v roce 2001 skupina </a:t>
            </a:r>
            <a:r>
              <a:rPr lang="en-US" dirty="0"/>
              <a:t>High Level Group of Company Law </a:t>
            </a:r>
            <a:r>
              <a:rPr lang="en-US" dirty="0" smtClean="0"/>
              <a:t>Experts</a:t>
            </a:r>
            <a:r>
              <a:rPr lang="cs-CZ" dirty="0" smtClean="0"/>
              <a:t> (tzv. Winterova skupina) pověřena </a:t>
            </a:r>
            <a:r>
              <a:rPr lang="en-US" dirty="0" err="1"/>
              <a:t>vytvořením</a:t>
            </a:r>
            <a:r>
              <a:rPr lang="en-US" dirty="0"/>
              <a:t> </a:t>
            </a:r>
            <a:r>
              <a:rPr lang="en-US" dirty="0" err="1"/>
              <a:t>koncepce</a:t>
            </a:r>
            <a:r>
              <a:rPr lang="en-US" dirty="0"/>
              <a:t> </a:t>
            </a:r>
            <a:r>
              <a:rPr lang="en-US" dirty="0" err="1"/>
              <a:t>celkové</a:t>
            </a:r>
            <a:r>
              <a:rPr lang="en-US" dirty="0"/>
              <a:t> </a:t>
            </a:r>
            <a:r>
              <a:rPr lang="en-US" dirty="0" err="1"/>
              <a:t>reformy</a:t>
            </a:r>
            <a:r>
              <a:rPr lang="en-US" dirty="0"/>
              <a:t> </a:t>
            </a:r>
            <a:r>
              <a:rPr lang="en-US" dirty="0" err="1"/>
              <a:t>komunitární</a:t>
            </a:r>
            <a:r>
              <a:rPr lang="en-US" dirty="0"/>
              <a:t> </a:t>
            </a:r>
            <a:r>
              <a:rPr lang="en-US" dirty="0" err="1"/>
              <a:t>úpravy</a:t>
            </a:r>
            <a:r>
              <a:rPr lang="en-US" dirty="0"/>
              <a:t> </a:t>
            </a:r>
            <a:r>
              <a:rPr lang="en-US" dirty="0" err="1"/>
              <a:t>obchodních</a:t>
            </a:r>
            <a:r>
              <a:rPr lang="en-US" dirty="0"/>
              <a:t> </a:t>
            </a:r>
            <a:r>
              <a:rPr lang="en-US" dirty="0" err="1"/>
              <a:t>společností</a:t>
            </a:r>
            <a:r>
              <a:rPr lang="en-US" dirty="0" smtClean="0"/>
              <a:t>.</a:t>
            </a:r>
            <a:r>
              <a:rPr lang="cs-CZ" dirty="0" smtClean="0"/>
              <a:t> Závěr prací vyústil do </a:t>
            </a:r>
            <a:r>
              <a:rPr lang="en-US" dirty="0" err="1" smtClean="0"/>
              <a:t>Akční</a:t>
            </a:r>
            <a:r>
              <a:rPr lang="cs-CZ" dirty="0" smtClean="0"/>
              <a:t>ho</a:t>
            </a:r>
            <a:r>
              <a:rPr lang="en-US" dirty="0" smtClean="0"/>
              <a:t> </a:t>
            </a:r>
            <a:r>
              <a:rPr lang="en-US" dirty="0" err="1" smtClean="0"/>
              <a:t>plán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  <a:r>
              <a:rPr lang="en-US" dirty="0"/>
              <a:t>pro </a:t>
            </a:r>
            <a:r>
              <a:rPr lang="en-US" dirty="0" err="1"/>
              <a:t>modernizaci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společností</a:t>
            </a:r>
            <a:r>
              <a:rPr lang="en-US" dirty="0"/>
              <a:t> a </a:t>
            </a:r>
            <a:r>
              <a:rPr lang="en-US" dirty="0" err="1"/>
              <a:t>efektivnější</a:t>
            </a:r>
            <a:r>
              <a:rPr lang="en-US" dirty="0"/>
              <a:t> </a:t>
            </a:r>
            <a:r>
              <a:rPr lang="en-US" dirty="0" err="1"/>
              <a:t>řízení</a:t>
            </a:r>
            <a:r>
              <a:rPr lang="en-US" dirty="0"/>
              <a:t> </a:t>
            </a:r>
            <a:r>
              <a:rPr lang="en-US" dirty="0" err="1"/>
              <a:t>podniků</a:t>
            </a:r>
            <a:r>
              <a:rPr lang="en-US" dirty="0"/>
              <a:t> v </a:t>
            </a:r>
            <a:r>
              <a:rPr lang="en-US" dirty="0" err="1"/>
              <a:t>Evropské</a:t>
            </a:r>
            <a:r>
              <a:rPr lang="en-US" dirty="0"/>
              <a:t> </a:t>
            </a:r>
            <a:r>
              <a:rPr lang="en-US" dirty="0" err="1"/>
              <a:t>unii</a:t>
            </a:r>
            <a:r>
              <a:rPr lang="en-US" dirty="0"/>
              <a:t> </a:t>
            </a:r>
            <a:r>
              <a:rPr lang="en-US" dirty="0" smtClean="0"/>
              <a:t>z</a:t>
            </a:r>
            <a:r>
              <a:rPr lang="en-US" dirty="0"/>
              <a:t> 21. </a:t>
            </a:r>
            <a:r>
              <a:rPr lang="en-US" dirty="0" err="1"/>
              <a:t>května</a:t>
            </a:r>
            <a:r>
              <a:rPr lang="en-US" dirty="0"/>
              <a:t> </a:t>
            </a:r>
            <a:r>
              <a:rPr lang="en-US" dirty="0" smtClean="0"/>
              <a:t>2003</a:t>
            </a:r>
            <a:r>
              <a:rPr lang="cs-CZ" dirty="0" smtClean="0"/>
              <a:t>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12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548680"/>
            <a:ext cx="842493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Tato zpráva je základem dnešní úpravy – zásady vyjádřeny v preambuli:</a:t>
            </a:r>
          </a:p>
          <a:p>
            <a:pPr marL="342900" indent="-342900">
              <a:buAutoNum type="arabicParenR"/>
            </a:pPr>
            <a:r>
              <a:rPr lang="cs-CZ" dirty="0" smtClean="0"/>
              <a:t>Pro zajištění minimální míry rovnocennosti ochrany akcionářů a věřitelů těchto společností je důležitá koordinace vnitrostátních předpisů týkajících se jejich zakládání a zachování, zvyšování či snižování jejich základního kapitálu.</a:t>
            </a:r>
          </a:p>
          <a:p>
            <a:pPr marL="342900" indent="-342900">
              <a:buAutoNum type="arabicParenR"/>
            </a:pPr>
            <a:r>
              <a:rPr lang="cs-CZ" dirty="0" smtClean="0"/>
              <a:t>V Unii musí stanovy akciové společnosti nebo akt, kterým se akciová společnost zakládá, umožnit, aby se každý zájemce seznámil se základními údaji o společnosti, zejména s přesným složením jejího základního kapitálu.</a:t>
            </a:r>
          </a:p>
          <a:p>
            <a:pPr marL="342900" indent="-342900">
              <a:buAutoNum type="arabicParenR"/>
            </a:pPr>
            <a:r>
              <a:rPr lang="cs-CZ" dirty="0" smtClean="0"/>
              <a:t>Pro zachování základního kapitálu, který představuje záruku pro věřitele, jsou nezbytné předpisy Unie, na jejichž základě bude zejména zakázáno neoprávněné rozdělování základního kapitálu akcionářům a omezena možnost společnosti nabývat vlastní akcie.</a:t>
            </a:r>
          </a:p>
          <a:p>
            <a:pPr marL="342900" indent="-342900">
              <a:buAutoNum type="arabicParenR"/>
            </a:pPr>
            <a:r>
              <a:rPr lang="cs-CZ" dirty="0" smtClean="0"/>
              <a:t>Omezení nabývat vlastní akcie by se měla vztahovat na nabývání vlastních akcií společností samou i na nabývání prostřednictvím osoby jednající vlastním jménem, avšak na účet této společnosti.</a:t>
            </a:r>
          </a:p>
          <a:p>
            <a:pPr marL="342900" indent="-342900">
              <a:buAutoNum type="arabicParenR"/>
            </a:pPr>
            <a:r>
              <a:rPr lang="cs-CZ" dirty="0" smtClean="0"/>
              <a:t>Má-li se akciové společnosti zabránit, aby využívala jinou společnost, ve které vlastní většinu hlasovacích práv nebo ve které může uplatňovat dominantní vliv s cílem provádět toto nabývání, aniž by dodržovala omezení stanovená pro tento případ, je třeba rozšířit úpravu nabývání vlastních akcií společností na nejdůležitější a nejčastější případy nabývání akcií těmito jinými společnostmi. Je vhodné rozšířit tuto úpravu na upisování akcií akciové společnosti.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766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332656"/>
            <a:ext cx="7848872" cy="864096"/>
          </a:xfrm>
          <a:prstGeom prst="rect">
            <a:avLst/>
          </a:prstGeom>
          <a:solidFill>
            <a:srgbClr val="C0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Kritika koncepce základního kapitálu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1556792"/>
            <a:ext cx="88569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Studie z roku 2006:</a:t>
            </a:r>
          </a:p>
          <a:p>
            <a:pPr marL="342900" indent="-342900">
              <a:buAutoNum type="arabicParenR"/>
            </a:pPr>
            <a:r>
              <a:rPr lang="cs-CZ" sz="2400" dirty="0" smtClean="0"/>
              <a:t>Ovlivňuje nějak kapitálová struktura hodnotu obchodního závodu společnosti ?  Pokud by tomu tak nebylo, nemělo by význam zabývat se vztahem financování z vlastních a cizích zdrojů a upravovat právně základní kapitál.</a:t>
            </a:r>
          </a:p>
          <a:p>
            <a:pPr marL="342900" indent="-342900">
              <a:buAutoNum type="arabicParenR"/>
            </a:pPr>
            <a:r>
              <a:rPr lang="cs-CZ" sz="2400" dirty="0" smtClean="0"/>
              <a:t>Nakolik je významný vzájemný vztah mezi financováním z vlastních a cizích zdrojů pro finanční stabilitu závodu, existuje nějaký  poměr těchto zdrojů, který by potencionálním investorům ulehčoval rozhodnutí, zda investovat ?</a:t>
            </a:r>
          </a:p>
          <a:p>
            <a:pPr marL="342900" indent="-342900">
              <a:buAutoNum type="arabicParenR"/>
            </a:pPr>
            <a:r>
              <a:rPr lang="cs-CZ" sz="2400" dirty="0" smtClean="0"/>
              <a:t>Může být pro společnost výhodné podřídit se rigidním předpisům chránícím základní kapitál 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261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3529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 všechny otázky je kladná odpověď, přesto je ochranné působení základního kapitálu limitováno: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vypovídací možností účetních výkazů, na něž jsou např. vázány podmínky pro rozdělování zisku,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z</a:t>
            </a:r>
            <a:r>
              <a:rPr lang="cs-CZ" sz="2400" dirty="0" smtClean="0"/>
              <a:t>ákladní kapitál nevypovídá nic o tržní hodnotě akcií nebo podílů, nemá pro možné investory žádný informační význam, kromě toho si společníci mohou skrytě rozdělovat zisk jinými cestami,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v</a:t>
            </a:r>
            <a:r>
              <a:rPr lang="cs-CZ" sz="2400" dirty="0" smtClean="0"/>
              <a:t>ýznamným vnitřním zdrojem financování je vytvořený zisk – jeho použití je ekonomická otázka, právní regulace zde není efektivní,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v</a:t>
            </a:r>
            <a:r>
              <a:rPr lang="cs-CZ" sz="2400" dirty="0" smtClean="0"/>
              <a:t>elikost základního kapitálu nic nevypovídá o struktuře majetku společnosti, neukazuje platební schopnost společnosti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ro věřitele je mnohem důležitější informací aktuální tržní hodnota majetku společnosti.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2889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907704" y="188640"/>
            <a:ext cx="5760640" cy="91440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Jiné koncepce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19425" y="1268760"/>
            <a:ext cx="83529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</a:t>
            </a:r>
            <a:r>
              <a:rPr lang="cs-CZ" sz="2000" dirty="0" smtClean="0">
                <a:solidFill>
                  <a:srgbClr val="FF0000"/>
                </a:solidFill>
              </a:rPr>
              <a:t>Koncepce adekvátní kapitalizace: </a:t>
            </a:r>
            <a:r>
              <a:rPr lang="cs-CZ" sz="2000" dirty="0" smtClean="0"/>
              <a:t>vychází z předpokladu, že odpovídající výše kapitálu nezbytného pro podnikání se liší podle oblasti investování, konkrétní hospodářské situace i zkušeností zakladatelů a neměla by být určována právní regulací. Sankce za neadekvátní vybavení společnosti kapitálem ?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solidFill>
                  <a:srgbClr val="FF0000"/>
                </a:solidFill>
              </a:rPr>
              <a:t>Ochrana věřitelů při rozdělování zisku</a:t>
            </a:r>
            <a:r>
              <a:rPr lang="cs-CZ" sz="2000" dirty="0" smtClean="0"/>
              <a:t>: podíl na zisku nikoli jen z akumulovaného zisku, ale i ze zisku běžného účetního období, a to i v případě, že společnost má neuhrazené ztráty minulých let – umožňuje to získat nové investory tím, že budu i v obtížné situaci vyplácet dividendy. Nalezení přiměřeného řešení je věcí obratnosti managementu. Testem možnosti vyplatit dividendy je test solventnosti: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- testuji likviditu (schopnost uhradit dluhy) i velikost majetku v porovnání s dluhy.</a:t>
            </a:r>
          </a:p>
          <a:p>
            <a:r>
              <a:rPr lang="cs-CZ" sz="2000" dirty="0" smtClean="0"/>
              <a:t>- </a:t>
            </a:r>
            <a:r>
              <a:rPr lang="cs-CZ" sz="2000" dirty="0" smtClean="0">
                <a:solidFill>
                  <a:srgbClr val="FF0000"/>
                </a:solidFill>
              </a:rPr>
              <a:t>Ochrana věřitelů </a:t>
            </a:r>
            <a:r>
              <a:rPr lang="cs-CZ" sz="2000" dirty="0" smtClean="0"/>
              <a:t>má být zajišťována především </a:t>
            </a:r>
            <a:r>
              <a:rPr lang="cs-CZ" sz="2000" dirty="0" smtClean="0">
                <a:solidFill>
                  <a:srgbClr val="FF0000"/>
                </a:solidFill>
              </a:rPr>
              <a:t>smluvními podmínkami, </a:t>
            </a:r>
            <a:r>
              <a:rPr lang="cs-CZ" sz="2000" dirty="0" smtClean="0"/>
              <a:t>zejména v úvěrových smlouvách. I klausule stanovující hranice závazků, které může společnost převzít, podmínky, za nichž může rozdělit zisk, principy pro vykazování hospodářských výsledků. Výhoda: přizpůsobení konkrétním situaci dlužníka.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72063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1235</Words>
  <Application>Microsoft Office PowerPoint</Application>
  <PresentationFormat>Předvádění na obrazovce (4:3)</PresentationFormat>
  <Paragraphs>67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Právní pojetí základního kapitálu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pojetí základního kapitálu</dc:title>
  <dc:creator>Jarmila Pokorná</dc:creator>
  <cp:lastModifiedBy>Jarmila Pokorná</cp:lastModifiedBy>
  <cp:revision>11</cp:revision>
  <dcterms:created xsi:type="dcterms:W3CDTF">2016-10-19T13:48:34Z</dcterms:created>
  <dcterms:modified xsi:type="dcterms:W3CDTF">2016-10-19T16:06:04Z</dcterms:modified>
</cp:coreProperties>
</file>