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7" r:id="rId9"/>
    <p:sldId id="275" r:id="rId10"/>
    <p:sldId id="276" r:id="rId11"/>
    <p:sldId id="277" r:id="rId12"/>
    <p:sldId id="278" r:id="rId13"/>
    <p:sldId id="279" r:id="rId14"/>
    <p:sldId id="273" r:id="rId15"/>
    <p:sldId id="274" r:id="rId16"/>
    <p:sldId id="268" r:id="rId17"/>
    <p:sldId id="281" r:id="rId18"/>
    <p:sldId id="270" r:id="rId19"/>
    <p:sldId id="280" r:id="rId20"/>
    <p:sldId id="269" r:id="rId21"/>
    <p:sldId id="282" r:id="rId22"/>
    <p:sldId id="27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právní povaha EU, evropské právo a trestní právo hmotné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FFC000"/>
                </a:solidFill>
              </a:rPr>
              <a:t>Evropské trestní právo</a:t>
            </a:r>
            <a:endParaRPr lang="cs-CZ" sz="2000" b="1" dirty="0">
              <a:solidFill>
                <a:srgbClr val="FFC000"/>
              </a:solidFill>
            </a:endParaRPr>
          </a:p>
          <a:p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opusu</a:t>
            </a:r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8 skutkových podstat trestných činů </a:t>
            </a:r>
          </a:p>
          <a:p>
            <a:r>
              <a:rPr lang="cs-CZ" dirty="0" smtClean="0"/>
              <a:t>zásada individuální trestní odpovědnosti (počítá však také s trestní odpovědností právnických osob)</a:t>
            </a:r>
          </a:p>
          <a:p>
            <a:r>
              <a:rPr lang="cs-CZ" dirty="0" smtClean="0"/>
              <a:t>zásada proporcionality</a:t>
            </a:r>
          </a:p>
          <a:p>
            <a:r>
              <a:rPr lang="cs-CZ" dirty="0" smtClean="0"/>
              <a:t>trestní </a:t>
            </a:r>
            <a:r>
              <a:rPr lang="cs-CZ" dirty="0"/>
              <a:t>odpovědnost vedoucího obchodní společnosti nebo osoby s pravomocí v obchodní společnosti rozhodovat nebo provádět kontrolu: vedoucí pracovník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organizovanému zločinu</a:t>
            </a:r>
          </a:p>
          <a:p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</a:t>
            </a:r>
            <a:r>
              <a:rPr lang="cs-CZ" b="1" dirty="0" smtClean="0">
                <a:solidFill>
                  <a:schemeClr val="accent4"/>
                </a:solidFill>
              </a:rPr>
              <a:t>terorismu</a:t>
            </a:r>
          </a:p>
          <a:p>
            <a:r>
              <a:rPr lang="cs-CZ" dirty="0"/>
              <a:t>Akční plán EU proti terorismu 2001 (jednotná definice pojmu terorismus)</a:t>
            </a:r>
          </a:p>
          <a:p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280 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</a:t>
            </a:r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</a:t>
            </a:r>
            <a:r>
              <a:rPr lang="cs-CZ" sz="2400" dirty="0" smtClean="0"/>
              <a:t>států</a:t>
            </a:r>
            <a:endParaRPr lang="cs-CZ" sz="2400" dirty="0"/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</a:t>
            </a:r>
          </a:p>
          <a:p>
            <a:r>
              <a:rPr lang="cs-CZ" sz="2400" b="1" dirty="0"/>
              <a:t>Asimilace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Ochrana finančních zájmů EU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</a:t>
            </a:r>
            <a:r>
              <a:rPr lang="cs-CZ" sz="2400" dirty="0" smtClean="0"/>
              <a:t>tvořila:</a:t>
            </a:r>
            <a:endParaRPr lang="cs-CZ" sz="2400" dirty="0"/>
          </a:p>
          <a:p>
            <a:pPr lvl="1" algn="just">
              <a:defRPr/>
            </a:pPr>
            <a:r>
              <a:rPr lang="cs-CZ" sz="2400" dirty="0" smtClean="0"/>
              <a:t>Evropské společenství</a:t>
            </a:r>
          </a:p>
          <a:p>
            <a:pPr lvl="1" algn="just">
              <a:defRPr/>
            </a:pPr>
            <a:r>
              <a:rPr lang="cs-CZ" sz="24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Evropské </a:t>
            </a:r>
            <a:r>
              <a:rPr lang="cs-CZ" sz="2400" b="1" dirty="0">
                <a:solidFill>
                  <a:schemeClr val="accent4"/>
                </a:solidFill>
              </a:rPr>
              <a:t>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</a:t>
            </a:r>
            <a:r>
              <a:rPr lang="cs-CZ" sz="2400" dirty="0" smtClean="0"/>
              <a:t>2002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III</a:t>
            </a:r>
            <a:r>
              <a:rPr lang="cs-CZ" sz="2200" b="1" dirty="0">
                <a:solidFill>
                  <a:schemeClr val="accent4"/>
                </a:solidFill>
              </a:rPr>
              <a:t>. pilíř – Spolupráce v oblasti justice a vnitra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/>
          </a:bodyPr>
          <a:lstStyle/>
          <a:p>
            <a:r>
              <a:rPr lang="cs-CZ" sz="3600" dirty="0"/>
              <a:t>Právo Evropské unie (unijní právo)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accent4"/>
                </a:solidFill>
              </a:rPr>
              <a:t>Primární právo </a:t>
            </a:r>
            <a:r>
              <a:rPr lang="cs-CZ" sz="2800" dirty="0"/>
              <a:t>– akty členských států, zahrnující ta ustanovení Smlouvy o EU, která pouze nemění či nedoplňují zakládací smlouvy společenství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Sekundární právo </a:t>
            </a:r>
            <a:r>
              <a:rPr lang="cs-CZ" sz="2800" dirty="0"/>
              <a:t>– akty orgánů EU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Externí smlouvy 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Právní zásady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96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Rozhodovací </a:t>
            </a:r>
            <a:r>
              <a:rPr lang="cs-CZ" b="1" dirty="0">
                <a:solidFill>
                  <a:schemeClr val="accent4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chemeClr val="accent4"/>
                </a:solidFill>
              </a:rPr>
              <a:t>Čl</a:t>
            </a:r>
            <a:r>
              <a:rPr lang="cs-CZ" sz="2900" b="1" dirty="0">
                <a:solidFill>
                  <a:schemeClr val="accent4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448</TotalTime>
  <Words>1184</Words>
  <Application>Microsoft Office PowerPoint</Application>
  <PresentationFormat>Předvádění na obrazovce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Deluxe</vt:lpstr>
      <vt:lpstr>právní povaha EU, evropské právo a trestní právo hmotné</vt:lpstr>
      <vt:lpstr>Základní pojmy</vt:lpstr>
      <vt:lpstr>Evropská společenství a Evropská unie</vt:lpstr>
      <vt:lpstr>Evropská společenství a Evropská unie</vt:lpstr>
      <vt:lpstr>Právo Evropské unie (unijní právo) 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Fenyk Jaroslav</cp:lastModifiedBy>
  <cp:revision>34</cp:revision>
  <dcterms:created xsi:type="dcterms:W3CDTF">2011-10-03T06:51:07Z</dcterms:created>
  <dcterms:modified xsi:type="dcterms:W3CDTF">2016-10-10T09:13:16Z</dcterms:modified>
</cp:coreProperties>
</file>