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54"/>
  </p:notesMasterIdLst>
  <p:handoutMasterIdLst>
    <p:handoutMasterId r:id="rId55"/>
  </p:handoutMasterIdLst>
  <p:sldIdLst>
    <p:sldId id="257" r:id="rId2"/>
    <p:sldId id="259" r:id="rId3"/>
    <p:sldId id="306" r:id="rId4"/>
    <p:sldId id="308" r:id="rId5"/>
    <p:sldId id="309" r:id="rId6"/>
    <p:sldId id="281" r:id="rId7"/>
    <p:sldId id="325" r:id="rId8"/>
    <p:sldId id="326" r:id="rId9"/>
    <p:sldId id="327" r:id="rId10"/>
    <p:sldId id="282" r:id="rId11"/>
    <p:sldId id="284" r:id="rId12"/>
    <p:sldId id="310" r:id="rId13"/>
    <p:sldId id="311" r:id="rId14"/>
    <p:sldId id="328" r:id="rId15"/>
    <p:sldId id="312" r:id="rId16"/>
    <p:sldId id="313" r:id="rId17"/>
    <p:sldId id="286" r:id="rId18"/>
    <p:sldId id="302" r:id="rId19"/>
    <p:sldId id="287" r:id="rId20"/>
    <p:sldId id="314" r:id="rId21"/>
    <p:sldId id="288" r:id="rId22"/>
    <p:sldId id="285" r:id="rId23"/>
    <p:sldId id="315" r:id="rId24"/>
    <p:sldId id="283" r:id="rId25"/>
    <p:sldId id="324" r:id="rId26"/>
    <p:sldId id="329" r:id="rId27"/>
    <p:sldId id="332" r:id="rId28"/>
    <p:sldId id="316" r:id="rId29"/>
    <p:sldId id="289" r:id="rId30"/>
    <p:sldId id="280" r:id="rId31"/>
    <p:sldId id="317" r:id="rId32"/>
    <p:sldId id="318" r:id="rId33"/>
    <p:sldId id="319" r:id="rId34"/>
    <p:sldId id="322" r:id="rId35"/>
    <p:sldId id="321" r:id="rId36"/>
    <p:sldId id="291" r:id="rId37"/>
    <p:sldId id="323" r:id="rId38"/>
    <p:sldId id="294" r:id="rId39"/>
    <p:sldId id="293" r:id="rId40"/>
    <p:sldId id="296" r:id="rId41"/>
    <p:sldId id="295" r:id="rId42"/>
    <p:sldId id="279" r:id="rId43"/>
    <p:sldId id="299" r:id="rId44"/>
    <p:sldId id="330" r:id="rId45"/>
    <p:sldId id="300" r:id="rId46"/>
    <p:sldId id="303" r:id="rId47"/>
    <p:sldId id="331" r:id="rId48"/>
    <p:sldId id="304" r:id="rId49"/>
    <p:sldId id="305" r:id="rId50"/>
    <p:sldId id="307" r:id="rId51"/>
    <p:sldId id="333" r:id="rId52"/>
    <p:sldId id="301" r:id="rId53"/>
  </p:sldIdLst>
  <p:sldSz cx="9144000" cy="5715000" type="screen16x1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60" d="100"/>
          <a:sy n="160" d="100"/>
        </p:scale>
        <p:origin x="636" y="906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27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244BC294-DBE3-4C40-8EE1-184CDEC56ED7}" type="datetimeFigureOut">
              <a:rPr lang="de-AT"/>
              <a:pPr>
                <a:defRPr/>
              </a:pPr>
              <a:t>08.10.2016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126D2335-647C-489D-A2F1-E15C064E22C1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792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DC585BD9-5A72-4EB2-BD8F-A4A9C5907717}" type="datetimeFigureOut">
              <a:rPr lang="de-AT"/>
              <a:pPr>
                <a:defRPr/>
              </a:pPr>
              <a:t>08.10.2016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AT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AT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EF66E2CD-C8CB-4251-8D56-8BB33425478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3841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smtClean="0">
              <a:solidFill>
                <a:srgbClr val="FF0000"/>
              </a:solidFill>
            </a:endParaRPr>
          </a:p>
        </p:txBody>
      </p:sp>
      <p:sp>
        <p:nvSpPr>
          <p:cNvPr id="1536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FF8EB5-50DD-466D-87A5-7A991B497C4D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smtClean="0"/>
          </a:p>
        </p:txBody>
      </p:sp>
      <p:sp>
        <p:nvSpPr>
          <p:cNvPr id="1945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75CBB1-71F4-4044-8E8A-A0545AC23ECE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smtClean="0"/>
          </a:p>
        </p:txBody>
      </p:sp>
      <p:sp>
        <p:nvSpPr>
          <p:cNvPr id="2150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1EEBBF-7706-40B9-8343-4CD4651EBE83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7987" cy="3430588"/>
          </a:xfrm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966" y="4344363"/>
            <a:ext cx="5490079" cy="4113169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117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8975" y="687388"/>
            <a:ext cx="5484813" cy="3429000"/>
          </a:xfrm>
          <a:ln/>
        </p:spPr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966" y="4344363"/>
            <a:ext cx="5490079" cy="4113169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8431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8975" y="687388"/>
            <a:ext cx="5484813" cy="3429000"/>
          </a:xfrm>
          <a:ln/>
        </p:spPr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966" y="4344363"/>
            <a:ext cx="5490079" cy="4113169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1082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7987" cy="3430588"/>
          </a:xfrm>
          <a:ln/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966" y="4344363"/>
            <a:ext cx="5490079" cy="4113169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0849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7987" cy="3430588"/>
          </a:xfrm>
          <a:ln/>
        </p:spPr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966" y="4344363"/>
            <a:ext cx="5490079" cy="4113169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9678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7987" cy="3430588"/>
          </a:xfrm>
          <a:ln/>
        </p:spPr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966" y="4344363"/>
            <a:ext cx="5490079" cy="4113169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868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9"/>
          <p:cNvGrpSpPr>
            <a:grpSpLocks/>
          </p:cNvGrpSpPr>
          <p:nvPr/>
        </p:nvGrpSpPr>
        <p:grpSpPr bwMode="auto">
          <a:xfrm>
            <a:off x="0" y="149225"/>
            <a:ext cx="8993188" cy="5416550"/>
            <a:chOff x="0" y="149225"/>
            <a:chExt cx="8993188" cy="5416550"/>
          </a:xfrm>
        </p:grpSpPr>
        <p:grpSp>
          <p:nvGrpSpPr>
            <p:cNvPr id="5" name="Gruppieren 8"/>
            <p:cNvGrpSpPr>
              <a:grpSpLocks/>
            </p:cNvGrpSpPr>
            <p:nvPr/>
          </p:nvGrpSpPr>
          <p:grpSpPr bwMode="auto">
            <a:xfrm>
              <a:off x="0" y="149225"/>
              <a:ext cx="8993188" cy="5416550"/>
              <a:chOff x="0" y="149225"/>
              <a:chExt cx="8993188" cy="5416550"/>
            </a:xfrm>
          </p:grpSpPr>
          <p:sp>
            <p:nvSpPr>
              <p:cNvPr id="7" name="Rechteck 3"/>
              <p:cNvSpPr/>
              <p:nvPr userDrawn="1"/>
            </p:nvSpPr>
            <p:spPr>
              <a:xfrm>
                <a:off x="0" y="149225"/>
                <a:ext cx="8993188" cy="260985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sp>
            <p:nvSpPr>
              <p:cNvPr id="8" name="Rechteck 6"/>
              <p:cNvSpPr/>
              <p:nvPr userDrawn="1"/>
            </p:nvSpPr>
            <p:spPr>
              <a:xfrm>
                <a:off x="0" y="2952750"/>
                <a:ext cx="8993188" cy="261302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pic>
            <p:nvPicPr>
              <p:cNvPr id="9" name="Grafik 4"/>
              <p:cNvPicPr>
                <a:picLocks noChangeAspect="1"/>
              </p:cNvPicPr>
              <p:nvPr userDrawn="1"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6363227" y="380682"/>
                <a:ext cx="2311050" cy="12220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6" name="Grafik 5"/>
            <p:cNvPicPr>
              <a:picLocks noChangeAspect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773989" y="2182953"/>
              <a:ext cx="653190" cy="469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 bwMode="white">
          <a:xfrm>
            <a:off x="462407" y="3045041"/>
            <a:ext cx="7484617" cy="1036595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2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white">
          <a:xfrm>
            <a:off x="462407" y="4081636"/>
            <a:ext cx="7484617" cy="95100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Formatvorlage des Untertitelmasters durch Klicken bearbeiten</a:t>
            </a:r>
            <a:endParaRPr lang="de-AT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204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323850" y="1477698"/>
            <a:ext cx="8064500" cy="3840427"/>
          </a:xfrm>
        </p:spPr>
        <p:txBody>
          <a:bodyPr/>
          <a:lstStyle/>
          <a:p>
            <a:pPr lvl="0"/>
            <a:endParaRPr lang="de-AT" noProof="0" smtClean="0"/>
          </a:p>
        </p:txBody>
      </p:sp>
    </p:spTree>
    <p:extLst>
      <p:ext uri="{BB962C8B-B14F-4D97-AF65-F5344CB8AC3E}">
        <p14:creationId xmlns:p14="http://schemas.microsoft.com/office/powerpoint/2010/main" val="2813214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el und Diagramm od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SmartArt-Platzhalter 2"/>
          <p:cNvSpPr>
            <a:spLocks noGrp="1"/>
          </p:cNvSpPr>
          <p:nvPr>
            <p:ph type="dgm" idx="1"/>
          </p:nvPr>
        </p:nvSpPr>
        <p:spPr>
          <a:xfrm>
            <a:off x="323850" y="1477698"/>
            <a:ext cx="8064500" cy="3840427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844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022" y="320824"/>
            <a:ext cx="6282000" cy="9525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2019" y="1548483"/>
            <a:ext cx="7776048" cy="36566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Textmasterformate durch Klicken bearbeiten</a:t>
            </a:r>
          </a:p>
          <a:p>
            <a:pPr lvl="1"/>
            <a:r>
              <a:rPr lang="en-US" dirty="0" smtClean="0"/>
              <a:t>Zweite Ebene</a:t>
            </a:r>
          </a:p>
          <a:p>
            <a:pPr lvl="2"/>
            <a:r>
              <a:rPr lang="en-US" dirty="0" smtClean="0"/>
              <a:t>Dritte Ebene</a:t>
            </a:r>
          </a:p>
          <a:p>
            <a:pPr lvl="3"/>
            <a:r>
              <a:rPr lang="en-US" dirty="0" smtClean="0"/>
              <a:t>Vierte Ebene</a:t>
            </a:r>
          </a:p>
          <a:p>
            <a:pPr lvl="4"/>
            <a:r>
              <a:rPr lang="en-US" dirty="0" smtClean="0"/>
              <a:t>Fünfte Ebene</a:t>
            </a:r>
            <a:endParaRPr lang="de-AT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A015E-BAB3-496F-852D-3609510CEE2A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6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EEDDF-DF86-4EA9-9FF6-756B3136C17F}" type="datetimeFigureOut">
              <a:rPr lang="de-AT"/>
              <a:pPr>
                <a:defRPr/>
              </a:pPr>
              <a:t>08.10.2016</a:t>
            </a:fld>
            <a:endParaRPr lang="de-AT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2"/>
          <p:cNvGrpSpPr>
            <a:grpSpLocks/>
          </p:cNvGrpSpPr>
          <p:nvPr/>
        </p:nvGrpSpPr>
        <p:grpSpPr bwMode="auto">
          <a:xfrm>
            <a:off x="0" y="149225"/>
            <a:ext cx="8993188" cy="1252538"/>
            <a:chOff x="0" y="149225"/>
            <a:chExt cx="8993188" cy="1252538"/>
          </a:xfrm>
        </p:grpSpPr>
        <p:sp>
          <p:nvSpPr>
            <p:cNvPr id="5" name="Rechteck 5"/>
            <p:cNvSpPr/>
            <p:nvPr userDrawn="1"/>
          </p:nvSpPr>
          <p:spPr>
            <a:xfrm>
              <a:off x="0" y="149225"/>
              <a:ext cx="8993188" cy="125253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AT"/>
            </a:p>
          </p:txBody>
        </p:sp>
        <p:pic>
          <p:nvPicPr>
            <p:cNvPr id="6" name="Grafik 7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308304" y="384501"/>
              <a:ext cx="1363735" cy="720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5176" y="320824"/>
            <a:ext cx="6280165" cy="9525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0"/>
          </p:nvPr>
        </p:nvSpPr>
        <p:spPr>
          <a:xfrm>
            <a:off x="468316" y="1547816"/>
            <a:ext cx="8485187" cy="399785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 smtClean="0"/>
              <a:t>Textmasterformate durch Klicken bearbeiten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4"/>
          <p:cNvGrpSpPr>
            <a:grpSpLocks/>
          </p:cNvGrpSpPr>
          <p:nvPr/>
        </p:nvGrpSpPr>
        <p:grpSpPr bwMode="auto">
          <a:xfrm>
            <a:off x="0" y="149225"/>
            <a:ext cx="8993188" cy="5416550"/>
            <a:chOff x="0" y="149225"/>
            <a:chExt cx="8993188" cy="5416550"/>
          </a:xfrm>
        </p:grpSpPr>
        <p:grpSp>
          <p:nvGrpSpPr>
            <p:cNvPr id="5" name="Gruppieren 11"/>
            <p:cNvGrpSpPr>
              <a:grpSpLocks/>
            </p:cNvGrpSpPr>
            <p:nvPr userDrawn="1"/>
          </p:nvGrpSpPr>
          <p:grpSpPr bwMode="auto">
            <a:xfrm>
              <a:off x="0" y="149225"/>
              <a:ext cx="8993188" cy="5416550"/>
              <a:chOff x="0" y="149225"/>
              <a:chExt cx="8993188" cy="5416550"/>
            </a:xfrm>
          </p:grpSpPr>
          <p:grpSp>
            <p:nvGrpSpPr>
              <p:cNvPr id="7" name="Gruppieren 9"/>
              <p:cNvGrpSpPr>
                <a:grpSpLocks/>
              </p:cNvGrpSpPr>
              <p:nvPr userDrawn="1"/>
            </p:nvGrpSpPr>
            <p:grpSpPr bwMode="auto">
              <a:xfrm>
                <a:off x="0" y="149225"/>
                <a:ext cx="8993188" cy="1245235"/>
                <a:chOff x="0" y="149225"/>
                <a:chExt cx="8993188" cy="1245235"/>
              </a:xfrm>
            </p:grpSpPr>
            <p:sp>
              <p:nvSpPr>
                <p:cNvPr id="9" name="Rechteck 6"/>
                <p:cNvSpPr/>
                <p:nvPr userDrawn="1"/>
              </p:nvSpPr>
              <p:spPr>
                <a:xfrm>
                  <a:off x="0" y="149225"/>
                  <a:ext cx="8993188" cy="124460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AT"/>
                </a:p>
              </p:txBody>
            </p:sp>
            <p:pic>
              <p:nvPicPr>
                <p:cNvPr id="10" name="Grafik 3"/>
                <p:cNvPicPr>
                  <a:picLocks noChangeAspect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7308304" y="380681"/>
                  <a:ext cx="1356453" cy="7151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8" name="Rechteck 5"/>
              <p:cNvSpPr/>
              <p:nvPr userDrawn="1"/>
            </p:nvSpPr>
            <p:spPr>
              <a:xfrm>
                <a:off x="0" y="1546225"/>
                <a:ext cx="8993188" cy="401955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</p:grpSp>
        <p:pic>
          <p:nvPicPr>
            <p:cNvPr id="6" name="Grafik 13"/>
            <p:cNvPicPr>
              <a:picLocks noChangeAspect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118623" y="5157371"/>
              <a:ext cx="436616" cy="314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408" y="1674489"/>
            <a:ext cx="7778305" cy="103899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2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white">
          <a:xfrm>
            <a:off x="462408" y="2713484"/>
            <a:ext cx="7778305" cy="1200133"/>
          </a:xfrm>
        </p:spPr>
        <p:txBody>
          <a:bodyPr tIns="0" bIns="0">
            <a:noAutofit/>
          </a:bodyPr>
          <a:lstStyle>
            <a:lvl1pPr marL="0" indent="0">
              <a:lnSpc>
                <a:spcPct val="110000"/>
              </a:lnSpc>
              <a:buNone/>
              <a:defRPr sz="2400" baseline="0">
                <a:solidFill>
                  <a:schemeClr val="bg1"/>
                </a:solidFill>
              </a:defRPr>
            </a:lvl1pPr>
            <a:lvl2pPr marL="4571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Textmasterformate durch Klicken bearbeiten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überschrift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>
            <a:grpSpLocks/>
          </p:cNvGrpSpPr>
          <p:nvPr/>
        </p:nvGrpSpPr>
        <p:grpSpPr bwMode="auto">
          <a:xfrm>
            <a:off x="0" y="149225"/>
            <a:ext cx="8993188" cy="5416550"/>
            <a:chOff x="0" y="149225"/>
            <a:chExt cx="8993188" cy="5416550"/>
          </a:xfrm>
        </p:grpSpPr>
        <p:grpSp>
          <p:nvGrpSpPr>
            <p:cNvPr id="5" name="Gruppieren 11"/>
            <p:cNvGrpSpPr>
              <a:grpSpLocks/>
            </p:cNvGrpSpPr>
            <p:nvPr userDrawn="1"/>
          </p:nvGrpSpPr>
          <p:grpSpPr bwMode="auto">
            <a:xfrm>
              <a:off x="0" y="149225"/>
              <a:ext cx="8993188" cy="5416550"/>
              <a:chOff x="0" y="149225"/>
              <a:chExt cx="8993188" cy="5416550"/>
            </a:xfrm>
          </p:grpSpPr>
          <p:grpSp>
            <p:nvGrpSpPr>
              <p:cNvPr id="7" name="Gruppieren 13"/>
              <p:cNvGrpSpPr>
                <a:grpSpLocks/>
              </p:cNvGrpSpPr>
              <p:nvPr userDrawn="1"/>
            </p:nvGrpSpPr>
            <p:grpSpPr bwMode="auto">
              <a:xfrm>
                <a:off x="0" y="149225"/>
                <a:ext cx="8993188" cy="1245235"/>
                <a:chOff x="0" y="149225"/>
                <a:chExt cx="8993188" cy="1245235"/>
              </a:xfrm>
            </p:grpSpPr>
            <p:sp>
              <p:nvSpPr>
                <p:cNvPr id="9" name="Rechteck 15"/>
                <p:cNvSpPr/>
                <p:nvPr userDrawn="1"/>
              </p:nvSpPr>
              <p:spPr>
                <a:xfrm>
                  <a:off x="0" y="149225"/>
                  <a:ext cx="8993188" cy="124460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AT"/>
                </a:p>
              </p:txBody>
            </p:sp>
            <p:pic>
              <p:nvPicPr>
                <p:cNvPr id="10" name="Grafik 16"/>
                <p:cNvPicPr>
                  <a:picLocks noChangeAspect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7308304" y="380681"/>
                  <a:ext cx="1356453" cy="7151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8" name="Rechteck 14"/>
              <p:cNvSpPr/>
              <p:nvPr userDrawn="1"/>
            </p:nvSpPr>
            <p:spPr>
              <a:xfrm>
                <a:off x="0" y="1546225"/>
                <a:ext cx="8993188" cy="401955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</p:grpSp>
        <p:pic>
          <p:nvPicPr>
            <p:cNvPr id="6" name="Grafik 17"/>
            <p:cNvPicPr>
              <a:picLocks noChangeAspect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118623" y="5157371"/>
              <a:ext cx="436616" cy="314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407" y="1684980"/>
            <a:ext cx="8213282" cy="684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white">
          <a:xfrm>
            <a:off x="462407" y="2374380"/>
            <a:ext cx="8213282" cy="690000"/>
          </a:xfrm>
        </p:spPr>
        <p:txBody>
          <a:bodyPr tIns="0" bIns="0">
            <a:noAutofit/>
          </a:bodyPr>
          <a:lstStyle>
            <a:lvl1pPr marL="0" indent="0">
              <a:lnSpc>
                <a:spcPct val="110000"/>
              </a:lnSpc>
              <a:buNone/>
              <a:defRPr sz="36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Textmasterformate durch Klicken bearbeiten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411" y="320824"/>
            <a:ext cx="6281339" cy="9525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2405" y="1538551"/>
            <a:ext cx="3960000" cy="35511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15688" y="1538551"/>
            <a:ext cx="3960000" cy="35511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96925-0F42-4C0C-9772-F4D1332AA3D4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BF250-FA97-478D-A50E-2085FA8BC8C7}" type="datetimeFigureOut">
              <a:rPr lang="de-AT"/>
              <a:pPr>
                <a:defRPr/>
              </a:pPr>
              <a:t>08.10.2016</a:t>
            </a:fld>
            <a:endParaRPr lang="de-AT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411" y="320824"/>
            <a:ext cx="6281339" cy="9525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2405" y="2143123"/>
            <a:ext cx="3960000" cy="29466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15688" y="2143123"/>
            <a:ext cx="3960000" cy="29466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3"/>
          </p:nvPr>
        </p:nvSpPr>
        <p:spPr>
          <a:xfrm>
            <a:off x="468314" y="1537231"/>
            <a:ext cx="3960811" cy="533136"/>
          </a:xfr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>
            <a:noAutofit/>
          </a:bodyPr>
          <a:lstStyle>
            <a:lvl1pPr marL="92066" indent="0">
              <a:buNone/>
              <a:tabLst/>
              <a:defRPr sz="2000" b="1" baseline="0">
                <a:solidFill>
                  <a:schemeClr val="bg1"/>
                </a:solidFill>
                <a:latin typeface="+mj-lt"/>
              </a:defRPr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7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3" indent="0">
              <a:buNone/>
              <a:defRPr sz="1600" b="1"/>
            </a:lvl8pPr>
            <a:lvl9pPr marL="3657227" indent="0">
              <a:buNone/>
              <a:defRPr sz="1600" b="1"/>
            </a:lvl9pPr>
          </a:lstStyle>
          <a:p>
            <a:pPr lvl="0"/>
            <a:r>
              <a:rPr lang="en-US" dirty="0" smtClean="0"/>
              <a:t>Textmasterformate durch Klicken bearbeiten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712284" y="1537231"/>
            <a:ext cx="3960000" cy="533136"/>
          </a:xfr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>
            <a:noAutofit/>
          </a:bodyPr>
          <a:lstStyle>
            <a:lvl1pPr marL="92066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7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3" indent="0">
              <a:buNone/>
              <a:defRPr sz="1600" b="1"/>
            </a:lvl8pPr>
            <a:lvl9pPr marL="3657227" indent="0">
              <a:buNone/>
              <a:defRPr sz="1600" b="1"/>
            </a:lvl9pPr>
          </a:lstStyle>
          <a:p>
            <a:pPr lvl="0"/>
            <a:r>
              <a:rPr lang="en-US" dirty="0" smtClean="0"/>
              <a:t>Textmasterformate durch Klicken bearbeiten</a:t>
            </a: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2B54D-2040-42C9-83B7-E379745A86E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11" name="Datumsplatzhalter 6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D1E9A-BC49-4C97-98A7-FE0E6091172D}" type="datetimeFigureOut">
              <a:rPr lang="de-AT"/>
              <a:pPr>
                <a:defRPr/>
              </a:pPr>
              <a:t>08.10.2016</a:t>
            </a:fld>
            <a:endParaRPr lang="de-AT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4"/>
          <p:cNvSpPr/>
          <p:nvPr/>
        </p:nvSpPr>
        <p:spPr>
          <a:xfrm>
            <a:off x="468313" y="1963738"/>
            <a:ext cx="4319587" cy="2717800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1" tIns="45715" rIns="91431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pic>
        <p:nvPicPr>
          <p:cNvPr id="5" name="Grafik 6" descr="Logo-für-VK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2127250"/>
            <a:ext cx="492125" cy="225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platzhalter 10"/>
          <p:cNvSpPr>
            <a:spLocks noGrp="1"/>
          </p:cNvSpPr>
          <p:nvPr>
            <p:ph type="body" sz="quarter" idx="10"/>
          </p:nvPr>
        </p:nvSpPr>
        <p:spPr>
          <a:xfrm>
            <a:off x="1187624" y="2559843"/>
            <a:ext cx="3260322" cy="1811291"/>
          </a:xfrm>
        </p:spPr>
        <p:txBody>
          <a:bodyPr>
            <a:normAutofit/>
          </a:bodyPr>
          <a:lstStyle>
            <a:lvl1pPr marL="0" marR="0" indent="0" algn="l" defTabSz="9143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noProof="0" dirty="0" smtClean="0"/>
              <a:t>Textmasterformate durch Klicken bearbeiten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62411" y="265212"/>
            <a:ext cx="6281339" cy="9525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7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D80E7-A735-4E55-A08F-C4968CD04F2C}" type="datetimeFigureOut">
              <a:rPr lang="de-AT"/>
              <a:pPr>
                <a:defRPr/>
              </a:pPr>
              <a:t>08.10.2016</a:t>
            </a:fld>
            <a:endParaRPr lang="de-AT"/>
          </a:p>
        </p:txBody>
      </p:sp>
      <p:sp>
        <p:nvSpPr>
          <p:cNvPr id="8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DDC56-39C2-400E-A7A5-DF00419B5948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uppieren 13"/>
          <p:cNvGrpSpPr>
            <a:grpSpLocks/>
          </p:cNvGrpSpPr>
          <p:nvPr/>
        </p:nvGrpSpPr>
        <p:grpSpPr bwMode="auto">
          <a:xfrm>
            <a:off x="0" y="149225"/>
            <a:ext cx="8990013" cy="5411788"/>
            <a:chOff x="-1" y="149225"/>
            <a:chExt cx="8990013" cy="5412510"/>
          </a:xfrm>
        </p:grpSpPr>
        <p:grpSp>
          <p:nvGrpSpPr>
            <p:cNvPr id="1032" name="Gruppieren 10"/>
            <p:cNvGrpSpPr>
              <a:grpSpLocks/>
            </p:cNvGrpSpPr>
            <p:nvPr userDrawn="1"/>
          </p:nvGrpSpPr>
          <p:grpSpPr bwMode="auto">
            <a:xfrm>
              <a:off x="-1" y="149225"/>
              <a:ext cx="8990013" cy="1252538"/>
              <a:chOff x="-1" y="149225"/>
              <a:chExt cx="8990013" cy="1252538"/>
            </a:xfrm>
          </p:grpSpPr>
          <p:sp>
            <p:nvSpPr>
              <p:cNvPr id="2" name="Rechteck 1"/>
              <p:cNvSpPr/>
              <p:nvPr userDrawn="1"/>
            </p:nvSpPr>
            <p:spPr>
              <a:xfrm>
                <a:off x="-1" y="149225"/>
                <a:ext cx="8990013" cy="125270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/>
              </a:p>
            </p:txBody>
          </p:sp>
          <p:pic>
            <p:nvPicPr>
              <p:cNvPr id="1035" name="Grafik 8"/>
              <p:cNvPicPr>
                <a:picLocks noChangeAspect="1"/>
              </p:cNvPicPr>
              <p:nvPr userDrawn="1"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7308304" y="384501"/>
                <a:ext cx="1363735" cy="7200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033" name="Grafik 9"/>
            <p:cNvPicPr>
              <a:picLocks noChangeAspect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8382319" y="5210535"/>
              <a:ext cx="488335" cy="35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61963" y="1547813"/>
            <a:ext cx="7767637" cy="364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5" rIns="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354138" y="5365750"/>
            <a:ext cx="3217862" cy="304800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61963" y="5365750"/>
            <a:ext cx="892175" cy="304800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711917-2FC4-43D3-B2E9-DD8C576A93E9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1030" name="Titelplatzhalter 14"/>
          <p:cNvSpPr>
            <a:spLocks noGrp="1"/>
          </p:cNvSpPr>
          <p:nvPr>
            <p:ph type="title"/>
          </p:nvPr>
        </p:nvSpPr>
        <p:spPr bwMode="gray">
          <a:xfrm>
            <a:off x="461963" y="320675"/>
            <a:ext cx="62801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de-AT" smtClean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2"/>
          </p:nvPr>
        </p:nvSpPr>
        <p:spPr>
          <a:xfrm>
            <a:off x="7240588" y="5365750"/>
            <a:ext cx="987425" cy="304800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lang="de-DE" sz="9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DD56AED-E2CF-4AFF-A65B-CD609767BC53}" type="datetimeFigureOut">
              <a:rPr lang="de-AT"/>
              <a:pPr>
                <a:defRPr/>
              </a:pPr>
              <a:t>08.10.2016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6" r:id="rId2"/>
    <p:sldLayoutId id="2147483738" r:id="rId3"/>
    <p:sldLayoutId id="2147483739" r:id="rId4"/>
    <p:sldLayoutId id="2147483740" r:id="rId5"/>
    <p:sldLayoutId id="2147483735" r:id="rId6"/>
    <p:sldLayoutId id="2147483734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912813" rtl="0" fontAlgn="base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2pPr>
      <a:lvl3pPr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3pPr>
      <a:lvl4pPr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4pPr>
      <a:lvl5pPr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5pPr>
      <a:lvl6pPr marL="457200"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6pPr>
      <a:lvl7pPr marL="914400"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7pPr>
      <a:lvl8pPr marL="1371600"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8pPr>
      <a:lvl9pPr marL="1828800"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9pPr>
    </p:titleStyle>
    <p:bodyStyle>
      <a:lvl1pPr marL="263525" indent="-263525" algn="l" defTabSz="912813" rtl="0" fontAlgn="base">
        <a:spcBef>
          <a:spcPct val="0"/>
        </a:spcBef>
        <a:spcAft>
          <a:spcPts val="600"/>
        </a:spcAft>
        <a:buClr>
          <a:srgbClr val="83B43A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84163" algn="l" defTabSz="912813" rtl="0" fontAlgn="base">
        <a:spcBef>
          <a:spcPct val="0"/>
        </a:spcBef>
        <a:spcAft>
          <a:spcPts val="600"/>
        </a:spcAft>
        <a:buClr>
          <a:schemeClr val="tx2"/>
        </a:buClr>
        <a:buSzPct val="10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73050" algn="l" defTabSz="912813" rtl="0" fontAlgn="base">
        <a:spcBef>
          <a:spcPct val="0"/>
        </a:spcBef>
        <a:spcAft>
          <a:spcPts val="600"/>
        </a:spcAft>
        <a:buClr>
          <a:srgbClr val="005F3B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77913" indent="-273050" algn="l" defTabSz="912813" rtl="0" fontAlgn="base">
        <a:spcBef>
          <a:spcPct val="0"/>
        </a:spcBef>
        <a:spcAft>
          <a:spcPts val="600"/>
        </a:spcAft>
        <a:buClr>
          <a:srgbClr val="406288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3525" algn="l" defTabSz="912813" rtl="0" fontAlgn="base">
        <a:spcBef>
          <a:spcPct val="0"/>
        </a:spcBef>
        <a:spcAft>
          <a:spcPts val="60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3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6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3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7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7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u.ac.at/privatrecht" TargetMode="External"/><Relationship Id="rId2" Type="http://schemas.openxmlformats.org/officeDocument/2006/relationships/hyperlink" Target="mailto:Georg.kodek@wu.ac.at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7"/>
          <p:cNvSpPr>
            <a:spLocks noGrp="1"/>
          </p:cNvSpPr>
          <p:nvPr>
            <p:ph type="ctrTitle"/>
          </p:nvPr>
        </p:nvSpPr>
        <p:spPr>
          <a:xfrm>
            <a:off x="250825" y="3044825"/>
            <a:ext cx="7696200" cy="1036638"/>
          </a:xfrm>
        </p:spPr>
        <p:txBody>
          <a:bodyPr/>
          <a:lstStyle/>
          <a:p>
            <a:r>
              <a:rPr lang="de-DE" smtClean="0"/>
              <a:t>Grundzüge des Sachenrechts</a:t>
            </a:r>
            <a:endParaRPr lang="de-AT" smtClean="0"/>
          </a:p>
        </p:txBody>
      </p:sp>
      <p:sp>
        <p:nvSpPr>
          <p:cNvPr id="14338" name="Untertitel 8"/>
          <p:cNvSpPr>
            <a:spLocks noGrp="1"/>
          </p:cNvSpPr>
          <p:nvPr>
            <p:ph type="subTitle" idx="1"/>
          </p:nvPr>
        </p:nvSpPr>
        <p:spPr>
          <a:xfrm>
            <a:off x="323850" y="4297363"/>
            <a:ext cx="7623175" cy="735012"/>
          </a:xfrm>
        </p:spPr>
        <p:txBody>
          <a:bodyPr/>
          <a:lstStyle/>
          <a:p>
            <a:r>
              <a:rPr lang="de-DE" smtClean="0"/>
              <a:t>Univ.-Prof. Dr. Georg Kodek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AT" smtClean="0"/>
              <a:t>Grundbegriffe II</a:t>
            </a:r>
          </a:p>
        </p:txBody>
      </p:sp>
      <p:sp>
        <p:nvSpPr>
          <p:cNvPr id="22530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/>
          <a:lstStyle/>
          <a:p>
            <a:pPr algn="just"/>
            <a:r>
              <a:rPr lang="de-AT" sz="2400" b="1" smtClean="0"/>
              <a:t>Eigentum:</a:t>
            </a:r>
            <a:r>
              <a:rPr lang="de-AT" sz="2400" smtClean="0"/>
              <a:t> Rechtliche Herrschaft einer Person über eine Sache, Vollrecht</a:t>
            </a:r>
          </a:p>
          <a:p>
            <a:pPr algn="just"/>
            <a:r>
              <a:rPr lang="de-AT" sz="2400" b="1" smtClean="0"/>
              <a:t>Sachbesitz:</a:t>
            </a:r>
            <a:r>
              <a:rPr lang="de-AT" sz="2400" smtClean="0"/>
              <a:t> Tatsächliche Macht einer Person über eine Sache + Wille, diese als die seine zu behalten</a:t>
            </a:r>
          </a:p>
          <a:p>
            <a:pPr algn="just"/>
            <a:r>
              <a:rPr lang="de-AT" sz="2400" b="1" smtClean="0"/>
              <a:t>Rechtsbesitz:</a:t>
            </a:r>
            <a:r>
              <a:rPr lang="de-AT" sz="2400" smtClean="0"/>
              <a:t> (dauernde) Rechtsausübung im eigenen Namen</a:t>
            </a:r>
          </a:p>
          <a:p>
            <a:pPr algn="just"/>
            <a:r>
              <a:rPr lang="de-AT" sz="2400" b="1" smtClean="0"/>
              <a:t>Innehabung:</a:t>
            </a:r>
            <a:r>
              <a:rPr lang="de-AT" sz="2400" smtClean="0"/>
              <a:t> Tatsächliche Gewahrsame einer Sache </a:t>
            </a:r>
            <a:endParaRPr lang="de-DE" sz="24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AT" smtClean="0"/>
              <a:t>2. Besitz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 rtlCol="0">
            <a:normAutofit fontScale="85000" lnSpcReduction="20000"/>
          </a:bodyPr>
          <a:lstStyle/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2800" dirty="0" smtClean="0"/>
              <a:t>Begriff: </a:t>
            </a:r>
            <a:r>
              <a:rPr lang="de-AT" sz="2800" dirty="0" err="1" smtClean="0"/>
              <a:t>Innehabung</a:t>
            </a:r>
            <a:r>
              <a:rPr lang="de-AT" sz="2800" dirty="0" smtClean="0"/>
              <a:t> der Sache (</a:t>
            </a:r>
            <a:r>
              <a:rPr lang="de-AT" sz="2800" i="1" dirty="0" err="1" smtClean="0"/>
              <a:t>corpus</a:t>
            </a:r>
            <a:r>
              <a:rPr lang="de-AT" sz="2800" dirty="0" smtClean="0"/>
              <a:t>) mit dem Willen, diese als die seinige zu behalten (</a:t>
            </a:r>
            <a:r>
              <a:rPr lang="de-AT" sz="2800" i="1" dirty="0" err="1" smtClean="0"/>
              <a:t>animus</a:t>
            </a:r>
            <a:r>
              <a:rPr lang="de-AT" sz="2800" dirty="0" smtClean="0"/>
              <a:t>)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2800" dirty="0" smtClean="0">
                <a:solidFill>
                  <a:srgbClr val="FF0000"/>
                </a:solidFill>
              </a:rPr>
              <a:t>Beachte</a:t>
            </a:r>
            <a:r>
              <a:rPr lang="de-AT" sz="2800" dirty="0" smtClean="0"/>
              <a:t>: sagt über Berechtigung nichts aus (Besitz hat daher keine Zuweisungsfunktion)</a:t>
            </a:r>
          </a:p>
          <a:p>
            <a:pPr marL="541311" lvl="1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2600" dirty="0" smtClean="0"/>
              <a:t>Rechtsbesitz möglich, wird durch offene Ausübung des Rechts erworben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2800" dirty="0" smtClean="0"/>
              <a:t>Unterscheide: Besitz/Recht zum Besitz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2800" dirty="0" smtClean="0"/>
              <a:t>Besitzschutz (§§ 339 ff ABGB, §§ 454 ff ZPO)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2800" dirty="0" smtClean="0"/>
              <a:t>Besitz ist auch Voraussetzung für Ersitzung</a:t>
            </a:r>
            <a:endParaRPr lang="de-DE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ABGB kennt Besitz wohl an allen Rechten, die dauernd ausgeübt werden können (also </a:t>
            </a:r>
            <a:r>
              <a:rPr lang="de-DE" dirty="0" err="1" smtClean="0"/>
              <a:t>zB</a:t>
            </a:r>
            <a:r>
              <a:rPr lang="de-DE" dirty="0" smtClean="0"/>
              <a:t> nicht bei Zielschuldverhältnissen)</a:t>
            </a:r>
          </a:p>
          <a:p>
            <a:r>
              <a:rPr lang="de-DE" dirty="0" smtClean="0"/>
              <a:t>Die </a:t>
            </a:r>
            <a:r>
              <a:rPr lang="de-DE" dirty="0" err="1" smtClean="0"/>
              <a:t>hL</a:t>
            </a:r>
            <a:r>
              <a:rPr lang="de-DE" dirty="0" smtClean="0"/>
              <a:t> beschränkt Rechtsbesitz aber auf Rechte, die mit der </a:t>
            </a:r>
            <a:r>
              <a:rPr lang="de-DE" dirty="0" err="1" smtClean="0"/>
              <a:t>Inhabung</a:t>
            </a:r>
            <a:r>
              <a:rPr lang="de-DE" dirty="0" smtClean="0"/>
              <a:t> einer körperlichen Sache verbunden sind oder zumindest einen Bezug zu einer körperlichen Sache aufweisen (</a:t>
            </a:r>
            <a:r>
              <a:rPr lang="de-DE" dirty="0" err="1" smtClean="0"/>
              <a:t>zB</a:t>
            </a:r>
            <a:r>
              <a:rPr lang="de-DE" dirty="0" smtClean="0"/>
              <a:t> Wegerecht, Miete)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28832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dirty="0" smtClean="0"/>
              <a:t>Besitzschutz</a:t>
            </a:r>
          </a:p>
          <a:p>
            <a:r>
              <a:rPr lang="de-DE" dirty="0" smtClean="0"/>
              <a:t>Dient dem Schutz des Rechtsfriedens, Verhinderung von Selbsthilfe und eigenmächtiger Rechtsdurchsetzung</a:t>
            </a:r>
          </a:p>
          <a:p>
            <a:r>
              <a:rPr lang="de-DE" dirty="0" smtClean="0"/>
              <a:t>§ 339: Verbot der eigenmächtigen Störung („Besitzstörung“)</a:t>
            </a:r>
          </a:p>
          <a:p>
            <a:r>
              <a:rPr lang="de-DE" dirty="0" smtClean="0"/>
              <a:t>§ 345: Erwerb unechten Besitzes (Achtung: deckt sich nicht völlig mit „Besitzentziehung“)</a:t>
            </a:r>
          </a:p>
          <a:p>
            <a:pPr lvl="1"/>
            <a:r>
              <a:rPr lang="de-DE" dirty="0" smtClean="0"/>
              <a:t>Klassische „</a:t>
            </a:r>
            <a:r>
              <a:rPr lang="de-DE" i="1" dirty="0" err="1" smtClean="0"/>
              <a:t>vitia</a:t>
            </a:r>
            <a:r>
              <a:rPr lang="de-DE" i="1" dirty="0" smtClean="0"/>
              <a:t> </a:t>
            </a:r>
            <a:r>
              <a:rPr lang="de-DE" i="1" dirty="0" err="1" smtClean="0"/>
              <a:t>possessionis</a:t>
            </a:r>
            <a:r>
              <a:rPr lang="de-DE" dirty="0" smtClean="0"/>
              <a:t>“: </a:t>
            </a:r>
            <a:r>
              <a:rPr lang="de-DE" i="1" dirty="0" smtClean="0"/>
              <a:t>vi, </a:t>
            </a:r>
            <a:r>
              <a:rPr lang="de-DE" i="1" dirty="0" err="1" smtClean="0"/>
              <a:t>clam</a:t>
            </a:r>
            <a:r>
              <a:rPr lang="de-DE" i="1" dirty="0" smtClean="0"/>
              <a:t>, </a:t>
            </a:r>
            <a:r>
              <a:rPr lang="de-DE" i="1" dirty="0" err="1" smtClean="0"/>
              <a:t>precario</a:t>
            </a:r>
            <a:r>
              <a:rPr lang="de-DE" dirty="0" smtClean="0"/>
              <a:t>, zusätzlich (Einfluss des kanonischen Rechts und ALR) List</a:t>
            </a:r>
          </a:p>
          <a:p>
            <a:pPr lvl="1"/>
            <a:r>
              <a:rPr lang="de-DE" dirty="0" smtClean="0"/>
              <a:t>Auch unechter Besitz genießt Besitzschutz, aber nicht gegenüber dem früheren Besitzer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73927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Einteilungen:</a:t>
            </a:r>
          </a:p>
          <a:p>
            <a:pPr lvl="1"/>
            <a:r>
              <a:rPr lang="de-DE" dirty="0" smtClean="0"/>
              <a:t>Rechtmäßig - unrechtmäßig</a:t>
            </a:r>
          </a:p>
          <a:p>
            <a:pPr lvl="1"/>
            <a:r>
              <a:rPr lang="de-DE" dirty="0" smtClean="0"/>
              <a:t>Redlich - unredlich</a:t>
            </a:r>
          </a:p>
          <a:p>
            <a:pPr lvl="1"/>
            <a:r>
              <a:rPr lang="de-DE" dirty="0" smtClean="0"/>
              <a:t>Echt - unecht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66393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1" dirty="0" smtClean="0"/>
              <a:t>Besitzstörungsverfahren</a:t>
            </a:r>
            <a:r>
              <a:rPr lang="de-DE" dirty="0" smtClean="0"/>
              <a:t> (§§ 454 ff ZPO)</a:t>
            </a:r>
          </a:p>
          <a:p>
            <a:pPr lvl="1"/>
            <a:r>
              <a:rPr lang="de-DE" dirty="0" smtClean="0"/>
              <a:t>Vorläuferbestimmung </a:t>
            </a:r>
            <a:r>
              <a:rPr lang="de-DE" dirty="0" err="1" smtClean="0"/>
              <a:t>KaisVO</a:t>
            </a:r>
            <a:r>
              <a:rPr lang="de-DE" dirty="0" smtClean="0"/>
              <a:t> 1849, </a:t>
            </a:r>
          </a:p>
          <a:p>
            <a:pPr lvl="1"/>
            <a:r>
              <a:rPr lang="de-DE" dirty="0" smtClean="0"/>
              <a:t>Zuvor Regelungen für einzelne Kronländer (Galizien, Lombardo-Venetien, Tirol, Vorarlberg)</a:t>
            </a:r>
          </a:p>
          <a:p>
            <a:pPr lvl="1"/>
            <a:r>
              <a:rPr lang="de-DE" dirty="0" smtClean="0"/>
              <a:t>Moderne Regelung erklärt Übernahme in die ZPO 1895 (anders in Deutschland)</a:t>
            </a:r>
          </a:p>
          <a:p>
            <a:r>
              <a:rPr lang="de-DE" dirty="0" smtClean="0"/>
              <a:t>Mögliche Begehren:</a:t>
            </a:r>
          </a:p>
          <a:p>
            <a:pPr lvl="1"/>
            <a:r>
              <a:rPr lang="de-DE" dirty="0" smtClean="0"/>
              <a:t>Feststellung der Störung</a:t>
            </a:r>
          </a:p>
          <a:p>
            <a:pPr lvl="1"/>
            <a:r>
              <a:rPr lang="de-DE" dirty="0" smtClean="0"/>
              <a:t>Wiederherstellung des Vorzustandes</a:t>
            </a:r>
          </a:p>
          <a:p>
            <a:pPr lvl="2"/>
            <a:r>
              <a:rPr lang="de-DE" dirty="0" smtClean="0"/>
              <a:t>(sofern ohne Vernichtung wirtschaftlicher Werte möglich)</a:t>
            </a:r>
          </a:p>
          <a:p>
            <a:pPr lvl="1"/>
            <a:r>
              <a:rPr lang="de-DE" dirty="0" smtClean="0"/>
              <a:t>Unterlassung künftiger Störungen</a:t>
            </a:r>
          </a:p>
          <a:p>
            <a:pPr lvl="1"/>
            <a:r>
              <a:rPr lang="de-DE" dirty="0" smtClean="0">
                <a:solidFill>
                  <a:srgbClr val="FF0000"/>
                </a:solidFill>
              </a:rPr>
              <a:t>nicht</a:t>
            </a:r>
            <a:r>
              <a:rPr lang="de-DE" dirty="0" smtClean="0"/>
              <a:t> Schadenersatz (§ 457 ZPO)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90085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Eigentum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§§ 353 f</a:t>
            </a:r>
          </a:p>
          <a:p>
            <a:r>
              <a:rPr lang="de-DE" dirty="0" smtClean="0"/>
              <a:t>Eigentum steht als dingliches Vollrecht den beschränkten dinglichen Rechten gegenüber</a:t>
            </a:r>
          </a:p>
          <a:p>
            <a:r>
              <a:rPr lang="de-DE" b="1" dirty="0" err="1" smtClean="0"/>
              <a:t>Eigentumswerb</a:t>
            </a:r>
            <a:r>
              <a:rPr lang="de-DE" b="1" dirty="0" smtClean="0"/>
              <a:t>:</a:t>
            </a:r>
          </a:p>
          <a:p>
            <a:r>
              <a:rPr lang="de-DE" dirty="0" smtClean="0"/>
              <a:t>ABGB steht auf dem Boden der gemeinrechtlichen Lehre von </a:t>
            </a:r>
            <a:r>
              <a:rPr lang="de-DE" i="1" dirty="0" err="1" smtClean="0"/>
              <a:t>titulus</a:t>
            </a:r>
            <a:r>
              <a:rPr lang="de-DE" dirty="0" smtClean="0"/>
              <a:t> und </a:t>
            </a:r>
            <a:r>
              <a:rPr lang="de-DE" i="1" dirty="0" err="1" smtClean="0"/>
              <a:t>modus</a:t>
            </a:r>
            <a:r>
              <a:rPr lang="de-DE" dirty="0" smtClean="0"/>
              <a:t> (im Gegensatz zum Abstraktionsprinzip in Deutschland)</a:t>
            </a:r>
          </a:p>
          <a:p>
            <a:r>
              <a:rPr lang="de-DE" dirty="0" smtClean="0"/>
              <a:t>Voraussetzung für Erwerb eines dinglichen Rechts ist daher Wirksamkeit des Grundgeschäfts</a:t>
            </a:r>
          </a:p>
          <a:p>
            <a:r>
              <a:rPr lang="de-DE" dirty="0" smtClean="0"/>
              <a:t>Kausalität des Verfügungsgeschäfts: Fehlt diese oder fällt sie – wie bei nachträglicher Beseitigung mit ex </a:t>
            </a:r>
            <a:r>
              <a:rPr lang="de-DE" dirty="0" err="1" smtClean="0"/>
              <a:t>tunc</a:t>
            </a:r>
            <a:r>
              <a:rPr lang="de-DE" dirty="0" smtClean="0"/>
              <a:t>-Wirkung (Willensmangel) – wieder weg, scheitert Übertragung der sachenrechtlichen Position.</a:t>
            </a:r>
          </a:p>
          <a:p>
            <a:r>
              <a:rPr lang="de-DE" dirty="0" smtClean="0"/>
              <a:t>Gilt auch für schuldrechtliche Verfügungsgeschäfte (Zession, Verzicht); ist daher allgemeines Prinzip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29401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endParaRPr lang="de-AT" dirty="0" smtClean="0"/>
          </a:p>
        </p:txBody>
      </p:sp>
      <p:sp>
        <p:nvSpPr>
          <p:cNvPr id="24578" name="Inhaltsplatzhalter 2"/>
          <p:cNvSpPr>
            <a:spLocks noGrp="1"/>
          </p:cNvSpPr>
          <p:nvPr>
            <p:ph idx="1"/>
          </p:nvPr>
        </p:nvSpPr>
        <p:spPr>
          <a:xfrm>
            <a:off x="467544" y="1489348"/>
            <a:ext cx="7775575" cy="3657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de-AT" sz="2400" b="1" dirty="0" smtClean="0"/>
              <a:t>Voraussetzungen</a:t>
            </a:r>
          </a:p>
          <a:p>
            <a:pPr algn="just"/>
            <a:r>
              <a:rPr lang="de-AT" sz="2400" dirty="0" smtClean="0"/>
              <a:t>Eigentum (Verfügungsbefugnis) des Vormanns (</a:t>
            </a:r>
            <a:r>
              <a:rPr lang="de-AT" sz="2400" dirty="0" err="1" smtClean="0"/>
              <a:t>vgl</a:t>
            </a:r>
            <a:r>
              <a:rPr lang="de-AT" sz="2400" dirty="0" smtClean="0"/>
              <a:t> § 442 ABGB) +</a:t>
            </a:r>
          </a:p>
          <a:p>
            <a:pPr algn="just"/>
            <a:r>
              <a:rPr lang="de-AT" sz="2400" dirty="0" smtClean="0"/>
              <a:t>gültiger Titel (</a:t>
            </a:r>
            <a:r>
              <a:rPr lang="de-AT" sz="2400" dirty="0" err="1" smtClean="0"/>
              <a:t>zB</a:t>
            </a:r>
            <a:r>
              <a:rPr lang="de-AT" sz="2400" dirty="0" smtClean="0"/>
              <a:t> Kaufvertrag) +</a:t>
            </a:r>
          </a:p>
          <a:p>
            <a:pPr algn="just"/>
            <a:r>
              <a:rPr lang="de-AT" sz="2400" dirty="0" smtClean="0"/>
              <a:t>Modus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endParaRPr lang="de-AT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 rtlCol="0"/>
          <a:lstStyle/>
          <a:p>
            <a:pPr marL="0" indent="0" defTabSz="914306" fontAlgn="auto">
              <a:spcBef>
                <a:spcPts val="0"/>
              </a:spcBef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de-AT" b="1" dirty="0" smtClean="0"/>
              <a:t>Modi für den Eigentumserwerb: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Körperliche Übergabe (§ 426 ABGB)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Übergabe durch Zeichen (§ 427 ABGB): wenn körperliche Übergabe untunlich/unmöglich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Übergabe durch Erklärung (§ 428 ABGB)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r>
              <a:rPr lang="de-AT" dirty="0" smtClean="0"/>
              <a:t>Übergabe kurzer Hand (</a:t>
            </a:r>
            <a:r>
              <a:rPr lang="de-AT" i="1" dirty="0" err="1" smtClean="0"/>
              <a:t>traditio</a:t>
            </a:r>
            <a:r>
              <a:rPr lang="de-AT" i="1" dirty="0" smtClean="0"/>
              <a:t> </a:t>
            </a:r>
            <a:r>
              <a:rPr lang="de-AT" i="1" dirty="0" err="1" smtClean="0"/>
              <a:t>brevi</a:t>
            </a:r>
            <a:r>
              <a:rPr lang="de-AT" i="1" dirty="0" smtClean="0"/>
              <a:t> manu</a:t>
            </a:r>
            <a:r>
              <a:rPr lang="de-AT" dirty="0" smtClean="0"/>
              <a:t>)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r>
              <a:rPr lang="de-AT" dirty="0" smtClean="0"/>
              <a:t>Besitzkonstitut (</a:t>
            </a:r>
            <a:r>
              <a:rPr lang="de-AT" i="1" dirty="0" err="1" smtClean="0"/>
              <a:t>constitutum</a:t>
            </a:r>
            <a:r>
              <a:rPr lang="de-AT" i="1" dirty="0" smtClean="0"/>
              <a:t> </a:t>
            </a:r>
            <a:r>
              <a:rPr lang="de-AT" i="1" dirty="0" err="1" smtClean="0"/>
              <a:t>possessorium</a:t>
            </a:r>
            <a:r>
              <a:rPr lang="de-AT" dirty="0" smtClean="0"/>
              <a:t>)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r>
              <a:rPr lang="de-AT" dirty="0" smtClean="0"/>
              <a:t>Besitzanweisung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/>
              <a:t>Versendung (§ 429 ABGB</a:t>
            </a:r>
            <a:r>
              <a:rPr lang="de-AT" dirty="0" smtClean="0"/>
              <a:t>)</a:t>
            </a:r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AT" dirty="0"/>
              <a:t>Gutgläubiger Eigentumserwerb (</a:t>
            </a:r>
            <a:r>
              <a:rPr lang="de-AT" sz="1600" dirty="0"/>
              <a:t>§ 367 ABGB)</a:t>
            </a:r>
            <a:endParaRPr lang="de-AT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489348"/>
            <a:ext cx="7775575" cy="3657600"/>
          </a:xfrm>
        </p:spPr>
        <p:txBody>
          <a:bodyPr rtlCol="0">
            <a:normAutofit/>
          </a:bodyPr>
          <a:lstStyle/>
          <a:p>
            <a:pPr marL="0" indent="0" defTabSz="914306" fontAlgn="auto">
              <a:spcBef>
                <a:spcPts val="0"/>
              </a:spcBef>
              <a:buClr>
                <a:schemeClr val="accent3"/>
              </a:buClr>
              <a:buNone/>
              <a:defRPr/>
            </a:pPr>
            <a:endParaRPr lang="de-AT" dirty="0"/>
          </a:p>
          <a:p>
            <a:pPr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Beruht nicht auf römischem Recht</a:t>
            </a:r>
          </a:p>
          <a:p>
            <a:pPr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Im internationalen Vergleich eher großzügig (sonst nur für bestimmte Marktkäufe; in Deutschland etwa Gutglaubenserwerb an gestohlenen und sonst abhanden gekommenen Sachen ausgeschlossen)</a:t>
            </a:r>
          </a:p>
          <a:p>
            <a:pPr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err="1" smtClean="0"/>
              <a:t>Österr</a:t>
            </a:r>
            <a:r>
              <a:rPr lang="de-AT" dirty="0" smtClean="0"/>
              <a:t> Recht bewertet Verkehrsschutz höher als Interessen des früheren Eigentümers 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endParaRPr lang="de-AT" dirty="0" smtClean="0"/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endParaRPr lang="de-AT" dirty="0" smtClean="0"/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buFont typeface="Wingdings" pitchFamily="2" charset="2"/>
              <a:buNone/>
              <a:defRPr/>
            </a:pPr>
            <a:endParaRPr lang="de-AT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7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AT" sz="2800" smtClean="0"/>
              <a:t>Übersicht</a:t>
            </a:r>
          </a:p>
        </p:txBody>
      </p:sp>
      <p:sp>
        <p:nvSpPr>
          <p:cNvPr id="18434" name="Inhaltsplatzhalter 6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/>
          <a:lstStyle/>
          <a:p>
            <a:r>
              <a:rPr lang="de-AT" sz="2400" dirty="0" smtClean="0">
                <a:solidFill>
                  <a:srgbClr val="003399"/>
                </a:solidFill>
              </a:rPr>
              <a:t>1. Einführung</a:t>
            </a:r>
          </a:p>
          <a:p>
            <a:r>
              <a:rPr lang="de-AT" sz="2400" dirty="0" smtClean="0">
                <a:solidFill>
                  <a:srgbClr val="003399"/>
                </a:solidFill>
              </a:rPr>
              <a:t>2. Besitz</a:t>
            </a:r>
          </a:p>
          <a:p>
            <a:r>
              <a:rPr lang="de-AT" sz="2400" dirty="0" smtClean="0">
                <a:solidFill>
                  <a:srgbClr val="003399"/>
                </a:solidFill>
              </a:rPr>
              <a:t>3. Eigentum</a:t>
            </a:r>
          </a:p>
          <a:p>
            <a:r>
              <a:rPr lang="de-AT" sz="2400" dirty="0" smtClean="0">
                <a:solidFill>
                  <a:srgbClr val="003399"/>
                </a:solidFill>
              </a:rPr>
              <a:t>4. Dingliche Sicherungsrechte</a:t>
            </a:r>
          </a:p>
          <a:p>
            <a:r>
              <a:rPr lang="de-AT" sz="2400" dirty="0" smtClean="0">
                <a:solidFill>
                  <a:srgbClr val="003399"/>
                </a:solidFill>
              </a:rPr>
              <a:t>5. Sonstige Sachenrechte</a:t>
            </a:r>
          </a:p>
          <a:p>
            <a:r>
              <a:rPr lang="de-AT" sz="2400" dirty="0" smtClean="0">
                <a:solidFill>
                  <a:srgbClr val="003399"/>
                </a:solidFill>
              </a:rPr>
              <a:t>6. Ausgewählte Literatur</a:t>
            </a:r>
            <a:endParaRPr lang="de-DE" sz="2400" dirty="0" smtClean="0">
              <a:solidFill>
                <a:srgbClr val="003399"/>
              </a:solidFill>
            </a:endParaRPr>
          </a:p>
          <a:p>
            <a:endParaRPr lang="de-AT" sz="2400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buNone/>
              <a:defRPr/>
            </a:pPr>
            <a:r>
              <a:rPr lang="de-AT" b="1" dirty="0"/>
              <a:t>Voraussetzungen: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/>
              <a:t>Bewegliche, körperliche Sache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/>
              <a:t>Entgeltlicher, gültiger Titel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/>
              <a:t>Modus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/>
              <a:t>Redlichkeit (nach </a:t>
            </a:r>
            <a:r>
              <a:rPr lang="de-AT" dirty="0" err="1"/>
              <a:t>hA</a:t>
            </a:r>
            <a:r>
              <a:rPr lang="de-AT" dirty="0"/>
              <a:t> Fehlen jeglicher Fahrlässigkeit, </a:t>
            </a:r>
            <a:r>
              <a:rPr lang="de-AT" dirty="0" err="1"/>
              <a:t>dh</a:t>
            </a:r>
            <a:r>
              <a:rPr lang="de-AT" dirty="0"/>
              <a:t> bereits leichte Fahrlässigkeit schadet)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/>
              <a:t>Sowie (alternativ) Erwerb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r>
              <a:rPr lang="de-AT" dirty="0"/>
              <a:t>In öffentlicher Versteigerung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r>
              <a:rPr lang="de-AT" dirty="0"/>
              <a:t>Vom Unternehmer im gewöhnlichen Betrieb seines Unternehmens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r>
              <a:rPr lang="de-AT" dirty="0"/>
              <a:t>Vom Vertrauensmann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148136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AT" dirty="0" smtClean="0"/>
              <a:t>Liegenschaftserwerb</a:t>
            </a:r>
          </a:p>
        </p:txBody>
      </p:sp>
      <p:sp>
        <p:nvSpPr>
          <p:cNvPr id="27650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/>
          <a:lstStyle/>
          <a:p>
            <a:pPr algn="just"/>
            <a:r>
              <a:rPr lang="de-AT" b="1" dirty="0" smtClean="0"/>
              <a:t>Eintragungsgrundsatz:</a:t>
            </a:r>
            <a:r>
              <a:rPr lang="de-AT" dirty="0" smtClean="0"/>
              <a:t> Erwerbung, Übertragung, Beschränkung und Aufhebung </a:t>
            </a:r>
            <a:r>
              <a:rPr lang="de-AT" dirty="0" err="1" smtClean="0"/>
              <a:t>bücherlicher</a:t>
            </a:r>
            <a:r>
              <a:rPr lang="de-AT" dirty="0" smtClean="0"/>
              <a:t> Rechte kann nur durch die Eintragung im Grundbuch bewirkt werden (§ 4 GBG, § 431 ABGB)</a:t>
            </a:r>
          </a:p>
          <a:p>
            <a:pPr algn="just"/>
            <a:r>
              <a:rPr lang="de-AT" b="1" dirty="0" smtClean="0"/>
              <a:t>Ausnahmen:</a:t>
            </a:r>
            <a:r>
              <a:rPr lang="de-AT" dirty="0" smtClean="0"/>
              <a:t> </a:t>
            </a:r>
            <a:r>
              <a:rPr lang="de-AT" dirty="0" err="1" smtClean="0"/>
              <a:t>außerbücherlicher</a:t>
            </a:r>
            <a:r>
              <a:rPr lang="de-AT" dirty="0" smtClean="0"/>
              <a:t> Erwerb bei Ersitzung, Einantwortung, Enteignung, Zuschlag in der Zwangsversteigerung </a:t>
            </a:r>
            <a:r>
              <a:rPr lang="de-AT" dirty="0" err="1" smtClean="0"/>
              <a:t>ua</a:t>
            </a:r>
            <a:endParaRPr lang="de-DE" dirty="0" smtClean="0"/>
          </a:p>
          <a:p>
            <a:pPr>
              <a:buFont typeface="Wingdings" pitchFamily="2" charset="2"/>
              <a:buNone/>
            </a:pPr>
            <a:endParaRPr lang="de-AT" dirty="0" smtClean="0"/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endParaRPr lang="de-AT" smtClean="0"/>
          </a:p>
        </p:txBody>
      </p:sp>
      <p:sp>
        <p:nvSpPr>
          <p:cNvPr id="28674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/>
          <a:lstStyle/>
          <a:p>
            <a:pPr algn="just"/>
            <a:r>
              <a:rPr lang="de-AT" sz="2400" smtClean="0"/>
              <a:t>Bei unbeweglichen Sachen ist daher Grund-buchseintragung der Modus. </a:t>
            </a:r>
          </a:p>
          <a:p>
            <a:pPr algn="just"/>
            <a:r>
              <a:rPr lang="de-AT" sz="2400" i="1" smtClean="0"/>
              <a:t>Beachte</a:t>
            </a:r>
            <a:r>
              <a:rPr lang="de-AT" sz="2400" smtClean="0"/>
              <a:t>: Die übrigen Voraussetzungen für den (derivativen) Eigentumserwerb (Eigentum des Vormanns + Titel) müssen aber auch erfüllt sein; andernfalls verschafft die Eintragung im Grundbuch keine Eigentümerstellung.</a:t>
            </a:r>
            <a:endParaRPr lang="de-DE" sz="2400" smtClean="0"/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Grundbuchsauszug - Beispiel</a:t>
            </a:r>
            <a:br>
              <a:rPr lang="de-AT" altLang="de-DE" smtClean="0"/>
            </a:br>
            <a:endParaRPr lang="de-AT" altLang="de-DE" smtClean="0"/>
          </a:p>
        </p:txBody>
      </p:sp>
      <p:sp>
        <p:nvSpPr>
          <p:cNvPr id="29699" name="Foliennummernplatzhalt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6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6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6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6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000" b="0" smtClean="0">
                <a:solidFill>
                  <a:schemeClr val="bg2"/>
                </a:solidFill>
              </a:rPr>
              <a:t>Folie </a:t>
            </a:r>
            <a:fld id="{7D0452C4-6C18-446C-A3BC-A7F3403F131E}" type="slidenum">
              <a:rPr lang="de-DE" altLang="de-DE" sz="1000" b="0" smtClean="0">
                <a:solidFill>
                  <a:schemeClr val="bg2"/>
                </a:solidFill>
              </a:rPr>
              <a:pPr/>
              <a:t>23</a:t>
            </a:fld>
            <a:endParaRPr lang="de-DE" altLang="de-DE" sz="1000" b="0" smtClean="0">
              <a:solidFill>
                <a:schemeClr val="bg2"/>
              </a:solidFill>
            </a:endParaRPr>
          </a:p>
          <a:p>
            <a:endParaRPr lang="de-DE" altLang="de-DE" sz="1000" b="0" smtClean="0">
              <a:solidFill>
                <a:schemeClr val="bg2"/>
              </a:solidFill>
            </a:endParaRPr>
          </a:p>
        </p:txBody>
      </p:sp>
      <p:pic>
        <p:nvPicPr>
          <p:cNvPr id="29700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8876" y="1198563"/>
            <a:ext cx="4035425" cy="3898636"/>
          </a:xfrm>
          <a:noFill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8005353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endParaRPr lang="de-AT" smtClean="0"/>
          </a:p>
        </p:txBody>
      </p:sp>
      <p:sp>
        <p:nvSpPr>
          <p:cNvPr id="29698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AT" sz="1600" b="1" smtClean="0"/>
              <a:t>Gutgläubiger Erwerb</a:t>
            </a:r>
          </a:p>
          <a:p>
            <a:pPr algn="just"/>
            <a:r>
              <a:rPr lang="de-AT" sz="1600" smtClean="0"/>
              <a:t>Auch im Grundbuch möglich,</a:t>
            </a:r>
          </a:p>
          <a:p>
            <a:pPr algn="just"/>
            <a:r>
              <a:rPr lang="de-AT" sz="1600" smtClean="0"/>
              <a:t>Ergibt sich aus den Bestimmungen über die Löschungsklage (§§ 61 ff GBG)</a:t>
            </a:r>
          </a:p>
          <a:p>
            <a:pPr algn="just"/>
            <a:r>
              <a:rPr lang="de-AT" sz="1600" smtClean="0"/>
              <a:t>§ 367 ABGB hingegen nicht anwendbar</a:t>
            </a:r>
          </a:p>
          <a:p>
            <a:pPr algn="just"/>
            <a:r>
              <a:rPr lang="de-AT" sz="1600" smtClean="0"/>
              <a:t>Nach hA kein gutgläubiger Erwerb bei unentgeltlichem Erwerb und exekutivem Erwerb.</a:t>
            </a:r>
            <a:endParaRPr lang="de-DE" sz="1600" smtClean="0"/>
          </a:p>
          <a:p>
            <a:endParaRPr lang="de-AT" sz="1600" b="1" smtClean="0"/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Schutz des Eigentums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err="1" smtClean="0"/>
              <a:t>Rei</a:t>
            </a:r>
            <a:r>
              <a:rPr lang="de-DE" dirty="0" smtClean="0"/>
              <a:t> </a:t>
            </a:r>
            <a:r>
              <a:rPr lang="de-DE" dirty="0" err="1" smtClean="0"/>
              <a:t>vindicatio</a:t>
            </a:r>
            <a:r>
              <a:rPr lang="de-DE" dirty="0" smtClean="0"/>
              <a:t> (§ 366)</a:t>
            </a:r>
          </a:p>
          <a:p>
            <a:pPr lvl="1"/>
            <a:r>
              <a:rPr lang="de-DE" dirty="0" smtClean="0"/>
              <a:t>Klage des Eigentümers gegen Besitzer/Inhaber auf Herausgabe</a:t>
            </a:r>
          </a:p>
          <a:p>
            <a:r>
              <a:rPr lang="de-DE" dirty="0" smtClean="0"/>
              <a:t>Actio </a:t>
            </a:r>
            <a:r>
              <a:rPr lang="de-DE" dirty="0" err="1" smtClean="0"/>
              <a:t>negatoria</a:t>
            </a:r>
            <a:r>
              <a:rPr lang="de-DE" dirty="0" smtClean="0"/>
              <a:t> (Eigentumsfreiheitsklage, § 354, § 523 analog)</a:t>
            </a:r>
          </a:p>
          <a:p>
            <a:r>
              <a:rPr lang="de-DE" dirty="0" smtClean="0"/>
              <a:t>Actio </a:t>
            </a:r>
            <a:r>
              <a:rPr lang="de-DE" dirty="0" err="1" smtClean="0"/>
              <a:t>Publiciana</a:t>
            </a:r>
            <a:r>
              <a:rPr lang="de-DE" dirty="0" smtClean="0"/>
              <a:t> (§ 372)</a:t>
            </a:r>
          </a:p>
          <a:p>
            <a:pPr lvl="1"/>
            <a:r>
              <a:rPr lang="de-DE" dirty="0" smtClean="0"/>
              <a:t>Klage des besser Berechtigten (eigentlich des „werdenden Eigentümers“)</a:t>
            </a:r>
          </a:p>
          <a:p>
            <a:pPr lvl="1"/>
            <a:r>
              <a:rPr lang="de-DE" dirty="0" smtClean="0"/>
              <a:t>Strenger Eigentumsnachweis („</a:t>
            </a:r>
            <a:r>
              <a:rPr lang="de-DE" i="1" dirty="0" err="1" smtClean="0"/>
              <a:t>probatio</a:t>
            </a:r>
            <a:r>
              <a:rPr lang="de-DE" i="1" dirty="0" smtClean="0"/>
              <a:t> </a:t>
            </a:r>
            <a:r>
              <a:rPr lang="de-DE" i="1" dirty="0" err="1" smtClean="0"/>
              <a:t>diabolica</a:t>
            </a:r>
            <a:r>
              <a:rPr lang="de-DE" dirty="0" smtClean="0"/>
              <a:t>“) nicht erforderlich</a:t>
            </a:r>
          </a:p>
          <a:p>
            <a:pPr lvl="1"/>
            <a:r>
              <a:rPr lang="de-DE" dirty="0" smtClean="0"/>
              <a:t>Sowohl Herausgabe als auch Abwehr von Störungen möglich</a:t>
            </a:r>
          </a:p>
          <a:p>
            <a:pPr lvl="1"/>
            <a:r>
              <a:rPr lang="de-DE" dirty="0" smtClean="0"/>
              <a:t>Auch Schadenersatzansprüche können „</a:t>
            </a:r>
            <a:r>
              <a:rPr lang="de-DE" dirty="0" err="1" smtClean="0"/>
              <a:t>publizianisch</a:t>
            </a:r>
            <a:r>
              <a:rPr lang="de-DE" dirty="0" smtClean="0"/>
              <a:t>“ geltend gemacht werden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0115268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Nachbarrecht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§§ 364 – 364b</a:t>
            </a:r>
          </a:p>
          <a:p>
            <a:r>
              <a:rPr lang="de-DE" dirty="0" smtClean="0"/>
              <a:t>Abgrenzung der Befugnisse verschiedener Eigentümer</a:t>
            </a:r>
          </a:p>
          <a:p>
            <a:r>
              <a:rPr lang="de-DE" dirty="0" smtClean="0"/>
              <a:t>Immissionen § 364</a:t>
            </a:r>
          </a:p>
          <a:p>
            <a:pPr lvl="1"/>
            <a:r>
              <a:rPr lang="de-DE" dirty="0" smtClean="0"/>
              <a:t>Einwirkungen (Geruch, Licht </a:t>
            </a:r>
            <a:r>
              <a:rPr lang="de-DE" dirty="0" err="1" smtClean="0"/>
              <a:t>etc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„negative Immissionen“ (Entzug von Licht)</a:t>
            </a:r>
          </a:p>
          <a:p>
            <a:pPr lvl="1"/>
            <a:r>
              <a:rPr lang="de-DE" dirty="0" smtClean="0"/>
              <a:t>ideelle Immissionen ?</a:t>
            </a:r>
          </a:p>
          <a:p>
            <a:r>
              <a:rPr lang="de-DE" dirty="0" smtClean="0"/>
              <a:t>Behördlich genehmigte Anlage § 364a (</a:t>
            </a:r>
            <a:r>
              <a:rPr lang="de-DE" dirty="0" err="1" smtClean="0"/>
              <a:t>verschuldensunabängiger</a:t>
            </a:r>
            <a:r>
              <a:rPr lang="de-DE" dirty="0" smtClean="0"/>
              <a:t> Ausgleichsanspruch, kein Unterlassungsanspruch)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1109615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AT" dirty="0" smtClean="0"/>
              <a:t>4. Dingliche Sicherungsrechte</a:t>
            </a:r>
          </a:p>
        </p:txBody>
      </p:sp>
      <p:sp>
        <p:nvSpPr>
          <p:cNvPr id="30722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/>
          <a:lstStyle/>
          <a:p>
            <a:r>
              <a:rPr lang="de-AT" dirty="0" smtClean="0"/>
              <a:t>Pfandrecht</a:t>
            </a:r>
          </a:p>
          <a:p>
            <a:r>
              <a:rPr lang="de-AT" dirty="0" smtClean="0"/>
              <a:t>Sicherungseigentum</a:t>
            </a:r>
          </a:p>
          <a:p>
            <a:r>
              <a:rPr lang="de-AT" dirty="0" smtClean="0"/>
              <a:t>Sicherungszession</a:t>
            </a:r>
          </a:p>
          <a:p>
            <a:r>
              <a:rPr lang="de-AT" dirty="0" smtClean="0"/>
              <a:t>Eigentumsvorbehalt</a:t>
            </a:r>
          </a:p>
          <a:p>
            <a:r>
              <a:rPr lang="de-AT" dirty="0" smtClean="0"/>
              <a:t>Zurückbehaltungsrecht</a:t>
            </a:r>
          </a:p>
          <a:p>
            <a:r>
              <a:rPr lang="de-AT" dirty="0" smtClean="0"/>
              <a:t>Vinkulierung (?)</a:t>
            </a:r>
          </a:p>
        </p:txBody>
      </p:sp>
    </p:spTree>
    <p:extLst>
      <p:ext uri="{BB962C8B-B14F-4D97-AF65-F5344CB8AC3E}">
        <p14:creationId xmlns:p14="http://schemas.microsoft.com/office/powerpoint/2010/main" val="1021749149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" y="498740"/>
            <a:ext cx="6038850" cy="603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z="2800" b="1" dirty="0"/>
              <a:t>Kreditsicherheiten – </a:t>
            </a:r>
            <a:r>
              <a:rPr lang="de-DE" sz="2800" b="1" dirty="0">
                <a:latin typeface="Arial" charset="0"/>
              </a:rPr>
              <a:t>Überblick</a:t>
            </a:r>
          </a:p>
        </p:txBody>
      </p:sp>
      <p:sp>
        <p:nvSpPr>
          <p:cNvPr id="590851" name="Text Box 3"/>
          <p:cNvSpPr txBox="1">
            <a:spLocks noChangeArrowheads="1"/>
          </p:cNvSpPr>
          <p:nvPr/>
        </p:nvSpPr>
        <p:spPr bwMode="auto">
          <a:xfrm>
            <a:off x="2916238" y="1537229"/>
            <a:ext cx="2667000" cy="4616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>
                <a:solidFill>
                  <a:srgbClr val="000000"/>
                </a:solidFill>
                <a:latin typeface="Tahoma" pitchFamily="34" charset="0"/>
              </a:rPr>
              <a:t>Kreditsicherheiten</a:t>
            </a:r>
          </a:p>
        </p:txBody>
      </p:sp>
      <p:sp>
        <p:nvSpPr>
          <p:cNvPr id="590852" name="Line 4"/>
          <p:cNvSpPr>
            <a:spLocks noChangeShapeType="1"/>
          </p:cNvSpPr>
          <p:nvPr/>
        </p:nvSpPr>
        <p:spPr bwMode="auto">
          <a:xfrm flipH="1">
            <a:off x="2209800" y="1968500"/>
            <a:ext cx="2057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590853" name="Line 5"/>
          <p:cNvSpPr>
            <a:spLocks noChangeShapeType="1"/>
          </p:cNvSpPr>
          <p:nvPr/>
        </p:nvSpPr>
        <p:spPr bwMode="auto">
          <a:xfrm rot="-10800000">
            <a:off x="4267200" y="1968500"/>
            <a:ext cx="1905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590854" name="Text Box 6"/>
          <p:cNvSpPr txBox="1">
            <a:spLocks noChangeArrowheads="1"/>
          </p:cNvSpPr>
          <p:nvPr/>
        </p:nvSpPr>
        <p:spPr bwMode="auto">
          <a:xfrm>
            <a:off x="384176" y="2349500"/>
            <a:ext cx="4035425" cy="40011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b="1" dirty="0">
                <a:solidFill>
                  <a:srgbClr val="F40000"/>
                </a:solidFill>
                <a:latin typeface="Tahoma" pitchFamily="34" charset="0"/>
              </a:rPr>
              <a:t>persönliche Sicherheiten</a:t>
            </a: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590855" name="Text Box 7"/>
          <p:cNvSpPr txBox="1">
            <a:spLocks noChangeArrowheads="1"/>
          </p:cNvSpPr>
          <p:nvPr/>
        </p:nvSpPr>
        <p:spPr bwMode="auto">
          <a:xfrm>
            <a:off x="4876801" y="2349500"/>
            <a:ext cx="3884613" cy="40011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b="1" dirty="0">
                <a:solidFill>
                  <a:srgbClr val="018F19"/>
                </a:solidFill>
                <a:latin typeface="Tahoma" pitchFamily="34" charset="0"/>
              </a:rPr>
              <a:t>dingliche Sicherheiten</a:t>
            </a:r>
            <a:endParaRPr lang="de-DE" sz="2000" dirty="0">
              <a:solidFill>
                <a:srgbClr val="018F19"/>
              </a:solidFill>
              <a:latin typeface="Tahoma" pitchFamily="34" charset="0"/>
            </a:endParaRPr>
          </a:p>
        </p:txBody>
      </p:sp>
      <p:sp>
        <p:nvSpPr>
          <p:cNvPr id="590856" name="Line 8"/>
          <p:cNvSpPr>
            <a:spLocks noChangeShapeType="1"/>
          </p:cNvSpPr>
          <p:nvPr/>
        </p:nvSpPr>
        <p:spPr bwMode="auto">
          <a:xfrm>
            <a:off x="1066800" y="2730500"/>
            <a:ext cx="0" cy="952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590857" name="Text Box 9"/>
          <p:cNvSpPr txBox="1">
            <a:spLocks noChangeArrowheads="1"/>
          </p:cNvSpPr>
          <p:nvPr/>
        </p:nvSpPr>
        <p:spPr bwMode="auto">
          <a:xfrm>
            <a:off x="1696687" y="3071167"/>
            <a:ext cx="1295400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dirty="0">
                <a:solidFill>
                  <a:srgbClr val="000000"/>
                </a:solidFill>
                <a:latin typeface="Tahoma" pitchFamily="34" charset="0"/>
              </a:rPr>
              <a:t>Bürgschaft</a:t>
            </a:r>
          </a:p>
        </p:txBody>
      </p:sp>
      <p:sp>
        <p:nvSpPr>
          <p:cNvPr id="590858" name="Text Box 10"/>
          <p:cNvSpPr txBox="1">
            <a:spLocks noChangeArrowheads="1"/>
          </p:cNvSpPr>
          <p:nvPr/>
        </p:nvSpPr>
        <p:spPr bwMode="auto">
          <a:xfrm>
            <a:off x="1676400" y="3492501"/>
            <a:ext cx="1295400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dirty="0">
                <a:solidFill>
                  <a:srgbClr val="000000"/>
                </a:solidFill>
                <a:latin typeface="Tahoma" pitchFamily="34" charset="0"/>
              </a:rPr>
              <a:t>Garantie</a:t>
            </a:r>
          </a:p>
        </p:txBody>
      </p:sp>
      <p:sp>
        <p:nvSpPr>
          <p:cNvPr id="590859" name="Line 11"/>
          <p:cNvSpPr>
            <a:spLocks noChangeShapeType="1"/>
          </p:cNvSpPr>
          <p:nvPr/>
        </p:nvSpPr>
        <p:spPr bwMode="auto">
          <a:xfrm>
            <a:off x="1066800" y="3302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590860" name="Line 12"/>
          <p:cNvSpPr>
            <a:spLocks noChangeShapeType="1"/>
          </p:cNvSpPr>
          <p:nvPr/>
        </p:nvSpPr>
        <p:spPr bwMode="auto">
          <a:xfrm>
            <a:off x="1066800" y="3683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590861" name="Text Box 13"/>
          <p:cNvSpPr txBox="1">
            <a:spLocks noChangeArrowheads="1"/>
          </p:cNvSpPr>
          <p:nvPr/>
        </p:nvSpPr>
        <p:spPr bwMode="auto">
          <a:xfrm>
            <a:off x="5477988" y="3175001"/>
            <a:ext cx="2667000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dirty="0">
                <a:solidFill>
                  <a:srgbClr val="000000"/>
                </a:solidFill>
                <a:latin typeface="Tahoma" pitchFamily="34" charset="0"/>
              </a:rPr>
              <a:t>Pfandrecht</a:t>
            </a:r>
          </a:p>
        </p:txBody>
      </p:sp>
      <p:sp>
        <p:nvSpPr>
          <p:cNvPr id="590862" name="Text Box 14"/>
          <p:cNvSpPr txBox="1">
            <a:spLocks noChangeArrowheads="1"/>
          </p:cNvSpPr>
          <p:nvPr/>
        </p:nvSpPr>
        <p:spPr bwMode="auto">
          <a:xfrm>
            <a:off x="5486400" y="3492501"/>
            <a:ext cx="2667000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dirty="0">
                <a:solidFill>
                  <a:srgbClr val="000000"/>
                </a:solidFill>
                <a:latin typeface="Tahoma" pitchFamily="34" charset="0"/>
              </a:rPr>
              <a:t>Sicherungsübereignung</a:t>
            </a:r>
          </a:p>
        </p:txBody>
      </p:sp>
      <p:sp>
        <p:nvSpPr>
          <p:cNvPr id="590863" name="Text Box 15"/>
          <p:cNvSpPr txBox="1">
            <a:spLocks noChangeArrowheads="1"/>
          </p:cNvSpPr>
          <p:nvPr/>
        </p:nvSpPr>
        <p:spPr bwMode="auto">
          <a:xfrm>
            <a:off x="5486400" y="3810001"/>
            <a:ext cx="2667000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dirty="0">
                <a:solidFill>
                  <a:srgbClr val="000000"/>
                </a:solidFill>
                <a:latin typeface="Tahoma" pitchFamily="34" charset="0"/>
              </a:rPr>
              <a:t>Sicherungsabtretung</a:t>
            </a:r>
          </a:p>
        </p:txBody>
      </p:sp>
      <p:sp>
        <p:nvSpPr>
          <p:cNvPr id="590864" name="Line 16"/>
          <p:cNvSpPr>
            <a:spLocks noChangeShapeType="1"/>
          </p:cNvSpPr>
          <p:nvPr/>
        </p:nvSpPr>
        <p:spPr bwMode="auto">
          <a:xfrm>
            <a:off x="5029200" y="2730500"/>
            <a:ext cx="0" cy="1587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590865" name="Line 17"/>
          <p:cNvSpPr>
            <a:spLocks noChangeShapeType="1"/>
          </p:cNvSpPr>
          <p:nvPr/>
        </p:nvSpPr>
        <p:spPr bwMode="auto">
          <a:xfrm>
            <a:off x="5029200" y="330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590866" name="Line 18"/>
          <p:cNvSpPr>
            <a:spLocks noChangeShapeType="1"/>
          </p:cNvSpPr>
          <p:nvPr/>
        </p:nvSpPr>
        <p:spPr bwMode="auto">
          <a:xfrm>
            <a:off x="5029200" y="36195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590867" name="Line 19"/>
          <p:cNvSpPr>
            <a:spLocks noChangeShapeType="1"/>
          </p:cNvSpPr>
          <p:nvPr/>
        </p:nvSpPr>
        <p:spPr bwMode="auto">
          <a:xfrm>
            <a:off x="5029200" y="40005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590868" name="Line 20"/>
          <p:cNvSpPr>
            <a:spLocks noChangeShapeType="1"/>
          </p:cNvSpPr>
          <p:nvPr/>
        </p:nvSpPr>
        <p:spPr bwMode="auto">
          <a:xfrm>
            <a:off x="5029200" y="4318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590869" name="Text Box 21"/>
          <p:cNvSpPr txBox="1">
            <a:spLocks noChangeArrowheads="1"/>
          </p:cNvSpPr>
          <p:nvPr/>
        </p:nvSpPr>
        <p:spPr bwMode="auto">
          <a:xfrm>
            <a:off x="5486400" y="4127501"/>
            <a:ext cx="2667000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dirty="0">
                <a:solidFill>
                  <a:srgbClr val="000000"/>
                </a:solidFill>
                <a:latin typeface="Tahoma" pitchFamily="34" charset="0"/>
              </a:rPr>
              <a:t>Eigentumsvorbehalt</a:t>
            </a:r>
          </a:p>
        </p:txBody>
      </p:sp>
      <p:sp>
        <p:nvSpPr>
          <p:cNvPr id="590870" name="Text Box 22"/>
          <p:cNvSpPr txBox="1">
            <a:spLocks noChangeArrowheads="1"/>
          </p:cNvSpPr>
          <p:nvPr/>
        </p:nvSpPr>
        <p:spPr bwMode="auto">
          <a:xfrm>
            <a:off x="457200" y="4318001"/>
            <a:ext cx="4343400" cy="70788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Besicherung durch Vermögen und Erwerbskraft einer </a:t>
            </a:r>
            <a:r>
              <a:rPr lang="de-DE" sz="2000" b="1" dirty="0">
                <a:solidFill>
                  <a:srgbClr val="FF0303"/>
                </a:solidFill>
                <a:latin typeface="Tahoma" pitchFamily="34" charset="0"/>
              </a:rPr>
              <a:t>Person</a:t>
            </a: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590871" name="Text Box 23"/>
          <p:cNvSpPr txBox="1">
            <a:spLocks noChangeArrowheads="1"/>
          </p:cNvSpPr>
          <p:nvPr/>
        </p:nvSpPr>
        <p:spPr bwMode="auto">
          <a:xfrm>
            <a:off x="4876800" y="4635500"/>
            <a:ext cx="3810000" cy="40011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Besicherung durch </a:t>
            </a:r>
            <a:r>
              <a:rPr lang="de-DE" sz="2000" b="1" dirty="0">
                <a:solidFill>
                  <a:srgbClr val="018F19"/>
                </a:solidFill>
                <a:latin typeface="Tahoma" pitchFamily="34" charset="0"/>
              </a:rPr>
              <a:t>Sachen</a:t>
            </a: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8076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0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90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90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90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90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90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90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90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0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0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0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90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90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90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90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0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90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90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90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90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90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90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851" grpId="0" animBg="1"/>
      <p:bldP spid="590852" grpId="0" animBg="1"/>
      <p:bldP spid="590853" grpId="0" animBg="1"/>
      <p:bldP spid="590854" grpId="0" animBg="1"/>
      <p:bldP spid="590855" grpId="0" animBg="1"/>
      <p:bldP spid="590855" grpId="1" animBg="1"/>
      <p:bldP spid="590856" grpId="0" animBg="1"/>
      <p:bldP spid="590857" grpId="0" animBg="1"/>
      <p:bldP spid="590858" grpId="0" animBg="1"/>
      <p:bldP spid="590859" grpId="0" animBg="1"/>
      <p:bldP spid="590860" grpId="0" animBg="1"/>
      <p:bldP spid="590861" grpId="0" animBg="1"/>
      <p:bldP spid="590862" grpId="0" animBg="1"/>
      <p:bldP spid="590863" grpId="0" animBg="1"/>
      <p:bldP spid="590864" grpId="0" animBg="1"/>
      <p:bldP spid="590865" grpId="0" animBg="1"/>
      <p:bldP spid="590866" grpId="0" animBg="1"/>
      <p:bldP spid="590867" grpId="0" animBg="1"/>
      <p:bldP spid="590868" grpId="0" animBg="1"/>
      <p:bldP spid="590869" grpId="0" animBg="1"/>
      <p:bldP spid="590870" grpId="0" animBg="1"/>
      <p:bldP spid="59087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AT" dirty="0" smtClean="0"/>
              <a:t>4.1 Pfandrecht I</a:t>
            </a:r>
          </a:p>
        </p:txBody>
      </p:sp>
      <p:sp>
        <p:nvSpPr>
          <p:cNvPr id="31746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/>
          <a:lstStyle/>
          <a:p>
            <a:pPr algn="just"/>
            <a:r>
              <a:rPr lang="de-DE" dirty="0" smtClean="0"/>
              <a:t>Gegen jedermann wirkendes Vorzugsrecht, sich bei Nichterfüllung der Forderung aus bestimmten Vermögensstücken zu befriedigen. </a:t>
            </a:r>
          </a:p>
          <a:p>
            <a:pPr lvl="1" algn="just"/>
            <a:r>
              <a:rPr lang="de-DE" dirty="0" smtClean="0"/>
              <a:t>(besitzloses) Pfand an Liegenschaften wird als Hypothek bezeichnet</a:t>
            </a:r>
          </a:p>
          <a:p>
            <a:pPr algn="just"/>
            <a:r>
              <a:rPr lang="de-DE" dirty="0" smtClean="0"/>
              <a:t>Verpfändung </a:t>
            </a:r>
            <a:r>
              <a:rPr lang="de-DE" i="1" dirty="0" smtClean="0"/>
              <a:t>zukünftiger Forderungen</a:t>
            </a:r>
            <a:r>
              <a:rPr lang="de-DE" dirty="0" smtClean="0"/>
              <a:t> möglich, wenn Gläubiger und Rechtsgrund feststehen.</a:t>
            </a:r>
          </a:p>
          <a:p>
            <a:pPr marL="3175" lvl="1" indent="0">
              <a:buClr>
                <a:srgbClr val="7030A0"/>
              </a:buClr>
              <a:buFont typeface="Wingdings" pitchFamily="2" charset="2"/>
              <a:buNone/>
            </a:pPr>
            <a:endParaRPr lang="de-AT" dirty="0" smtClean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Einführung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b="1" dirty="0" smtClean="0"/>
              <a:t>Sachenrecht</a:t>
            </a:r>
          </a:p>
          <a:p>
            <a:r>
              <a:rPr lang="de-DE" dirty="0" smtClean="0"/>
              <a:t>In der Terminologie des ABGB: „dingliche Sachenrechte“ (im Gegensatz zu „persönlichen Sachenrechten“ = Schuldrechte, </a:t>
            </a:r>
            <a:r>
              <a:rPr lang="de-DE" dirty="0" err="1" smtClean="0"/>
              <a:t>vgl</a:t>
            </a:r>
            <a:r>
              <a:rPr lang="de-DE" dirty="0" smtClean="0"/>
              <a:t> § 307)</a:t>
            </a:r>
          </a:p>
          <a:p>
            <a:pPr lvl="1"/>
            <a:r>
              <a:rPr lang="de-DE" b="1" dirty="0" smtClean="0"/>
              <a:t>Institutionensystem</a:t>
            </a:r>
            <a:r>
              <a:rPr lang="de-DE" dirty="0" smtClean="0"/>
              <a:t> (Institutionen </a:t>
            </a:r>
            <a:r>
              <a:rPr lang="de-DE" i="1" dirty="0" err="1" smtClean="0"/>
              <a:t>Iustinians</a:t>
            </a:r>
            <a:r>
              <a:rPr lang="de-DE" dirty="0" smtClean="0"/>
              <a:t>, </a:t>
            </a:r>
            <a:r>
              <a:rPr lang="de-DE" i="1" dirty="0" smtClean="0"/>
              <a:t>Gaius</a:t>
            </a:r>
            <a:r>
              <a:rPr lang="de-DE" dirty="0" smtClean="0"/>
              <a:t> Institutionen [1816 herausgegeben]): §§ 309 ff „dingliche Sachenrechte“, §§ 859 ff „persönliche Sachenrechte“</a:t>
            </a:r>
          </a:p>
          <a:p>
            <a:pPr lvl="1"/>
            <a:r>
              <a:rPr lang="de-DE" dirty="0" smtClean="0"/>
              <a:t>Heute </a:t>
            </a:r>
            <a:r>
              <a:rPr lang="de-DE" b="1" dirty="0" err="1" smtClean="0"/>
              <a:t>Pandektensystem</a:t>
            </a:r>
            <a:r>
              <a:rPr lang="de-DE" dirty="0" smtClean="0"/>
              <a:t>: Sachenrecht und Schuldrecht</a:t>
            </a:r>
          </a:p>
          <a:p>
            <a:r>
              <a:rPr lang="de-DE" dirty="0" smtClean="0"/>
              <a:t>Sachenrecht im objektiven Sinn: Jener Teil der Rechtsordnung, der sich mit den Rechtsverhältnissen an Sachen beschäftigt</a:t>
            </a:r>
          </a:p>
          <a:p>
            <a:pPr lvl="1"/>
            <a:r>
              <a:rPr lang="de-DE" dirty="0" smtClean="0"/>
              <a:t>Wegen Sachzusammenhangs auch Verpfändung und Sicherungsabtretung von Forderungen im Sachenrecht mitbehandelt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10547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AT" smtClean="0"/>
              <a:t>Pfandrecht II</a:t>
            </a:r>
          </a:p>
        </p:txBody>
      </p:sp>
      <p:sp>
        <p:nvSpPr>
          <p:cNvPr id="32770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/>
          <a:lstStyle/>
          <a:p>
            <a:pPr algn="just"/>
            <a:r>
              <a:rPr lang="de-DE" i="1" smtClean="0"/>
              <a:t>Prinzipien</a:t>
            </a:r>
            <a:r>
              <a:rPr lang="de-DE" smtClean="0"/>
              <a:t>: </a:t>
            </a:r>
          </a:p>
          <a:p>
            <a:pPr algn="just"/>
            <a:r>
              <a:rPr lang="de-DE" i="1" smtClean="0"/>
              <a:t>Akzessorietät</a:t>
            </a:r>
            <a:r>
              <a:rPr lang="de-DE" smtClean="0"/>
              <a:t>, </a:t>
            </a:r>
          </a:p>
          <a:p>
            <a:pPr algn="just"/>
            <a:r>
              <a:rPr lang="de-DE" i="1" smtClean="0"/>
              <a:t>Spezialität</a:t>
            </a:r>
            <a:r>
              <a:rPr lang="de-DE" smtClean="0"/>
              <a:t>, </a:t>
            </a:r>
          </a:p>
          <a:p>
            <a:pPr algn="just"/>
            <a:r>
              <a:rPr lang="de-DE" i="1" smtClean="0"/>
              <a:t>Publizität</a:t>
            </a:r>
            <a:r>
              <a:rPr lang="de-DE" smtClean="0"/>
              <a:t>: bei beweglichen Sachen Faustpfandprinzip (§ 426 ABGB), allenfalls Übergabe durch Zeichen (§ 427 ABGB), bei </a:t>
            </a:r>
            <a:r>
              <a:rPr lang="de-DE" i="1" smtClean="0"/>
              <a:t>Forderungen</a:t>
            </a:r>
            <a:r>
              <a:rPr lang="de-DE" smtClean="0"/>
              <a:t> Verständigung des Drittschuldners oder Buchvermerk</a:t>
            </a:r>
          </a:p>
          <a:p>
            <a:endParaRPr lang="de-AT" smtClean="0"/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7175" y="506678"/>
            <a:ext cx="5524500" cy="5635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de-AT" dirty="0" smtClean="0"/>
              <a:t>„normale“ Pfandbestellung</a:t>
            </a:r>
            <a:endParaRPr lang="de-DE" sz="2800" b="1" u="sng" dirty="0">
              <a:latin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>
                    <a:tint val="75000"/>
                  </a:srgbClr>
                </a:solidFill>
              </a:rPr>
              <a:t>Seite </a:t>
            </a:r>
            <a:fld id="{680737D9-CC42-4855-ABAC-B759A1A9D624}" type="slidenum">
              <a:rPr lang="de-AT" smtClean="0">
                <a:solidFill>
                  <a:srgbClr val="000000">
                    <a:tint val="75000"/>
                  </a:srgbClr>
                </a:solidFill>
              </a:rPr>
              <a:pPr/>
              <a:t>31</a:t>
            </a:fld>
            <a:endParaRPr lang="de-AT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68313" y="2318891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600" b="1" dirty="0">
                <a:solidFill>
                  <a:srgbClr val="000000"/>
                </a:solidFill>
              </a:rPr>
              <a:t>Rudi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408735" y="2318891"/>
            <a:ext cx="1722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600" b="1" dirty="0">
                <a:solidFill>
                  <a:srgbClr val="000000"/>
                </a:solidFill>
              </a:rPr>
              <a:t>Peter</a:t>
            </a:r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2820971" y="2559842"/>
            <a:ext cx="3286148" cy="1323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2820971" y="214312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>
                <a:solidFill>
                  <a:srgbClr val="000000"/>
                </a:solidFill>
              </a:rPr>
              <a:t>Forderung</a:t>
            </a:r>
          </a:p>
        </p:txBody>
      </p:sp>
      <p:cxnSp>
        <p:nvCxnSpPr>
          <p:cNvPr id="11" name="Gerade Verbindung mit Pfeil 10"/>
          <p:cNvCxnSpPr/>
          <p:nvPr/>
        </p:nvCxnSpPr>
        <p:spPr>
          <a:xfrm rot="10800000">
            <a:off x="2857488" y="2857500"/>
            <a:ext cx="3286148" cy="1323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4357686" y="3036095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>
                <a:solidFill>
                  <a:srgbClr val="000000"/>
                </a:solidFill>
              </a:rPr>
              <a:t>Pfand</a:t>
            </a:r>
          </a:p>
        </p:txBody>
      </p:sp>
    </p:spTree>
    <p:extLst>
      <p:ext uri="{BB962C8B-B14F-4D97-AF65-F5344CB8AC3E}">
        <p14:creationId xmlns:p14="http://schemas.microsoft.com/office/powerpoint/2010/main" val="36007504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7175" y="506678"/>
            <a:ext cx="6743717" cy="5635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de-AT" dirty="0" smtClean="0"/>
              <a:t>Pfandbestellung durch Dritten</a:t>
            </a:r>
            <a:endParaRPr lang="de-DE" sz="2800" b="1" u="sng" dirty="0">
              <a:latin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smtClean="0">
                <a:solidFill>
                  <a:srgbClr val="000000">
                    <a:tint val="75000"/>
                  </a:srgbClr>
                </a:solidFill>
              </a:rPr>
              <a:t>Seite </a:t>
            </a:r>
            <a:fld id="{680737D9-CC42-4855-ABAC-B759A1A9D624}" type="slidenum">
              <a:rPr lang="de-AT" smtClean="0">
                <a:solidFill>
                  <a:srgbClr val="000000">
                    <a:tint val="75000"/>
                  </a:srgbClr>
                </a:solidFill>
              </a:rPr>
              <a:pPr/>
              <a:t>32</a:t>
            </a:fld>
            <a:endParaRPr lang="de-AT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68313" y="2318891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600" b="1" dirty="0">
                <a:solidFill>
                  <a:srgbClr val="000000"/>
                </a:solidFill>
              </a:rPr>
              <a:t>Rudi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873748" y="2318891"/>
            <a:ext cx="1722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600" b="1" dirty="0">
                <a:solidFill>
                  <a:srgbClr val="000000"/>
                </a:solidFill>
              </a:rPr>
              <a:t>Peter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873748" y="4464856"/>
            <a:ext cx="1722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600" b="1" dirty="0">
                <a:solidFill>
                  <a:srgbClr val="000000"/>
                </a:solidFill>
              </a:rPr>
              <a:t>Susi</a:t>
            </a:r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2285984" y="2559842"/>
            <a:ext cx="3286148" cy="1323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2285984" y="214312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>
                <a:solidFill>
                  <a:srgbClr val="000000"/>
                </a:solidFill>
              </a:rPr>
              <a:t>Forderung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 rot="10800000">
            <a:off x="2143108" y="3036095"/>
            <a:ext cx="3357586" cy="1607355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 rot="1827346">
            <a:off x="4118692" y="3813189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b="1" dirty="0">
                <a:solidFill>
                  <a:srgbClr val="000000"/>
                </a:solidFill>
              </a:rPr>
              <a:t>Pfand</a:t>
            </a:r>
          </a:p>
        </p:txBody>
      </p:sp>
    </p:spTree>
    <p:extLst>
      <p:ext uri="{BB962C8B-B14F-4D97-AF65-F5344CB8AC3E}">
        <p14:creationId xmlns:p14="http://schemas.microsoft.com/office/powerpoint/2010/main" val="31976499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522553"/>
            <a:ext cx="5086350" cy="5476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z="2800" b="1" dirty="0"/>
              <a:t>Pfandrechtserwerb</a:t>
            </a:r>
            <a:endParaRPr lang="de-DE" sz="2800" b="1" dirty="0">
              <a:latin typeface="Arial" charset="0"/>
            </a:endParaRPr>
          </a:p>
        </p:txBody>
      </p:sp>
      <p:sp>
        <p:nvSpPr>
          <p:cNvPr id="605187" name="Rectangle 3"/>
          <p:cNvSpPr>
            <a:spLocks noChangeArrowheads="1"/>
          </p:cNvSpPr>
          <p:nvPr/>
        </p:nvSpPr>
        <p:spPr bwMode="auto">
          <a:xfrm>
            <a:off x="311151" y="3352271"/>
            <a:ext cx="2690813" cy="169068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195263" indent="-195263">
              <a:buClr>
                <a:srgbClr val="002E60"/>
              </a:buClr>
              <a:buFontTx/>
              <a:buChar char="•"/>
            </a:pP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zwischen den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Parteien (Dritter)</a:t>
            </a:r>
          </a:p>
          <a:p>
            <a:pPr marL="195263" indent="-195263">
              <a:buClr>
                <a:srgbClr val="002E60"/>
              </a:buClr>
              <a:buFontTx/>
              <a:buChar char="•"/>
            </a:pP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  <a:p>
            <a:pPr marL="195263" indent="-195263">
              <a:buClr>
                <a:srgbClr val="002E60"/>
              </a:buClr>
              <a:buFontTx/>
              <a:buChar char="•"/>
            </a:pPr>
            <a:r>
              <a:rPr lang="de-DE" sz="2000" dirty="0" err="1">
                <a:solidFill>
                  <a:srgbClr val="000000"/>
                </a:solidFill>
                <a:latin typeface="Tahoma" pitchFamily="34" charset="0"/>
              </a:rPr>
              <a:t>zB</a:t>
            </a: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 Verpfändung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für Bankkredit</a:t>
            </a:r>
          </a:p>
        </p:txBody>
      </p:sp>
      <p:sp>
        <p:nvSpPr>
          <p:cNvPr id="605188" name="Rectangle 4"/>
          <p:cNvSpPr>
            <a:spLocks noChangeArrowheads="1"/>
          </p:cNvSpPr>
          <p:nvPr/>
        </p:nvSpPr>
        <p:spPr bwMode="auto">
          <a:xfrm>
            <a:off x="3225800" y="3353594"/>
            <a:ext cx="2725738" cy="168804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195263" indent="-195263">
              <a:buClr>
                <a:srgbClr val="002E60"/>
              </a:buClr>
              <a:buFontTx/>
              <a:buChar char="•"/>
            </a:pP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durch das Gericht</a:t>
            </a:r>
          </a:p>
          <a:p>
            <a:pPr marL="195263" indent="-195263">
              <a:buClr>
                <a:srgbClr val="002E60"/>
              </a:buClr>
              <a:buFontTx/>
              <a:buChar char="•"/>
            </a:pP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  <a:p>
            <a:pPr marL="195263" indent="-195263">
              <a:buClr>
                <a:srgbClr val="002E60"/>
              </a:buClr>
              <a:buFontTx/>
              <a:buChar char="•"/>
            </a:pP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  <a:p>
            <a:pPr marL="195263" indent="-195263">
              <a:buClr>
                <a:srgbClr val="002E60"/>
              </a:buClr>
              <a:buFontTx/>
              <a:buChar char="•"/>
            </a:pPr>
            <a:r>
              <a:rPr lang="de-DE" sz="2000" dirty="0" err="1">
                <a:solidFill>
                  <a:srgbClr val="000000"/>
                </a:solidFill>
                <a:latin typeface="Tahoma" pitchFamily="34" charset="0"/>
              </a:rPr>
              <a:t>zB</a:t>
            </a: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 Pfändung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mangels Zahlung</a:t>
            </a:r>
          </a:p>
        </p:txBody>
      </p:sp>
      <p:sp>
        <p:nvSpPr>
          <p:cNvPr id="605189" name="Rectangle 5"/>
          <p:cNvSpPr>
            <a:spLocks noChangeArrowheads="1"/>
          </p:cNvSpPr>
          <p:nvPr/>
        </p:nvSpPr>
        <p:spPr bwMode="auto">
          <a:xfrm>
            <a:off x="6126164" y="2717271"/>
            <a:ext cx="2713037" cy="271594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195263" indent="-195263">
              <a:buClr>
                <a:srgbClr val="002E60"/>
              </a:buClr>
              <a:buFontTx/>
              <a:buChar char="•"/>
            </a:pP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Gesetz ersetzt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Titel und Modus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  <a:p>
            <a:pPr marL="195263" indent="-195263">
              <a:buClr>
                <a:srgbClr val="002E60"/>
              </a:buClr>
              <a:buFontTx/>
              <a:buChar char="•"/>
            </a:pP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  <a:p>
            <a:pPr marL="195263" indent="-195263">
              <a:buClr>
                <a:srgbClr val="002E60"/>
              </a:buClr>
              <a:buFontTx/>
              <a:buChar char="•"/>
            </a:pPr>
            <a:r>
              <a:rPr lang="de-DE" sz="2000" dirty="0" err="1">
                <a:solidFill>
                  <a:srgbClr val="000000"/>
                </a:solidFill>
                <a:latin typeface="Tahoma" pitchFamily="34" charset="0"/>
              </a:rPr>
              <a:t>zB</a:t>
            </a: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 für den Vermieter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an den </a:t>
            </a:r>
            <a:r>
              <a:rPr lang="de-DE" sz="2000" dirty="0" err="1">
                <a:solidFill>
                  <a:srgbClr val="000000"/>
                </a:solidFill>
                <a:latin typeface="Tahoma" pitchFamily="34" charset="0"/>
              </a:rPr>
              <a:t>bewegl</a:t>
            </a: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 Sachen 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des Mieters zur 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Mietzinssicherung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605190" name="Rectangle 6"/>
          <p:cNvSpPr>
            <a:spLocks noChangeArrowheads="1"/>
          </p:cNvSpPr>
          <p:nvPr/>
        </p:nvSpPr>
        <p:spPr bwMode="auto">
          <a:xfrm>
            <a:off x="314325" y="1756833"/>
            <a:ext cx="2700338" cy="603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2000" dirty="0" err="1">
                <a:solidFill>
                  <a:schemeClr val="bg1"/>
                </a:solidFill>
                <a:latin typeface="Tahoma" pitchFamily="34" charset="0"/>
              </a:rPr>
              <a:t>rechtsgeschäft</a:t>
            </a:r>
            <a:r>
              <a:rPr lang="de-DE" sz="2000" dirty="0">
                <a:solidFill>
                  <a:schemeClr val="bg1"/>
                </a:solidFill>
                <a:latin typeface="Tahoma" pitchFamily="34" charset="0"/>
              </a:rPr>
              <a:t>-</a:t>
            </a:r>
          </a:p>
          <a:p>
            <a:pPr algn="ctr"/>
            <a:r>
              <a:rPr lang="de-DE" sz="2000" dirty="0" err="1">
                <a:solidFill>
                  <a:schemeClr val="bg1"/>
                </a:solidFill>
                <a:latin typeface="Tahoma" pitchFamily="34" charset="0"/>
              </a:rPr>
              <a:t>liches</a:t>
            </a:r>
            <a:r>
              <a:rPr lang="de-DE" sz="2000" dirty="0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lang="de-DE" sz="2000" b="1" dirty="0">
                <a:solidFill>
                  <a:schemeClr val="bg1"/>
                </a:solidFill>
                <a:latin typeface="Tahoma" pitchFamily="34" charset="0"/>
              </a:rPr>
              <a:t>Pfandrecht</a:t>
            </a:r>
          </a:p>
        </p:txBody>
      </p:sp>
      <p:sp>
        <p:nvSpPr>
          <p:cNvPr id="605191" name="Rectangle 7"/>
          <p:cNvSpPr>
            <a:spLocks noChangeArrowheads="1"/>
          </p:cNvSpPr>
          <p:nvPr/>
        </p:nvSpPr>
        <p:spPr bwMode="auto">
          <a:xfrm>
            <a:off x="6127750" y="1756833"/>
            <a:ext cx="2700338" cy="6032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2000" dirty="0">
                <a:solidFill>
                  <a:schemeClr val="bg1"/>
                </a:solidFill>
                <a:latin typeface="Tahoma" pitchFamily="34" charset="0"/>
              </a:rPr>
              <a:t>gesetzliches</a:t>
            </a:r>
          </a:p>
          <a:p>
            <a:pPr algn="ctr"/>
            <a:r>
              <a:rPr lang="de-DE" sz="2000" dirty="0">
                <a:solidFill>
                  <a:schemeClr val="bg1"/>
                </a:solidFill>
                <a:latin typeface="Tahoma" pitchFamily="34" charset="0"/>
              </a:rPr>
              <a:t>Pfandrecht</a:t>
            </a:r>
          </a:p>
        </p:txBody>
      </p:sp>
      <p:sp>
        <p:nvSpPr>
          <p:cNvPr id="605192" name="Rectangle 8"/>
          <p:cNvSpPr>
            <a:spLocks noChangeArrowheads="1"/>
          </p:cNvSpPr>
          <p:nvPr/>
        </p:nvSpPr>
        <p:spPr bwMode="auto">
          <a:xfrm>
            <a:off x="3152907" y="1776028"/>
            <a:ext cx="2727325" cy="603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2000" dirty="0">
                <a:solidFill>
                  <a:schemeClr val="bg1"/>
                </a:solidFill>
                <a:latin typeface="Tahoma" pitchFamily="34" charset="0"/>
              </a:rPr>
              <a:t>richterliches</a:t>
            </a:r>
          </a:p>
          <a:p>
            <a:pPr algn="ctr"/>
            <a:r>
              <a:rPr lang="de-DE" sz="2000" dirty="0">
                <a:solidFill>
                  <a:schemeClr val="bg1"/>
                </a:solidFill>
                <a:latin typeface="Tahoma" pitchFamily="34" charset="0"/>
              </a:rPr>
              <a:t>Pfandrecht</a:t>
            </a:r>
          </a:p>
        </p:txBody>
      </p:sp>
      <p:sp>
        <p:nvSpPr>
          <p:cNvPr id="605193" name="Line 9"/>
          <p:cNvSpPr>
            <a:spLocks noChangeShapeType="1"/>
          </p:cNvSpPr>
          <p:nvPr/>
        </p:nvSpPr>
        <p:spPr bwMode="auto">
          <a:xfrm>
            <a:off x="1657350" y="2358761"/>
            <a:ext cx="0" cy="9895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5194" name="Line 10"/>
          <p:cNvSpPr>
            <a:spLocks noChangeShapeType="1"/>
          </p:cNvSpPr>
          <p:nvPr/>
        </p:nvSpPr>
        <p:spPr bwMode="auto">
          <a:xfrm flipV="1">
            <a:off x="4572000" y="2357438"/>
            <a:ext cx="0" cy="9882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5195" name="Line 11"/>
          <p:cNvSpPr>
            <a:spLocks noChangeShapeType="1"/>
          </p:cNvSpPr>
          <p:nvPr/>
        </p:nvSpPr>
        <p:spPr bwMode="auto">
          <a:xfrm flipV="1">
            <a:off x="7491413" y="2357438"/>
            <a:ext cx="0" cy="3585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5196" name="Rectangle 12"/>
          <p:cNvSpPr>
            <a:spLocks noChangeArrowheads="1"/>
          </p:cNvSpPr>
          <p:nvPr/>
        </p:nvSpPr>
        <p:spPr bwMode="auto">
          <a:xfrm>
            <a:off x="325438" y="2718594"/>
            <a:ext cx="5624512" cy="424656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Clr>
                <a:srgbClr val="002E60"/>
              </a:buClr>
            </a:pPr>
            <a:r>
              <a:rPr lang="de-DE" sz="2400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Titel und Modus</a:t>
            </a:r>
          </a:p>
        </p:txBody>
      </p:sp>
    </p:spTree>
    <p:extLst>
      <p:ext uri="{BB962C8B-B14F-4D97-AF65-F5344CB8AC3E}">
        <p14:creationId xmlns:p14="http://schemas.microsoft.com/office/powerpoint/2010/main" val="38081168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AT" smtClean="0"/>
              <a:t>Pfandrecht III</a:t>
            </a:r>
          </a:p>
        </p:txBody>
      </p:sp>
      <p:sp>
        <p:nvSpPr>
          <p:cNvPr id="33794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/>
          <a:lstStyle/>
          <a:p>
            <a:pPr algn="just"/>
            <a:r>
              <a:rPr lang="de-DE" smtClean="0"/>
              <a:t>Unterscheide nach Art der Begründung</a:t>
            </a:r>
          </a:p>
          <a:p>
            <a:pPr lvl="1" algn="just"/>
            <a:r>
              <a:rPr lang="de-DE" sz="2400" i="1" smtClean="0"/>
              <a:t>rechtsgeschäftliche</a:t>
            </a:r>
            <a:r>
              <a:rPr lang="de-DE" sz="2400" smtClean="0"/>
              <a:t>, </a:t>
            </a:r>
          </a:p>
          <a:p>
            <a:pPr lvl="1" algn="just"/>
            <a:r>
              <a:rPr lang="de-DE" sz="2400" i="1" smtClean="0"/>
              <a:t>richterliche</a:t>
            </a:r>
            <a:r>
              <a:rPr lang="de-DE" sz="2400" smtClean="0"/>
              <a:t> und </a:t>
            </a:r>
          </a:p>
          <a:p>
            <a:pPr lvl="1" algn="just"/>
            <a:r>
              <a:rPr lang="de-DE" sz="2400" i="1" smtClean="0"/>
              <a:t>gesetzliche</a:t>
            </a:r>
            <a:r>
              <a:rPr lang="de-DE" sz="2400" smtClean="0"/>
              <a:t> Pfandrechte (zB Illatenpfandrecht, Rechtsanwalt, Spediteur, Grundsteuer) </a:t>
            </a:r>
          </a:p>
        </p:txBody>
      </p:sp>
    </p:spTree>
    <p:extLst>
      <p:ext uri="{BB962C8B-B14F-4D97-AF65-F5344CB8AC3E}">
        <p14:creationId xmlns:p14="http://schemas.microsoft.com/office/powerpoint/2010/main" val="3426362590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ChangeArrowheads="1"/>
          </p:cNvSpPr>
          <p:nvPr/>
        </p:nvSpPr>
        <p:spPr bwMode="auto">
          <a:xfrm>
            <a:off x="396875" y="1911616"/>
            <a:ext cx="8516938" cy="695854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7235" name="Rectangle 3"/>
          <p:cNvSpPr>
            <a:spLocks noChangeArrowheads="1"/>
          </p:cNvSpPr>
          <p:nvPr/>
        </p:nvSpPr>
        <p:spPr bwMode="auto">
          <a:xfrm>
            <a:off x="5522913" y="2001574"/>
            <a:ext cx="3357562" cy="521229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dirty="0">
                <a:solidFill>
                  <a:schemeClr val="bg1"/>
                </a:solidFill>
                <a:latin typeface="Tahoma" pitchFamily="34" charset="0"/>
              </a:rPr>
              <a:t>rechtskräftige</a:t>
            </a:r>
          </a:p>
          <a:p>
            <a:pPr algn="ctr"/>
            <a:r>
              <a:rPr lang="de-DE" dirty="0">
                <a:solidFill>
                  <a:schemeClr val="bg1"/>
                </a:solidFill>
                <a:latin typeface="Tahoma" pitchFamily="34" charset="0"/>
              </a:rPr>
              <a:t>richterliche Entscheidung</a:t>
            </a:r>
          </a:p>
        </p:txBody>
      </p:sp>
      <p:sp>
        <p:nvSpPr>
          <p:cNvPr id="607236" name="Rectangle 4"/>
          <p:cNvSpPr>
            <a:spLocks noChangeArrowheads="1"/>
          </p:cNvSpPr>
          <p:nvPr/>
        </p:nvSpPr>
        <p:spPr bwMode="auto">
          <a:xfrm>
            <a:off x="377825" y="4324615"/>
            <a:ext cx="8535988" cy="1143000"/>
          </a:xfrm>
          <a:prstGeom prst="rect">
            <a:avLst/>
          </a:prstGeom>
          <a:solidFill>
            <a:srgbClr val="EBEB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7237" name="Rectangle 5"/>
          <p:cNvSpPr>
            <a:spLocks noChangeArrowheads="1"/>
          </p:cNvSpPr>
          <p:nvPr/>
        </p:nvSpPr>
        <p:spPr bwMode="auto">
          <a:xfrm>
            <a:off x="377825" y="3653896"/>
            <a:ext cx="8535988" cy="642938"/>
          </a:xfrm>
          <a:prstGeom prst="rect">
            <a:avLst/>
          </a:prstGeom>
          <a:solidFill>
            <a:srgbClr val="EBEB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7238" name="Rectangle 6"/>
          <p:cNvSpPr>
            <a:spLocks noChangeArrowheads="1"/>
          </p:cNvSpPr>
          <p:nvPr/>
        </p:nvSpPr>
        <p:spPr bwMode="auto">
          <a:xfrm>
            <a:off x="396875" y="3689543"/>
            <a:ext cx="1754188" cy="521229"/>
          </a:xfrm>
          <a:prstGeom prst="rect">
            <a:avLst/>
          </a:prstGeom>
          <a:solidFill>
            <a:srgbClr val="EBEBF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unbewegliche</a:t>
            </a:r>
          </a:p>
          <a:p>
            <a:pPr algn="ctr"/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Sachen</a:t>
            </a:r>
          </a:p>
        </p:txBody>
      </p:sp>
      <p:sp>
        <p:nvSpPr>
          <p:cNvPr id="607239" name="Rectangle 7"/>
          <p:cNvSpPr>
            <a:spLocks noChangeArrowheads="1"/>
          </p:cNvSpPr>
          <p:nvPr/>
        </p:nvSpPr>
        <p:spPr bwMode="auto">
          <a:xfrm>
            <a:off x="379413" y="2934230"/>
            <a:ext cx="8534400" cy="685271"/>
          </a:xfrm>
          <a:prstGeom prst="rect">
            <a:avLst/>
          </a:prstGeom>
          <a:solidFill>
            <a:srgbClr val="EBEB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7240" name="Rectangle 8"/>
          <p:cNvSpPr>
            <a:spLocks noChangeArrowheads="1"/>
          </p:cNvSpPr>
          <p:nvPr/>
        </p:nvSpPr>
        <p:spPr bwMode="auto">
          <a:xfrm>
            <a:off x="396875" y="2607469"/>
            <a:ext cx="1157288" cy="305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2400" dirty="0">
                <a:solidFill>
                  <a:srgbClr val="D80000"/>
                </a:solidFill>
                <a:latin typeface="Tahoma" pitchFamily="34" charset="0"/>
              </a:rPr>
              <a:t>Modus:</a:t>
            </a:r>
          </a:p>
        </p:txBody>
      </p:sp>
      <p:sp>
        <p:nvSpPr>
          <p:cNvPr id="6072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47650" y="506678"/>
            <a:ext cx="3962400" cy="5476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z="2800" b="1" dirty="0"/>
              <a:t>Titel und Modus</a:t>
            </a:r>
          </a:p>
        </p:txBody>
      </p:sp>
      <p:sp>
        <p:nvSpPr>
          <p:cNvPr id="607242" name="Rectangle 10"/>
          <p:cNvSpPr>
            <a:spLocks noChangeArrowheads="1"/>
          </p:cNvSpPr>
          <p:nvPr/>
        </p:nvSpPr>
        <p:spPr bwMode="auto">
          <a:xfrm>
            <a:off x="2398713" y="1397000"/>
            <a:ext cx="2501900" cy="26458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rechtsgeschäftlich</a:t>
            </a:r>
          </a:p>
        </p:txBody>
      </p:sp>
      <p:sp>
        <p:nvSpPr>
          <p:cNvPr id="607243" name="Rectangle 11"/>
          <p:cNvSpPr>
            <a:spLocks noChangeArrowheads="1"/>
          </p:cNvSpPr>
          <p:nvPr/>
        </p:nvSpPr>
        <p:spPr bwMode="auto">
          <a:xfrm>
            <a:off x="6453188" y="1397000"/>
            <a:ext cx="1484312" cy="26458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richterlich</a:t>
            </a:r>
          </a:p>
        </p:txBody>
      </p:sp>
      <p:sp>
        <p:nvSpPr>
          <p:cNvPr id="607244" name="Rectangle 12"/>
          <p:cNvSpPr>
            <a:spLocks noChangeArrowheads="1"/>
          </p:cNvSpPr>
          <p:nvPr/>
        </p:nvSpPr>
        <p:spPr bwMode="auto">
          <a:xfrm>
            <a:off x="416337" y="1417340"/>
            <a:ext cx="809625" cy="51405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2400" dirty="0">
                <a:solidFill>
                  <a:srgbClr val="D80000"/>
                </a:solidFill>
                <a:latin typeface="Tahoma" pitchFamily="34" charset="0"/>
              </a:rPr>
              <a:t>Titel</a:t>
            </a:r>
            <a:r>
              <a:rPr lang="de-DE" sz="2800" dirty="0">
                <a:solidFill>
                  <a:srgbClr val="D80000"/>
                </a:solidFill>
                <a:latin typeface="Tahoma" pitchFamily="34" charset="0"/>
              </a:rPr>
              <a:t>:</a:t>
            </a:r>
          </a:p>
        </p:txBody>
      </p:sp>
      <p:sp>
        <p:nvSpPr>
          <p:cNvPr id="607245" name="Rectangle 13"/>
          <p:cNvSpPr>
            <a:spLocks noChangeArrowheads="1"/>
          </p:cNvSpPr>
          <p:nvPr/>
        </p:nvSpPr>
        <p:spPr bwMode="auto">
          <a:xfrm>
            <a:off x="2278064" y="2075657"/>
            <a:ext cx="3051175" cy="49741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dirty="0">
                <a:solidFill>
                  <a:schemeClr val="bg1"/>
                </a:solidFill>
                <a:latin typeface="Tahoma" pitchFamily="34" charset="0"/>
              </a:rPr>
              <a:t>Pfandbestellungsvertrag</a:t>
            </a:r>
          </a:p>
          <a:p>
            <a:pPr algn="ctr"/>
            <a:r>
              <a:rPr lang="de-DE" dirty="0" err="1">
                <a:solidFill>
                  <a:schemeClr val="bg1"/>
                </a:solidFill>
                <a:latin typeface="Tahoma" pitchFamily="34" charset="0"/>
              </a:rPr>
              <a:t>zw</a:t>
            </a:r>
            <a:r>
              <a:rPr lang="de-DE" dirty="0">
                <a:solidFill>
                  <a:schemeClr val="bg1"/>
                </a:solidFill>
                <a:latin typeface="Tahoma" pitchFamily="34" charset="0"/>
              </a:rPr>
              <a:t> Gläubiger u Pfandbesteller </a:t>
            </a:r>
          </a:p>
        </p:txBody>
      </p:sp>
      <p:sp>
        <p:nvSpPr>
          <p:cNvPr id="607246" name="Rectangle 1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297488" y="2952751"/>
            <a:ext cx="3092450" cy="632354"/>
          </a:xfrm>
          <a:ln/>
        </p:spPr>
        <p:txBody>
          <a:bodyPr>
            <a:normAutofit fontScale="85000" lnSpcReduction="2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de-DE" sz="2200"/>
              <a:t>Eintragung ins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de-DE" sz="2200"/>
              <a:t>Pfändungsprotokoll</a:t>
            </a:r>
          </a:p>
        </p:txBody>
      </p:sp>
      <p:sp>
        <p:nvSpPr>
          <p:cNvPr id="607247" name="Rectangle 15"/>
          <p:cNvSpPr>
            <a:spLocks noChangeArrowheads="1"/>
          </p:cNvSpPr>
          <p:nvPr/>
        </p:nvSpPr>
        <p:spPr bwMode="auto">
          <a:xfrm>
            <a:off x="3146426" y="3762375"/>
            <a:ext cx="4329113" cy="387615"/>
          </a:xfrm>
          <a:prstGeom prst="rect">
            <a:avLst/>
          </a:prstGeom>
          <a:solidFill>
            <a:srgbClr val="EBEBF5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buClr>
                <a:srgbClr val="E5F5FA"/>
              </a:buClr>
              <a:buSzPct val="75000"/>
              <a:buFont typeface="Wingdings" pitchFamily="2" charset="2"/>
              <a:buNone/>
            </a:pPr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Eintragung ins Grundbuch</a:t>
            </a:r>
          </a:p>
          <a:p>
            <a:pPr marL="342900" indent="-342900" algn="ctr">
              <a:buClr>
                <a:srgbClr val="E5F5FA"/>
              </a:buClr>
              <a:buSzPct val="75000"/>
              <a:buFont typeface="Wingdings" pitchFamily="2" charset="2"/>
              <a:buNone/>
            </a:pPr>
            <a:endParaRPr lang="de-DE" sz="22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607248" name="Rectangle 16"/>
          <p:cNvSpPr>
            <a:spLocks noChangeArrowheads="1"/>
          </p:cNvSpPr>
          <p:nvPr/>
        </p:nvSpPr>
        <p:spPr bwMode="auto">
          <a:xfrm>
            <a:off x="5106989" y="4378854"/>
            <a:ext cx="3735387" cy="1049073"/>
          </a:xfrm>
          <a:prstGeom prst="rect">
            <a:avLst/>
          </a:prstGeom>
          <a:solidFill>
            <a:srgbClr val="EBEBF5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buClr>
                <a:srgbClr val="E5F5FA"/>
              </a:buClr>
              <a:buSzPct val="75000"/>
              <a:buFont typeface="Wingdings" pitchFamily="2" charset="2"/>
              <a:buNone/>
            </a:pPr>
            <a:r>
              <a:rPr lang="de-DE">
                <a:solidFill>
                  <a:srgbClr val="000000"/>
                </a:solidFill>
                <a:latin typeface="Tahoma" pitchFamily="34" charset="0"/>
              </a:rPr>
              <a:t>	Gericht spricht Zahlungsverbot aus (Drittschuldner darf dem Gepfändeten nicht zahlen, zB Lohnpfändung)</a:t>
            </a:r>
          </a:p>
        </p:txBody>
      </p:sp>
      <p:sp>
        <p:nvSpPr>
          <p:cNvPr id="607249" name="Rectangle 17"/>
          <p:cNvSpPr>
            <a:spLocks noChangeArrowheads="1"/>
          </p:cNvSpPr>
          <p:nvPr/>
        </p:nvSpPr>
        <p:spPr bwMode="auto">
          <a:xfrm>
            <a:off x="2370138" y="4378854"/>
            <a:ext cx="2862262" cy="1042458"/>
          </a:xfrm>
          <a:prstGeom prst="rect">
            <a:avLst/>
          </a:prstGeom>
          <a:solidFill>
            <a:srgbClr val="EBEBF5"/>
          </a:solidFill>
          <a:ln w="317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buClr>
                <a:srgbClr val="E5F5FA"/>
              </a:buClr>
              <a:buSzPct val="75000"/>
              <a:buFont typeface="Wingdings" pitchFamily="2" charset="2"/>
              <a:buNone/>
            </a:pPr>
            <a:r>
              <a:rPr lang="de-DE">
                <a:solidFill>
                  <a:srgbClr val="000000"/>
                </a:solidFill>
                <a:latin typeface="Tahoma" pitchFamily="34" charset="0"/>
              </a:rPr>
              <a:t>Drittschuldner-</a:t>
            </a:r>
          </a:p>
          <a:p>
            <a:pPr marL="342900" indent="-342900" algn="ctr">
              <a:buClr>
                <a:srgbClr val="E5F5FA"/>
              </a:buClr>
              <a:buSzPct val="75000"/>
              <a:buFont typeface="Wingdings" pitchFamily="2" charset="2"/>
              <a:buNone/>
            </a:pPr>
            <a:r>
              <a:rPr lang="de-DE">
                <a:solidFill>
                  <a:srgbClr val="000000"/>
                </a:solidFill>
                <a:latin typeface="Tahoma" pitchFamily="34" charset="0"/>
              </a:rPr>
              <a:t>verständigung oder</a:t>
            </a:r>
          </a:p>
          <a:p>
            <a:pPr marL="342900" indent="-342900" algn="ctr">
              <a:buClr>
                <a:srgbClr val="E5F5FA"/>
              </a:buClr>
              <a:buSzPct val="75000"/>
              <a:buFont typeface="Wingdings" pitchFamily="2" charset="2"/>
              <a:buNone/>
            </a:pPr>
            <a:r>
              <a:rPr lang="de-DE">
                <a:solidFill>
                  <a:srgbClr val="000000"/>
                </a:solidFill>
                <a:latin typeface="Tahoma" pitchFamily="34" charset="0"/>
              </a:rPr>
              <a:t>Buchvermerk</a:t>
            </a:r>
          </a:p>
          <a:p>
            <a:pPr marL="342900" indent="-342900" algn="ctr">
              <a:buClr>
                <a:srgbClr val="E5F5FA"/>
              </a:buClr>
              <a:buSzPct val="75000"/>
              <a:buFont typeface="Wingdings" pitchFamily="2" charset="2"/>
              <a:buNone/>
            </a:pPr>
            <a:r>
              <a:rPr lang="de-DE">
                <a:solidFill>
                  <a:srgbClr val="000000"/>
                </a:solidFill>
                <a:latin typeface="Tahoma" pitchFamily="34" charset="0"/>
              </a:rPr>
              <a:t>beim Pfandbesteller</a:t>
            </a:r>
          </a:p>
        </p:txBody>
      </p:sp>
      <p:sp>
        <p:nvSpPr>
          <p:cNvPr id="607250" name="Rectangle 18"/>
          <p:cNvSpPr>
            <a:spLocks noChangeArrowheads="1"/>
          </p:cNvSpPr>
          <p:nvPr/>
        </p:nvSpPr>
        <p:spPr bwMode="auto">
          <a:xfrm>
            <a:off x="536576" y="2989792"/>
            <a:ext cx="1514475" cy="542396"/>
          </a:xfrm>
          <a:prstGeom prst="rect">
            <a:avLst/>
          </a:prstGeom>
          <a:solidFill>
            <a:srgbClr val="EBEBF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bewegliche</a:t>
            </a:r>
          </a:p>
          <a:p>
            <a:pPr algn="ctr"/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Sachen</a:t>
            </a:r>
          </a:p>
        </p:txBody>
      </p:sp>
      <p:sp>
        <p:nvSpPr>
          <p:cNvPr id="607251" name="Rectangle 19"/>
          <p:cNvSpPr>
            <a:spLocks noChangeArrowheads="1"/>
          </p:cNvSpPr>
          <p:nvPr/>
        </p:nvSpPr>
        <p:spPr bwMode="auto">
          <a:xfrm>
            <a:off x="422276" y="4540251"/>
            <a:ext cx="1736725" cy="575469"/>
          </a:xfrm>
          <a:prstGeom prst="rect">
            <a:avLst/>
          </a:prstGeom>
          <a:solidFill>
            <a:srgbClr val="EBEBF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2200">
                <a:solidFill>
                  <a:srgbClr val="000000"/>
                </a:solidFill>
                <a:latin typeface="Tahoma" pitchFamily="34" charset="0"/>
              </a:rPr>
              <a:t>Forderungen</a:t>
            </a:r>
          </a:p>
        </p:txBody>
      </p:sp>
      <p:sp>
        <p:nvSpPr>
          <p:cNvPr id="607252" name="Rectangle 20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409825" y="2932907"/>
            <a:ext cx="2851150" cy="691885"/>
          </a:xfrm>
          <a:ln/>
        </p:spPr>
        <p:txBody>
          <a:bodyPr>
            <a:normAutofit fontScale="77500" lnSpcReduction="2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de-DE" sz="2200" dirty="0"/>
              <a:t>Übergabe - strenges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de-DE" sz="2200" dirty="0"/>
              <a:t>Faustpfandprinzip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endParaRPr lang="de-DE" sz="2200" dirty="0"/>
          </a:p>
        </p:txBody>
      </p:sp>
      <p:sp>
        <p:nvSpPr>
          <p:cNvPr id="607253" name="Line 21"/>
          <p:cNvSpPr>
            <a:spLocks noChangeShapeType="1"/>
          </p:cNvSpPr>
          <p:nvPr/>
        </p:nvSpPr>
        <p:spPr bwMode="auto">
          <a:xfrm>
            <a:off x="5414963" y="1911615"/>
            <a:ext cx="0" cy="706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7254" name="Line 22"/>
          <p:cNvSpPr>
            <a:spLocks noChangeShapeType="1"/>
          </p:cNvSpPr>
          <p:nvPr/>
        </p:nvSpPr>
        <p:spPr bwMode="auto">
          <a:xfrm>
            <a:off x="5418138" y="2935553"/>
            <a:ext cx="0" cy="6852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7255" name="Line 23"/>
          <p:cNvSpPr>
            <a:spLocks noChangeShapeType="1"/>
          </p:cNvSpPr>
          <p:nvPr/>
        </p:nvSpPr>
        <p:spPr bwMode="auto">
          <a:xfrm>
            <a:off x="5418138" y="4337844"/>
            <a:ext cx="0" cy="11310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7256" name="Line 24"/>
          <p:cNvSpPr>
            <a:spLocks noChangeShapeType="1"/>
          </p:cNvSpPr>
          <p:nvPr/>
        </p:nvSpPr>
        <p:spPr bwMode="auto">
          <a:xfrm>
            <a:off x="2273300" y="2935553"/>
            <a:ext cx="0" cy="6852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7257" name="Line 25"/>
          <p:cNvSpPr>
            <a:spLocks noChangeShapeType="1"/>
          </p:cNvSpPr>
          <p:nvPr/>
        </p:nvSpPr>
        <p:spPr bwMode="auto">
          <a:xfrm>
            <a:off x="2273300" y="3652574"/>
            <a:ext cx="0" cy="6310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7258" name="Line 26"/>
          <p:cNvSpPr>
            <a:spLocks noChangeShapeType="1"/>
          </p:cNvSpPr>
          <p:nvPr/>
        </p:nvSpPr>
        <p:spPr bwMode="auto">
          <a:xfrm>
            <a:off x="2273300" y="4337844"/>
            <a:ext cx="0" cy="11310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3679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AT" smtClean="0"/>
              <a:t>Pfandrecht IV</a:t>
            </a:r>
          </a:p>
        </p:txBody>
      </p:sp>
      <p:sp>
        <p:nvSpPr>
          <p:cNvPr id="34818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/>
          <a:lstStyle/>
          <a:p>
            <a:pPr algn="just"/>
            <a:r>
              <a:rPr lang="de-DE" i="1" smtClean="0"/>
              <a:t>Verwertung</a:t>
            </a:r>
            <a:r>
              <a:rPr lang="de-DE" smtClean="0"/>
              <a:t> idR durch Klage und Exekutionsführung</a:t>
            </a:r>
          </a:p>
          <a:p>
            <a:pPr algn="just"/>
            <a:r>
              <a:rPr lang="de-DE" smtClean="0"/>
              <a:t>Vereinbarung der außergerichtlichen Verwertung ist zulässig. </a:t>
            </a:r>
          </a:p>
          <a:p>
            <a:pPr algn="just"/>
            <a:r>
              <a:rPr lang="de-DE" smtClean="0"/>
              <a:t>Verfallsklausel und Vereinbarung, das Pfand gegen im vorhinein bestimmten Preis behalten zu dürfen, sind unwirksam. </a:t>
            </a:r>
          </a:p>
          <a:p>
            <a:pPr algn="just"/>
            <a:r>
              <a:rPr lang="de-DE" smtClean="0"/>
              <a:t>Nachträglich, dh nach Fälligkeit, sind derartige Vereinbarungen jedoch möglich. </a:t>
            </a: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7651" y="506678"/>
            <a:ext cx="5534025" cy="6746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de-DE" sz="2800" b="1" dirty="0"/>
              <a:t>Verwertung des Pfandrechts</a:t>
            </a:r>
            <a:endParaRPr lang="de-DE" sz="2800" b="1" dirty="0">
              <a:latin typeface="Arial" charset="0"/>
            </a:endParaRPr>
          </a:p>
        </p:txBody>
      </p:sp>
      <p:sp>
        <p:nvSpPr>
          <p:cNvPr id="609283" name="Text Box 3"/>
          <p:cNvSpPr txBox="1">
            <a:spLocks noChangeArrowheads="1"/>
          </p:cNvSpPr>
          <p:nvPr/>
        </p:nvSpPr>
        <p:spPr bwMode="auto">
          <a:xfrm>
            <a:off x="323850" y="1545167"/>
            <a:ext cx="1608138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Klage auf Zahlung der Schuld</a:t>
            </a:r>
          </a:p>
        </p:txBody>
      </p:sp>
      <p:sp>
        <p:nvSpPr>
          <p:cNvPr id="609284" name="Line 4"/>
          <p:cNvSpPr>
            <a:spLocks noChangeShapeType="1"/>
          </p:cNvSpPr>
          <p:nvPr/>
        </p:nvSpPr>
        <p:spPr bwMode="auto">
          <a:xfrm>
            <a:off x="1930401" y="2004219"/>
            <a:ext cx="3841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9285" name="Line 5"/>
          <p:cNvSpPr>
            <a:spLocks noChangeShapeType="1"/>
          </p:cNvSpPr>
          <p:nvPr/>
        </p:nvSpPr>
        <p:spPr bwMode="auto">
          <a:xfrm>
            <a:off x="3841751" y="2005542"/>
            <a:ext cx="4095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9286" name="Text Box 6"/>
          <p:cNvSpPr txBox="1">
            <a:spLocks noChangeArrowheads="1"/>
          </p:cNvSpPr>
          <p:nvPr/>
        </p:nvSpPr>
        <p:spPr bwMode="auto">
          <a:xfrm>
            <a:off x="4237039" y="1484313"/>
            <a:ext cx="4395787" cy="646331"/>
          </a:xfrm>
          <a:prstGeom prst="rect">
            <a:avLst/>
          </a:prstGeom>
          <a:solidFill>
            <a:srgbClr val="EBEB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Exekution </a:t>
            </a:r>
            <a:r>
              <a:rPr lang="de-DE" dirty="0" err="1">
                <a:solidFill>
                  <a:srgbClr val="000000"/>
                </a:solidFill>
                <a:latin typeface="Tahoma" pitchFamily="34" charset="0"/>
              </a:rPr>
              <a:t>insbes</a:t>
            </a:r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 in die Pfandsache </a:t>
            </a:r>
            <a:r>
              <a:rPr lang="de-DE" dirty="0" err="1">
                <a:solidFill>
                  <a:srgbClr val="000000"/>
                </a:solidFill>
                <a:latin typeface="Tahoma" pitchFamily="34" charset="0"/>
              </a:rPr>
              <a:t>zB</a:t>
            </a:r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 Grundstück wird versteigert</a:t>
            </a:r>
          </a:p>
        </p:txBody>
      </p:sp>
      <p:sp>
        <p:nvSpPr>
          <p:cNvPr id="609287" name="Rectangle 7"/>
          <p:cNvSpPr>
            <a:spLocks noChangeArrowheads="1"/>
          </p:cNvSpPr>
          <p:nvPr/>
        </p:nvSpPr>
        <p:spPr bwMode="auto">
          <a:xfrm>
            <a:off x="152400" y="4029604"/>
            <a:ext cx="8751888" cy="132820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lvl="1">
              <a:lnSpc>
                <a:spcPct val="120000"/>
              </a:lnSpc>
              <a:buClr>
                <a:srgbClr val="002E60">
                  <a:lumMod val="75000"/>
                  <a:lumOff val="25000"/>
                </a:srgbClr>
              </a:buClr>
              <a:buSzPct val="75000"/>
              <a:buFont typeface="Wingdings" pitchFamily="2" charset="2"/>
              <a:buChar char="n"/>
              <a:tabLst>
                <a:tab pos="757238" algn="l"/>
              </a:tabLst>
            </a:pPr>
            <a:r>
              <a:rPr lang="de-DE" sz="2800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Vorteil: </a:t>
            </a:r>
            <a:r>
              <a:rPr lang="de-DE" b="1" dirty="0">
                <a:solidFill>
                  <a:srgbClr val="000000"/>
                </a:solidFill>
                <a:latin typeface="Tahoma" pitchFamily="34" charset="0"/>
              </a:rPr>
              <a:t>Vorrang</a:t>
            </a:r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 gegenüber anderen </a:t>
            </a:r>
            <a:r>
              <a:rPr lang="de-DE" dirty="0" smtClean="0">
                <a:solidFill>
                  <a:srgbClr val="000000"/>
                </a:solidFill>
                <a:latin typeface="Tahoma" pitchFamily="34" charset="0"/>
              </a:rPr>
              <a:t>Gläubigern</a:t>
            </a:r>
          </a:p>
          <a:p>
            <a:pPr lvl="1">
              <a:lnSpc>
                <a:spcPct val="120000"/>
              </a:lnSpc>
              <a:buClr>
                <a:srgbClr val="002E60">
                  <a:lumMod val="75000"/>
                  <a:lumOff val="25000"/>
                </a:srgbClr>
              </a:buClr>
              <a:buSzPct val="75000"/>
              <a:buFont typeface="Wingdings" pitchFamily="2" charset="2"/>
              <a:buChar char="n"/>
              <a:tabLst>
                <a:tab pos="757238" algn="l"/>
              </a:tabLst>
            </a:pPr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de-DE" dirty="0" smtClean="0">
                <a:solidFill>
                  <a:srgbClr val="000000"/>
                </a:solidFill>
                <a:latin typeface="Tahoma" pitchFamily="34" charset="0"/>
              </a:rPr>
              <a:t>Pfandvorrechtsklage</a:t>
            </a:r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, Absonderungsrecht im Konkurs des Pfandbestellers</a:t>
            </a:r>
          </a:p>
          <a:p>
            <a:pPr lvl="1">
              <a:lnSpc>
                <a:spcPct val="120000"/>
              </a:lnSpc>
              <a:buClr>
                <a:srgbClr val="002E60">
                  <a:lumMod val="75000"/>
                  <a:lumOff val="25000"/>
                </a:srgbClr>
              </a:buClr>
              <a:buSzPct val="75000"/>
              <a:buFont typeface="Wingdings" pitchFamily="2" charset="2"/>
              <a:buChar char="n"/>
              <a:tabLst>
                <a:tab pos="757238" algn="l"/>
              </a:tabLst>
            </a:pPr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 Verfallsklausel: </a:t>
            </a:r>
            <a:r>
              <a:rPr lang="de-DE" b="1" dirty="0">
                <a:solidFill>
                  <a:srgbClr val="000000"/>
                </a:solidFill>
                <a:latin typeface="Tahoma" pitchFamily="34" charset="0"/>
              </a:rPr>
              <a:t>unzulässig</a:t>
            </a:r>
            <a:endParaRPr lang="de-DE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609288" name="Text Box 8"/>
          <p:cNvSpPr txBox="1">
            <a:spLocks noChangeArrowheads="1"/>
          </p:cNvSpPr>
          <p:nvPr/>
        </p:nvSpPr>
        <p:spPr bwMode="auto">
          <a:xfrm>
            <a:off x="2317751" y="1549136"/>
            <a:ext cx="1520825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Urteil = Exekutions-titel</a:t>
            </a:r>
          </a:p>
        </p:txBody>
      </p:sp>
      <p:sp>
        <p:nvSpPr>
          <p:cNvPr id="609289" name="Rectangle 9"/>
          <p:cNvSpPr>
            <a:spLocks noChangeArrowheads="1"/>
          </p:cNvSpPr>
          <p:nvPr/>
        </p:nvSpPr>
        <p:spPr bwMode="auto">
          <a:xfrm>
            <a:off x="6502400" y="2927615"/>
            <a:ext cx="1841500" cy="36909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de-DE" b="1" dirty="0">
                <a:solidFill>
                  <a:schemeClr val="bg1"/>
                </a:solidFill>
                <a:latin typeface="Tahoma" pitchFamily="34" charset="0"/>
              </a:rPr>
              <a:t>gerichtlich</a:t>
            </a:r>
            <a:endParaRPr lang="de-DE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609290" name="Line 10"/>
          <p:cNvSpPr>
            <a:spLocks noChangeShapeType="1"/>
          </p:cNvSpPr>
          <p:nvPr/>
        </p:nvSpPr>
        <p:spPr bwMode="auto">
          <a:xfrm flipH="1">
            <a:off x="5167313" y="2481792"/>
            <a:ext cx="482600" cy="44582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9291" name="Line 11"/>
          <p:cNvSpPr>
            <a:spLocks noChangeShapeType="1"/>
          </p:cNvSpPr>
          <p:nvPr/>
        </p:nvSpPr>
        <p:spPr bwMode="auto">
          <a:xfrm rot="-253443">
            <a:off x="6365876" y="2468563"/>
            <a:ext cx="428625" cy="47095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9292" name="Rectangle 12"/>
          <p:cNvSpPr>
            <a:spLocks noChangeArrowheads="1"/>
          </p:cNvSpPr>
          <p:nvPr/>
        </p:nvSpPr>
        <p:spPr bwMode="auto">
          <a:xfrm>
            <a:off x="3352801" y="2930261"/>
            <a:ext cx="2779713" cy="93001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de-DE" b="1" dirty="0">
                <a:solidFill>
                  <a:schemeClr val="bg1"/>
                </a:solidFill>
                <a:latin typeface="Tahoma" pitchFamily="34" charset="0"/>
              </a:rPr>
              <a:t>außergerichtlich</a:t>
            </a:r>
            <a:endParaRPr lang="de-DE" dirty="0">
              <a:solidFill>
                <a:schemeClr val="bg1"/>
              </a:solidFill>
              <a:latin typeface="Tahoma" pitchFamily="34" charset="0"/>
            </a:endParaRPr>
          </a:p>
          <a:p>
            <a:pPr algn="ctr"/>
            <a:r>
              <a:rPr lang="de-DE" dirty="0">
                <a:solidFill>
                  <a:schemeClr val="bg1"/>
                </a:solidFill>
                <a:latin typeface="Tahoma" pitchFamily="34" charset="0"/>
              </a:rPr>
              <a:t>bei beweglichen </a:t>
            </a:r>
          </a:p>
          <a:p>
            <a:pPr algn="ctr"/>
            <a:r>
              <a:rPr lang="de-DE" dirty="0">
                <a:solidFill>
                  <a:schemeClr val="bg1"/>
                </a:solidFill>
                <a:latin typeface="Tahoma" pitchFamily="34" charset="0"/>
              </a:rPr>
              <a:t>körperlichen Sachen</a:t>
            </a:r>
          </a:p>
        </p:txBody>
      </p:sp>
      <p:sp>
        <p:nvSpPr>
          <p:cNvPr id="609293" name="Rectangle 13"/>
          <p:cNvSpPr>
            <a:spLocks noChangeArrowheads="1"/>
          </p:cNvSpPr>
          <p:nvPr/>
        </p:nvSpPr>
        <p:spPr bwMode="auto">
          <a:xfrm>
            <a:off x="381001" y="3069167"/>
            <a:ext cx="2670175" cy="78184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5000"/>
              </a:lnSpc>
            </a:pPr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Versteigerung </a:t>
            </a:r>
            <a:r>
              <a:rPr lang="de-DE" dirty="0" err="1">
                <a:solidFill>
                  <a:srgbClr val="000000"/>
                </a:solidFill>
                <a:latin typeface="Tahoma" pitchFamily="34" charset="0"/>
              </a:rPr>
              <a:t>bzw</a:t>
            </a:r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 </a:t>
            </a:r>
          </a:p>
          <a:p>
            <a:pPr algn="ctr">
              <a:lnSpc>
                <a:spcPct val="95000"/>
              </a:lnSpc>
            </a:pPr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Verkauf zum</a:t>
            </a:r>
            <a:br>
              <a:rPr lang="de-DE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dirty="0">
                <a:solidFill>
                  <a:srgbClr val="000000"/>
                </a:solidFill>
                <a:latin typeface="Tahoma" pitchFamily="34" charset="0"/>
              </a:rPr>
              <a:t>Markt-/Börsenpreis</a:t>
            </a:r>
          </a:p>
        </p:txBody>
      </p:sp>
      <p:sp>
        <p:nvSpPr>
          <p:cNvPr id="609295" name="Line 15"/>
          <p:cNvSpPr>
            <a:spLocks noChangeShapeType="1"/>
          </p:cNvSpPr>
          <p:nvPr/>
        </p:nvSpPr>
        <p:spPr bwMode="auto">
          <a:xfrm flipH="1">
            <a:off x="3051175" y="3381375"/>
            <a:ext cx="3127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1538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AT" smtClean="0"/>
              <a:t>Pfandrecht V</a:t>
            </a:r>
          </a:p>
        </p:txBody>
      </p:sp>
      <p:sp>
        <p:nvSpPr>
          <p:cNvPr id="35842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/>
          <a:lstStyle/>
          <a:p>
            <a:pPr marL="174625" indent="-174625" algn="just"/>
            <a:r>
              <a:rPr lang="de-DE" b="1" i="1" dirty="0" smtClean="0"/>
              <a:t>Höchstbetragshypothek</a:t>
            </a:r>
            <a:r>
              <a:rPr lang="de-DE" dirty="0" smtClean="0"/>
              <a:t> (§ 14 ABS 2 GBG). </a:t>
            </a:r>
          </a:p>
          <a:p>
            <a:pPr marL="450850" lvl="1" indent="-174625" algn="just"/>
            <a:r>
              <a:rPr lang="de-DE" dirty="0" smtClean="0"/>
              <a:t>Nach neuerer Auffassung ist diese über die in § 14 </a:t>
            </a:r>
            <a:r>
              <a:rPr lang="de-DE" dirty="0" err="1" smtClean="0"/>
              <a:t>Abs</a:t>
            </a:r>
            <a:r>
              <a:rPr lang="de-DE" dirty="0" smtClean="0"/>
              <a:t> 2 GBG angeführten Fälle hinaus immer dann zulässig, wenn Gläubiger und Rechtsgrund feststehen und eine ziffernmäßig bestimmte Angabe der Höhe der Forderung noch nicht möglich ist (SZ 69/159).</a:t>
            </a:r>
            <a:endParaRPr lang="de-DE" i="1" dirty="0" smtClean="0"/>
          </a:p>
          <a:p>
            <a:pPr marL="174625" indent="-174625" algn="just"/>
            <a:r>
              <a:rPr lang="de-DE" b="1" i="1" dirty="0" smtClean="0"/>
              <a:t>Simultanhypothek</a:t>
            </a:r>
            <a:r>
              <a:rPr lang="de-DE" i="1" dirty="0" smtClean="0"/>
              <a:t> </a:t>
            </a:r>
            <a:r>
              <a:rPr lang="de-DE" dirty="0" smtClean="0"/>
              <a:t>(§ 15 GBG, § 222 EO). </a:t>
            </a:r>
          </a:p>
          <a:p>
            <a:pPr marL="450850" lvl="1" indent="-174625" algn="just"/>
            <a:r>
              <a:rPr lang="de-DE" dirty="0" smtClean="0"/>
              <a:t>Verhältnismäßige Befriedigung aus allen Liegenschaften oder Ersatzzuweisungen </a:t>
            </a:r>
            <a:r>
              <a:rPr lang="de-DE" dirty="0" err="1" smtClean="0"/>
              <a:t>bzw</a:t>
            </a:r>
            <a:r>
              <a:rPr lang="de-DE" dirty="0" smtClean="0"/>
              <a:t> Ersatzpfandrechte der verkürzten nachrangigen Gläubiger.</a:t>
            </a:r>
            <a:endParaRPr lang="de-DE" i="1" dirty="0" smtClean="0"/>
          </a:p>
        </p:txBody>
      </p:sp>
    </p:spTree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AT" smtClean="0"/>
              <a:t>Pfandrecht VI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 rtlCol="0"/>
          <a:lstStyle/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DE" i="1" dirty="0" smtClean="0"/>
              <a:t>Verfügungsrecht</a:t>
            </a:r>
            <a:r>
              <a:rPr lang="de-DE" dirty="0" smtClean="0"/>
              <a:t> des Eigentümers nach § 469 ABGB (Beachte: seit 1. 1. 1998 nur mehr bei ausdrücklichem Vorbehalt; gegenüber exekutivem Pfandgläubiger jedoch auch ohne Vorbehalt).</a:t>
            </a:r>
            <a:endParaRPr lang="de-DE" i="1" dirty="0" smtClean="0"/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DE" i="1" dirty="0" smtClean="0"/>
              <a:t>Rangvorbehalt</a:t>
            </a:r>
            <a:r>
              <a:rPr lang="de-DE" dirty="0" smtClean="0"/>
              <a:t> (§ 58 GBG) und bedingte </a:t>
            </a:r>
            <a:r>
              <a:rPr lang="de-DE" i="1" dirty="0" smtClean="0"/>
              <a:t>Pfand-</a:t>
            </a:r>
            <a:r>
              <a:rPr lang="de-DE" i="1" dirty="0" err="1" smtClean="0"/>
              <a:t>rechtseintragung</a:t>
            </a:r>
            <a:r>
              <a:rPr lang="de-DE" dirty="0" smtClean="0"/>
              <a:t> (§ 59 GBG)</a:t>
            </a:r>
          </a:p>
          <a:p>
            <a:pPr marL="342900" lvl="1" indent="-255588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endParaRPr lang="de-AT" dirty="0" smtClean="0"/>
          </a:p>
          <a:p>
            <a:pPr marL="87312" lvl="1" indent="0" defTabSz="914306" fontAlgn="auto">
              <a:spcBef>
                <a:spcPts val="0"/>
              </a:spcBef>
              <a:buClr>
                <a:schemeClr val="accent3"/>
              </a:buClr>
              <a:buFont typeface="Wingdings" pitchFamily="2" charset="2"/>
              <a:buNone/>
              <a:defRPr/>
            </a:pPr>
            <a:endParaRPr lang="de-AT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Sehr starker römisch-/gemeinrechtlicher Einfluss</a:t>
            </a:r>
          </a:p>
          <a:p>
            <a:pPr lvl="1"/>
            <a:r>
              <a:rPr lang="de-DE" dirty="0" smtClean="0"/>
              <a:t>Aus dem alten deutschen Recht stammt Faustpfand und Reallast</a:t>
            </a:r>
          </a:p>
          <a:p>
            <a:r>
              <a:rPr lang="de-DE" dirty="0" smtClean="0"/>
              <a:t>Relativ wenig novelliert </a:t>
            </a:r>
          </a:p>
          <a:p>
            <a:pPr lvl="1"/>
            <a:r>
              <a:rPr lang="de-DE" dirty="0" smtClean="0"/>
              <a:t>(1916 indirekt Eigentumsvorbehalt anerkannt (</a:t>
            </a:r>
            <a:r>
              <a:rPr lang="de-DE" dirty="0" err="1" smtClean="0"/>
              <a:t>vgl</a:t>
            </a:r>
            <a:r>
              <a:rPr lang="de-DE" dirty="0" smtClean="0"/>
              <a:t> § 297a), 1914 in KO Sicherungsübereignung und Sicherungsabtretung anerkannt)</a:t>
            </a:r>
          </a:p>
          <a:p>
            <a:r>
              <a:rPr lang="de-DE" dirty="0" smtClean="0"/>
              <a:t>Teilweise dennoch erstaunlich moderne Positionen, </a:t>
            </a:r>
            <a:r>
              <a:rPr lang="de-DE" dirty="0" err="1" smtClean="0"/>
              <a:t>zB</a:t>
            </a:r>
            <a:r>
              <a:rPr lang="de-DE" dirty="0" smtClean="0"/>
              <a:t> Umschreibung der Eigentumsbefugnisse in § 354: weist Parallelen zur </a:t>
            </a:r>
            <a:r>
              <a:rPr lang="de-DE" i="1" dirty="0" err="1" smtClean="0"/>
              <a:t>property</a:t>
            </a:r>
            <a:r>
              <a:rPr lang="de-DE" i="1" dirty="0" smtClean="0"/>
              <a:t> </a:t>
            </a:r>
            <a:r>
              <a:rPr lang="de-DE" i="1" dirty="0" err="1" smtClean="0"/>
              <a:t>rights</a:t>
            </a:r>
            <a:r>
              <a:rPr lang="de-DE" i="1" dirty="0" smtClean="0"/>
              <a:t> </a:t>
            </a:r>
            <a:r>
              <a:rPr lang="de-DE" i="1" dirty="0" err="1" smtClean="0"/>
              <a:t>theory</a:t>
            </a:r>
            <a:r>
              <a:rPr lang="de-DE" dirty="0" smtClean="0"/>
              <a:t> in der modernen Volkswirtschaft auf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23902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AT" dirty="0" smtClean="0"/>
              <a:t>4.2. Sicherungsübereignung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 rtlCol="0"/>
          <a:lstStyle/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Übertragung von Eigentum an den Gläubiger bis zur vollständigen Bezahlung der Schuld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Form der eigennützigen Treuhand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Gesetzliche Anerkennung in § 10 </a:t>
            </a:r>
            <a:r>
              <a:rPr lang="de-AT" dirty="0" err="1" smtClean="0"/>
              <a:t>Abs</a:t>
            </a:r>
            <a:r>
              <a:rPr lang="de-AT" dirty="0" smtClean="0"/>
              <a:t> 3 IO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Nach </a:t>
            </a:r>
            <a:r>
              <a:rPr lang="de-AT" dirty="0" err="1" smtClean="0"/>
              <a:t>hA</a:t>
            </a:r>
            <a:r>
              <a:rPr lang="de-AT" dirty="0" smtClean="0"/>
              <a:t> Publizitätserfordernis (zur Vermeidung von Umgehungen)</a:t>
            </a:r>
            <a:endParaRPr lang="de-DE" dirty="0" smtClean="0"/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endParaRPr lang="de-AT" dirty="0" smtClean="0"/>
          </a:p>
          <a:p>
            <a:pPr marL="87312" lvl="1" indent="0" defTabSz="914306" fontAlgn="auto">
              <a:spcBef>
                <a:spcPts val="0"/>
              </a:spcBef>
              <a:buClr>
                <a:schemeClr val="accent3"/>
              </a:buClr>
              <a:buFont typeface="Wingdings" pitchFamily="2" charset="2"/>
              <a:buNone/>
              <a:defRPr/>
            </a:pPr>
            <a:endParaRPr lang="de-AT" dirty="0"/>
          </a:p>
        </p:txBody>
      </p:sp>
    </p:spTree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AT" dirty="0" smtClean="0"/>
              <a:t>4.3. Sicherungszession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 rtlCol="0"/>
          <a:lstStyle/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Sicherungsweise Abtretung einer Forderung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Auch bei künftigen Forderungen möglich, wenn Gläubiger und Rechtsgrund feststehen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Bindung im Innenverhältnis, Fall der eigennützigen Treuhand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Publizitätserfordernis (Verständigung des Schuldners oder Buchvermerk)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Bei Verbrauchern nur eingeschränkt zulässig  </a:t>
            </a:r>
            <a:br>
              <a:rPr lang="de-AT" dirty="0" smtClean="0"/>
            </a:br>
            <a:r>
              <a:rPr lang="de-AT" dirty="0" smtClean="0"/>
              <a:t>(§ 12 </a:t>
            </a:r>
            <a:r>
              <a:rPr lang="de-AT" dirty="0" err="1" smtClean="0"/>
              <a:t>Abs</a:t>
            </a:r>
            <a:r>
              <a:rPr lang="de-AT" dirty="0" smtClean="0"/>
              <a:t> 3 KSchG)</a:t>
            </a:r>
            <a:endParaRPr lang="de-DE" dirty="0" smtClean="0"/>
          </a:p>
          <a:p>
            <a:pPr marL="342900" lvl="1" indent="-255588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endParaRPr lang="de-AT" dirty="0" smtClean="0"/>
          </a:p>
          <a:p>
            <a:pPr marL="87312" lvl="1" indent="0" defTabSz="914306" fontAlgn="auto">
              <a:spcBef>
                <a:spcPts val="0"/>
              </a:spcBef>
              <a:buClr>
                <a:schemeClr val="accent3"/>
              </a:buClr>
              <a:buFont typeface="Wingdings" pitchFamily="2" charset="2"/>
              <a:buNone/>
              <a:defRPr/>
            </a:pPr>
            <a:endParaRPr lang="de-AT" dirty="0"/>
          </a:p>
        </p:txBody>
      </p:sp>
    </p:spTree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AT" dirty="0" smtClean="0"/>
              <a:t>4.4. Eigentumsvorbehalt</a:t>
            </a:r>
          </a:p>
        </p:txBody>
      </p:sp>
      <p:sp>
        <p:nvSpPr>
          <p:cNvPr id="39938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de-DE" dirty="0" smtClean="0"/>
              <a:t>Gesetzlich nicht ausdrücklich geregelt</a:t>
            </a:r>
          </a:p>
          <a:p>
            <a:pPr algn="just"/>
            <a:r>
              <a:rPr lang="de-DE" dirty="0" smtClean="0"/>
              <a:t>Kreditkauf (§ 1063)</a:t>
            </a:r>
          </a:p>
          <a:p>
            <a:pPr algn="just"/>
            <a:r>
              <a:rPr lang="de-DE" b="1" dirty="0" smtClean="0"/>
              <a:t>Verfügungsgeschäft</a:t>
            </a:r>
            <a:r>
              <a:rPr lang="de-DE" dirty="0" smtClean="0"/>
              <a:t> (nicht Verpflichtungsgeschäft) </a:t>
            </a:r>
            <a:r>
              <a:rPr lang="de-DE" b="1" dirty="0" smtClean="0"/>
              <a:t>aufschiebend bedingt.</a:t>
            </a:r>
            <a:r>
              <a:rPr lang="de-DE" dirty="0" smtClean="0"/>
              <a:t> Daher Vereinbarung spätestens bei Abschluss des Verfügungsgeschäfts, nicht auf Faktura </a:t>
            </a:r>
            <a:r>
              <a:rPr lang="de-DE" dirty="0" err="1" smtClean="0"/>
              <a:t>etc</a:t>
            </a:r>
            <a:r>
              <a:rPr lang="de-DE" dirty="0" smtClean="0"/>
              <a:t> </a:t>
            </a:r>
          </a:p>
          <a:p>
            <a:pPr algn="just"/>
            <a:r>
              <a:rPr lang="de-DE" dirty="0" smtClean="0"/>
              <a:t>Käufer ist Rechtsbesitzer (§§ 339, 372) und hat quasi-dingliches </a:t>
            </a:r>
            <a:r>
              <a:rPr lang="de-DE" dirty="0" err="1" smtClean="0"/>
              <a:t>Anwartschaftsrechtt</a:t>
            </a:r>
            <a:endParaRPr lang="de-DE" dirty="0" smtClean="0"/>
          </a:p>
          <a:p>
            <a:pPr algn="just"/>
            <a:r>
              <a:rPr lang="de-DE" dirty="0" smtClean="0"/>
              <a:t>Realisierung durch </a:t>
            </a:r>
            <a:r>
              <a:rPr lang="de-DE" b="1" dirty="0" smtClean="0"/>
              <a:t>Rücktritt</a:t>
            </a:r>
            <a:r>
              <a:rPr lang="de-DE" dirty="0" smtClean="0"/>
              <a:t> vom Vertrag und Aussonderung (in der Praxis „Abholklauseln“; nach </a:t>
            </a:r>
            <a:r>
              <a:rPr lang="de-DE" dirty="0" err="1" smtClean="0"/>
              <a:t>hA</a:t>
            </a:r>
            <a:r>
              <a:rPr lang="de-DE" dirty="0" smtClean="0"/>
              <a:t> Ansicht in der Insolvenz Vorrang des Anwartschaftsrechts des Käufers), </a:t>
            </a:r>
          </a:p>
          <a:p>
            <a:pPr algn="just"/>
            <a:r>
              <a:rPr lang="de-DE" dirty="0" smtClean="0"/>
              <a:t>nach der </a:t>
            </a:r>
            <a:r>
              <a:rPr lang="de-DE" dirty="0" err="1" smtClean="0"/>
              <a:t>Rsp</a:t>
            </a:r>
            <a:r>
              <a:rPr lang="de-DE" dirty="0" smtClean="0"/>
              <a:t> auch </a:t>
            </a:r>
            <a:r>
              <a:rPr lang="de-DE" b="1" dirty="0" smtClean="0"/>
              <a:t>Exekutionsführung</a:t>
            </a:r>
            <a:r>
              <a:rPr lang="de-DE" dirty="0" smtClean="0"/>
              <a:t> möglich. </a:t>
            </a:r>
          </a:p>
          <a:p>
            <a:pPr>
              <a:buFont typeface="Wingdings" pitchFamily="2" charset="2"/>
              <a:buNone/>
            </a:pPr>
            <a:endParaRPr lang="de-AT" dirty="0" smtClean="0"/>
          </a:p>
        </p:txBody>
      </p:sp>
    </p:spTree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AT" smtClean="0"/>
              <a:t>Eigentumsvorbehalt II</a:t>
            </a:r>
          </a:p>
        </p:txBody>
      </p:sp>
      <p:sp>
        <p:nvSpPr>
          <p:cNvPr id="40962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/>
          <a:lstStyle/>
          <a:p>
            <a:pPr algn="just"/>
            <a:r>
              <a:rPr lang="de-AT" smtClean="0"/>
              <a:t>„verlängerter Eigentumsvorbehalt“: </a:t>
            </a:r>
          </a:p>
          <a:p>
            <a:pPr lvl="1" algn="just"/>
            <a:r>
              <a:rPr lang="de-AT" smtClean="0"/>
              <a:t>Vorbehaltsverkäufer erlaubt vorweg Weitergabe des Eigentums, jedoch </a:t>
            </a:r>
          </a:p>
          <a:p>
            <a:pPr lvl="1" algn="just"/>
            <a:r>
              <a:rPr lang="de-AT" smtClean="0"/>
              <a:t>gegen Vorausabtretung des Kaufpreises</a:t>
            </a:r>
          </a:p>
          <a:p>
            <a:pPr algn="just"/>
            <a:r>
              <a:rPr lang="de-AT" smtClean="0"/>
              <a:t>„erweiterter“ Eigentumsvorbehalt: </a:t>
            </a:r>
          </a:p>
          <a:p>
            <a:pPr lvl="1" algn="just"/>
            <a:r>
              <a:rPr lang="de-AT" smtClean="0"/>
              <a:t>Eigentumserwerb erst, wenn nicht nur die Kaufpreis-forderung, sondern auch alle anderen Forderungen bezahlt. </a:t>
            </a:r>
          </a:p>
          <a:p>
            <a:pPr lvl="1" algn="just"/>
            <a:r>
              <a:rPr lang="de-AT" smtClean="0"/>
              <a:t>Nach hA unwirksam (publizitätslose Sicherung)</a:t>
            </a:r>
            <a:endParaRPr lang="de-DE" smtClean="0"/>
          </a:p>
          <a:p>
            <a:pPr algn="just">
              <a:buFont typeface="Wingdings" pitchFamily="2" charset="2"/>
              <a:buNone/>
            </a:pPr>
            <a:endParaRPr lang="de-AT" smtClean="0"/>
          </a:p>
        </p:txBody>
      </p:sp>
    </p:spTree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4.5. Zurückbehaltungsrecht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§ 471: Inhaber einer körperlichen Sache kann Rückgabe verweigern, bis bestimmte Forderungen erfüllt sind:</a:t>
            </a:r>
          </a:p>
          <a:p>
            <a:pPr lvl="1"/>
            <a:r>
              <a:rPr lang="de-DE" dirty="0" smtClean="0"/>
              <a:t>Forderungen aus der Verursachung eines Schadens durch die Sache</a:t>
            </a:r>
          </a:p>
          <a:p>
            <a:pPr lvl="1"/>
            <a:r>
              <a:rPr lang="de-DE" dirty="0" smtClean="0"/>
              <a:t>Forderungen aus Aufwendungen auf die Sache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5563168"/>
      </p:ext>
    </p:extLst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DE" dirty="0" smtClean="0"/>
              <a:t>4.6. Exkurs: Die „Vinkulierung“ von Versicherungsforderungen </a:t>
            </a:r>
            <a:endParaRPr lang="de-AT" dirty="0" smtClean="0"/>
          </a:p>
        </p:txBody>
      </p:sp>
      <p:sp>
        <p:nvSpPr>
          <p:cNvPr id="41986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/>
          <a:lstStyle/>
          <a:p>
            <a:pPr algn="just"/>
            <a:r>
              <a:rPr lang="de-DE" smtClean="0"/>
              <a:t>nach neuerer Auffassung im Zweifel </a:t>
            </a:r>
            <a:r>
              <a:rPr lang="de-DE" i="1" smtClean="0"/>
              <a:t>nicht dinglich</a:t>
            </a:r>
            <a:r>
              <a:rPr lang="de-DE" smtClean="0"/>
              <a:t> (SZ 73/19; vgl aber 7 Ob 75/05p; </a:t>
            </a:r>
            <a:r>
              <a:rPr lang="de-DE" i="1" smtClean="0"/>
              <a:t>Kodek</a:t>
            </a:r>
            <a:r>
              <a:rPr lang="de-DE" smtClean="0"/>
              <a:t>, ZIK 2005),</a:t>
            </a:r>
          </a:p>
          <a:p>
            <a:pPr algn="just"/>
            <a:r>
              <a:rPr lang="de-DE" smtClean="0"/>
              <a:t>kann aber nach Parteienabsicht Verpfändung oder (Sicherungs-)Abtretung beabsichtigt sein. </a:t>
            </a:r>
          </a:p>
          <a:p>
            <a:pPr algn="just"/>
            <a:r>
              <a:rPr lang="de-DE" smtClean="0"/>
              <a:t>Diesfalls müssen allerdings die entsprechenden </a:t>
            </a:r>
            <a:r>
              <a:rPr lang="de-DE" i="1" smtClean="0"/>
              <a:t>Publizitätserfordernisse</a:t>
            </a:r>
            <a:r>
              <a:rPr lang="de-DE" smtClean="0"/>
              <a:t> erfüllt sein.</a:t>
            </a:r>
          </a:p>
        </p:txBody>
      </p:sp>
    </p:spTree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de-AT" b="1" smtClean="0"/>
              <a:t>Servitut (vgl §§ 472 ff ABGB)</a:t>
            </a:r>
          </a:p>
          <a:p>
            <a:pPr marL="0" indent="0">
              <a:buFont typeface="Wingdings" pitchFamily="2" charset="2"/>
              <a:buNone/>
            </a:pPr>
            <a:r>
              <a:rPr lang="de-AT" smtClean="0"/>
              <a:t>Beschränkt dingliches Nutzungsrecht an einer fremden Sache</a:t>
            </a:r>
          </a:p>
          <a:p>
            <a:pPr marL="0" indent="0"/>
            <a:r>
              <a:rPr lang="de-AT" smtClean="0"/>
              <a:t>Erwerb:</a:t>
            </a:r>
          </a:p>
          <a:p>
            <a:pPr lvl="1"/>
            <a:r>
              <a:rPr lang="de-AT" smtClean="0"/>
              <a:t>Titel (zB Servitutsbestellungsvertrag, letztwillige Verfügung)</a:t>
            </a:r>
          </a:p>
          <a:p>
            <a:pPr lvl="1"/>
            <a:r>
              <a:rPr lang="de-AT" smtClean="0"/>
              <a:t>Modus (Eintragung im Lastenblatt)</a:t>
            </a:r>
          </a:p>
          <a:p>
            <a:pPr lvl="1"/>
            <a:r>
              <a:rPr lang="de-AT" smtClean="0"/>
              <a:t>Ersitzung: 30 Jahre andauernde redliche Nutzung</a:t>
            </a:r>
          </a:p>
          <a:p>
            <a:pPr marL="0" indent="0"/>
            <a:r>
              <a:rPr lang="de-AT" smtClean="0"/>
              <a:t>Schutz durch Servitutsklage (§ 523 ABGB)</a:t>
            </a:r>
          </a:p>
          <a:p>
            <a:pPr lvl="1"/>
            <a:endParaRPr lang="de-AT" smtClean="0"/>
          </a:p>
          <a:p>
            <a:pPr lvl="1"/>
            <a:endParaRPr lang="de-AT" smtClean="0"/>
          </a:p>
          <a:p>
            <a:pPr lvl="1"/>
            <a:endParaRPr lang="de-AT" b="1" smtClean="0"/>
          </a:p>
        </p:txBody>
      </p:sp>
      <p:sp>
        <p:nvSpPr>
          <p:cNvPr id="43010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AT" dirty="0" smtClean="0"/>
              <a:t>5. Sonstige Sachenrechte</a:t>
            </a:r>
          </a:p>
        </p:txBody>
      </p:sp>
    </p:spTree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smtClean="0"/>
              <a:t>Einteilungen: </a:t>
            </a:r>
          </a:p>
          <a:p>
            <a:r>
              <a:rPr lang="de-DE" dirty="0" smtClean="0"/>
              <a:t>Personaldienstbarkeiten</a:t>
            </a:r>
          </a:p>
          <a:p>
            <a:pPr lvl="1"/>
            <a:r>
              <a:rPr lang="de-DE" dirty="0" smtClean="0"/>
              <a:t>Gebrauchsrecht (</a:t>
            </a:r>
            <a:r>
              <a:rPr lang="de-DE" i="1" dirty="0" err="1" smtClean="0"/>
              <a:t>usus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Fruchtgenussrecht (</a:t>
            </a:r>
            <a:r>
              <a:rPr lang="de-DE" i="1" dirty="0" err="1" smtClean="0"/>
              <a:t>ususfructus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Wohnrecht (§ 478)</a:t>
            </a:r>
          </a:p>
          <a:p>
            <a:r>
              <a:rPr lang="de-DE" dirty="0" smtClean="0"/>
              <a:t>Grunddienstbarkeiten: stehen dem jeweiligen Eigentümer einer Liegenschaft zu</a:t>
            </a:r>
          </a:p>
          <a:p>
            <a:pPr lvl="1"/>
            <a:r>
              <a:rPr lang="de-DE" dirty="0" smtClean="0"/>
              <a:t>„Ländliche“ und „städtische“ Servituten (</a:t>
            </a:r>
            <a:r>
              <a:rPr lang="de-DE" dirty="0" err="1" smtClean="0"/>
              <a:t>Prädial</a:t>
            </a:r>
            <a:r>
              <a:rPr lang="de-DE" dirty="0" smtClean="0"/>
              <a:t>- und </a:t>
            </a:r>
            <a:r>
              <a:rPr lang="de-DE" dirty="0" err="1" smtClean="0"/>
              <a:t>Urbanalservituten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Recht, Rauch in den Schornstein des Nachbarn zu leiten, Recht, Regenwasser abzuleiten</a:t>
            </a:r>
          </a:p>
          <a:p>
            <a:pPr lvl="1"/>
            <a:r>
              <a:rPr lang="de-DE" dirty="0" err="1" smtClean="0"/>
              <a:t>zB</a:t>
            </a:r>
            <a:r>
              <a:rPr lang="de-DE" dirty="0" smtClean="0"/>
              <a:t> Wegerecht, Weiderecht, Leitungsrecht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5971979"/>
      </p:ext>
    </p:extLst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endParaRPr lang="de-AT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de-AT" b="1" dirty="0" smtClean="0"/>
              <a:t>Reallast</a:t>
            </a:r>
          </a:p>
          <a:p>
            <a:pPr marL="0" indent="0"/>
            <a:r>
              <a:rPr lang="de-AT" dirty="0" smtClean="0"/>
              <a:t>(nicht näher in ABGB geregelt, aus älterem deutschen Recht übernommen; </a:t>
            </a:r>
            <a:r>
              <a:rPr lang="de-AT" dirty="0" err="1" smtClean="0"/>
              <a:t>vgl</a:t>
            </a:r>
            <a:r>
              <a:rPr lang="de-AT" dirty="0" smtClean="0"/>
              <a:t> aber § 530: „beständige jährliche Renten“, § 12 GBG)</a:t>
            </a:r>
          </a:p>
          <a:p>
            <a:pPr marL="0" indent="0"/>
            <a:r>
              <a:rPr lang="de-AT" dirty="0" smtClean="0"/>
              <a:t>Recht, vom Grundstückseigentümer bestimmte Leistungen verlangen zu können</a:t>
            </a:r>
          </a:p>
          <a:p>
            <a:pPr marL="254000" lvl="1" indent="0"/>
            <a:r>
              <a:rPr lang="de-AT" dirty="0" smtClean="0"/>
              <a:t>Beispiele: Haltung des Gemeindestiers, Erhaltung einer </a:t>
            </a:r>
            <a:r>
              <a:rPr lang="de-AT" dirty="0" err="1" smtClean="0"/>
              <a:t>Kriche</a:t>
            </a:r>
            <a:r>
              <a:rPr lang="de-AT" dirty="0" smtClean="0"/>
              <a:t>, Lieferung von Holz oder Strom</a:t>
            </a:r>
          </a:p>
          <a:p>
            <a:pPr marL="0" indent="0"/>
            <a:r>
              <a:rPr lang="de-AT" dirty="0" smtClean="0"/>
              <a:t>Erwerb durch Titel (Vertrag, letztwillige Verfügung </a:t>
            </a:r>
            <a:r>
              <a:rPr lang="de-AT" dirty="0" err="1" smtClean="0"/>
              <a:t>etc</a:t>
            </a:r>
            <a:r>
              <a:rPr lang="de-AT" dirty="0" smtClean="0"/>
              <a:t>) und Modus (Eintragung im Lastenblatt)</a:t>
            </a:r>
          </a:p>
          <a:p>
            <a:pPr marL="0" indent="0"/>
            <a:endParaRPr lang="de-AT" dirty="0" smtClean="0"/>
          </a:p>
          <a:p>
            <a:pPr marL="0" indent="0"/>
            <a:endParaRPr lang="de-AT" dirty="0" smtClean="0"/>
          </a:p>
          <a:p>
            <a:pPr marL="254000" lvl="1" indent="0">
              <a:buFont typeface="Wingdings" pitchFamily="2" charset="2"/>
              <a:buNone/>
            </a:pPr>
            <a:endParaRPr lang="de-AT" dirty="0" smtClean="0"/>
          </a:p>
        </p:txBody>
      </p:sp>
    </p:spTree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endParaRPr lang="de-AT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de-AT" b="1" smtClean="0"/>
              <a:t>Baurecht</a:t>
            </a:r>
          </a:p>
          <a:p>
            <a:pPr marL="0" indent="0"/>
            <a:r>
              <a:rPr lang="de-AT" smtClean="0"/>
              <a:t>(sondergesetzlich geregelt: BauRG)</a:t>
            </a:r>
          </a:p>
          <a:p>
            <a:pPr marL="0" indent="0"/>
            <a:r>
              <a:rPr lang="de-AT" smtClean="0"/>
              <a:t>Dingliches Recht, auf fremden Grundstück ein Bauwerk zu haben</a:t>
            </a:r>
          </a:p>
          <a:p>
            <a:pPr marL="0" indent="0"/>
            <a:r>
              <a:rPr lang="de-AT" smtClean="0"/>
              <a:t>Erwerb durch Titel (meist entgeltlich: Bauzins) und Modus (Eintragung im Lastenblatt)</a:t>
            </a:r>
          </a:p>
          <a:p>
            <a:pPr marL="0" indent="0"/>
            <a:r>
              <a:rPr lang="de-AT" smtClean="0"/>
              <a:t>Befristet: mind 10 und max 100 Jahre</a:t>
            </a:r>
          </a:p>
          <a:p>
            <a:pPr marL="0" indent="0"/>
            <a:r>
              <a:rPr lang="de-AT" smtClean="0"/>
              <a:t>Nach Erlöschen fällt Bauwerk an Grundeigentümer (Entschädigung für Bauberechtigten)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Einige berühmte Sachenrechtslehrer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i="1" dirty="0" smtClean="0"/>
              <a:t>Adolf Exner </a:t>
            </a:r>
            <a:r>
              <a:rPr lang="de-DE" dirty="0" smtClean="0"/>
              <a:t>(1841 – 1894)</a:t>
            </a:r>
          </a:p>
          <a:p>
            <a:pPr lvl="1"/>
            <a:r>
              <a:rPr lang="de-DE" dirty="0"/>
              <a:t>Das </a:t>
            </a:r>
            <a:r>
              <a:rPr lang="de-DE" dirty="0" err="1"/>
              <a:t>oestreichische</a:t>
            </a:r>
            <a:r>
              <a:rPr lang="de-DE" dirty="0"/>
              <a:t> </a:t>
            </a:r>
            <a:r>
              <a:rPr lang="de-DE" dirty="0" smtClean="0"/>
              <a:t>[sic] Hypothekenrecht (1881)</a:t>
            </a:r>
          </a:p>
          <a:p>
            <a:r>
              <a:rPr lang="de-DE" i="1" dirty="0" smtClean="0"/>
              <a:t>Emil </a:t>
            </a:r>
            <a:r>
              <a:rPr lang="de-DE" i="1" dirty="0" err="1" smtClean="0"/>
              <a:t>Pfersche</a:t>
            </a:r>
            <a:r>
              <a:rPr lang="de-DE" i="1" dirty="0" smtClean="0"/>
              <a:t> </a:t>
            </a:r>
            <a:r>
              <a:rPr lang="de-DE" dirty="0" smtClean="0"/>
              <a:t>(1854 – 1916)</a:t>
            </a:r>
          </a:p>
          <a:p>
            <a:pPr lvl="1"/>
            <a:r>
              <a:rPr lang="de-DE" dirty="0" smtClean="0"/>
              <a:t>Österreichisches Sachenrecht (1893)</a:t>
            </a:r>
          </a:p>
          <a:p>
            <a:r>
              <a:rPr lang="de-DE" i="1" dirty="0" smtClean="0"/>
              <a:t>Antonin Randa </a:t>
            </a:r>
            <a:r>
              <a:rPr lang="de-DE" dirty="0" smtClean="0"/>
              <a:t>(1834 – 1914)</a:t>
            </a:r>
          </a:p>
          <a:p>
            <a:pPr lvl="1"/>
            <a:r>
              <a:rPr lang="de-DE" sz="1400" dirty="0" smtClean="0"/>
              <a:t>Der Besitz </a:t>
            </a:r>
            <a:r>
              <a:rPr lang="de-DE" sz="1400" dirty="0"/>
              <a:t>nach österreichischem Rechte : Mit Berücksichtigung des gemeinen Rechtes, des preußischen, französischen und italienischen, des sächsischen und züricherischen Gesetzbuches </a:t>
            </a:r>
            <a:r>
              <a:rPr lang="de-DE" sz="1400" dirty="0" smtClean="0"/>
              <a:t>(4. </a:t>
            </a:r>
            <a:r>
              <a:rPr lang="de-DE" sz="1400" dirty="0" err="1" smtClean="0"/>
              <a:t>Aufl</a:t>
            </a:r>
            <a:r>
              <a:rPr lang="de-DE" sz="1400" dirty="0" smtClean="0"/>
              <a:t> 1895)</a:t>
            </a:r>
          </a:p>
          <a:p>
            <a:pPr lvl="1"/>
            <a:r>
              <a:rPr lang="de-DE" sz="1400" dirty="0"/>
              <a:t>Das Eigentumsrecht nach österreichischem Rechte mit </a:t>
            </a:r>
            <a:endParaRPr lang="de-DE" sz="1400" dirty="0" smtClean="0"/>
          </a:p>
          <a:p>
            <a:pPr marL="255587" lvl="1" indent="0">
              <a:buNone/>
            </a:pPr>
            <a:r>
              <a:rPr lang="de-DE" sz="1400" dirty="0"/>
              <a:t>	</a:t>
            </a:r>
            <a:r>
              <a:rPr lang="de-DE" sz="1400" dirty="0" smtClean="0"/>
              <a:t>Berücksichtigung </a:t>
            </a:r>
            <a:r>
              <a:rPr lang="de-DE" sz="1400" dirty="0"/>
              <a:t>des gemeinen Rechtes und der </a:t>
            </a:r>
            <a:endParaRPr lang="de-DE" sz="1400" dirty="0" smtClean="0"/>
          </a:p>
          <a:p>
            <a:pPr marL="255587" lvl="1" indent="0">
              <a:buNone/>
            </a:pPr>
            <a:r>
              <a:rPr lang="de-DE" sz="1400" dirty="0"/>
              <a:t>	</a:t>
            </a:r>
            <a:r>
              <a:rPr lang="de-DE" sz="1400" dirty="0" smtClean="0"/>
              <a:t>neueren Gesetzbücher (1893)</a:t>
            </a:r>
          </a:p>
          <a:p>
            <a:endParaRPr lang="de-DE" dirty="0"/>
          </a:p>
        </p:txBody>
      </p:sp>
      <p:pic>
        <p:nvPicPr>
          <p:cNvPr id="1026" name="Picture 2" descr="C:\Users\Georg Kodek\Pictures\AntoninRanda19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865612"/>
            <a:ext cx="1409130" cy="1699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4527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Bergwerksberechtigung</a:t>
            </a:r>
            <a:r>
              <a:rPr lang="de-DE" dirty="0" smtClean="0"/>
              <a:t> (§§ 22 ff, 40 </a:t>
            </a:r>
            <a:r>
              <a:rPr lang="de-DE" dirty="0" err="1" smtClean="0"/>
              <a:t>MinroG</a:t>
            </a:r>
            <a:endParaRPr lang="de-DE" dirty="0" smtClean="0"/>
          </a:p>
          <a:p>
            <a:r>
              <a:rPr lang="de-DE" b="1" dirty="0" smtClean="0"/>
              <a:t>Wohnungseigentum</a:t>
            </a:r>
            <a:r>
              <a:rPr lang="de-DE" dirty="0" smtClean="0"/>
              <a:t> (WEG): </a:t>
            </a:r>
          </a:p>
          <a:p>
            <a:pPr lvl="1"/>
            <a:r>
              <a:rPr lang="de-DE" dirty="0" smtClean="0"/>
              <a:t>Miteigentum an Liegenschaft verbunden mit ausschließlichem Nutzungsrecht an Wohnung oder sonstiger Räumlichkeit</a:t>
            </a:r>
          </a:p>
          <a:p>
            <a:pPr lvl="1"/>
            <a:r>
              <a:rPr lang="de-DE" dirty="0" smtClean="0"/>
              <a:t>Wird heute überwiegend als eigenes dingliches Recht angesehen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9559652"/>
      </p:ext>
    </p:extLst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6. Ausgewählte Literatur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b="1" dirty="0" smtClean="0"/>
              <a:t>Lehrbücher:</a:t>
            </a:r>
          </a:p>
          <a:p>
            <a:r>
              <a:rPr lang="de-DE" i="1" dirty="0" err="1"/>
              <a:t>Iro</a:t>
            </a:r>
            <a:r>
              <a:rPr lang="de-DE" dirty="0"/>
              <a:t>, Bürgerliches Recht IV. Sachenrecht, 6. </a:t>
            </a:r>
            <a:r>
              <a:rPr lang="de-DE" dirty="0" err="1"/>
              <a:t>Aufl</a:t>
            </a:r>
            <a:r>
              <a:rPr lang="de-DE" dirty="0"/>
              <a:t> (2016)</a:t>
            </a:r>
          </a:p>
          <a:p>
            <a:r>
              <a:rPr lang="de-DE" i="1" dirty="0" smtClean="0"/>
              <a:t>Perner/Spitzer/</a:t>
            </a:r>
            <a:r>
              <a:rPr lang="de-DE" i="1" dirty="0" err="1" smtClean="0"/>
              <a:t>Kodek</a:t>
            </a:r>
            <a:r>
              <a:rPr lang="de-DE" dirty="0" smtClean="0"/>
              <a:t>, Bürgerliches Recht, 5. </a:t>
            </a:r>
            <a:r>
              <a:rPr lang="de-DE" dirty="0" err="1" smtClean="0"/>
              <a:t>Aufl</a:t>
            </a:r>
            <a:r>
              <a:rPr lang="de-DE" dirty="0" smtClean="0"/>
              <a:t> (2016)</a:t>
            </a:r>
          </a:p>
          <a:p>
            <a:r>
              <a:rPr lang="de-DE" i="1" dirty="0" smtClean="0"/>
              <a:t>Koziol-Welser/</a:t>
            </a:r>
            <a:r>
              <a:rPr lang="de-DE" i="1" dirty="0" err="1" smtClean="0"/>
              <a:t>Kletecka</a:t>
            </a:r>
            <a:r>
              <a:rPr lang="de-DE" dirty="0" smtClean="0"/>
              <a:t>, Bürgerliches Recht I, 24. </a:t>
            </a:r>
            <a:r>
              <a:rPr lang="de-DE" dirty="0" err="1" smtClean="0"/>
              <a:t>Aufl</a:t>
            </a:r>
            <a:r>
              <a:rPr lang="de-DE" dirty="0" smtClean="0"/>
              <a:t> (2014)</a:t>
            </a:r>
          </a:p>
          <a:p>
            <a:r>
              <a:rPr lang="de-DE" b="1" dirty="0" smtClean="0"/>
              <a:t>Kommentare</a:t>
            </a:r>
          </a:p>
          <a:p>
            <a:r>
              <a:rPr lang="de-DE" i="1" dirty="0" err="1" smtClean="0"/>
              <a:t>Fenyves</a:t>
            </a:r>
            <a:r>
              <a:rPr lang="de-DE" i="1" dirty="0" smtClean="0"/>
              <a:t>/</a:t>
            </a:r>
            <a:r>
              <a:rPr lang="de-DE" i="1" dirty="0" err="1" smtClean="0"/>
              <a:t>Kerschner</a:t>
            </a:r>
            <a:r>
              <a:rPr lang="de-DE" i="1" dirty="0" smtClean="0"/>
              <a:t>/</a:t>
            </a:r>
            <a:r>
              <a:rPr lang="de-DE" i="1" dirty="0" err="1" smtClean="0"/>
              <a:t>Vonkilch</a:t>
            </a:r>
            <a:r>
              <a:rPr lang="de-DE" dirty="0" smtClean="0"/>
              <a:t>, </a:t>
            </a:r>
            <a:r>
              <a:rPr lang="de-DE" i="1" dirty="0" smtClean="0"/>
              <a:t>Klang³</a:t>
            </a:r>
          </a:p>
          <a:p>
            <a:r>
              <a:rPr lang="de-DE" i="1" dirty="0" smtClean="0"/>
              <a:t>Rummel</a:t>
            </a:r>
            <a:r>
              <a:rPr lang="de-DE" dirty="0" smtClean="0"/>
              <a:t>, ABGB, 3. </a:t>
            </a:r>
            <a:r>
              <a:rPr lang="de-DE" dirty="0" err="1" smtClean="0"/>
              <a:t>Aufl</a:t>
            </a:r>
            <a:r>
              <a:rPr lang="de-DE" dirty="0" smtClean="0"/>
              <a:t> (</a:t>
            </a:r>
            <a:r>
              <a:rPr lang="de-DE" i="1" dirty="0" smtClean="0"/>
              <a:t>Rummel/Lukas</a:t>
            </a:r>
            <a:r>
              <a:rPr lang="de-DE" dirty="0" smtClean="0"/>
              <a:t>, 4. </a:t>
            </a:r>
            <a:r>
              <a:rPr lang="de-DE" dirty="0" err="1" smtClean="0"/>
              <a:t>Aufl</a:t>
            </a:r>
            <a:r>
              <a:rPr lang="de-DE" dirty="0" smtClean="0"/>
              <a:t> – nicht abgeschlossen)</a:t>
            </a:r>
          </a:p>
          <a:p>
            <a:r>
              <a:rPr lang="de-DE" i="1" dirty="0" err="1" smtClean="0"/>
              <a:t>Schwimann</a:t>
            </a:r>
            <a:r>
              <a:rPr lang="de-DE" i="1" dirty="0" smtClean="0"/>
              <a:t>/</a:t>
            </a:r>
            <a:r>
              <a:rPr lang="de-DE" i="1" dirty="0" err="1" smtClean="0"/>
              <a:t>Kodek</a:t>
            </a:r>
            <a:r>
              <a:rPr lang="de-DE" dirty="0" smtClean="0"/>
              <a:t>, ABGB, 4. </a:t>
            </a:r>
            <a:r>
              <a:rPr lang="de-DE" dirty="0" err="1" smtClean="0"/>
              <a:t>Aufl</a:t>
            </a:r>
            <a:r>
              <a:rPr lang="de-DE" dirty="0" smtClean="0"/>
              <a:t> (7 Bände, 2011 – 2016)</a:t>
            </a:r>
          </a:p>
          <a:p>
            <a:r>
              <a:rPr lang="de-DE" b="1" dirty="0" smtClean="0"/>
              <a:t>Monographie</a:t>
            </a:r>
          </a:p>
          <a:p>
            <a:r>
              <a:rPr lang="de-DE" i="1" dirty="0" err="1" smtClean="0"/>
              <a:t>Kodek</a:t>
            </a:r>
            <a:r>
              <a:rPr lang="de-DE" dirty="0" smtClean="0"/>
              <a:t>, Besitzstörung – Materielle Grundlagen und verfahrensrechtliche Ausgestaltung des Besitzschutzes (2001)</a:t>
            </a:r>
          </a:p>
        </p:txBody>
      </p:sp>
    </p:spTree>
    <p:extLst>
      <p:ext uri="{BB962C8B-B14F-4D97-AF65-F5344CB8AC3E}">
        <p14:creationId xmlns:p14="http://schemas.microsoft.com/office/powerpoint/2010/main" val="420069730"/>
      </p:ext>
    </p:extLst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3"/>
          <p:cNvSpPr txBox="1">
            <a:spLocks noGrp="1"/>
          </p:cNvSpPr>
          <p:nvPr>
            <p:ph type="body" sz="quarter" idx="10"/>
          </p:nvPr>
        </p:nvSpPr>
        <p:spPr>
          <a:xfrm>
            <a:off x="1692275" y="2559050"/>
            <a:ext cx="2755900" cy="1811338"/>
          </a:xfrm>
        </p:spPr>
        <p:txBody>
          <a:bodyPr>
            <a:noAutofit/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de-DE" sz="900" b="1" smtClean="0"/>
              <a:t>Institut für Zivil- und Unternehmensrecht</a:t>
            </a:r>
            <a:endParaRPr lang="de-DE" sz="900" smtClean="0"/>
          </a:p>
          <a:p>
            <a:pPr defTabSz="912813" fontAlgn="base">
              <a:spcBef>
                <a:spcPct val="0"/>
              </a:spcBef>
              <a:spcAft>
                <a:spcPct val="0"/>
              </a:spcAft>
              <a:buClr>
                <a:srgbClr val="83B43A"/>
              </a:buClr>
            </a:pPr>
            <a:r>
              <a:rPr lang="de-AT" sz="900" smtClean="0"/>
              <a:t>Welthandelsplatz 1, 1020 </a:t>
            </a:r>
            <a:r>
              <a:rPr lang="de-DE" sz="900" smtClean="0"/>
              <a:t>Vienna, Austria</a:t>
            </a:r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endParaRPr lang="de-DE" sz="900" smtClean="0"/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endParaRPr lang="de-DE" sz="900" smtClean="0"/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endParaRPr lang="de-DE" sz="900" smtClean="0"/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de-DE" sz="900" b="1" smtClean="0"/>
              <a:t>Univ.-Prof.  Dr. GEORG KODEK, LL.M.</a:t>
            </a:r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endParaRPr lang="de-DE" sz="900" smtClean="0"/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de-DE" sz="900" smtClean="0"/>
              <a:t>T +43-1-313 36-4276DW</a:t>
            </a:r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de-DE" sz="900" smtClean="0">
                <a:hlinkClick r:id="rId2"/>
              </a:rPr>
              <a:t>Georg.kodek@wu.ac.at</a:t>
            </a:r>
            <a:endParaRPr lang="de-DE" sz="900" smtClean="0"/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de-DE" sz="900" smtClean="0">
                <a:hlinkClick r:id="rId3"/>
              </a:rPr>
              <a:t>www.wu.ac.at/privatrecht</a:t>
            </a:r>
            <a:endParaRPr lang="de-DE" sz="900" smtClean="0"/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endParaRPr lang="de-DE" sz="900" smtClean="0"/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endParaRPr lang="de-AT" sz="900" smtClean="0"/>
          </a:p>
        </p:txBody>
      </p:sp>
      <p:sp>
        <p:nvSpPr>
          <p:cNvPr id="46082" name="Titel 6"/>
          <p:cNvSpPr>
            <a:spLocks noGrp="1"/>
          </p:cNvSpPr>
          <p:nvPr>
            <p:ph type="title"/>
          </p:nvPr>
        </p:nvSpPr>
        <p:spPr>
          <a:xfrm>
            <a:off x="461963" y="265113"/>
            <a:ext cx="6281737" cy="952500"/>
          </a:xfrm>
        </p:spPr>
        <p:txBody>
          <a:bodyPr/>
          <a:lstStyle/>
          <a:p>
            <a:r>
              <a:rPr lang="de-AT" dirty="0" smtClean="0"/>
              <a:t>Danke für Ihre Aufmerksamkeit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Fußzeile</a:t>
            </a:r>
            <a:endParaRPr lang="de-AT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Seite </a:t>
            </a:r>
            <a:fld id="{421E8D3C-9360-4266-AC00-5EB4373872A7}" type="slidenum">
              <a:rPr lang="de-AT"/>
              <a:pPr>
                <a:defRPr/>
              </a:pPr>
              <a:t>52</a:t>
            </a:fld>
            <a:endParaRPr lang="de-AT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>
          <a:xfrm>
            <a:off x="461963" y="320675"/>
            <a:ext cx="6281737" cy="952500"/>
          </a:xfrm>
        </p:spPr>
        <p:txBody>
          <a:bodyPr/>
          <a:lstStyle/>
          <a:p>
            <a:r>
              <a:rPr lang="de-AT" altLang="de-DE" dirty="0" smtClean="0"/>
              <a:t/>
            </a:r>
            <a:br>
              <a:rPr lang="de-AT" altLang="de-DE" dirty="0" smtClean="0"/>
            </a:br>
            <a:r>
              <a:rPr lang="de-AT" altLang="de-DE" dirty="0" smtClean="0"/>
              <a:t>Grundbegriffe I</a:t>
            </a:r>
            <a:endParaRPr lang="de-AT" dirty="0" smtClean="0"/>
          </a:p>
        </p:txBody>
      </p:sp>
      <p:sp>
        <p:nvSpPr>
          <p:cNvPr id="20482" name="Inhaltsplatzhalter 2"/>
          <p:cNvSpPr>
            <a:spLocks noGrp="1"/>
          </p:cNvSpPr>
          <p:nvPr>
            <p:ph idx="1"/>
          </p:nvPr>
        </p:nvSpPr>
        <p:spPr>
          <a:xfrm>
            <a:off x="461963" y="1547813"/>
            <a:ext cx="7775575" cy="3657600"/>
          </a:xfrm>
        </p:spPr>
        <p:txBody>
          <a:bodyPr/>
          <a:lstStyle/>
          <a:p>
            <a:pPr algn="just">
              <a:lnSpc>
                <a:spcPts val="3300"/>
              </a:lnSpc>
              <a:spcAft>
                <a:spcPct val="10000"/>
              </a:spcAft>
            </a:pPr>
            <a:r>
              <a:rPr lang="de-AT" altLang="de-DE" sz="2400" dirty="0" smtClean="0"/>
              <a:t>Dingliche Rechte – absolute Rechte – relative Rechte</a:t>
            </a:r>
          </a:p>
          <a:p>
            <a:pPr algn="just">
              <a:lnSpc>
                <a:spcPts val="3300"/>
              </a:lnSpc>
              <a:spcAft>
                <a:spcPct val="10000"/>
              </a:spcAft>
            </a:pPr>
            <a:r>
              <a:rPr lang="de-DE" altLang="de-DE" sz="2400" dirty="0" smtClean="0"/>
              <a:t>Sachbegriff</a:t>
            </a:r>
          </a:p>
          <a:p>
            <a:pPr algn="just">
              <a:lnSpc>
                <a:spcPts val="3300"/>
              </a:lnSpc>
              <a:spcAft>
                <a:spcPct val="10000"/>
              </a:spcAft>
            </a:pPr>
            <a:r>
              <a:rPr lang="de-AT" altLang="de-DE" sz="2400" dirty="0" smtClean="0"/>
              <a:t>Typenzwang</a:t>
            </a:r>
          </a:p>
          <a:p>
            <a:pPr algn="just">
              <a:lnSpc>
                <a:spcPts val="3300"/>
              </a:lnSpc>
              <a:spcAft>
                <a:spcPct val="10000"/>
              </a:spcAft>
            </a:pPr>
            <a:r>
              <a:rPr lang="de-DE" altLang="de-DE" sz="2400" dirty="0" smtClean="0"/>
              <a:t>Spezialität</a:t>
            </a:r>
          </a:p>
          <a:p>
            <a:pPr algn="just">
              <a:lnSpc>
                <a:spcPts val="3300"/>
              </a:lnSpc>
              <a:spcAft>
                <a:spcPct val="10000"/>
              </a:spcAft>
            </a:pPr>
            <a:r>
              <a:rPr lang="de-DE" altLang="de-DE" sz="2400" dirty="0" smtClean="0"/>
              <a:t>Dingliches Rechtsgeschäft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Definition der Sache in § 285: alles, was von der Person verschieden ist und zum Gebrauch des Menschen dient.</a:t>
            </a:r>
          </a:p>
          <a:p>
            <a:pPr lvl="1"/>
            <a:r>
              <a:rPr lang="de-DE" dirty="0" smtClean="0"/>
              <a:t>Zu Tieren </a:t>
            </a:r>
            <a:r>
              <a:rPr lang="de-DE" dirty="0" err="1" smtClean="0"/>
              <a:t>vgl</a:t>
            </a:r>
            <a:r>
              <a:rPr lang="de-DE" dirty="0" smtClean="0"/>
              <a:t> § 285a</a:t>
            </a:r>
          </a:p>
          <a:p>
            <a:pPr lvl="1"/>
            <a:r>
              <a:rPr lang="de-DE" dirty="0" smtClean="0"/>
              <a:t>Das ABGB hält diesen weiten Sachbegriff aber nicht durch, </a:t>
            </a:r>
            <a:r>
              <a:rPr lang="de-DE" dirty="0" err="1" smtClean="0"/>
              <a:t>zB</a:t>
            </a:r>
            <a:r>
              <a:rPr lang="de-DE" dirty="0" smtClean="0"/>
              <a:t> beziehen sich Bestimmungen über Übertragung von Eigentum nur auf körperliche Sachen (Übertragung von Forderungen ist Zession)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87147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Einteilungen von Sachen:</a:t>
            </a:r>
          </a:p>
          <a:p>
            <a:pPr lvl="1"/>
            <a:r>
              <a:rPr lang="de-DE" dirty="0" smtClean="0"/>
              <a:t>Körperlich – unkörperlich</a:t>
            </a:r>
          </a:p>
          <a:p>
            <a:pPr lvl="1"/>
            <a:r>
              <a:rPr lang="de-DE" dirty="0" smtClean="0"/>
              <a:t>Öffentlich – privat</a:t>
            </a:r>
          </a:p>
          <a:p>
            <a:pPr lvl="1"/>
            <a:r>
              <a:rPr lang="de-DE" dirty="0" smtClean="0"/>
              <a:t>Teilbar – unteilbar</a:t>
            </a:r>
          </a:p>
          <a:p>
            <a:pPr lvl="1"/>
            <a:r>
              <a:rPr lang="de-DE" dirty="0" smtClean="0"/>
              <a:t>Verbrauchbar – </a:t>
            </a:r>
            <a:r>
              <a:rPr lang="de-DE" dirty="0" err="1" smtClean="0"/>
              <a:t>unverbrauchbar</a:t>
            </a:r>
            <a:endParaRPr lang="de-DE" dirty="0" smtClean="0"/>
          </a:p>
          <a:p>
            <a:pPr lvl="1"/>
            <a:r>
              <a:rPr lang="de-DE" dirty="0" smtClean="0"/>
              <a:t>Schätzbar – unschätzbar</a:t>
            </a:r>
          </a:p>
          <a:p>
            <a:pPr lvl="1"/>
            <a:r>
              <a:rPr lang="de-DE" dirty="0" smtClean="0"/>
              <a:t>Vertretbar – unvertretbar</a:t>
            </a:r>
          </a:p>
          <a:p>
            <a:pPr lvl="1"/>
            <a:r>
              <a:rPr lang="de-DE" dirty="0" smtClean="0"/>
              <a:t>Beweglich - unbeweglich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39633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Einfache und zusammengesetzte Sachen</a:t>
            </a:r>
          </a:p>
          <a:p>
            <a:r>
              <a:rPr lang="de-DE" dirty="0" smtClean="0"/>
              <a:t>Zubehör (teilt </a:t>
            </a:r>
            <a:r>
              <a:rPr lang="de-DE" dirty="0" err="1" smtClean="0"/>
              <a:t>iZw</a:t>
            </a:r>
            <a:r>
              <a:rPr lang="de-DE" dirty="0" smtClean="0"/>
              <a:t> Schicksal der Hauptsache)</a:t>
            </a:r>
          </a:p>
          <a:p>
            <a:r>
              <a:rPr lang="de-DE" dirty="0" smtClean="0"/>
              <a:t>Maschineneigentum (§ 297a)</a:t>
            </a:r>
          </a:p>
          <a:p>
            <a:r>
              <a:rPr lang="de-DE" i="1" dirty="0" err="1" smtClean="0"/>
              <a:t>Superficies</a:t>
            </a:r>
            <a:r>
              <a:rPr lang="de-DE" i="1" dirty="0" smtClean="0"/>
              <a:t> solo </a:t>
            </a:r>
            <a:r>
              <a:rPr lang="de-DE" i="1" dirty="0" err="1" smtClean="0"/>
              <a:t>cedit</a:t>
            </a:r>
            <a:r>
              <a:rPr lang="de-DE" i="1" dirty="0" smtClean="0"/>
              <a:t> </a:t>
            </a:r>
            <a:r>
              <a:rPr lang="de-DE" dirty="0" smtClean="0"/>
              <a:t>(§ 435)</a:t>
            </a:r>
          </a:p>
          <a:p>
            <a:pPr lvl="1"/>
            <a:r>
              <a:rPr lang="de-DE" dirty="0" smtClean="0"/>
              <a:t>Setzt aber voraus, dass Belassungsabsicht besteht</a:t>
            </a:r>
          </a:p>
          <a:p>
            <a:pPr lvl="1"/>
            <a:r>
              <a:rPr lang="de-DE" dirty="0" smtClean="0"/>
              <a:t>Sonst: </a:t>
            </a:r>
            <a:r>
              <a:rPr lang="de-DE" dirty="0" err="1" smtClean="0"/>
              <a:t>Superädifikat</a:t>
            </a:r>
            <a:r>
              <a:rPr lang="de-DE" dirty="0" smtClean="0"/>
              <a:t> (sonderrechtsfähig, übertragen durch Urkundenhinterlegung)</a:t>
            </a:r>
            <a:endParaRPr lang="de-DE" dirty="0"/>
          </a:p>
          <a:p>
            <a:pPr lvl="2"/>
            <a:r>
              <a:rPr lang="de-DE" dirty="0" smtClean="0"/>
              <a:t>Mangelnde Belassungsabsicht kann sich ergeben aus</a:t>
            </a:r>
          </a:p>
          <a:p>
            <a:pPr lvl="3"/>
            <a:r>
              <a:rPr lang="de-DE" dirty="0" smtClean="0"/>
              <a:t>Technischen Kriterien (Art der Ausführung)</a:t>
            </a:r>
          </a:p>
          <a:p>
            <a:pPr lvl="3"/>
            <a:r>
              <a:rPr lang="de-DE" dirty="0" smtClean="0"/>
              <a:t>Vertragliche Ausgestaltung (beschränktes Nutzungsrecht, Abriss- oder Rückgabeverpflichtung)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54777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U Musterpr%C3%A4sentation 16zu10 blau-gr%C3%BCn">
  <a:themeElements>
    <a:clrScheme name="WU neu">
      <a:dk1>
        <a:srgbClr val="000000"/>
      </a:dk1>
      <a:lt1>
        <a:sysClr val="window" lastClr="FFFFFF"/>
      </a:lt1>
      <a:dk2>
        <a:srgbClr val="002E60"/>
      </a:dk2>
      <a:lt2>
        <a:srgbClr val="E5F5FA"/>
      </a:lt2>
      <a:accent1>
        <a:srgbClr val="002E60"/>
      </a:accent1>
      <a:accent2>
        <a:srgbClr val="0096D3"/>
      </a:accent2>
      <a:accent3>
        <a:srgbClr val="83B43A"/>
      </a:accent3>
      <a:accent4>
        <a:srgbClr val="005F3B"/>
      </a:accent4>
      <a:accent5>
        <a:srgbClr val="406288"/>
      </a:accent5>
      <a:accent6>
        <a:srgbClr val="532481"/>
      </a:accent6>
      <a:hlink>
        <a:srgbClr val="406288"/>
      </a:hlink>
      <a:folHlink>
        <a:srgbClr val="008FAA"/>
      </a:folHlink>
    </a:clrScheme>
    <a:fontScheme name="WU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Musterpr%C3%A4sentation 16zu10 blau-gr%C3%BCn 1">
        <a:dk1>
          <a:srgbClr val="000000"/>
        </a:dk1>
        <a:lt1>
          <a:srgbClr val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FFFFFF"/>
        </a:accent3>
        <a:accent4>
          <a:srgbClr val="000000"/>
        </a:accent4>
        <a:accent5>
          <a:srgbClr val="AAC9E6"/>
        </a:accent5>
        <a:accent6>
          <a:srgbClr val="002956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WU Musterpräsentation 16zu10 blau-grün.potx" id="{21050CF8-7081-4A9E-BCFA-4083254432C4}" vid="{F2DAAA81-5039-4AE0-BC72-0C2C2EFAA8B1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WU Musterpr%C3%A4sentation 16zu10 blau-gr%C3%BCn</Template>
  <TotalTime>0</TotalTime>
  <Words>2321</Words>
  <Application>Microsoft Office PowerPoint</Application>
  <PresentationFormat>Předvádění na obrazovce (16:10)</PresentationFormat>
  <Paragraphs>364</Paragraphs>
  <Slides>52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3" baseType="lpstr">
      <vt:lpstr>WU Musterpr%C3%A4sentation 16zu10 blau-gr%C3%BCn</vt:lpstr>
      <vt:lpstr>Grundzüge des Sachenrechts</vt:lpstr>
      <vt:lpstr>Übersicht</vt:lpstr>
      <vt:lpstr>1. Einführung</vt:lpstr>
      <vt:lpstr>Prezentace aplikace PowerPoint</vt:lpstr>
      <vt:lpstr>Einige berühmte Sachenrechtslehrer</vt:lpstr>
      <vt:lpstr> Grundbegriffe I</vt:lpstr>
      <vt:lpstr>Prezentace aplikace PowerPoint</vt:lpstr>
      <vt:lpstr>Prezentace aplikace PowerPoint</vt:lpstr>
      <vt:lpstr>Prezentace aplikace PowerPoint</vt:lpstr>
      <vt:lpstr>Grundbegriffe II</vt:lpstr>
      <vt:lpstr>2. Besitz</vt:lpstr>
      <vt:lpstr>Prezentace aplikace PowerPoint</vt:lpstr>
      <vt:lpstr>Prezentace aplikace PowerPoint</vt:lpstr>
      <vt:lpstr>Prezentace aplikace PowerPoint</vt:lpstr>
      <vt:lpstr>Prezentace aplikace PowerPoint</vt:lpstr>
      <vt:lpstr>3. Eigentum</vt:lpstr>
      <vt:lpstr>Prezentace aplikace PowerPoint</vt:lpstr>
      <vt:lpstr>Prezentace aplikace PowerPoint</vt:lpstr>
      <vt:lpstr>Gutgläubiger Eigentumserwerb (§ 367 ABGB)</vt:lpstr>
      <vt:lpstr>Prezentace aplikace PowerPoint</vt:lpstr>
      <vt:lpstr>Liegenschaftserwerb</vt:lpstr>
      <vt:lpstr>Prezentace aplikace PowerPoint</vt:lpstr>
      <vt:lpstr>Grundbuchsauszug - Beispiel </vt:lpstr>
      <vt:lpstr>Prezentace aplikace PowerPoint</vt:lpstr>
      <vt:lpstr>Schutz des Eigentums</vt:lpstr>
      <vt:lpstr>Nachbarrecht</vt:lpstr>
      <vt:lpstr>4. Dingliche Sicherungsrechte</vt:lpstr>
      <vt:lpstr>Kreditsicherheiten – Überblick</vt:lpstr>
      <vt:lpstr>4.1 Pfandrecht I</vt:lpstr>
      <vt:lpstr>Pfandrecht II</vt:lpstr>
      <vt:lpstr>„normale“ Pfandbestellung</vt:lpstr>
      <vt:lpstr>Pfandbestellung durch Dritten</vt:lpstr>
      <vt:lpstr>Pfandrechtserwerb</vt:lpstr>
      <vt:lpstr>Pfandrecht III</vt:lpstr>
      <vt:lpstr>Titel und Modus</vt:lpstr>
      <vt:lpstr>Pfandrecht IV</vt:lpstr>
      <vt:lpstr>Verwertung des Pfandrechts</vt:lpstr>
      <vt:lpstr>Pfandrecht V</vt:lpstr>
      <vt:lpstr>Pfandrecht VI</vt:lpstr>
      <vt:lpstr>4.2. Sicherungsübereignung</vt:lpstr>
      <vt:lpstr>4.3. Sicherungszession</vt:lpstr>
      <vt:lpstr>4.4. Eigentumsvorbehalt</vt:lpstr>
      <vt:lpstr>Eigentumsvorbehalt II</vt:lpstr>
      <vt:lpstr>4.5. Zurückbehaltungsrecht</vt:lpstr>
      <vt:lpstr>4.6. Exkurs: Die „Vinkulierung“ von Versicherungsforderungen </vt:lpstr>
      <vt:lpstr>5. Sonstige Sachenrechte</vt:lpstr>
      <vt:lpstr>Prezentace aplikace PowerPoint</vt:lpstr>
      <vt:lpstr>Prezentace aplikace PowerPoint</vt:lpstr>
      <vt:lpstr>Prezentace aplikace PowerPoint</vt:lpstr>
      <vt:lpstr>Prezentace aplikace PowerPoint</vt:lpstr>
      <vt:lpstr>6. Ausgewählte Literatur</vt:lpstr>
      <vt:lpstr>Danke für Ihre Aufmerksamkeit</vt:lpstr>
    </vt:vector>
  </TitlesOfParts>
  <Company>WU-Wien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Titelfolie für Texte, die auch länger sein können</dc:title>
  <dc:creator>Helga Rossler</dc:creator>
  <cp:lastModifiedBy>204602</cp:lastModifiedBy>
  <cp:revision>36</cp:revision>
  <dcterms:created xsi:type="dcterms:W3CDTF">2013-10-08T07:40:38Z</dcterms:created>
  <dcterms:modified xsi:type="dcterms:W3CDTF">2016-10-07T22:30:06Z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0x010100BCF651A35DF3154DB01328AF51148DAE</vt:lpwstr>
  </property>
  <property fmtid="{D5CDD505-2E9C-101B-9397-08002B2CF9AE}" pid="3" name="Order">
    <vt:r8>23700</vt:r8>
  </property>
  <property fmtid="{D5CDD505-2E9C-101B-9397-08002B2CF9AE}" pid="4" name="WU Thema">
    <vt:lpwstr>403;#Corporate Design|19895bcd-b158-45ae-ab7b-f5ca217dfcec;#1028;#WU Vorlagen|e1b88cb0-f013-4860-af99-230b47ac7aa3</vt:lpwstr>
  </property>
  <property fmtid="{D5CDD505-2E9C-101B-9397-08002B2CF9AE}" pid="5" name="Dokumentenart">
    <vt:lpwstr>266;#Vorlagen|17fc50ed-8ad1-47be-ab12-04243fd74ddb</vt:lpwstr>
  </property>
  <property fmtid="{D5CDD505-2E9C-101B-9397-08002B2CF9AE}" pid="6" name="Kategorie">
    <vt:lpwstr>Präsentationen</vt:lpwstr>
  </property>
  <property fmtid="{D5CDD505-2E9C-101B-9397-08002B2CF9AE}" pid="7" name="Beschreibung">
    <vt:lpwstr>Musterpräsentation mit Beispielfolien im Format 16 :10 für den neuen WU-Campus im Farbschema Blau-Grün</vt:lpwstr>
  </property>
  <property fmtid="{D5CDD505-2E9C-101B-9397-08002B2CF9AE}" pid="8" name="TaxCatchAll">
    <vt:lpwstr>403;#;#1028;#;#266;#</vt:lpwstr>
  </property>
  <property fmtid="{D5CDD505-2E9C-101B-9397-08002B2CF9AE}" pid="9" name="DokumentenartTaxHTField0">
    <vt:lpwstr>Vorlagen17fc50ed-8ad1-47be-ab12-04243fd74ddb</vt:lpwstr>
  </property>
  <property fmtid="{D5CDD505-2E9C-101B-9397-08002B2CF9AE}" pid="10" name="WU ThemaTaxHTField0">
    <vt:lpwstr>Corporate Design19895bcd-b158-45ae-ab7b-f5ca217dfcecWU Vorlagene1b88cb0-f013-4860-af99-230b47ac7aa3</vt:lpwstr>
  </property>
  <property fmtid="{D5CDD505-2E9C-101B-9397-08002B2CF9AE}" pid="11" name="Format">
    <vt:lpwstr>Office 2007/2010</vt:lpwstr>
  </property>
</Properties>
</file>