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1"/>
  </p:sldMasterIdLst>
  <p:notesMasterIdLst>
    <p:notesMasterId r:id="rId48"/>
  </p:notesMasterIdLst>
  <p:handoutMasterIdLst>
    <p:handoutMasterId r:id="rId49"/>
  </p:handoutMasterIdLst>
  <p:sldIdLst>
    <p:sldId id="256" r:id="rId2"/>
    <p:sldId id="329"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9" r:id="rId32"/>
    <p:sldId id="40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24"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24" d="100"/>
          <a:sy n="124" d="100"/>
        </p:scale>
        <p:origin x="132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hadas@rect.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796072" y="2565401"/>
            <a:ext cx="7518400" cy="2663825"/>
          </a:xfrm>
        </p:spPr>
        <p:txBody>
          <a:bodyPr/>
          <a:lstStyle/>
          <a:p>
            <a:pPr algn="ctr"/>
            <a:r>
              <a:rPr lang="cs-CZ" altLang="cs-CZ" sz="3600" dirty="0" smtClean="0">
                <a:solidFill>
                  <a:srgbClr val="002060"/>
                </a:solidFill>
              </a:rPr>
              <a:t>Kontrola veřejných zakázek II – praktické příklady</a:t>
            </a:r>
            <a:endParaRPr lang="cs-CZ" altLang="cs-CZ"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000" dirty="0"/>
              <a:t>ŘO zvolily různý přístup k implementaci MP</a:t>
            </a:r>
          </a:p>
          <a:p>
            <a:r>
              <a:rPr lang="cs-CZ" sz="2000" dirty="0"/>
              <a:t>MP stanoví, že pravidla OP nesmí být méně přísná, nezakazuje však přísnější přístup ŘO</a:t>
            </a:r>
          </a:p>
          <a:p>
            <a:r>
              <a:rPr lang="cs-CZ" sz="2000" dirty="0"/>
              <a:t>Příklady zpřísnění PVD oproti MP: </a:t>
            </a:r>
          </a:p>
          <a:p>
            <a:r>
              <a:rPr lang="cs-CZ" sz="2000" dirty="0"/>
              <a:t>OP PIK: výběrové řízení nelze zahájit uzavřenou výzvou ani u tzv. zakázek malé hodnoty, není uvedena možnost vyjednávání o nabídkách, nelze omezovat počet dodavatelů atd.</a:t>
            </a:r>
          </a:p>
          <a:p>
            <a:r>
              <a:rPr lang="cs-CZ" sz="2000" dirty="0"/>
              <a:t>Proč ŘO volí přísnější přístup? </a:t>
            </a:r>
          </a:p>
          <a:p>
            <a:r>
              <a:rPr lang="cs-CZ" sz="2000" dirty="0"/>
              <a:t>Zajistí přísnější pravidla účelnější vynaložení dotačních prostředků?</a:t>
            </a:r>
          </a:p>
          <a:p>
            <a:r>
              <a:rPr lang="cs-CZ" sz="2000" dirty="0"/>
              <a:t>Každý OP má částečně odchylná PVD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59678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600" dirty="0"/>
              <a:t>Kdo zadává dle zákona, kdo dle MP?</a:t>
            </a:r>
          </a:p>
          <a:p>
            <a:r>
              <a:rPr lang="cs-CZ" sz="2600" dirty="0"/>
              <a:t>Dle zákona zadávají subjekty v zákoně výslovně uvedené:</a:t>
            </a:r>
          </a:p>
          <a:p>
            <a:pPr lvl="1"/>
            <a:r>
              <a:rPr lang="cs-CZ" dirty="0"/>
              <a:t>Veřejní zadavatelé</a:t>
            </a:r>
          </a:p>
          <a:p>
            <a:pPr lvl="1"/>
            <a:r>
              <a:rPr lang="cs-CZ" dirty="0"/>
              <a:t>„Sektoroví“ zadavatelé</a:t>
            </a:r>
          </a:p>
          <a:p>
            <a:pPr lvl="1"/>
            <a:r>
              <a:rPr lang="cs-CZ" dirty="0"/>
              <a:t>„Dotovaní“ zadavatelé</a:t>
            </a:r>
          </a:p>
          <a:p>
            <a:r>
              <a:rPr lang="cs-CZ" sz="2600" dirty="0"/>
              <a:t>Může příjemce dobrovolně zvolit postup dle zákona?</a:t>
            </a:r>
          </a:p>
          <a:p>
            <a:r>
              <a:rPr lang="cs-CZ" sz="2600" dirty="0"/>
              <a:t>Poskytovatel dotace nemůže po příjemcích požadovat postup v rozporu se </a:t>
            </a:r>
            <a:r>
              <a:rPr lang="cs-CZ" sz="2600" dirty="0" smtClean="0"/>
              <a:t>zákonem</a:t>
            </a:r>
            <a:endParaRPr lang="cs-CZ" sz="26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31049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086" y="752168"/>
            <a:ext cx="8086635" cy="726103"/>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24337" y="1575260"/>
            <a:ext cx="8082321" cy="4766545"/>
          </a:xfrm>
        </p:spPr>
        <p:txBody>
          <a:bodyPr/>
          <a:lstStyle/>
          <a:p>
            <a:r>
              <a:rPr lang="cs-CZ" dirty="0"/>
              <a:t>Dřívější PVD OPPI: </a:t>
            </a:r>
          </a:p>
          <a:p>
            <a:pPr lvl="1"/>
            <a:r>
              <a:rPr lang="cs-CZ" sz="2000" dirty="0"/>
              <a:t>Má-li žadatel povinnost postupovat dle PVD, nelze dobrovolně zvolit postup dle Zákona místo PVD</a:t>
            </a:r>
          </a:p>
          <a:p>
            <a:r>
              <a:rPr lang="cs-CZ" dirty="0"/>
              <a:t>Pravidla OPPI verze z roku 2008: </a:t>
            </a:r>
          </a:p>
          <a:p>
            <a:pPr lvl="1"/>
            <a:r>
              <a:rPr lang="cs-CZ" sz="2000" dirty="0"/>
              <a:t>Bez dodržení těchto pravidel nemohou být výdaje spojené se zakázkou považovány za způsobilé </a:t>
            </a:r>
          </a:p>
          <a:p>
            <a:pPr lvl="1"/>
            <a:r>
              <a:rPr lang="cs-CZ" sz="2000" dirty="0"/>
              <a:t>Dobrovolný postup podle zákona nenahrazuje splnění povinností dle PVD</a:t>
            </a:r>
          </a:p>
          <a:p>
            <a:r>
              <a:rPr lang="cs-CZ" dirty="0"/>
              <a:t>Pravidla OP VVV:</a:t>
            </a:r>
          </a:p>
          <a:p>
            <a:pPr lvl="1"/>
            <a:r>
              <a:rPr lang="cs-CZ" sz="2000" dirty="0"/>
              <a:t>Zadavatelé mohou při zadávání zakázek malé hodnoty nebo zakázek vyšší hodnoty zvolit přísnější postupy, než jaké jsou upravené v oddílech 12.2 a 12.3, včetně zadání takových zakázek v zadávacím řízení podle </a:t>
            </a:r>
            <a:r>
              <a:rPr lang="cs-CZ" sz="2000" dirty="0" smtClean="0"/>
              <a:t>ZVZ/ZZVZ</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4113358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hodnoty:</a:t>
            </a:r>
          </a:p>
          <a:p>
            <a:pPr lvl="1"/>
            <a:r>
              <a:rPr lang="cs-CZ" sz="2000" dirty="0">
                <a:solidFill>
                  <a:prstClr val="black"/>
                </a:solidFill>
              </a:rPr>
              <a:t>Zakázky malé hodnoty: </a:t>
            </a:r>
          </a:p>
          <a:p>
            <a:pPr lvl="2"/>
            <a:r>
              <a:rPr lang="cs-CZ" sz="2000" dirty="0">
                <a:solidFill>
                  <a:prstClr val="black"/>
                </a:solidFill>
              </a:rPr>
              <a:t>&lt; 2 mil. Kč dodávky a služby </a:t>
            </a:r>
          </a:p>
          <a:p>
            <a:pPr lvl="2"/>
            <a:r>
              <a:rPr lang="cs-CZ" sz="2000" dirty="0">
                <a:solidFill>
                  <a:prstClr val="black"/>
                </a:solidFill>
              </a:rPr>
              <a:t>&lt; 6 mil. Kč stavební práce</a:t>
            </a:r>
          </a:p>
          <a:p>
            <a:pPr lvl="1"/>
            <a:r>
              <a:rPr lang="cs-CZ" sz="2000" dirty="0">
                <a:solidFill>
                  <a:prstClr val="black"/>
                </a:solidFill>
              </a:rPr>
              <a:t>Zakázky vyšší hodnoty: </a:t>
            </a:r>
          </a:p>
          <a:p>
            <a:pPr lvl="2"/>
            <a:r>
              <a:rPr lang="cs-CZ" sz="2000" dirty="0">
                <a:solidFill>
                  <a:prstClr val="black"/>
                </a:solidFill>
              </a:rPr>
              <a:t>≥ 2 mil. Kč dodávky a služby </a:t>
            </a:r>
          </a:p>
          <a:p>
            <a:pPr lvl="2"/>
            <a:r>
              <a:rPr lang="cs-CZ" sz="2000" dirty="0">
                <a:solidFill>
                  <a:prstClr val="black"/>
                </a:solidFill>
              </a:rPr>
              <a:t>≥ 6 mil. Kč stavební práce</a:t>
            </a:r>
          </a:p>
          <a:p>
            <a:pPr lvl="0"/>
            <a:r>
              <a:rPr lang="cs-CZ" dirty="0">
                <a:solidFill>
                  <a:prstClr val="black"/>
                </a:solidFill>
              </a:rPr>
              <a:t>Možnost přímého nákupu mimo postupy MP:</a:t>
            </a:r>
          </a:p>
          <a:p>
            <a:pPr lvl="1"/>
            <a:r>
              <a:rPr lang="cs-CZ" sz="2000" dirty="0">
                <a:solidFill>
                  <a:prstClr val="black"/>
                </a:solidFill>
              </a:rPr>
              <a:t>ZMH &lt; 400 000 Kč pro zadavatele dle ZVZ</a:t>
            </a:r>
          </a:p>
          <a:p>
            <a:pPr lvl="1"/>
            <a:r>
              <a:rPr lang="cs-CZ" sz="2000" dirty="0">
                <a:solidFill>
                  <a:prstClr val="black"/>
                </a:solidFill>
              </a:rPr>
              <a:t>ZMH &lt; 500 000 Kč jiní zadavatelé než dle </a:t>
            </a:r>
            <a:r>
              <a:rPr lang="cs-CZ" sz="2000" dirty="0" smtClean="0">
                <a:solidFill>
                  <a:prstClr val="black"/>
                </a:solidFill>
              </a:rPr>
              <a:t>ZVZ</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31991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sz="2000" dirty="0">
                <a:solidFill>
                  <a:prstClr val="black"/>
                </a:solidFill>
              </a:rPr>
              <a:t>Otevřená výzva</a:t>
            </a:r>
          </a:p>
          <a:p>
            <a:pPr lvl="1"/>
            <a:r>
              <a:rPr lang="cs-CZ" sz="2000" dirty="0">
                <a:solidFill>
                  <a:prstClr val="black"/>
                </a:solidFill>
              </a:rPr>
              <a:t>Uzavřená výzva (pouze zakázky malé hodnoty)</a:t>
            </a:r>
          </a:p>
          <a:p>
            <a:pPr lvl="1"/>
            <a:r>
              <a:rPr lang="cs-CZ" sz="2000" dirty="0">
                <a:solidFill>
                  <a:prstClr val="black"/>
                </a:solidFill>
              </a:rPr>
              <a:t>Elektronické tržiště</a:t>
            </a:r>
          </a:p>
          <a:p>
            <a:r>
              <a:rPr lang="cs-CZ" dirty="0">
                <a:solidFill>
                  <a:prstClr val="black"/>
                </a:solidFill>
              </a:rPr>
              <a:t>Zpřísnění oproti MP u některých OP:</a:t>
            </a:r>
          </a:p>
          <a:p>
            <a:pPr lvl="1"/>
            <a:r>
              <a:rPr lang="cs-CZ" sz="2000" dirty="0">
                <a:solidFill>
                  <a:prstClr val="black"/>
                </a:solidFill>
              </a:rPr>
              <a:t>OP PIK: VŘ pro zakázku malé hodnoty nelze zahájit uzavřenou výzvou</a:t>
            </a:r>
          </a:p>
          <a:p>
            <a:pPr lvl="1"/>
            <a:r>
              <a:rPr lang="cs-CZ" sz="2000" dirty="0">
                <a:solidFill>
                  <a:prstClr val="black"/>
                </a:solidFill>
              </a:rPr>
              <a:t>OPŽP: V rámci uzavřené výzvy musí veřejný zadavatel tuto výzvu uveřejnit na profilu (?)</a:t>
            </a:r>
          </a:p>
          <a:p>
            <a:pPr lvl="1"/>
            <a:r>
              <a:rPr lang="cs-CZ" sz="2000" dirty="0">
                <a:solidFill>
                  <a:prstClr val="black"/>
                </a:solidFill>
              </a:rPr>
              <a:t>PRV: V uzavřené výzvě vyzývá zadavatel písemnou výzvou nejméně 3 zájemce k podání nabídky. ...Zadavatel vybírá dodavatele z minimálně tří obdržených nabídek</a:t>
            </a:r>
            <a:r>
              <a:rPr lang="cs-CZ" sz="2000" dirty="0" smtClean="0">
                <a:solidFill>
                  <a:prstClr val="black"/>
                </a:solidFill>
              </a:rPr>
              <a:t>...</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408225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200" dirty="0">
                <a:solidFill>
                  <a:prstClr val="black"/>
                </a:solidFill>
              </a:rPr>
              <a:t>Stanovení finančních oprav</a:t>
            </a:r>
          </a:p>
          <a:p>
            <a:pPr lvl="0"/>
            <a:r>
              <a:rPr lang="cs-CZ" sz="2200" dirty="0">
                <a:solidFill>
                  <a:prstClr val="black"/>
                </a:solidFill>
              </a:rPr>
              <a:t>Rozhodnutí Evropské komise C(2013) 9527 (tzv. COCOF)</a:t>
            </a:r>
          </a:p>
          <a:p>
            <a:pPr lvl="0"/>
            <a:r>
              <a:rPr lang="cs-CZ" sz="2200" dirty="0">
                <a:solidFill>
                  <a:prstClr val="black"/>
                </a:solidFill>
              </a:rPr>
              <a:t>Zohlednit závažnost porušení pravidel a zásadu proporcionality</a:t>
            </a:r>
          </a:p>
          <a:p>
            <a:pPr lvl="0"/>
            <a:r>
              <a:rPr lang="cs-CZ" sz="2200" dirty="0">
                <a:solidFill>
                  <a:prstClr val="black"/>
                </a:solidFill>
              </a:rPr>
              <a:t>Porušení pouze formální povahy bez finančního dopadu bez finanční opravy</a:t>
            </a:r>
          </a:p>
          <a:p>
            <a:pPr lvl="0"/>
            <a:r>
              <a:rPr lang="cs-CZ" sz="2200" dirty="0">
                <a:solidFill>
                  <a:prstClr val="black"/>
                </a:solidFill>
              </a:rPr>
              <a:t>Nejzávažnější porušení (100 % hodnoty zakázky):</a:t>
            </a:r>
          </a:p>
          <a:p>
            <a:pPr lvl="1"/>
            <a:r>
              <a:rPr lang="cs-CZ" sz="2000" dirty="0">
                <a:solidFill>
                  <a:prstClr val="black"/>
                </a:solidFill>
              </a:rPr>
              <a:t>Zakázka zadána bez uveřejnění či odeslání oznámení</a:t>
            </a:r>
          </a:p>
          <a:p>
            <a:pPr lvl="1"/>
            <a:r>
              <a:rPr lang="cs-CZ" sz="2000" dirty="0">
                <a:solidFill>
                  <a:prstClr val="black"/>
                </a:solidFill>
              </a:rPr>
              <a:t>Umělé rozdělení předmětu zakázky pod limity stanovené MP</a:t>
            </a:r>
          </a:p>
          <a:p>
            <a:pPr lvl="1"/>
            <a:r>
              <a:rPr lang="cs-CZ" sz="2000" dirty="0">
                <a:solidFill>
                  <a:prstClr val="black"/>
                </a:solidFill>
              </a:rPr>
              <a:t>Při zadání zakázky nastal střet </a:t>
            </a:r>
            <a:r>
              <a:rPr lang="cs-CZ" sz="2000" dirty="0" smtClean="0">
                <a:solidFill>
                  <a:prstClr val="black"/>
                </a:solidFill>
              </a:rPr>
              <a:t>zájmů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08318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sz="2000" dirty="0"/>
              <a:t>ŘO</a:t>
            </a:r>
          </a:p>
          <a:p>
            <a:pPr lvl="1"/>
            <a:r>
              <a:rPr lang="cs-CZ" sz="2000" dirty="0"/>
              <a:t>AO MF</a:t>
            </a:r>
          </a:p>
          <a:p>
            <a:pPr lvl="1"/>
            <a:r>
              <a:rPr lang="cs-CZ" sz="2000" dirty="0"/>
              <a:t>NKÚ</a:t>
            </a:r>
          </a:p>
          <a:p>
            <a:pPr lvl="1"/>
            <a:r>
              <a:rPr lang="cs-CZ" sz="2000" dirty="0"/>
              <a:t>ÚOHS</a:t>
            </a:r>
          </a:p>
          <a:p>
            <a:pPr lvl="1"/>
            <a:r>
              <a:rPr lang="cs-CZ" sz="2000" dirty="0"/>
              <a:t>FÚ</a:t>
            </a:r>
          </a:p>
          <a:p>
            <a:pPr lvl="1"/>
            <a:r>
              <a:rPr lang="cs-CZ" sz="2000" dirty="0"/>
              <a:t>EÚD</a:t>
            </a:r>
          </a:p>
          <a:p>
            <a:pPr lvl="1"/>
            <a:r>
              <a:rPr lang="cs-CZ" sz="2000"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4095545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29"/>
            <a:ext cx="8086635" cy="747505"/>
          </a:xfrm>
        </p:spPr>
        <p:txBody>
          <a:bodyPr/>
          <a:lstStyle/>
          <a:p>
            <a:r>
              <a:rPr lang="cs-CZ" dirty="0">
                <a:solidFill>
                  <a:srgbClr val="002060"/>
                </a:solidFill>
              </a:rPr>
              <a:t>Postupy </a:t>
            </a:r>
            <a:r>
              <a:rPr lang="cs-CZ" dirty="0" smtClean="0">
                <a:solidFill>
                  <a:srgbClr val="002060"/>
                </a:solidFill>
              </a:rPr>
              <a:t>kontrolních orgánů</a:t>
            </a:r>
            <a:endParaRPr lang="cs-CZ" dirty="0"/>
          </a:p>
        </p:txBody>
      </p:sp>
      <p:sp>
        <p:nvSpPr>
          <p:cNvPr id="3" name="Zástupný symbol pro obsah 2"/>
          <p:cNvSpPr>
            <a:spLocks noGrp="1"/>
          </p:cNvSpPr>
          <p:nvPr>
            <p:ph idx="1"/>
          </p:nvPr>
        </p:nvSpPr>
        <p:spPr>
          <a:xfrm>
            <a:off x="480092" y="1634255"/>
            <a:ext cx="8082321" cy="4722300"/>
          </a:xfrm>
        </p:spPr>
        <p:txBody>
          <a:bodyPr/>
          <a:lstStyle/>
          <a:p>
            <a:pPr lvl="0"/>
            <a:r>
              <a:rPr lang="cs-CZ" sz="2800" dirty="0">
                <a:solidFill>
                  <a:prstClr val="black"/>
                </a:solidFill>
              </a:rPr>
              <a:t>Co tvoří předmět jedné VZ? </a:t>
            </a:r>
          </a:p>
          <a:p>
            <a:pPr lvl="0"/>
            <a:r>
              <a:rPr lang="cs-CZ" sz="2800" dirty="0">
                <a:solidFill>
                  <a:prstClr val="black"/>
                </a:solidFill>
              </a:rPr>
              <a:t>Stěžejní otázka, na kterou nenalezneme odpověď v </a:t>
            </a:r>
            <a:r>
              <a:rPr lang="cs-CZ" sz="2800" dirty="0" smtClean="0">
                <a:solidFill>
                  <a:prstClr val="black"/>
                </a:solidFill>
              </a:rPr>
              <a:t>ZVZ ani v novém ZZVZ</a:t>
            </a:r>
            <a:endParaRPr lang="cs-CZ" sz="2800" dirty="0">
              <a:solidFill>
                <a:prstClr val="black"/>
              </a:solidFill>
            </a:endParaRPr>
          </a:p>
          <a:p>
            <a:pPr lvl="0"/>
            <a:r>
              <a:rPr lang="cs-CZ" sz="2800" dirty="0">
                <a:solidFill>
                  <a:prstClr val="black"/>
                </a:solidFill>
              </a:rPr>
              <a:t>Věcná, místní a časová souvislost plnění, popř. funkční souvislost</a:t>
            </a:r>
          </a:p>
          <a:p>
            <a:r>
              <a:rPr lang="cs-CZ" sz="2800" dirty="0">
                <a:solidFill>
                  <a:prstClr val="black"/>
                </a:solidFill>
              </a:rPr>
              <a:t>Kontrolní orgány mají </a:t>
            </a:r>
            <a:r>
              <a:rPr lang="cs-CZ" sz="2800" dirty="0" smtClean="0">
                <a:solidFill>
                  <a:prstClr val="black"/>
                </a:solidFill>
              </a:rPr>
              <a:t>na předmět VZ často </a:t>
            </a:r>
            <a:r>
              <a:rPr lang="cs-CZ" sz="2800" dirty="0">
                <a:solidFill>
                  <a:prstClr val="black"/>
                </a:solidFill>
              </a:rPr>
              <a:t>podstatně odlišný </a:t>
            </a:r>
            <a:r>
              <a:rPr lang="cs-CZ" sz="2800" dirty="0" smtClean="0">
                <a:solidFill>
                  <a:prstClr val="black"/>
                </a:solidFill>
              </a:rPr>
              <a:t>pohled, </a:t>
            </a:r>
            <a:r>
              <a:rPr lang="cs-CZ" sz="2800" dirty="0">
                <a:solidFill>
                  <a:prstClr val="black"/>
                </a:solidFill>
              </a:rPr>
              <a:t>než příjemce</a:t>
            </a:r>
          </a:p>
          <a:p>
            <a:pPr marL="0" indent="0">
              <a:buNone/>
            </a:pPr>
            <a:endParaRPr lang="cs-CZ" sz="2800" dirty="0">
              <a:solidFill>
                <a:prstClr val="black"/>
              </a:solidFill>
            </a:endParaRP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23815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56830"/>
            <a:ext cx="8086635" cy="777002"/>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590009"/>
            <a:ext cx="8082321" cy="4692804"/>
          </a:xfrm>
        </p:spPr>
        <p:txBody>
          <a:bodyPr/>
          <a:lstStyle/>
          <a:p>
            <a:r>
              <a:rPr lang="cs-CZ" sz="2000" dirty="0">
                <a:solidFill>
                  <a:prstClr val="black"/>
                </a:solidFill>
              </a:rPr>
              <a:t>Projekt OPVK:</a:t>
            </a:r>
          </a:p>
          <a:p>
            <a:pPr lvl="1"/>
            <a:r>
              <a:rPr lang="cs-CZ" sz="1800" dirty="0">
                <a:solidFill>
                  <a:prstClr val="black"/>
                </a:solidFill>
              </a:rPr>
              <a:t>V rámci projektu pořízena 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proti zjištěním ŘO námitky</a:t>
            </a:r>
          </a:p>
          <a:p>
            <a:pPr lvl="1"/>
            <a:r>
              <a:rPr lang="cs-CZ" sz="1800" dirty="0">
                <a:solidFill>
                  <a:prstClr val="black"/>
                </a:solidFill>
              </a:rPr>
              <a:t>ŘO musí zohlednit organizační strukturu příjemce a přihlédnout k </a:t>
            </a:r>
            <a:r>
              <a:rPr lang="cs-CZ" sz="1800" dirty="0" smtClean="0">
                <a:solidFill>
                  <a:prstClr val="black"/>
                </a:solidFill>
              </a:rPr>
              <a:t>účelu</a:t>
            </a:r>
            <a:endParaRPr lang="cs-CZ" sz="1800" dirty="0">
              <a:solidFill>
                <a:prstClr val="black"/>
              </a:solidFill>
            </a:endParaRP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a:t>
            </a:r>
            <a:r>
              <a:rPr lang="cs-CZ" sz="1800" dirty="0" smtClean="0">
                <a:solidFill>
                  <a:prstClr val="black"/>
                </a:solidFill>
              </a:rPr>
              <a:t>porucha</a:t>
            </a:r>
            <a:endParaRPr lang="cs-CZ" sz="1800" dirty="0">
              <a:solidFill>
                <a:prstClr val="black"/>
              </a:solidFill>
            </a:endParaRP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a:t>
            </a:r>
            <a:r>
              <a:rPr lang="cs-CZ" sz="1800" dirty="0" smtClean="0">
                <a:solidFill>
                  <a:prstClr val="black"/>
                </a:solidFill>
              </a:rPr>
              <a:t>souvisejícími </a:t>
            </a:r>
            <a:r>
              <a:rPr lang="cs-CZ" sz="1800" dirty="0">
                <a:solidFill>
                  <a:prstClr val="black"/>
                </a:solidFill>
              </a:rPr>
              <a:t>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38089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797993"/>
            <a:ext cx="8086635" cy="647700"/>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82293" y="1542197"/>
            <a:ext cx="8082321" cy="4763069"/>
          </a:xfrm>
        </p:spPr>
        <p:txBody>
          <a:bodyPr/>
          <a:lstStyle/>
          <a:p>
            <a:r>
              <a:rPr lang="cs-CZ" dirty="0" smtClean="0"/>
              <a:t>Nákup </a:t>
            </a:r>
            <a:r>
              <a:rPr lang="cs-CZ" dirty="0"/>
              <a:t>p</a:t>
            </a:r>
            <a:r>
              <a:rPr lang="cs-CZ" dirty="0" smtClean="0"/>
              <a:t>řístrojů pro 2 projekty OP VaVpI – VŠB Ostrava</a:t>
            </a:r>
            <a:endParaRPr lang="cs-CZ" dirty="0"/>
          </a:p>
          <a:p>
            <a:r>
              <a:rPr lang="cs-CZ" dirty="0" smtClean="0"/>
              <a:t>ÚOHS-S0351/2014 ze dne 26. 8. 2015</a:t>
            </a:r>
            <a:r>
              <a:rPr lang="cs-CZ" dirty="0"/>
              <a:t>	</a:t>
            </a:r>
            <a:endParaRPr lang="cs-CZ" dirty="0" smtClean="0"/>
          </a:p>
          <a:p>
            <a:r>
              <a:rPr lang="cs-CZ" dirty="0" smtClean="0"/>
              <a:t>Přístroje pořízeny jako 26 VZMR</a:t>
            </a:r>
          </a:p>
          <a:p>
            <a:r>
              <a:rPr lang="cs-CZ" dirty="0" smtClean="0"/>
              <a:t>Zadavatel neoprávněně rozdělil předmět VZ</a:t>
            </a:r>
          </a:p>
          <a:p>
            <a:r>
              <a:rPr lang="cs-CZ" dirty="0"/>
              <a:t>ÚOHS na základě podnětu ŘO posuzoval </a:t>
            </a:r>
            <a:r>
              <a:rPr lang="cs-CZ" dirty="0" smtClean="0"/>
              <a:t>věcné, funkční a technologické souvislosti jednotlivých přístrojů</a:t>
            </a:r>
            <a:endParaRPr lang="cs-CZ" dirty="0"/>
          </a:p>
          <a:p>
            <a:r>
              <a:rPr lang="cs-CZ" dirty="0" smtClean="0"/>
              <a:t>Otázky ÚOHS:</a:t>
            </a:r>
          </a:p>
          <a:p>
            <a:pPr lvl="1"/>
            <a:r>
              <a:rPr lang="cs-CZ" sz="2000" dirty="0" smtClean="0"/>
              <a:t>K čemu slouží jednotlivé přístroje z hlediska jejich funkce?</a:t>
            </a:r>
          </a:p>
          <a:p>
            <a:pPr lvl="1"/>
            <a:r>
              <a:rPr lang="cs-CZ" sz="2000" dirty="0" smtClean="0"/>
              <a:t>Jak a podle čeho byly přístroje rozděleny do 26 VZMR?</a:t>
            </a:r>
          </a:p>
          <a:p>
            <a:pPr lvl="1"/>
            <a:r>
              <a:rPr lang="cs-CZ" sz="2000" dirty="0" smtClean="0"/>
              <a:t>Pro která pracoviště/laboratoře byly přístroje pořizovány?</a:t>
            </a:r>
          </a:p>
          <a:p>
            <a:pPr lvl="1"/>
            <a:r>
              <a:rPr lang="cs-CZ" sz="2000" dirty="0" smtClean="0"/>
              <a:t>Čím se zabývají jednotlivá pracoviště?</a:t>
            </a:r>
          </a:p>
          <a:p>
            <a:pPr lvl="1"/>
            <a:r>
              <a:rPr lang="cs-CZ" sz="2000" dirty="0" smtClean="0"/>
              <a:t>Co bylo či mělo být výsledkem bádání na přístrojích?</a:t>
            </a:r>
            <a:endParaRPr lang="cs-CZ" sz="2000" dirty="0"/>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4518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Právní předpisy, zdroje informací</a:t>
            </a:r>
          </a:p>
          <a:p>
            <a:r>
              <a:rPr lang="cs-CZ" dirty="0" smtClean="0"/>
              <a:t>Dotované veřejné zakázky</a:t>
            </a:r>
          </a:p>
          <a:p>
            <a:r>
              <a:rPr lang="cs-CZ" dirty="0" smtClean="0"/>
              <a:t>Kontroly dotovaných veřejných zakázek</a:t>
            </a:r>
          </a:p>
          <a:p>
            <a:r>
              <a:rPr lang="cs-CZ" dirty="0" smtClean="0"/>
              <a:t>Soudní přezkum</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251671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11641"/>
            <a:ext cx="8086635" cy="647700"/>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495941" y="1621927"/>
            <a:ext cx="8082321" cy="4628747"/>
          </a:xfrm>
        </p:spPr>
        <p:txBody>
          <a:bodyPr/>
          <a:lstStyle/>
          <a:p>
            <a:r>
              <a:rPr lang="cs-CZ" dirty="0" smtClean="0"/>
              <a:t>Zadavatel argumentoval, že jednotlivé přístroje spolu nesouvisely</a:t>
            </a:r>
          </a:p>
          <a:p>
            <a:r>
              <a:rPr lang="cs-CZ" dirty="0" smtClean="0"/>
              <a:t>Dle zadavatele se jednalo o specifické přístroje nesouvisející funkčně ani technologicky</a:t>
            </a:r>
          </a:p>
          <a:p>
            <a:r>
              <a:rPr lang="cs-CZ" dirty="0" smtClean="0"/>
              <a:t>Dle ÚOHS lze 16 pořízených přístrojů zařadit do 6 funkčně souvisejících skupin</a:t>
            </a:r>
          </a:p>
          <a:p>
            <a:r>
              <a:rPr lang="cs-CZ" dirty="0" smtClean="0"/>
              <a:t>Zbývajících 10 VZMR funkčně samostatné VZ</a:t>
            </a:r>
          </a:p>
          <a:p>
            <a:r>
              <a:rPr lang="cs-CZ" dirty="0" smtClean="0"/>
              <a:t>Hodnota VZ v rámci skupin 1 až 4 přesáhla zákonný limit – zadavatel měl použít zadávací řízení dle ZVZ</a:t>
            </a:r>
          </a:p>
          <a:p>
            <a:r>
              <a:rPr lang="cs-CZ" dirty="0" smtClean="0"/>
              <a:t>U ostatních VZ jejich zadáním jako VZMR nedošlo k porušení ZVZ</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54997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71577"/>
            <a:ext cx="8086635" cy="732757"/>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663751"/>
            <a:ext cx="8082321" cy="4692803"/>
          </a:xfrm>
        </p:spPr>
        <p:txBody>
          <a:bodyPr/>
          <a:lstStyle/>
          <a:p>
            <a:r>
              <a:rPr lang="cs-CZ" sz="2000" dirty="0">
                <a:solidFill>
                  <a:prstClr val="black"/>
                </a:solidFill>
              </a:rPr>
              <a:t>Rozhodnutí NSS 7 As 211</a:t>
            </a:r>
            <a:r>
              <a:rPr lang="cs-CZ" sz="2000" dirty="0"/>
              <a:t>/2015-34 ze dne 17. 9. 2015 (stavební práce):</a:t>
            </a:r>
            <a:endParaRPr lang="cs-CZ" sz="2000" dirty="0">
              <a:solidFill>
                <a:prstClr val="black"/>
              </a:solidFill>
            </a:endParaRPr>
          </a:p>
          <a:p>
            <a:pPr lvl="1"/>
            <a:r>
              <a:rPr lang="cs-CZ" sz="1600" dirty="0"/>
              <a:t>ZVZ nezakazuje rozdělení VZ na části (§ 98 ZVZ) </a:t>
            </a:r>
          </a:p>
          <a:p>
            <a:pPr lvl="1"/>
            <a:r>
              <a:rPr lang="cs-CZ" sz="1600" dirty="0"/>
              <a:t>Není přípustné tímto způsobem uměle rozdělit jedinou VZ na více a snížit tak hodnotu zakázky (zakázek) pod zákonný finanční limit  </a:t>
            </a:r>
          </a:p>
          <a:p>
            <a:pPr lvl="1"/>
            <a:r>
              <a:rPr lang="cs-CZ" sz="1600" dirty="0"/>
              <a:t>Části VZ nelze prezentovat jako samostatné VZ a vyhnout se </a:t>
            </a:r>
            <a:r>
              <a:rPr lang="cs-CZ" sz="1600" dirty="0" smtClean="0"/>
              <a:t>postupům </a:t>
            </a:r>
            <a:r>
              <a:rPr lang="cs-CZ" sz="1600" dirty="0"/>
              <a:t>dle ZVZ </a:t>
            </a:r>
          </a:p>
          <a:p>
            <a:pPr lvl="1"/>
            <a:r>
              <a:rPr lang="cs-CZ" sz="1600" dirty="0">
                <a:solidFill>
                  <a:prstClr val="black"/>
                </a:solidFill>
              </a:rPr>
              <a:t>Více plnění může tvořit jedinou VZ - NSS č. j. 2 Afs 71/2011 – 93 </a:t>
            </a:r>
          </a:p>
          <a:p>
            <a:pPr lvl="1"/>
            <a:r>
              <a:rPr lang="cs-CZ" sz="1600" dirty="0">
                <a:solidFill>
                  <a:prstClr val="black"/>
                </a:solidFill>
              </a:rPr>
              <a:t>Zadáním jedné VZ je nutno rozumět i souhrn jednotlivých zadání určitých relativně samostatných plnění, </a:t>
            </a:r>
            <a:r>
              <a:rPr lang="cs-CZ" sz="1600" b="1" dirty="0">
                <a:solidFill>
                  <a:prstClr val="black"/>
                </a:solidFill>
              </a:rPr>
              <a:t>souvisejí-li spolu tato plnění úzce zejména z </a:t>
            </a:r>
            <a:r>
              <a:rPr lang="cs-CZ" sz="1600" dirty="0">
                <a:solidFill>
                  <a:prstClr val="black"/>
                </a:solidFill>
              </a:rPr>
              <a:t>hledisek </a:t>
            </a:r>
            <a:r>
              <a:rPr lang="cs-CZ" sz="1600" b="1" dirty="0">
                <a:solidFill>
                  <a:prstClr val="black"/>
                </a:solidFill>
              </a:rPr>
              <a:t>místních, urbanistických, funkčních, časových nebo technologických </a:t>
            </a:r>
          </a:p>
          <a:p>
            <a:pPr lvl="1"/>
            <a:r>
              <a:rPr lang="cs-CZ" sz="1600" dirty="0">
                <a:solidFill>
                  <a:prstClr val="black"/>
                </a:solidFill>
              </a:rPr>
              <a:t>Rozsudek SDEU  C-16/98, Komise proti Francii: </a:t>
            </a:r>
            <a:r>
              <a:rPr lang="cs-CZ" sz="1600" b="1" dirty="0">
                <a:solidFill>
                  <a:prstClr val="black"/>
                </a:solidFill>
              </a:rPr>
              <a:t>Existence stavby musí být posouzena z hlediska ekonomické a technické funkce výsledku stavebních prací</a:t>
            </a:r>
          </a:p>
          <a:p>
            <a:pPr lvl="1"/>
            <a:r>
              <a:rPr lang="cs-CZ" sz="1600" dirty="0">
                <a:solidFill>
                  <a:prstClr val="black"/>
                </a:solidFill>
              </a:rPr>
              <a:t>Výslednou stavbu vč. výtahu je nutno považovat za jediný funkční celek. Obě VZ (respektive části jediné VZ) spolu proto úzce </a:t>
            </a:r>
            <a:r>
              <a:rPr lang="cs-CZ" sz="1600" dirty="0"/>
              <a:t>věcně, ekonomicky a funkčně souvisí</a:t>
            </a:r>
            <a:endParaRPr lang="cs-CZ" sz="1600" dirty="0">
              <a:solidFill>
                <a:prstClr val="black"/>
              </a:solidFill>
            </a:endParaRP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98840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86327"/>
            <a:ext cx="8086635" cy="585273"/>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94841" y="1442525"/>
            <a:ext cx="8082321" cy="4855035"/>
          </a:xfrm>
        </p:spPr>
        <p:txBody>
          <a:bodyPr/>
          <a:lstStyle/>
          <a:p>
            <a:r>
              <a:rPr lang="cs-CZ" sz="2200" dirty="0"/>
              <a:t>Porušení zákazu diskriminace „Sídlo v ČR“</a:t>
            </a:r>
          </a:p>
          <a:p>
            <a:r>
              <a:rPr lang="cs-CZ" sz="2200" dirty="0"/>
              <a:t>S0381/2015 ze dne 19. 8. 2015:</a:t>
            </a:r>
          </a:p>
          <a:p>
            <a:pPr lvl="1"/>
            <a:r>
              <a:rPr lang="cs-CZ" sz="2000" dirty="0"/>
              <a:t>Zadavatel se dopustil správního deliktu dle ZVZ</a:t>
            </a:r>
          </a:p>
          <a:p>
            <a:pPr lvl="1"/>
            <a:r>
              <a:rPr lang="cs-CZ" sz="2000" dirty="0" smtClean="0"/>
              <a:t>Postup </a:t>
            </a:r>
            <a:r>
              <a:rPr lang="cs-CZ" sz="2000" dirty="0"/>
              <a:t>v </a:t>
            </a:r>
            <a:r>
              <a:rPr lang="cs-CZ" sz="2000" dirty="0" smtClean="0"/>
              <a:t>rozporu </a:t>
            </a:r>
            <a:r>
              <a:rPr lang="cs-CZ" sz="2000" dirty="0"/>
              <a:t>se zásadou zákazu diskriminace dle § 6 ZVZ</a:t>
            </a:r>
          </a:p>
          <a:p>
            <a:pPr lvl="1"/>
            <a:r>
              <a:rPr lang="cs-CZ" sz="2000" dirty="0"/>
              <a:t>V příloze č. 1 „Technická specifikace“ návrhu smlouvy stanovil požadavek: „servisní středisko uchazeče musí mít sídlo v ČR, odezva servisu nejpozději do 24 hodin od nahlášení závady“</a:t>
            </a:r>
          </a:p>
          <a:p>
            <a:pPr lvl="1"/>
            <a:r>
              <a:rPr lang="cs-CZ" sz="2000" dirty="0" smtClean="0"/>
              <a:t>Omezení účasti dodavatelů se sídlem </a:t>
            </a:r>
            <a:r>
              <a:rPr lang="cs-CZ" sz="2000" dirty="0"/>
              <a:t>nebo </a:t>
            </a:r>
            <a:r>
              <a:rPr lang="cs-CZ" sz="2000" dirty="0" smtClean="0"/>
              <a:t>místem </a:t>
            </a:r>
            <a:r>
              <a:rPr lang="cs-CZ" sz="2000" dirty="0"/>
              <a:t>podnikání v členském státě EU a ostatních státech, které mají s ČR či EU uzavřenu mezinárodní smlouvu</a:t>
            </a:r>
          </a:p>
          <a:p>
            <a:pPr lvl="1"/>
            <a:r>
              <a:rPr lang="cs-CZ" sz="2000" dirty="0"/>
              <a:t>Pokuta od ÚOHS 20 000 Kč</a:t>
            </a:r>
          </a:p>
          <a:p>
            <a:pPr lvl="1"/>
            <a:r>
              <a:rPr lang="cs-CZ" sz="2000" dirty="0"/>
              <a:t>Řízení zahájeno na podnět ŘO </a:t>
            </a:r>
          </a:p>
          <a:p>
            <a:pPr lvl="1"/>
            <a:r>
              <a:rPr lang="cs-CZ" sz="2000" dirty="0"/>
              <a:t>ŘO OP VaVpI krátil dotaci ve výši 10 % hodnoty VZ </a:t>
            </a:r>
            <a:r>
              <a:rPr lang="cs-CZ" sz="2000" dirty="0" smtClean="0"/>
              <a:t>(211 </a:t>
            </a:r>
            <a:r>
              <a:rPr lang="cs-CZ" sz="2000" dirty="0"/>
              <a:t>399 Kč)</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20770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2081"/>
            <a:ext cx="8086635" cy="555777"/>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524337" y="1356852"/>
            <a:ext cx="8082321" cy="4984954"/>
          </a:xfrm>
        </p:spPr>
        <p:txBody>
          <a:bodyPr/>
          <a:lstStyle/>
          <a:p>
            <a:r>
              <a:rPr lang="cs-CZ" sz="2200" dirty="0"/>
              <a:t>Domnělé porušení zákazu diskriminace </a:t>
            </a:r>
            <a:r>
              <a:rPr lang="cs-CZ" sz="2200" dirty="0" smtClean="0"/>
              <a:t>– „Požadavky </a:t>
            </a:r>
            <a:r>
              <a:rPr lang="cs-CZ" sz="2200" dirty="0"/>
              <a:t>na referenční </a:t>
            </a:r>
            <a:r>
              <a:rPr lang="cs-CZ" sz="2200" dirty="0" smtClean="0"/>
              <a:t>zakázky u generálního projektanta“</a:t>
            </a:r>
            <a:endParaRPr lang="cs-CZ" sz="2200" dirty="0"/>
          </a:p>
          <a:p>
            <a:r>
              <a:rPr lang="cs-CZ" sz="2200" dirty="0"/>
              <a:t>S0160/2011 ze dne 31. 8. 2015:</a:t>
            </a:r>
          </a:p>
          <a:p>
            <a:pPr lvl="1"/>
            <a:r>
              <a:rPr lang="cs-CZ" sz="2000" dirty="0"/>
              <a:t>Dle ÚOHS se zadavatel dopustil správního </a:t>
            </a:r>
            <a:r>
              <a:rPr lang="cs-CZ" sz="2000" dirty="0" smtClean="0"/>
              <a:t>deliktu </a:t>
            </a:r>
            <a:endParaRPr lang="cs-CZ" sz="2000" dirty="0"/>
          </a:p>
          <a:p>
            <a:pPr lvl="1"/>
            <a:r>
              <a:rPr lang="cs-CZ" sz="2000" dirty="0"/>
              <a:t>P</a:t>
            </a:r>
            <a:r>
              <a:rPr lang="cs-CZ" sz="2000" dirty="0" smtClean="0"/>
              <a:t>orušení </a:t>
            </a:r>
            <a:r>
              <a:rPr lang="cs-CZ" sz="2000" dirty="0"/>
              <a:t>zákazu diskriminace dle § 6 ZVZ a nedodržení postupu dle § 56 odst. 7 písm. c) ZVZ</a:t>
            </a:r>
          </a:p>
          <a:p>
            <a:pPr lvl="1"/>
            <a:r>
              <a:rPr lang="cs-CZ" sz="2000" dirty="0" smtClean="0"/>
              <a:t>Technické </a:t>
            </a:r>
            <a:r>
              <a:rPr lang="cs-CZ" sz="2000" dirty="0"/>
              <a:t>kvalifikační předpoklady splní dodavatel, který předloží seznam významných služeb doložený osvědčeními </a:t>
            </a:r>
          </a:p>
          <a:p>
            <a:pPr lvl="1"/>
            <a:r>
              <a:rPr lang="cs-CZ" sz="2000" dirty="0"/>
              <a:t>V posledních 3 letech dokončil poskytování </a:t>
            </a:r>
            <a:r>
              <a:rPr lang="cs-CZ" sz="2000" dirty="0" smtClean="0"/>
              <a:t>služeb </a:t>
            </a:r>
            <a:r>
              <a:rPr lang="cs-CZ" sz="2000" dirty="0"/>
              <a:t>zahrnujících zpracování PD o rozsahu nejméně PD pro ÚŘ, PD pro SŘ, obstarání rozhodnutí o umístění stavby a obstarání stavebních povolení na nejméně 3 stavbách, z nichž </a:t>
            </a:r>
            <a:r>
              <a:rPr lang="cs-CZ" sz="2000" b="1" dirty="0"/>
              <a:t>alespoň 2 byly nadlimitními VZ</a:t>
            </a:r>
          </a:p>
          <a:p>
            <a:pPr lvl="1"/>
            <a:r>
              <a:rPr lang="cs-CZ" sz="2000" dirty="0"/>
              <a:t>Z</a:t>
            </a:r>
            <a:r>
              <a:rPr lang="cs-CZ" sz="2000" dirty="0" smtClean="0"/>
              <a:t>adavatel </a:t>
            </a:r>
            <a:r>
              <a:rPr lang="cs-CZ" sz="2000" dirty="0"/>
              <a:t>nevymezil minimální úroveň </a:t>
            </a:r>
            <a:r>
              <a:rPr lang="cs-CZ" sz="2000" dirty="0" smtClean="0"/>
              <a:t>kvalifikace </a:t>
            </a:r>
            <a:r>
              <a:rPr lang="cs-CZ" sz="2000" dirty="0"/>
              <a:t>odpovídající druhu, rozsahu a složitosti </a:t>
            </a:r>
            <a:r>
              <a:rPr lang="cs-CZ" sz="2000" dirty="0" smtClean="0"/>
              <a:t>předmětu </a:t>
            </a:r>
            <a:r>
              <a:rPr lang="cs-CZ" sz="2000" dirty="0"/>
              <a:t>VZ </a:t>
            </a:r>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4234758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324539"/>
            <a:ext cx="8082321" cy="5032016"/>
          </a:xfrm>
        </p:spPr>
        <p:txBody>
          <a:bodyPr/>
          <a:lstStyle/>
          <a:p>
            <a:r>
              <a:rPr lang="cs-CZ" dirty="0"/>
              <a:t>Rozhodnutí ÚOHS ze dne 31. 8. 2015 předcházelo:</a:t>
            </a:r>
          </a:p>
          <a:p>
            <a:pPr lvl="1"/>
            <a:r>
              <a:rPr lang="cs-CZ" sz="2000" dirty="0"/>
              <a:t>Příprava ZD a její povinná ex-ante kontrola ŘO OP VaVpI</a:t>
            </a:r>
          </a:p>
          <a:p>
            <a:pPr lvl="1"/>
            <a:r>
              <a:rPr lang="cs-CZ" sz="2000" dirty="0"/>
              <a:t>ŘO uplatnil pouze formální připomínky</a:t>
            </a:r>
          </a:p>
          <a:p>
            <a:pPr lvl="1"/>
            <a:r>
              <a:rPr lang="cs-CZ" sz="2000" dirty="0"/>
              <a:t>Oznámení předběžných informací 12. 3. 2009</a:t>
            </a:r>
          </a:p>
          <a:p>
            <a:pPr lvl="1"/>
            <a:r>
              <a:rPr lang="cs-CZ" sz="2000" dirty="0"/>
              <a:t>Lhůta pro podání nabídek do 7. 7. 2009</a:t>
            </a:r>
          </a:p>
          <a:p>
            <a:pPr lvl="1"/>
            <a:r>
              <a:rPr lang="cs-CZ" sz="2000" dirty="0"/>
              <a:t>Datum uzavření smlouvy 29. 7. 2009</a:t>
            </a:r>
          </a:p>
          <a:p>
            <a:pPr lvl="1"/>
            <a:r>
              <a:rPr lang="cs-CZ" sz="2000" dirty="0"/>
              <a:t>Podnět ŘO příjemci a stanovisko příjemce 8/2009</a:t>
            </a:r>
          </a:p>
          <a:p>
            <a:pPr lvl="1"/>
            <a:r>
              <a:rPr lang="cs-CZ" sz="2000" dirty="0"/>
              <a:t>Žádost o dokumentaci k VZ od ÚOHS ze dne 3. 9. 2010</a:t>
            </a:r>
          </a:p>
          <a:p>
            <a:pPr lvl="1"/>
            <a:r>
              <a:rPr lang="cs-CZ" sz="2000" dirty="0"/>
              <a:t>Odpověď příjemce ze dne 10. 9. 2010</a:t>
            </a:r>
          </a:p>
          <a:p>
            <a:pPr lvl="1"/>
            <a:r>
              <a:rPr lang="cs-CZ" sz="2000" dirty="0"/>
              <a:t>Usnesení o zahájení správního řízení dne 16. 5. 2011</a:t>
            </a:r>
          </a:p>
          <a:p>
            <a:pPr lvl="1"/>
            <a:r>
              <a:rPr lang="cs-CZ" sz="2000" dirty="0"/>
              <a:t>Prvostupňové rozhodnutí ÚOHS ze dne 3. 2. 2012</a:t>
            </a:r>
          </a:p>
          <a:p>
            <a:pPr lvl="1"/>
            <a:r>
              <a:rPr lang="cs-CZ" sz="2000" dirty="0"/>
              <a:t>Rozklad ze dne 21. 2. 2012</a:t>
            </a:r>
          </a:p>
          <a:p>
            <a:pPr lvl="1"/>
            <a:r>
              <a:rPr lang="cs-CZ" sz="2000" dirty="0"/>
              <a:t>Druhostupňové rozhodnutí  R33/2012 ze dne 22. 5. </a:t>
            </a:r>
            <a:r>
              <a:rPr lang="cs-CZ" sz="2000" dirty="0" smtClean="0"/>
              <a:t>2012</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715875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6326"/>
            <a:ext cx="8086635" cy="55577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474839"/>
            <a:ext cx="8082321" cy="4852218"/>
          </a:xfrm>
        </p:spPr>
        <p:txBody>
          <a:bodyPr/>
          <a:lstStyle/>
          <a:p>
            <a:pPr lvl="1"/>
            <a:r>
              <a:rPr lang="cs-CZ" dirty="0"/>
              <a:t>Žaloba ke KS v Brně ze dne 27. 7. 2012</a:t>
            </a:r>
          </a:p>
          <a:p>
            <a:pPr lvl="1"/>
            <a:r>
              <a:rPr lang="cs-CZ" dirty="0"/>
              <a:t>Rozsudek čj. 30 Af 80/2012-65 ze dne 18. 9. 2014 – zrušil obě předchozí rozhodnutí ÚOHS</a:t>
            </a:r>
          </a:p>
          <a:p>
            <a:pPr lvl="1"/>
            <a:r>
              <a:rPr lang="cs-CZ" dirty="0"/>
              <a:t>Kasační stížnost ÚOHS k NSS ze dne 29. 9. 2014</a:t>
            </a:r>
          </a:p>
          <a:p>
            <a:pPr lvl="1"/>
            <a:r>
              <a:rPr lang="cs-CZ" dirty="0"/>
              <a:t>Prvostupňové rozhodnutí ÚOHS S0160/2011 ze dne 31. 8. 2015</a:t>
            </a:r>
          </a:p>
          <a:p>
            <a:pPr lvl="1"/>
            <a:r>
              <a:rPr lang="cs-CZ" dirty="0"/>
              <a:t>Rozklad ze dne 16. 9. 2015</a:t>
            </a:r>
          </a:p>
          <a:p>
            <a:pPr lvl="1"/>
            <a:r>
              <a:rPr lang="cs-CZ" dirty="0"/>
              <a:t>Rozsudek NSS </a:t>
            </a:r>
            <a:r>
              <a:rPr lang="pl-PL" dirty="0"/>
              <a:t>čj. 10 As 216/2014-71 ze dne 16. 12. 2015</a:t>
            </a:r>
            <a:r>
              <a:rPr lang="cs-CZ" dirty="0"/>
              <a:t> – kasační stížnost ÚOHS zamítnuta</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132826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4970206"/>
          </a:xfrm>
        </p:spPr>
        <p:txBody>
          <a:bodyPr/>
          <a:lstStyle/>
          <a:p>
            <a:r>
              <a:rPr lang="cs-CZ" sz="2200" dirty="0"/>
              <a:t>Rozsudek NSS </a:t>
            </a:r>
            <a:r>
              <a:rPr lang="pl-PL" sz="2200" dirty="0"/>
              <a:t>čj. 10 As 216/2014-71:</a:t>
            </a:r>
          </a:p>
          <a:p>
            <a:pPr lvl="1"/>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pPr lvl="1"/>
            <a:r>
              <a:rPr lang="cs-CZ" sz="1800" dirty="0"/>
              <a:t>Žalobkyně </a:t>
            </a:r>
            <a:r>
              <a:rPr lang="cs-CZ" sz="1800" dirty="0" smtClean="0"/>
              <a:t>vysvětlila </a:t>
            </a:r>
            <a:r>
              <a:rPr lang="cs-CZ" sz="1800" dirty="0"/>
              <a:t>(a soud považuje toto vysvětlení za logické), proč je pro ni zkušenost uchazeče se dvěma nadlimitními VZ cennější než zkušenost jediná</a:t>
            </a:r>
          </a:p>
          <a:p>
            <a:pPr lvl="1"/>
            <a:r>
              <a:rPr lang="cs-CZ" sz="1800" dirty="0"/>
              <a:t>Ani stěžovatel nepopřel, že investiční akce, k níž se VZ vztahovala, je svou nákladností, rozsahem a komplexností mimořádná </a:t>
            </a:r>
          </a:p>
          <a:p>
            <a:pPr lvl="1"/>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846314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801075"/>
            <a:ext cx="8086635" cy="467286"/>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356852"/>
            <a:ext cx="8082321" cy="5088193"/>
          </a:xfrm>
        </p:spPr>
        <p:txBody>
          <a:bodyPr/>
          <a:lstStyle/>
          <a:p>
            <a:r>
              <a:rPr lang="cs-CZ" sz="2200" dirty="0"/>
              <a:t>Rozsudek NSS </a:t>
            </a:r>
            <a:r>
              <a:rPr lang="pl-PL" sz="2200" dirty="0"/>
              <a:t>čj. 10 As 216/2014-71:</a:t>
            </a:r>
          </a:p>
          <a:p>
            <a:pPr lvl="1"/>
            <a:r>
              <a:rPr lang="cs-CZ" sz="2000" dirty="0"/>
              <a:t>KS zdůraznil, že rozdělení VZ na části je na místě tehdy, pokud plnění v rámci jednotlivých částí budou svým charakterem odlišná a navzájem nesouvisející </a:t>
            </a:r>
          </a:p>
          <a:p>
            <a:pPr lvl="1"/>
            <a:r>
              <a:rPr lang="cs-CZ" sz="20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pPr lvl="1"/>
            <a:r>
              <a:rPr lang="cs-CZ" sz="20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a:t>
            </a:r>
            <a:r>
              <a:rPr lang="cs-CZ" sz="2000" dirty="0" smtClean="0"/>
              <a:t>prokázáno nebylo</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033078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829"/>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73445"/>
          </a:xfrm>
        </p:spPr>
        <p:txBody>
          <a:bodyPr/>
          <a:lstStyle/>
          <a:p>
            <a:r>
              <a:rPr lang="cs-CZ" dirty="0"/>
              <a:t>Domnělé nesplnění podmínek pro JŘBU na dodatečné stavební práce + podstatná změna smlouvy</a:t>
            </a:r>
          </a:p>
          <a:p>
            <a:r>
              <a:rPr lang="cs-CZ" dirty="0"/>
              <a:t>S0584/2015 ze dne 13. 11. 2015:</a:t>
            </a:r>
          </a:p>
          <a:p>
            <a:pPr lvl="1"/>
            <a:r>
              <a:rPr lang="cs-CZ" sz="2200" dirty="0"/>
              <a:t>Zadavatel se dle ÚOHS dopustil správního deliktu</a:t>
            </a:r>
          </a:p>
          <a:p>
            <a:pPr lvl="1"/>
            <a:r>
              <a:rPr lang="cs-CZ" sz="2200" dirty="0"/>
              <a:t>Uzavřením dodatku č. 3 k původní smlouvě o dílo v JŘBU, aniž by k tomu byly splněny podmínky stanovené v § 23 odst. 7 písm. a) ZVZ, rozšířil předmět původní VZ zadávané v otevřeném řízení</a:t>
            </a:r>
          </a:p>
          <a:p>
            <a:pPr lvl="1"/>
            <a:r>
              <a:rPr lang="cs-CZ" sz="2200" dirty="0"/>
              <a:t>Nepostupoval v souladu s § 82 odst. 7 písm. a) ZVZ</a:t>
            </a:r>
          </a:p>
          <a:p>
            <a:pPr lvl="1"/>
            <a:r>
              <a:rPr lang="cs-CZ" sz="2200" dirty="0"/>
              <a:t>Umožnil tak podstatnou změnu práv a povinností vyplývajících z původní smlouvy o dílo</a:t>
            </a:r>
          </a:p>
          <a:p>
            <a:pPr lvl="1"/>
            <a:r>
              <a:rPr lang="cs-CZ" sz="2200" dirty="0"/>
              <a:t>Nepravomocná pokuta od ÚOHS 30 000 Kč</a:t>
            </a:r>
          </a:p>
          <a:p>
            <a:pPr lvl="1"/>
            <a:r>
              <a:rPr lang="cs-CZ" sz="2200" dirty="0"/>
              <a:t>Příjemce podal dne 1. 12. 2015 rozklad</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526444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30"/>
            <a:ext cx="8086635" cy="496784"/>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88193"/>
          </a:xfrm>
        </p:spPr>
        <p:txBody>
          <a:bodyPr/>
          <a:lstStyle/>
          <a:p>
            <a:r>
              <a:rPr lang="cs-CZ" sz="2200" dirty="0" smtClean="0"/>
              <a:t>S0584/2015 </a:t>
            </a:r>
            <a:r>
              <a:rPr lang="cs-CZ" sz="2200" dirty="0"/>
              <a:t>ze dne 13. 11. 2015:</a:t>
            </a:r>
          </a:p>
          <a:p>
            <a:pPr lvl="1"/>
            <a:r>
              <a:rPr lang="cs-CZ" sz="2000" dirty="0"/>
              <a:t>Řízení u ÚOHS zahájeno na podnět ŘO </a:t>
            </a:r>
          </a:p>
          <a:p>
            <a:pPr lvl="1"/>
            <a:r>
              <a:rPr lang="cs-CZ" sz="2000" dirty="0"/>
              <a:t>ŘO </a:t>
            </a:r>
            <a:r>
              <a:rPr lang="cs-CZ" sz="2000" dirty="0" smtClean="0"/>
              <a:t>veškeré </a:t>
            </a:r>
            <a:r>
              <a:rPr lang="cs-CZ" sz="2000" dirty="0"/>
              <a:t>změny (3 dodatky) s příjemcem konzultoval, </a:t>
            </a:r>
            <a:r>
              <a:rPr lang="cs-CZ" sz="2000" dirty="0" smtClean="0"/>
              <a:t>schválil a </a:t>
            </a:r>
            <a:r>
              <a:rPr lang="cs-CZ" sz="2000" dirty="0"/>
              <a:t>dal výslovný souhlas k </a:t>
            </a:r>
            <a:r>
              <a:rPr lang="cs-CZ" sz="2000" dirty="0" smtClean="0"/>
              <a:t>jejich zadání </a:t>
            </a:r>
            <a:r>
              <a:rPr lang="cs-CZ" sz="2000" dirty="0"/>
              <a:t>formou JŘBU</a:t>
            </a:r>
          </a:p>
          <a:p>
            <a:pPr lvl="1"/>
            <a:r>
              <a:rPr lang="cs-CZ" sz="2000" dirty="0"/>
              <a:t>Projekt kontrolován AO – všechny dodatky označeny za nezákonné</a:t>
            </a:r>
          </a:p>
          <a:p>
            <a:pPr lvl="1"/>
            <a:r>
              <a:rPr lang="cs-CZ" sz="2000" dirty="0"/>
              <a:t>Příjemce podal proti návrhu zprávy o auditu odůvodněné stanovisko</a:t>
            </a:r>
          </a:p>
          <a:p>
            <a:pPr lvl="1"/>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pPr lvl="1"/>
            <a:r>
              <a:rPr lang="cs-CZ" sz="2000" dirty="0"/>
              <a:t>ÚOHS označil za nezákonný pouze 1 ze 3 dodatků a udělil bagatelní </a:t>
            </a:r>
            <a:r>
              <a:rPr lang="cs-CZ" sz="2000" dirty="0" smtClean="0"/>
              <a:t>pokutu 30 000 Kč </a:t>
            </a:r>
          </a:p>
          <a:p>
            <a:pPr lvl="1"/>
            <a:r>
              <a:rPr lang="cs-CZ" sz="2000" dirty="0" smtClean="0"/>
              <a:t>Podán rozklad – předseda potvrdil 1.stupňové rozhodnutí</a:t>
            </a:r>
          </a:p>
          <a:p>
            <a:pPr lvl="1"/>
            <a:r>
              <a:rPr lang="cs-CZ" sz="2000" dirty="0" smtClean="0"/>
              <a:t>Rozhodnutí ÚOHS napadena žalobou u KS v Brně</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15986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dirty="0"/>
              <a:t>DŘ: zákon č. 280/2009 Sb., daňový řád</a:t>
            </a:r>
          </a:p>
          <a:p>
            <a:r>
              <a:rPr lang="cs-CZ" dirty="0"/>
              <a:t>KŘ: zákon č. 255/2012 Sb., o kontrole (kontrolní řád) </a:t>
            </a:r>
            <a:endParaRPr lang="cs-CZ" dirty="0" smtClean="0"/>
          </a:p>
          <a:p>
            <a:r>
              <a:rPr lang="cs-CZ" dirty="0" smtClean="0"/>
              <a:t>RP</a:t>
            </a:r>
            <a:r>
              <a:rPr lang="cs-CZ" dirty="0"/>
              <a:t>: zákon č. 218/2000 Sb., o rozpočtových pravidlech </a:t>
            </a:r>
          </a:p>
          <a:p>
            <a:r>
              <a:rPr lang="cs-CZ" dirty="0"/>
              <a:t>RPÚR: zákon č. 250/2000 Sb., o rozpočtových pravidlech územních rozpočtů</a:t>
            </a:r>
          </a:p>
          <a:p>
            <a:r>
              <a:rPr lang="cs-CZ" dirty="0" smtClean="0"/>
              <a:t>SŘ</a:t>
            </a:r>
            <a:r>
              <a:rPr lang="cs-CZ" dirty="0"/>
              <a:t>: zákon č. 500/2004 Sb., správní </a:t>
            </a:r>
            <a:r>
              <a:rPr lang="cs-CZ" dirty="0" smtClean="0"/>
              <a:t>řád</a:t>
            </a:r>
          </a:p>
          <a:p>
            <a:r>
              <a:rPr lang="cs-CZ" dirty="0" smtClean="0"/>
              <a:t>SŘS: zákon č. 150/2002 Sb., soudní řád správní</a:t>
            </a:r>
          </a:p>
          <a:p>
            <a:r>
              <a:rPr lang="cs-CZ"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4202896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6728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68361"/>
            <a:ext cx="8082321" cy="5102942"/>
          </a:xfrm>
        </p:spPr>
        <p:txBody>
          <a:bodyPr/>
          <a:lstStyle/>
          <a:p>
            <a:r>
              <a:rPr lang="cs-CZ" sz="2200" dirty="0"/>
              <a:t>Neoprávněné vyloučení, porušení zásady rovného přístupu</a:t>
            </a:r>
          </a:p>
          <a:p>
            <a:r>
              <a:rPr lang="cs-CZ" sz="2200" dirty="0"/>
              <a:t>Projekt HS MU, nákup komplexu vědeckých přístrojů:</a:t>
            </a:r>
          </a:p>
          <a:p>
            <a:pPr lvl="1"/>
            <a:r>
              <a:rPr lang="cs-CZ" sz="2000" dirty="0"/>
              <a:t>Příjemce zadával nadlimitní VZ rozdělenou na části dle § 98 ZVZ</a:t>
            </a:r>
          </a:p>
          <a:p>
            <a:pPr lvl="1"/>
            <a:r>
              <a:rPr lang="cs-CZ" sz="2000" dirty="0"/>
              <a:t>HK nesprávně posoudila základní KP jednoho z dodavatelů</a:t>
            </a:r>
          </a:p>
          <a:p>
            <a:pPr lvl="1"/>
            <a:r>
              <a:rPr lang="cs-CZ" sz="2000" dirty="0"/>
              <a:t>Dodavatel neoprávněně vyloučen </a:t>
            </a:r>
          </a:p>
          <a:p>
            <a:pPr lvl="1"/>
            <a:r>
              <a:rPr lang="cs-CZ" sz="2000" dirty="0"/>
              <a:t>Porušení § 59 odst. 1 ve spojení s § 60 odst. 1 ZVZ + porušení § 6 ZVZ</a:t>
            </a:r>
          </a:p>
          <a:p>
            <a:pPr lvl="1"/>
            <a:r>
              <a:rPr lang="cs-CZ" sz="2000" dirty="0"/>
              <a:t>Dle příjemce toto porušení ZVZ nemělo a ani nemohlo mít podstatný vliv na výběr nejvhodnější nabídky </a:t>
            </a:r>
          </a:p>
          <a:p>
            <a:pPr lvl="1"/>
            <a:r>
              <a:rPr lang="cs-CZ" sz="2000" dirty="0"/>
              <a:t>Zadavatel se popsaným jednáním nedopustil spáchání správního deliktu dle ZVZ</a:t>
            </a:r>
          </a:p>
          <a:p>
            <a:pPr lvl="1"/>
            <a:r>
              <a:rPr lang="cs-CZ" sz="2000" dirty="0"/>
              <a:t>ÚOHS na základě vyjádření příjemce nezahájil správní řízení</a:t>
            </a:r>
          </a:p>
          <a:p>
            <a:pPr lvl="1"/>
            <a:r>
              <a:rPr lang="cs-CZ" sz="2000" dirty="0"/>
              <a:t>AO na základě námitek příjemce snížil korekci z 25 % na 10 % (z 520 000 Kč na 62 000 Kč)</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118751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297858"/>
            <a:ext cx="8082321" cy="5043947"/>
          </a:xfrm>
        </p:spPr>
        <p:txBody>
          <a:bodyPr/>
          <a:lstStyle/>
          <a:p>
            <a:r>
              <a:rPr lang="cs-CZ" sz="2200" dirty="0"/>
              <a:t>Podstatná změna smlouvy </a:t>
            </a:r>
          </a:p>
          <a:p>
            <a:r>
              <a:rPr lang="cs-CZ" sz="2200" dirty="0"/>
              <a:t>S0680/2015 ze dne 3. 12. 2015:</a:t>
            </a:r>
          </a:p>
          <a:p>
            <a:pPr lvl="1"/>
            <a:r>
              <a:rPr lang="cs-CZ" sz="2000" dirty="0"/>
              <a:t>Příjemce zadával dílčí veřejnou zakázku v DNS dle § 95 ZVZ</a:t>
            </a:r>
          </a:p>
          <a:p>
            <a:pPr lvl="1"/>
            <a:r>
              <a:rPr lang="cs-CZ" sz="2000" dirty="0"/>
              <a:t>Dopustil se správního deliktu dle ZVZ</a:t>
            </a:r>
          </a:p>
          <a:p>
            <a:pPr lvl="1"/>
            <a:r>
              <a:rPr lang="cs-CZ" sz="2000" dirty="0"/>
              <a:t>Nedodržel postup dle § 82 odst. 2 ZVZ tím, že uzavřel smlouvu na plnění VZ v rozporu s návrhem smlouvy obsaženým v nabídce vybraného uchazeče</a:t>
            </a:r>
          </a:p>
          <a:p>
            <a:pPr lvl="1"/>
            <a:r>
              <a:rPr lang="cs-CZ" sz="2000" dirty="0"/>
              <a:t>Příjemce před uzavřením smlouvy zúžil předmět plnění o několik položek (snížení o cca 26 000 Kč z celkové ceny 463 000 Kč)</a:t>
            </a:r>
          </a:p>
          <a:p>
            <a:pPr lvl="1"/>
            <a:r>
              <a:rPr lang="cs-CZ" sz="2000" dirty="0"/>
              <a:t>Dle názoru ÚOHS to mohlo mít podstatný vliv na výběr nabídky</a:t>
            </a:r>
          </a:p>
          <a:p>
            <a:pPr lvl="1"/>
            <a:r>
              <a:rPr lang="cs-CZ" sz="2000" dirty="0"/>
              <a:t>Pokuta za správní delikt 6 000 Kč</a:t>
            </a:r>
          </a:p>
          <a:p>
            <a:pPr lvl="1"/>
            <a:r>
              <a:rPr lang="cs-CZ" sz="2000" dirty="0"/>
              <a:t>Řízení zahájeno na podnět ŘO</a:t>
            </a:r>
          </a:p>
          <a:p>
            <a:pPr lvl="1"/>
            <a:r>
              <a:rPr lang="cs-CZ" sz="2000" dirty="0"/>
              <a:t>ŘO rozhodl o nevyplacení dotace ve výši 5 % z hodnoty VZ, šlo o cca 1 600 </a:t>
            </a:r>
            <a:r>
              <a:rPr lang="cs-CZ" sz="2000" dirty="0" smtClean="0"/>
              <a:t>Kč</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4154891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p:txBody>
          <a:bodyPr/>
          <a:lstStyle/>
          <a:p>
            <a:r>
              <a:rPr lang="cs-CZ" dirty="0" smtClean="0"/>
              <a:t>Nákup tomografů pro excelentní výzkum</a:t>
            </a:r>
          </a:p>
          <a:p>
            <a:r>
              <a:rPr lang="cs-CZ" dirty="0" smtClean="0"/>
              <a:t>Použito JŘBU pro technickou jedinečnost plnění</a:t>
            </a:r>
          </a:p>
          <a:p>
            <a:r>
              <a:rPr lang="cs-CZ" dirty="0" smtClean="0"/>
              <a:t>Jako podklad zpracovány 4 odborné posudky</a:t>
            </a:r>
          </a:p>
          <a:p>
            <a:r>
              <a:rPr lang="cs-CZ" dirty="0" smtClean="0"/>
              <a:t>ŘO schválil použití JŘBU</a:t>
            </a:r>
          </a:p>
          <a:p>
            <a:r>
              <a:rPr lang="cs-CZ" dirty="0" smtClean="0"/>
              <a:t>JŘBU proběhlo, uzavřena smlouva s dodavatelem</a:t>
            </a:r>
          </a:p>
          <a:p>
            <a:r>
              <a:rPr lang="cs-CZ" dirty="0"/>
              <a:t>N</a:t>
            </a:r>
            <a:r>
              <a:rPr lang="cs-CZ" dirty="0" smtClean="0"/>
              <a:t>ávrh na zákaz plnění smlouvy ze strany konkurence</a:t>
            </a:r>
          </a:p>
          <a:p>
            <a:r>
              <a:rPr lang="cs-CZ" dirty="0" smtClean="0"/>
              <a:t>ÚOHS návrh dodavatele zamítl</a:t>
            </a:r>
          </a:p>
          <a:p>
            <a:r>
              <a:rPr lang="cs-CZ" dirty="0" smtClean="0"/>
              <a:t>Dodavatel podal žalobu ke KS v Brně </a:t>
            </a:r>
          </a:p>
          <a:p>
            <a:r>
              <a:rPr lang="cs-CZ" dirty="0" smtClean="0"/>
              <a:t>KS žalobu zamítl – postup zadavatele oprávněný</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520005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2" y="907175"/>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495941" y="1785700"/>
            <a:ext cx="8082321" cy="4260257"/>
          </a:xfrm>
        </p:spPr>
        <p:txBody>
          <a:bodyPr/>
          <a:lstStyle/>
          <a:p>
            <a:r>
              <a:rPr lang="cs-CZ" dirty="0"/>
              <a:t>§ 14e </a:t>
            </a:r>
            <a:r>
              <a:rPr lang="cs-CZ" dirty="0" smtClean="0"/>
              <a:t>RP ve znění do 19. 2. 2015</a:t>
            </a:r>
          </a:p>
          <a:p>
            <a:r>
              <a:rPr lang="cs-CZ" sz="1800" dirty="0" smtClean="0"/>
              <a:t>(1) Poskytovatel </a:t>
            </a:r>
            <a:r>
              <a:rPr lang="cs-CZ" sz="1800" dirty="0"/>
              <a:t>nemusí vyplatit část dotace </a:t>
            </a:r>
            <a:r>
              <a:rPr lang="cs-CZ" sz="1800" b="1" dirty="0"/>
              <a:t>domnívá-li se, že došlo k porušení pravidel pro zadávání </a:t>
            </a:r>
            <a:r>
              <a:rPr lang="cs-CZ" sz="1800" b="1" dirty="0" smtClean="0"/>
              <a:t>VZ </a:t>
            </a:r>
            <a:r>
              <a:rPr lang="cs-CZ" sz="1800" dirty="0"/>
              <a:t>spolufinancovaných z rozpočtu </a:t>
            </a:r>
            <a:r>
              <a:rPr lang="cs-CZ" sz="1800" dirty="0" smtClean="0"/>
              <a:t>EU, </a:t>
            </a:r>
            <a:r>
              <a:rPr lang="cs-CZ" sz="1800" dirty="0"/>
              <a:t>a to do výše, která je stanovena v rozhodnutí </a:t>
            </a:r>
            <a:r>
              <a:rPr lang="cs-CZ" sz="1800" dirty="0" smtClean="0"/>
              <a:t>jako </a:t>
            </a:r>
            <a:r>
              <a:rPr lang="cs-CZ" sz="1800" dirty="0"/>
              <a:t>nejvyšší možná výše odvodu za porušení rozpočtové kázně. Přitom přihlédne k závažnosti porušení a jeho vlivu na dodržení cíle dotace.</a:t>
            </a:r>
          </a:p>
          <a:p>
            <a:r>
              <a:rPr lang="cs-CZ" sz="1800" dirty="0" smtClean="0"/>
              <a:t>(</a:t>
            </a:r>
            <a:r>
              <a:rPr lang="cs-CZ" sz="1800" dirty="0"/>
              <a:t>2) V případě, že poskytovatel provede </a:t>
            </a:r>
            <a:r>
              <a:rPr lang="cs-CZ" sz="1800" dirty="0" smtClean="0"/>
              <a:t>opatření </a:t>
            </a:r>
            <a:r>
              <a:rPr lang="cs-CZ" sz="1800" dirty="0"/>
              <a:t>podle odstavce 1, informuje o něm písemně příjemce a </a:t>
            </a:r>
            <a:r>
              <a:rPr lang="cs-CZ" sz="1800" dirty="0" smtClean="0"/>
              <a:t>příslušný FÚ, </a:t>
            </a:r>
            <a:r>
              <a:rPr lang="cs-CZ" sz="1800" dirty="0"/>
              <a:t>a to včetně jeho rozsahu a odůvodnění.</a:t>
            </a:r>
          </a:p>
          <a:p>
            <a:r>
              <a:rPr lang="cs-CZ" sz="1800" dirty="0" smtClean="0"/>
              <a:t>(</a:t>
            </a:r>
            <a:r>
              <a:rPr lang="cs-CZ" sz="1800" dirty="0"/>
              <a:t>3) Provede-li poskytovatel opatření podle odstavců 1 a 2, může pokračovat v proplácení zbývající části dotace.</a:t>
            </a:r>
          </a:p>
          <a:p>
            <a:r>
              <a:rPr lang="cs-CZ" sz="1800" dirty="0" smtClean="0"/>
              <a:t>(</a:t>
            </a:r>
            <a:r>
              <a:rPr lang="cs-CZ" sz="1800" dirty="0"/>
              <a:t>4) Na opatření podle odstavců 1 až 3 se nevztahují obecné předpisy o správním řízení a je </a:t>
            </a:r>
            <a:r>
              <a:rPr lang="cs-CZ" sz="1800" b="1" dirty="0"/>
              <a:t>vyloučeno jeho soudní přezkoumání</a:t>
            </a:r>
            <a:r>
              <a:rPr lang="cs-CZ" sz="1800" dirty="0"/>
              <a:t>.</a:t>
            </a:r>
            <a:endParaRPr lang="cs-CZ" sz="1800" dirty="0" smtClean="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857414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 ze dne 16. 6. 2015</a:t>
            </a:r>
          </a:p>
          <a:p>
            <a:r>
              <a:rPr lang="cs-CZ" sz="2000" dirty="0"/>
              <a:t>Ustanovení § 14e odst. 4 </a:t>
            </a:r>
            <a:r>
              <a:rPr lang="cs-CZ" sz="2000" dirty="0" smtClean="0"/>
              <a:t>RP </a:t>
            </a:r>
            <a:r>
              <a:rPr lang="cs-CZ" sz="2000" dirty="0"/>
              <a:t>ve znění účinném do 19. 2. 2015, ve slovech „a je vyloučeno jeho soudní přezkoumání“,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a:t>
            </a:r>
            <a:r>
              <a:rPr lang="cs-CZ" sz="2000" dirty="0" smtClean="0"/>
              <a:t>předvídatelné</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261101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a:t>
            </a:r>
            <a:r>
              <a:rPr lang="cs-CZ" sz="2000" dirty="0" smtClean="0"/>
              <a:t>nezákonnost</a:t>
            </a:r>
            <a:endParaRPr lang="cs-CZ" sz="2000" dirty="0"/>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a:t>
            </a:r>
            <a:r>
              <a:rPr lang="cs-CZ" sz="2000" dirty="0" smtClean="0"/>
              <a:t>státních </a:t>
            </a:r>
            <a:r>
              <a:rPr lang="cs-CZ" sz="2000" dirty="0"/>
              <a:t>orgánů, není možné</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216597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Postupem podle § 14e </a:t>
            </a:r>
            <a:r>
              <a:rPr lang="cs-CZ" sz="2000" dirty="0" smtClean="0"/>
              <a:t>RP </a:t>
            </a:r>
            <a:r>
              <a:rPr lang="cs-CZ" sz="2000" dirty="0"/>
              <a:t>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a:t>
            </a:r>
            <a:r>
              <a:rPr lang="cs-CZ" sz="2000" dirty="0" smtClean="0"/>
              <a:t>neaplikovat</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53296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6232"/>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621927"/>
            <a:ext cx="8082321" cy="4505917"/>
          </a:xfrm>
        </p:spPr>
        <p:txBody>
          <a:bodyPr/>
          <a:lstStyle/>
          <a:p>
            <a:r>
              <a:rPr lang="cs-CZ" dirty="0" smtClean="0"/>
              <a:t>§ 14e RP v aktuálním znění:</a:t>
            </a:r>
          </a:p>
          <a:p>
            <a:pPr lvl="1"/>
            <a:r>
              <a:rPr lang="cs-CZ" sz="2000" dirty="0" smtClean="0"/>
              <a:t>Poskytovatel nemusí vyplatit dotaci nebo její část</a:t>
            </a:r>
            <a:r>
              <a:rPr lang="cs-CZ" sz="2000" b="1" dirty="0" smtClean="0"/>
              <a:t>, domnívá-li se důvodně</a:t>
            </a:r>
            <a:r>
              <a:rPr lang="cs-CZ" sz="2000" dirty="0" smtClean="0"/>
              <a:t>, že její příjemce v přímé souvislosti s ní porušil povinnosti stanovené právním předpisem nebo nedodržel účel dotace nebo podmínky, za kterých byla dotace poskytnuta;  ........................</a:t>
            </a:r>
          </a:p>
          <a:p>
            <a:pPr lvl="1"/>
            <a:r>
              <a:rPr lang="cs-CZ" sz="2000" dirty="0" smtClean="0"/>
              <a:t>(2) Poskytovatel o opatření podle odstavce 1 bez zbytečného odkladu vhodným způsobem informuje příjemce. </a:t>
            </a:r>
            <a:r>
              <a:rPr lang="cs-CZ" sz="2000" b="1" dirty="0" smtClean="0"/>
              <a:t>Příjemce může do 15 dnů ode dne, kdy tuto informaci obdržel, podat poskytovateli proti tomuto opatření námitky</a:t>
            </a:r>
            <a:r>
              <a:rPr lang="cs-CZ" sz="2000" dirty="0" smtClean="0"/>
              <a:t>. O námitkách rozhoduje ten, kdo stojí v čele poskytovatele.</a:t>
            </a:r>
          </a:p>
          <a:p>
            <a:r>
              <a:rPr lang="cs-CZ"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r>
              <a:rPr lang="cs-CZ" altLang="cs-CZ" dirty="0"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656006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98987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dirty="0" smtClean="0"/>
              <a:t>Pokud příjemce nesouhlasí se způsobem vyřízení námitek, je oprávněn podat žalobu dle SŘS</a:t>
            </a:r>
          </a:p>
          <a:p>
            <a:r>
              <a:rPr lang="cs-CZ" dirty="0" smtClean="0"/>
              <a:t>Možné dvě varianty</a:t>
            </a:r>
          </a:p>
          <a:p>
            <a:pPr lvl="1"/>
            <a:r>
              <a:rPr lang="cs-CZ" sz="2000" dirty="0" smtClean="0"/>
              <a:t>Žaloba proti rozhodnutí správního orgánu dle § 65 a násl. SŘS</a:t>
            </a:r>
          </a:p>
          <a:p>
            <a:pPr lvl="1"/>
            <a:r>
              <a:rPr lang="cs-CZ" sz="2000" dirty="0" smtClean="0"/>
              <a:t>Žaloba proti nezákonnému zásahu dle  § 82 a násl. SŘS</a:t>
            </a:r>
          </a:p>
          <a:p>
            <a:r>
              <a:rPr lang="cs-CZ" dirty="0" smtClean="0"/>
              <a:t>Žalobu je nutno podat do 2 měsíců od doručení </a:t>
            </a:r>
            <a:r>
              <a:rPr lang="cs-CZ" dirty="0"/>
              <a:t>rozhodnutí/ode dne, kdy se </a:t>
            </a:r>
            <a:r>
              <a:rPr lang="cs-CZ" dirty="0" smtClean="0"/>
              <a:t>příjemce dozvěděl </a:t>
            </a:r>
            <a:r>
              <a:rPr lang="cs-CZ" dirty="0"/>
              <a:t>o nezákonném </a:t>
            </a:r>
            <a:r>
              <a:rPr lang="cs-CZ" dirty="0" smtClean="0"/>
              <a:t>zásahu</a:t>
            </a:r>
          </a:p>
          <a:p>
            <a:r>
              <a:rPr lang="cs-CZ" dirty="0" smtClean="0"/>
              <a:t>Žalobu nelze podat před vyčerpáním řádných opravných prostředků/lze-li se ochrany domáhat jinými prostředky</a:t>
            </a: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9277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509589" y="1866900"/>
            <a:ext cx="8082321" cy="4265613"/>
          </a:xfrm>
        </p:spPr>
        <p:txBody>
          <a:bodyPr/>
          <a:lstStyle/>
          <a:p>
            <a:r>
              <a:rPr lang="cs-CZ" sz="2000" dirty="0"/>
              <a:t>Přehled národních OP pro programové období 2014 – 2020: </a:t>
            </a:r>
          </a:p>
          <a:p>
            <a:pPr lvl="1"/>
            <a:r>
              <a:rPr lang="cs-CZ" sz="1800" dirty="0">
                <a:hlinkClick r:id="rId2"/>
              </a:rPr>
              <a:t>http://strukturalni-fondy.cz/cs/Fondy-EU/2014-2020/Operacni-programy</a:t>
            </a:r>
            <a:endParaRPr lang="cs-CZ" sz="1800" dirty="0"/>
          </a:p>
          <a:p>
            <a:r>
              <a:rPr lang="cs-CZ" sz="2000" dirty="0"/>
              <a:t>Metodika řízení OP (vč. Metodického pokyn č. 12 pro oblast zadávání zakázek): </a:t>
            </a:r>
          </a:p>
          <a:p>
            <a:pPr lvl="1"/>
            <a:r>
              <a:rPr lang="cs-CZ" sz="1800" dirty="0" smtClean="0">
                <a:hlinkClick r:id="rId3"/>
              </a:rPr>
              <a:t>http://strukturalni-fondy.cz/cs/Fondy-EU/2014-2020/Metodicke-pokyny/Metodika-rizeni-programu</a:t>
            </a:r>
            <a:endParaRPr lang="cs-CZ" sz="1800" dirty="0" smtClean="0"/>
          </a:p>
          <a:p>
            <a:r>
              <a:rPr lang="cs-CZ" sz="2000" dirty="0" smtClean="0"/>
              <a:t>Slovníček pojmů užívaných v prostředí fondů EU:</a:t>
            </a:r>
            <a:r>
              <a:rPr lang="cs-CZ" dirty="0" smtClean="0"/>
              <a:t> </a:t>
            </a:r>
          </a:p>
          <a:p>
            <a:pPr lvl="1"/>
            <a:r>
              <a:rPr lang="cs-CZ" sz="1800" dirty="0" smtClean="0">
                <a:hlinkClick r:id="rId4"/>
              </a:rPr>
              <a:t>http</a:t>
            </a:r>
            <a:r>
              <a:rPr lang="cs-CZ" sz="1800" dirty="0">
                <a:hlinkClick r:id="rId4"/>
              </a:rPr>
              <a:t>://</a:t>
            </a:r>
            <a:r>
              <a:rPr lang="cs-CZ" sz="1800" dirty="0" smtClean="0">
                <a:hlinkClick r:id="rId4"/>
              </a:rPr>
              <a:t>strukturalni-fondy.cz/cs/Fondy-EU/2014-2020/Metodicke-pokyny/Metodika-rizeni-programu/Pr-2-Slovnicek-pojmu</a:t>
            </a:r>
            <a:endParaRPr lang="cs-CZ" sz="1800" dirty="0"/>
          </a:p>
          <a:p>
            <a:r>
              <a:rPr lang="cs-CZ" sz="2000" dirty="0"/>
              <a:t>Stránky Úřadu pro ochranu hospodářské soutěže: </a:t>
            </a:r>
          </a:p>
          <a:p>
            <a:pPr lvl="1"/>
            <a:r>
              <a:rPr lang="cs-CZ" sz="1800" dirty="0">
                <a:hlinkClick r:id="rId5"/>
              </a:rPr>
              <a:t>http://www.uohs.cz/cs/verejne-zakazky.html</a:t>
            </a:r>
            <a:r>
              <a:rPr lang="cs-CZ" sz="2000" dirty="0"/>
              <a:t> </a:t>
            </a:r>
          </a:p>
          <a:p>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755255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dirty="0"/>
              <a:t>Negativní rozhodnutí poskytovatele podléhá soudnímu přezkumu správními soudy</a:t>
            </a:r>
            <a:r>
              <a:rPr lang="cs-CZ" sz="2200" dirty="0"/>
              <a:t> </a:t>
            </a:r>
            <a:endParaRPr lang="cs-CZ" dirty="0" smtClean="0"/>
          </a:p>
          <a:p>
            <a:r>
              <a:rPr lang="cs-CZ" dirty="0" smtClean="0"/>
              <a:t>Rozsudek </a:t>
            </a:r>
            <a:r>
              <a:rPr lang="cs-CZ" dirty="0"/>
              <a:t>NSS čj. 9 Ads 83/2014 ze dne 30. 9. 2015: </a:t>
            </a:r>
          </a:p>
          <a:p>
            <a:pPr lvl="1"/>
            <a:r>
              <a:rPr lang="cs-CZ" sz="2200" dirty="0" smtClean="0"/>
              <a:t>Rozhodoval </a:t>
            </a:r>
            <a:r>
              <a:rPr lang="cs-CZ" sz="2200" dirty="0"/>
              <a:t>rozšířený senát NSS – dosud rozporná judikatura</a:t>
            </a:r>
          </a:p>
          <a:p>
            <a:pPr lvl="1"/>
            <a:r>
              <a:rPr lang="cs-CZ" sz="2200" dirty="0" smtClean="0"/>
              <a:t>Vydání </a:t>
            </a:r>
            <a:r>
              <a:rPr lang="cs-CZ" sz="2200" dirty="0"/>
              <a:t>negativního rozhodnutí o dotaci i rozhodnutí o pozastavení či jiném krácení dotace podléhá soudnímu přezkumu a musí mít kvalitu správního rozhodnutí – citelný </a:t>
            </a:r>
            <a:r>
              <a:rPr lang="cs-CZ" sz="2200" dirty="0" smtClean="0"/>
              <a:t>zásah do právní sféry příjemce</a:t>
            </a:r>
            <a:endParaRPr lang="cs-CZ" sz="2200" dirty="0"/>
          </a:p>
          <a:p>
            <a:pPr lvl="1"/>
            <a:r>
              <a:rPr lang="cs-CZ" sz="2200" dirty="0"/>
              <a:t>Zohlednit konkrétní okolnosti případu a shodné či obdobné případy rozhodovat obdobně</a:t>
            </a:r>
          </a:p>
          <a:p>
            <a:pPr lvl="1"/>
            <a:r>
              <a:rPr lang="cs-CZ" sz="2200" dirty="0"/>
              <a:t>Rozhodnutí musí být řádně </a:t>
            </a:r>
            <a:r>
              <a:rPr lang="cs-CZ" sz="2200" dirty="0" smtClean="0"/>
              <a:t>odůvodněno</a:t>
            </a:r>
            <a:endParaRPr lang="cs-CZ" sz="22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292473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sz="2600" dirty="0"/>
              <a:t>Dotace </a:t>
            </a:r>
            <a:r>
              <a:rPr lang="cs-CZ" sz="2600" dirty="0" smtClean="0"/>
              <a:t>přidělená </a:t>
            </a:r>
            <a:r>
              <a:rPr lang="cs-CZ" sz="2600" dirty="0"/>
              <a:t>na základě </a:t>
            </a:r>
            <a:r>
              <a:rPr lang="cs-CZ" sz="2600" dirty="0" smtClean="0"/>
              <a:t>smlouvy</a:t>
            </a:r>
          </a:p>
          <a:p>
            <a:r>
              <a:rPr lang="cs-CZ" sz="2600" dirty="0" smtClean="0"/>
              <a:t>Rozsudek </a:t>
            </a:r>
            <a:r>
              <a:rPr lang="cs-CZ" sz="2600" dirty="0"/>
              <a:t>NSS 9 Afs 38/2013:</a:t>
            </a:r>
          </a:p>
          <a:p>
            <a:pPr lvl="1"/>
            <a:r>
              <a:rPr lang="cs-CZ" dirty="0" smtClean="0"/>
              <a:t>Smlouva </a:t>
            </a:r>
            <a:r>
              <a:rPr lang="cs-CZ" dirty="0"/>
              <a:t>o poskytnutí dotace je veřejnoprávní smlouvou</a:t>
            </a:r>
          </a:p>
          <a:p>
            <a:pPr lvl="1"/>
            <a:r>
              <a:rPr lang="cs-CZ" dirty="0"/>
              <a:t>Ochrany se lze domáhat ve sporu dle § 169 SŘ ve spojení s § 141 SŘ </a:t>
            </a:r>
          </a:p>
          <a:p>
            <a:pPr lvl="1"/>
            <a:r>
              <a:rPr lang="cs-CZ"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922603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342103"/>
            <a:ext cx="8082321" cy="4970207"/>
          </a:xfrm>
        </p:spPr>
        <p:txBody>
          <a:bodyPr/>
          <a:lstStyle/>
          <a:p>
            <a:r>
              <a:rPr lang="cs-CZ" sz="2200" dirty="0"/>
              <a:t>Taktovací frekvence a počty jader procesorů - projekt OP VK: </a:t>
            </a:r>
          </a:p>
          <a:p>
            <a:pPr lvl="1"/>
            <a:r>
              <a:rPr lang="cs-CZ" sz="2000" dirty="0"/>
              <a:t>Požadavek na výkon procesorů několika PC formou požadavků na min. taktovací frekvenci a min. počet jader</a:t>
            </a:r>
          </a:p>
          <a:p>
            <a:pPr lvl="1"/>
            <a:r>
              <a:rPr lang="cs-CZ" sz="2000" dirty="0"/>
              <a:t>ŘO zaslal příjemci oznámení o pozastavení dotace – nezákonné a diskriminační nastavení technické specifikace </a:t>
            </a:r>
          </a:p>
          <a:p>
            <a:pPr lvl="1"/>
            <a:r>
              <a:rPr lang="cs-CZ" sz="2000" dirty="0"/>
              <a:t>Příjemce podal podrobně odůvodněné námitky</a:t>
            </a:r>
          </a:p>
          <a:p>
            <a:pPr lvl="1"/>
            <a:r>
              <a:rPr lang="cs-CZ" sz="2000" dirty="0"/>
              <a:t>ŘO podal podnět k ÚOHS</a:t>
            </a:r>
          </a:p>
          <a:p>
            <a:pPr lvl="1"/>
            <a:r>
              <a:rPr lang="cs-CZ" sz="2000" dirty="0"/>
              <a:t>ÚOHS neshledal důvody pro zahájení správního řízení</a:t>
            </a:r>
          </a:p>
          <a:p>
            <a:pPr lvl="1"/>
            <a:r>
              <a:rPr lang="cs-CZ" sz="2000" dirty="0"/>
              <a:t>Zahájena daňová kontrola u příjemce příslušným FÚ</a:t>
            </a:r>
          </a:p>
          <a:p>
            <a:pPr lvl="1"/>
            <a:r>
              <a:rPr lang="cs-CZ" sz="2000" dirty="0"/>
              <a:t>Příjemce předložil dokumentaci k VZ včetně stanoviska ÚOHS</a:t>
            </a:r>
          </a:p>
          <a:p>
            <a:pPr lvl="1"/>
            <a:r>
              <a:rPr lang="cs-CZ" sz="2000" dirty="0"/>
              <a:t>Dle FÚ nedošlo k porušení rozpočtové kázně</a:t>
            </a:r>
          </a:p>
          <a:p>
            <a:pPr lvl="1"/>
            <a:r>
              <a:rPr lang="cs-CZ" sz="2000" dirty="0"/>
              <a:t>ŘO neakceptoval – trvá na nesrovnalosti</a:t>
            </a:r>
          </a:p>
          <a:p>
            <a:pPr lvl="1"/>
            <a:r>
              <a:rPr lang="cs-CZ" sz="2000" dirty="0"/>
              <a:t>Příjemce podal žalobu k MS v Praze dne 10. 7. </a:t>
            </a:r>
            <a:r>
              <a:rPr lang="cs-CZ" sz="2000" dirty="0" smtClean="0"/>
              <a:t>2013</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996883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Dodatečné stavební práce – projekt OPVK: </a:t>
            </a:r>
          </a:p>
          <a:p>
            <a:pPr lvl="1"/>
            <a:r>
              <a:rPr lang="cs-CZ" sz="2000" dirty="0"/>
              <a:t>7 změnových listů o celkové hodnotě cca 4 % původní VZ</a:t>
            </a:r>
          </a:p>
          <a:p>
            <a:pPr lvl="1"/>
            <a:r>
              <a:rPr lang="cs-CZ" sz="2000" dirty="0"/>
              <a:t>Provedení dodatečných stavebních prací schváleno ŘO</a:t>
            </a:r>
          </a:p>
          <a:p>
            <a:pPr lvl="1"/>
            <a:r>
              <a:rPr lang="cs-CZ" sz="2000" dirty="0"/>
              <a:t>Výslovná výzva k zadání formou JŘBU </a:t>
            </a:r>
          </a:p>
          <a:p>
            <a:pPr lvl="1"/>
            <a:r>
              <a:rPr lang="cs-CZ" sz="2000" dirty="0"/>
              <a:t>Kontrola AO – všechny dodatky nezákonné</a:t>
            </a:r>
          </a:p>
          <a:p>
            <a:pPr lvl="1"/>
            <a:r>
              <a:rPr lang="cs-CZ" sz="2000" dirty="0"/>
              <a:t>ŘO zaslal příjemci oznámení o pozastavení dotace – rozhodnutí odůvodnil odkazem na zprávu o auditu AO</a:t>
            </a:r>
          </a:p>
          <a:p>
            <a:pPr lvl="1"/>
            <a:r>
              <a:rPr lang="cs-CZ" sz="2000" dirty="0"/>
              <a:t>Příjemce podal námitky</a:t>
            </a:r>
          </a:p>
          <a:p>
            <a:pPr lvl="1"/>
            <a:r>
              <a:rPr lang="cs-CZ" sz="2000" dirty="0"/>
              <a:t>ŘO podal podnět k ÚOHS</a:t>
            </a:r>
          </a:p>
          <a:p>
            <a:pPr lvl="1"/>
            <a:r>
              <a:rPr lang="cs-CZ" sz="2000" dirty="0"/>
              <a:t>ÚOHS shledal správní delikt pouze u 1 ze 7 změnových listů</a:t>
            </a:r>
          </a:p>
          <a:p>
            <a:pPr lvl="1"/>
            <a:r>
              <a:rPr lang="cs-CZ" sz="2000" dirty="0"/>
              <a:t>Příjemce podal rozklad</a:t>
            </a:r>
          </a:p>
          <a:p>
            <a:pPr lvl="1"/>
            <a:r>
              <a:rPr lang="cs-CZ" sz="2000" dirty="0"/>
              <a:t>ŘO trvá na nesrovnalosti v plné výši</a:t>
            </a:r>
          </a:p>
          <a:p>
            <a:pPr lvl="1"/>
            <a:r>
              <a:rPr lang="cs-CZ" sz="2000" dirty="0"/>
              <a:t>Příjemce podal žalobu k MS v Praze dne 27. 7.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2103304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Dodávka multimediální učebny - projekt OPVK:</a:t>
            </a:r>
          </a:p>
          <a:p>
            <a:pPr lvl="1"/>
            <a:r>
              <a:rPr lang="cs-CZ" sz="2000" dirty="0"/>
              <a:t>Příjemce opožděně uveřejnil oznámení o zadání VZ, smlouvu a písemnou zprávu – prodlení v řádech týdnů</a:t>
            </a:r>
          </a:p>
          <a:p>
            <a:pPr lvl="1"/>
            <a:r>
              <a:rPr lang="cs-CZ" sz="2000" dirty="0"/>
              <a:t>ŘO shledal porušení ustanovení § 147a ZVZ</a:t>
            </a:r>
          </a:p>
          <a:p>
            <a:pPr lvl="1"/>
            <a:r>
              <a:rPr lang="cs-CZ" sz="2000" dirty="0"/>
              <a:t>ŘO rozhodl o pozastavení dotace ve výši 100 % hodnoty VZ</a:t>
            </a:r>
          </a:p>
          <a:p>
            <a:pPr lvl="1"/>
            <a:r>
              <a:rPr lang="cs-CZ" sz="2000" dirty="0"/>
              <a:t>Příjemce podal námitky v I. a II. stupni</a:t>
            </a:r>
          </a:p>
          <a:p>
            <a:pPr lvl="1"/>
            <a:r>
              <a:rPr lang="cs-CZ" sz="2000" dirty="0"/>
              <a:t>Porušení zcela bez vlivu na účel a cíle dotace, nerespektování zásady proporcionality</a:t>
            </a:r>
          </a:p>
          <a:p>
            <a:pPr lvl="1"/>
            <a:r>
              <a:rPr lang="cs-CZ" sz="2000" dirty="0"/>
              <a:t>ŘO podal podnět k ÚOHS</a:t>
            </a:r>
          </a:p>
          <a:p>
            <a:pPr lvl="1"/>
            <a:r>
              <a:rPr lang="cs-CZ" sz="2000" dirty="0"/>
              <a:t>ÚOHS shledal správní delikt a udělil sankci 20 000 Kč </a:t>
            </a:r>
          </a:p>
          <a:p>
            <a:pPr lvl="1"/>
            <a:r>
              <a:rPr lang="cs-CZ" sz="2000" dirty="0"/>
              <a:t>Příjemce podal rozklad</a:t>
            </a:r>
          </a:p>
          <a:p>
            <a:pPr lvl="1"/>
            <a:r>
              <a:rPr lang="cs-CZ" sz="2000" dirty="0"/>
              <a:t>ŘO trvá na nesrovnalosti v plné výši</a:t>
            </a:r>
          </a:p>
          <a:p>
            <a:pPr lvl="1"/>
            <a:r>
              <a:rPr lang="cs-CZ" sz="2000" dirty="0"/>
              <a:t>Příjemce podal žalobu k MS v Praze dne 12. 2.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2825970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800" dirty="0"/>
              <a:t>Komunikovat s ŘO, AO, FÚ</a:t>
            </a:r>
          </a:p>
          <a:p>
            <a:r>
              <a:rPr lang="cs-CZ" sz="2800" dirty="0"/>
              <a:t>Vysvětlovat své postupy při zadávání VZ</a:t>
            </a:r>
          </a:p>
          <a:p>
            <a:r>
              <a:rPr lang="cs-CZ" sz="2800" dirty="0"/>
              <a:t>Domáhat se řádného odůvodnění rozhodnutí ŘO i nálezů AO či FÚ</a:t>
            </a:r>
          </a:p>
          <a:p>
            <a:r>
              <a:rPr lang="cs-CZ" sz="2800"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r>
              <a:rPr lang="cs-CZ" altLang="cs-CZ" smtClean="0"/>
              <a:t>Dotované veřejné zakázky / 16. 11. 2016</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837883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b="1" dirty="0" smtClean="0"/>
          </a:p>
          <a:p>
            <a:pPr marL="0" indent="0" algn="ctr">
              <a:buNone/>
            </a:pPr>
            <a:endParaRPr lang="cs-CZ" b="1" dirty="0"/>
          </a:p>
          <a:p>
            <a:pPr marL="0" indent="0" algn="ctr">
              <a:buNone/>
            </a:pPr>
            <a:r>
              <a:rPr lang="cs-CZ" b="1" dirty="0" smtClean="0"/>
              <a:t>Děkuji </a:t>
            </a:r>
            <a:r>
              <a:rPr lang="cs-CZ" b="1" dirty="0"/>
              <a:t>za pozornost</a:t>
            </a:r>
          </a:p>
          <a:p>
            <a:pPr marL="0" indent="0" algn="ctr">
              <a:buNone/>
            </a:pPr>
            <a:endParaRPr lang="cs-CZ" b="1" dirty="0"/>
          </a:p>
          <a:p>
            <a:pPr marL="0" indent="0" algn="ctr">
              <a:buNone/>
            </a:pPr>
            <a:r>
              <a:rPr lang="cs-CZ" dirty="0"/>
              <a:t>Martin Hadaš</a:t>
            </a:r>
          </a:p>
          <a:p>
            <a:pPr marL="0" indent="0" algn="ctr">
              <a:buNone/>
            </a:pPr>
            <a:r>
              <a:rPr lang="cs-CZ" dirty="0"/>
              <a:t>Email: </a:t>
            </a:r>
            <a:r>
              <a:rPr lang="cs-CZ" dirty="0" err="1">
                <a:hlinkClick r:id="rId2"/>
              </a:rPr>
              <a:t>hadas</a:t>
            </a:r>
            <a:r>
              <a:rPr lang="en-US" dirty="0">
                <a:hlinkClick r:id="rId2"/>
              </a:rPr>
              <a:t>@</a:t>
            </a:r>
            <a:r>
              <a:rPr lang="cs-CZ" dirty="0" smtClean="0">
                <a:hlinkClick r:id="rId2"/>
              </a:rPr>
              <a:t>rect.muni.cz</a:t>
            </a:r>
            <a:r>
              <a:rPr lang="cs-CZ" dirty="0" smtClean="0"/>
              <a:t> </a:t>
            </a:r>
          </a:p>
          <a:p>
            <a:pPr marL="0" indent="0" algn="ctr">
              <a:buNone/>
            </a:pPr>
            <a:r>
              <a:rPr lang="cs-CZ" dirty="0"/>
              <a:t>M</a:t>
            </a:r>
            <a:r>
              <a:rPr lang="cs-CZ" dirty="0" smtClean="0"/>
              <a:t>obil: 725 829 347 </a:t>
            </a:r>
            <a:endParaRPr lang="cs-CZ" dirty="0"/>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51702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p:txBody>
          <a:bodyPr/>
          <a:lstStyle/>
          <a:p>
            <a:r>
              <a:rPr lang="cs-CZ" dirty="0"/>
              <a:t>AO: Auditní orgán Ministerstva </a:t>
            </a:r>
            <a:r>
              <a:rPr lang="cs-CZ" dirty="0" smtClean="0"/>
              <a:t>financí</a:t>
            </a:r>
          </a:p>
          <a:p>
            <a:r>
              <a:rPr lang="cs-CZ" dirty="0"/>
              <a:t>FÚ: Orgán finanční </a:t>
            </a:r>
            <a:r>
              <a:rPr lang="cs-CZ" dirty="0" smtClean="0"/>
              <a:t>správy</a:t>
            </a:r>
          </a:p>
          <a:p>
            <a:r>
              <a:rPr lang="cs-CZ" dirty="0"/>
              <a:t>MP: Metodický pokyn pro oblast zadávání zakázek pro programové období </a:t>
            </a:r>
            <a:r>
              <a:rPr lang="cs-CZ" dirty="0" smtClean="0"/>
              <a:t>2014-2020 </a:t>
            </a:r>
            <a:endParaRPr lang="cs-CZ" dirty="0">
              <a:solidFill>
                <a:srgbClr val="FF0000"/>
              </a:solidFill>
            </a:endParaRPr>
          </a:p>
          <a:p>
            <a:r>
              <a:rPr lang="cs-CZ" dirty="0"/>
              <a:t>NOK: Národní orgán pro koordinaci - Ministerstvo pro místní rozvoj</a:t>
            </a:r>
          </a:p>
          <a:p>
            <a:r>
              <a:rPr lang="cs-CZ" dirty="0" smtClean="0"/>
              <a:t>OP</a:t>
            </a:r>
            <a:r>
              <a:rPr lang="cs-CZ" dirty="0"/>
              <a:t>: Operační program</a:t>
            </a:r>
          </a:p>
          <a:p>
            <a:r>
              <a:rPr lang="cs-CZ" dirty="0"/>
              <a:t>PVD: Pravidla pro výběr dodavatelů</a:t>
            </a:r>
          </a:p>
          <a:p>
            <a:r>
              <a:rPr lang="cs-CZ" dirty="0"/>
              <a:t>ŘO: Řídící </a:t>
            </a:r>
            <a:r>
              <a:rPr lang="cs-CZ" dirty="0" smtClean="0"/>
              <a:t>orgán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81791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09589" y="1857375"/>
            <a:ext cx="8082321" cy="4275138"/>
          </a:xfrm>
        </p:spPr>
        <p:txBody>
          <a:bodyPr/>
          <a:lstStyle/>
          <a:p>
            <a:r>
              <a:rPr lang="cs-CZ" sz="18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18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18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18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232305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dirty="0"/>
              <a:t>Rozhodnutí/Smlouva o poskytnutí dotace stanoví povinnost provést výběrové řízení na dodavatele</a:t>
            </a:r>
          </a:p>
          <a:p>
            <a:r>
              <a:rPr lang="cs-CZ" dirty="0"/>
              <a:t>Dodávky, služby a stavební práce v rámci projektů jsou spolufinancovány z veřejných zdrojů</a:t>
            </a:r>
          </a:p>
          <a:p>
            <a:r>
              <a:rPr lang="cs-CZ" dirty="0"/>
              <a:t>Účelem VŘ je hospodárné využití veřejných prostředků</a:t>
            </a:r>
          </a:p>
          <a:p>
            <a:r>
              <a:rPr lang="cs-CZ" dirty="0"/>
              <a:t>Provedení VŘ je podmínkou způsobilosti výdajů</a:t>
            </a:r>
          </a:p>
          <a:p>
            <a:r>
              <a:rPr lang="cs-CZ" dirty="0"/>
              <a:t>Porušení pravidel pro výběr dodavatelů může vést ke krácení či úplnému odebrání </a:t>
            </a:r>
            <a:r>
              <a:rPr lang="cs-CZ" dirty="0" smtClean="0"/>
              <a:t>dotace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14005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66232"/>
            <a:ext cx="8086635" cy="647700"/>
          </a:xfrm>
        </p:spPr>
        <p:txBody>
          <a:bodyPr/>
          <a:lstStyle/>
          <a:p>
            <a:r>
              <a:rPr lang="cs-CZ" dirty="0"/>
              <a:t>Dotované veřejné zakázky</a:t>
            </a:r>
          </a:p>
        </p:txBody>
      </p:sp>
      <p:sp>
        <p:nvSpPr>
          <p:cNvPr id="3" name="Zástupný symbol pro obsah 2"/>
          <p:cNvSpPr>
            <a:spLocks noGrp="1"/>
          </p:cNvSpPr>
          <p:nvPr>
            <p:ph idx="1"/>
          </p:nvPr>
        </p:nvSpPr>
        <p:spPr>
          <a:xfrm>
            <a:off x="509589" y="1678675"/>
            <a:ext cx="8082321" cy="4453839"/>
          </a:xfrm>
        </p:spPr>
        <p:txBody>
          <a:bodyPr/>
          <a:lstStyle/>
          <a:p>
            <a:r>
              <a:rPr lang="cs-CZ" sz="2000" dirty="0" smtClean="0"/>
              <a:t>Metodický pokyn pro oblast </a:t>
            </a:r>
            <a:r>
              <a:rPr lang="cs-CZ" sz="2000" smtClean="0"/>
              <a:t>zadávání zakázek </a:t>
            </a:r>
            <a:r>
              <a:rPr lang="cs-CZ" sz="2000" dirty="0" smtClean="0"/>
              <a:t>pro programové období 2014 - 2020</a:t>
            </a:r>
          </a:p>
          <a:p>
            <a:r>
              <a:rPr lang="cs-CZ" sz="2000" dirty="0" smtClean="0"/>
              <a:t>Metodický </a:t>
            </a:r>
            <a:r>
              <a:rPr lang="cs-CZ" sz="2000" dirty="0"/>
              <a:t>dokument pro zadávání VZ v rámci všech OP </a:t>
            </a:r>
          </a:p>
          <a:p>
            <a:r>
              <a:rPr lang="cs-CZ" sz="2000" dirty="0"/>
              <a:t>Závazný pro všechny ŘO (nikoliv pro příjemce)</a:t>
            </a:r>
          </a:p>
          <a:p>
            <a:r>
              <a:rPr lang="cs-CZ" sz="2000" dirty="0"/>
              <a:t>Snaha o harmonizaci, zjednodušení, zohlednění zkušeností z předchozího programového období</a:t>
            </a:r>
          </a:p>
          <a:p>
            <a:r>
              <a:rPr lang="cs-CZ" sz="2000" dirty="0"/>
              <a:t>Větší flexibilita (více možností zahájení VŘ, možnost vyjednávání, možnost hodnocení před posouzením)</a:t>
            </a:r>
          </a:p>
          <a:p>
            <a:r>
              <a:rPr lang="cs-CZ" sz="2000" dirty="0"/>
              <a:t>Nové pojmy (zakázka malé hodnoty, zakázka vyšší hodnoty, střet zájmů)</a:t>
            </a:r>
          </a:p>
          <a:p>
            <a:r>
              <a:rPr lang="cs-CZ" sz="2000" dirty="0"/>
              <a:t>Příležitost – větší flexibilita, svoboda pro zadavatele</a:t>
            </a:r>
          </a:p>
          <a:p>
            <a:r>
              <a:rPr lang="cs-CZ" sz="2000" dirty="0"/>
              <a:t>Ohrožení – větší odpovědnost zadavatele, nové instituty, nejasný výklad, riziko ze strany kontrolních </a:t>
            </a:r>
            <a:r>
              <a:rPr lang="cs-CZ" sz="2000" dirty="0" smtClean="0"/>
              <a:t>orgánů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72488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dirty="0"/>
              <a:t>Definuje základní povinnosti zadavatelů nepodléhajících režimu ZZVZ</a:t>
            </a:r>
          </a:p>
          <a:p>
            <a:r>
              <a:rPr lang="cs-CZ" dirty="0"/>
              <a:t>ŘO jednotlivých OP jsou povinny tyto povinnosti zapracovat do svých PVD</a:t>
            </a:r>
          </a:p>
          <a:p>
            <a:r>
              <a:rPr lang="cs-CZ" dirty="0"/>
              <a:t>PVD nesmí být mírnější než MP</a:t>
            </a:r>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smtClean="0"/>
              <a:t>Přílohy</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74775277"/>
      </p:ext>
    </p:extLst>
  </p:cSld>
  <p:clrMapOvr>
    <a:masterClrMapping/>
  </p:clrMapOvr>
</p:sld>
</file>

<file path=ppt/theme/theme1.xml><?xml version="1.0" encoding="utf-8"?>
<a:theme xmlns:a="http://schemas.openxmlformats.org/drawingml/2006/main" name="Hodnoceni_Nabidek_PrF_25_10_2016">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Hodnoceni_Nabidek_PrF_25_10_2016</Template>
  <TotalTime>981</TotalTime>
  <Words>4321</Words>
  <Application>Microsoft Office PowerPoint</Application>
  <PresentationFormat>Předvádění na obrazovce (4:3)</PresentationFormat>
  <Paragraphs>449</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Hodnoceni_Nabidek_PrF_25_10_2016</vt:lpstr>
      <vt:lpstr>Kontrola veřejných zakázek II – praktické příklady</vt:lpstr>
      <vt:lpstr>Obsah</vt:lpstr>
      <vt:lpstr>Právní předpisy, zdroje informací</vt:lpstr>
      <vt:lpstr>Právní předpisy, zdroje informací</vt:lpstr>
      <vt:lpstr>Právní předpisy, zdroje informací</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nabídek</dc:title>
  <dc:creator>Hadas</dc:creator>
  <cp:lastModifiedBy>Jana Cacková</cp:lastModifiedBy>
  <cp:revision>110</cp:revision>
  <cp:lastPrinted>1601-01-01T00:00:00Z</cp:lastPrinted>
  <dcterms:created xsi:type="dcterms:W3CDTF">2016-10-22T19:17:06Z</dcterms:created>
  <dcterms:modified xsi:type="dcterms:W3CDTF">2016-12-14T12:30:54Z</dcterms:modified>
</cp:coreProperties>
</file>