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Název a 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–Josef Novák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„Sem napište citát.“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 -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Text názvu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- ve stře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 -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Text názvu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- nahoř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ázev, odrážky, fot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názvu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názvu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Custodia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414781">
              <a:defRPr sz="2272"/>
            </a:pPr>
            <a:r>
              <a:t>JUDr. Petr Dostalík, Ph.D. </a:t>
            </a:r>
          </a:p>
          <a:p>
            <a:pPr defTabSz="414781">
              <a:defRPr sz="2272"/>
            </a:pPr>
            <a:r>
              <a:t>22. 9. 2016 </a:t>
            </a:r>
          </a:p>
          <a:p>
            <a:pPr defTabSz="414781">
              <a:defRPr sz="2272"/>
            </a:pPr>
            <a:r>
              <a:t>LŠD Brno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Úschova v NOZ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rPr>
                <a:latin typeface="Cambria"/>
                <a:ea typeface="Cambria"/>
                <a:cs typeface="Cambria"/>
                <a:sym typeface="Cambria"/>
              </a:rPr>
              <a:t>§ 2405 NOZ „</a:t>
            </a:r>
            <a:r>
              <a:t>Užije-li schovatel převzatou věc pro sebe, umožní-li jinému užití věci nebo dá-li ji do úschovy jinému bez svolení uschovatele nebo bez nezbytné potřeby, nahradí uschovateli veškerou škodu, a to i nahodilou. To neplatí, prokáže-li schovatel, že by škoda postihla věc i jinak.</a:t>
            </a:r>
            <a:r>
              <a:rPr>
                <a:latin typeface="Cambria"/>
                <a:ea typeface="Cambria"/>
                <a:cs typeface="Cambria"/>
                <a:sym typeface="Cambria"/>
              </a:rPr>
              <a:t>“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/>
            <a:r>
              <a:rPr>
                <a:latin typeface="Cambria"/>
                <a:ea typeface="Cambria"/>
                <a:cs typeface="Cambria"/>
                <a:sym typeface="Cambria"/>
              </a:rPr>
              <a:t>Schovatel má zvýšenou odpovědnost, stejně jako zloděj v římském právu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Úschova v NOZ - výklad 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Právní věda vztahuje na úschovu stejné pravidlo jako na ostatní kontrakty: </a:t>
            </a:r>
          </a:p>
          <a:p>
            <a:pPr/>
            <a:r>
              <a:t>§ 2944 NOZ: </a:t>
            </a:r>
            <a:r>
              <a:rPr>
                <a:latin typeface="Cambria"/>
                <a:ea typeface="Cambria"/>
                <a:cs typeface="Cambria"/>
                <a:sym typeface="Cambria"/>
              </a:rPr>
              <a:t>„</a:t>
            </a:r>
            <a:r>
              <a:t>Každý, kdo od jiného převzal věc, která má být předmětem jeho závazku, nahradí její poškození, ztrátu nebo zničení, neprokáže-li, že by ke škodě došlo i jinak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>
                <a:latin typeface="Cambria"/>
                <a:ea typeface="Cambria"/>
                <a:cs typeface="Cambria"/>
                <a:sym typeface="Cambria"/>
              </a:rPr>
              <a:t>“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z="7919"/>
            </a:lvl1pPr>
          </a:lstStyle>
          <a:p>
            <a:pPr/>
            <a:r>
              <a:t>Úschova v NOZ - výklad 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Schovatel odpovídá za zničení věci v důsledku </a:t>
            </a:r>
            <a:r>
              <a:rPr i="1"/>
              <a:t>vis maior</a:t>
            </a:r>
            <a:r>
              <a:t>, odpovídá za krádež věci, za nedbalost i za úmysl. </a:t>
            </a:r>
          </a:p>
          <a:p>
            <a:pPr/>
            <a:r>
              <a:t>Schovatel má absolutní odpovědnost.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Úschova v NOZ výklad </a:t>
            </a:r>
          </a:p>
        </p:txBody>
      </p:sp>
      <p:sp>
        <p:nvSpPr>
          <p:cNvPr id="155" name="Shape 1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1479" indent="-411479" defTabSz="525779">
              <a:spcBef>
                <a:spcPts val="3700"/>
              </a:spcBef>
              <a:defRPr sz="3420"/>
            </a:pPr>
            <a:r>
              <a:t>§ 2408 nařizuje použít ustanovení o opatrování u smlouvy o úschově vždy, kdy má někdo opatrovat věc pro jiného. 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poctivý nálezce; kupec, pokud nepředal věc prodávajícímu, zástavní věřitel, provozovatel hospodského zařízení, vypůjčitel. 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Konflikt § 2403 a § 2944 NOZ - § 2403 NOZ nebude aplikován; </a:t>
            </a:r>
          </a:p>
          <a:p>
            <a:pPr marL="411479" indent="-411479" defTabSz="525779">
              <a:spcBef>
                <a:spcPts val="3700"/>
              </a:spcBef>
              <a:defRPr sz="3420"/>
            </a:pPr>
            <a:r>
              <a:t>§ 2405 NOZ je “částečně obsoletní”;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Výpujčka v římském právu</a:t>
            </a:r>
          </a:p>
        </p:txBody>
      </p:sp>
      <p:sp>
        <p:nvSpPr>
          <p:cNvPr id="158" name="Shape 1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Reálný kontrakt, zásadně bezplatný; </a:t>
            </a:r>
          </a:p>
          <a:p>
            <a:pPr/>
            <a:r>
              <a:t>Výpůjčitel je oprávněn užívat věc a je povinen věc opatrovat; </a:t>
            </a:r>
          </a:p>
          <a:p>
            <a:pPr/>
            <a:r>
              <a:t>Vzhledem k tomu, že je výpůjčka sjednána </a:t>
            </a:r>
            <a:r>
              <a:rPr i="1"/>
              <a:t>výlučně ve prospěch vypůjčitele</a:t>
            </a:r>
            <a:r>
              <a:t>; </a:t>
            </a:r>
          </a:p>
          <a:p>
            <a:pPr/>
            <a:r>
              <a:t>Má vyšší povinnost věc opatrovat;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/>
            <a:r>
              <a:t>Výpujčka v římském právu</a:t>
            </a:r>
          </a:p>
        </p:txBody>
      </p:sp>
      <p:sp>
        <p:nvSpPr>
          <p:cNvPr id="161" name="Shape 1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Custodia - vypůjčitel odpovídá za krádež věc, za úmysl, za nedbalost. </a:t>
            </a:r>
          </a:p>
          <a:p>
            <a:pPr/>
            <a:r>
              <a:t>Neodpovídá za </a:t>
            </a:r>
            <a:r>
              <a:rPr i="1"/>
              <a:t>vis maior</a:t>
            </a:r>
            <a:r>
              <a:t>. </a:t>
            </a:r>
          </a:p>
          <a:p>
            <a:pPr/>
            <a:r>
              <a:t>Podobnou odpovědnost má i řemeslník, který převzal věc - např. valchář, který převzal šaty k vyčištění.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Výpůjčka v NOZ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Odpovědnost vypůjčitele je konstruována objektivně</a:t>
            </a:r>
          </a:p>
          <a:p>
            <a:pPr/>
            <a:r>
              <a:t>S ohledem na § 2191 NOZ i výpůjčitel má povinnost věc opatrovat </a:t>
            </a:r>
          </a:p>
          <a:p>
            <a:pPr/>
            <a:r>
              <a:t>§ 2193 NOZ odpovídá objektivně stejně jako schovatel 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Výpůjčka v NOZ 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Komentářová literatura vyvozuje, že schovatel a vypůjčitel mají stejnou míru odpovědnosti za </a:t>
            </a:r>
            <a:r>
              <a:rPr i="1"/>
              <a:t>opatrování věci. </a:t>
            </a:r>
            <a:endParaRPr i="1"/>
          </a:p>
          <a:p>
            <a:pPr/>
            <a:r>
              <a:t>Možnost užití moderačního práva soudu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Praxe českých soudů </a:t>
            </a:r>
          </a:p>
        </p:txBody>
      </p:sp>
      <p:sp>
        <p:nvSpPr>
          <p:cNvPr id="170" name="Shape 1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3484" indent="-443484" defTabSz="566674">
              <a:spcBef>
                <a:spcPts val="4000"/>
              </a:spcBef>
              <a:defRPr sz="3686"/>
            </a:pPr>
            <a:r>
              <a:rPr>
                <a:latin typeface="Cambria"/>
                <a:ea typeface="Cambria"/>
                <a:cs typeface="Cambria"/>
                <a:sym typeface="Cambria"/>
              </a:rPr>
              <a:t>„</a:t>
            </a:r>
            <a:r>
              <a:t>Nemůže-li být povinnost vrátit věc vlastníku splněna, nastupuje odpovědnost za škodu způsobenou porušením právní povinnosti ve smyslu ustanovení § 420 obč. zák.</a:t>
            </a:r>
            <a:r>
              <a:rPr>
                <a:latin typeface="Cambria"/>
                <a:ea typeface="Cambria"/>
                <a:cs typeface="Cambria"/>
                <a:sym typeface="Cambria"/>
              </a:rPr>
              <a:t>“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rPr>
                <a:latin typeface="Cambria"/>
                <a:ea typeface="Cambria"/>
                <a:cs typeface="Cambria"/>
                <a:sym typeface="Cambria"/>
              </a:rPr>
              <a:t>Podle minulé právní úpravy - soud posuzuje míru zavinění. 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443484" indent="-443484" defTabSz="566674">
              <a:spcBef>
                <a:spcPts val="4000"/>
              </a:spcBef>
              <a:defRPr sz="3686"/>
            </a:pPr>
            <a:r>
              <a:rPr>
                <a:latin typeface="Cambria"/>
                <a:ea typeface="Cambria"/>
                <a:cs typeface="Cambria"/>
                <a:sym typeface="Cambria"/>
              </a:rPr>
              <a:t>Ve sledovaném případě soud posoudil, že žalovaná učinila vše pro odvrácení škody a snížil její povinnost nahradit škodu na polovinu; 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Závěrečné shrnutí </a:t>
            </a:r>
          </a:p>
        </p:txBody>
      </p:sp>
      <p:sp>
        <p:nvSpPr>
          <p:cNvPr id="173" name="Shape 1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Tradice římského práva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pPr/>
            <a:r>
              <a:t>Povinnost schovatele a vypůjčitele opatrovat věc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Závěr</a:t>
            </a:r>
          </a:p>
        </p:txBody>
      </p:sp>
      <p:sp>
        <p:nvSpPr>
          <p:cNvPr id="176" name="Shape 1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Děkuji za pozornost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Systematika NOZ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Čtrvtá část (relativní majetková práva) NOZ</a:t>
            </a:r>
          </a:p>
          <a:p>
            <a:pPr/>
            <a:r>
              <a:t>Druhý díl: přenechání věci k užití jinému </a:t>
            </a:r>
          </a:p>
          <a:p>
            <a:pPr/>
            <a:r>
              <a:t>Výpůjčka</a:t>
            </a:r>
          </a:p>
          <a:p>
            <a:pPr/>
            <a:r>
              <a:t>Výprosa </a:t>
            </a:r>
          </a:p>
          <a:p>
            <a:pPr/>
            <a:r>
              <a:t>Úschova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Společné rysy úschovy a výpůjčky 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8055" indent="-448055" defTabSz="572516">
              <a:spcBef>
                <a:spcPts val="4100"/>
              </a:spcBef>
              <a:defRPr sz="3724"/>
            </a:pPr>
            <a:r>
              <a:t>Relativní kontrakty (podle NOZ úschova již ne)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Předává se individuálně určená věc 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Schovatel i vypůjčitel mají povinnost opatrovat věc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Rozsah povinnosti opatrovat věc je jiný u úschovy je menší než u výpůjčky </a:t>
            </a:r>
          </a:p>
          <a:p>
            <a:pPr marL="448055" indent="-448055" defTabSz="572516">
              <a:spcBef>
                <a:spcPts val="4100"/>
              </a:spcBef>
              <a:defRPr sz="3724"/>
            </a:pPr>
            <a:r>
              <a:t>Obě smlouvy se podstatně liší svým účelem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Rozdílné rysy výpůjčky a úschovy 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Liší se účelem </a:t>
            </a:r>
          </a:p>
          <a:p>
            <a:pPr lvl="1"/>
            <a:r>
              <a:t>Schovatel má povinnost opatrovat věc primárně, nesmí věc užívat  </a:t>
            </a:r>
          </a:p>
          <a:p>
            <a:pPr lvl="1"/>
            <a:r>
              <a:t>Vypůjčitel má primární povinnost starat se věc při jejím užívání</a:t>
            </a:r>
          </a:p>
          <a:p>
            <a:pPr lvl="1"/>
            <a:r>
              <a:t>Hlavní právní otázka: Jaký je rozsah povinnosti opatrovat věc?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defRPr sz="7760"/>
            </a:lvl1pPr>
          </a:lstStyle>
          <a:p>
            <a:pPr/>
            <a:r>
              <a:t>Úchova v římském právu 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Úschova je v římském právu reálný kontrakt, který je zásadně bezplatný; </a:t>
            </a:r>
          </a:p>
          <a:p>
            <a:pPr/>
            <a:r>
              <a:t>Základem úschovy je </a:t>
            </a:r>
            <a:r>
              <a:rPr i="1"/>
              <a:t>fides</a:t>
            </a:r>
            <a:r>
              <a:t> - za porušení </a:t>
            </a:r>
            <a:r>
              <a:rPr i="1"/>
              <a:t>fides </a:t>
            </a:r>
            <a:r>
              <a:t>se považuje </a:t>
            </a:r>
          </a:p>
          <a:p>
            <a:pPr/>
            <a:r>
              <a:t>Schovatel odpovídá pouze za úmyslné poškození nebo zničení věci </a:t>
            </a:r>
          </a:p>
          <a:p>
            <a:pPr/>
            <a:r>
              <a:t>Dig. 16, 3, 32.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defRPr sz="7760"/>
            </a:lvl1pPr>
          </a:lstStyle>
          <a:p>
            <a:pPr/>
            <a:r>
              <a:t>Úchova v římském právu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8620" indent="-388620" defTabSz="496570">
              <a:spcBef>
                <a:spcPts val="3500"/>
              </a:spcBef>
              <a:defRPr sz="3230"/>
            </a:pPr>
            <a:r>
              <a:t>Proculus a Nerva se domnívají, že porušení </a:t>
            </a:r>
            <a:r>
              <a:rPr i="1"/>
              <a:t>fides</a:t>
            </a:r>
            <a:r>
              <a:t> je nejen </a:t>
            </a:r>
            <a:r>
              <a:rPr i="1"/>
              <a:t>větší culpa</a:t>
            </a:r>
            <a:r>
              <a:t>, ale také pokud schovatel neposkytne uschované věci stejnou péči, kterou věnuje svým vlastním věcem.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Schovatel odpovídá za úmysl, nedbalost, a je povinen poskytnout péči jako ve svých vlastních věcech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Neodpovídá za lehkou nedbalost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Nemá povinnost </a:t>
            </a:r>
            <a:r>
              <a:rPr i="1"/>
              <a:t>custodie </a:t>
            </a:r>
          </a:p>
          <a:p>
            <a:pPr marL="388620" indent="-388620" defTabSz="496570">
              <a:spcBef>
                <a:spcPts val="3500"/>
              </a:spcBef>
              <a:defRPr sz="3230"/>
            </a:pPr>
            <a:r>
              <a:t>Neodpovídá za </a:t>
            </a:r>
            <a:r>
              <a:rPr i="1"/>
              <a:t>vis maior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43305">
              <a:defRPr sz="7440"/>
            </a:lvl1pPr>
          </a:lstStyle>
          <a:p>
            <a:pPr/>
            <a:r>
              <a:t>Úschova v římském právu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Pokud schovatel užije věc, závažným způsobem poruší </a:t>
            </a:r>
            <a:r>
              <a:rPr i="1"/>
              <a:t>fides </a:t>
            </a:r>
            <a:endParaRPr i="1"/>
          </a:p>
          <a:p>
            <a:pPr/>
            <a:r>
              <a:t>Posuzováno jako </a:t>
            </a:r>
            <a:r>
              <a:rPr i="1"/>
              <a:t>furtum usus </a:t>
            </a:r>
            <a:r>
              <a:t>a má za následek dramatické zvýšení odpovědnosti </a:t>
            </a:r>
          </a:p>
          <a:p>
            <a:pPr/>
            <a:r>
              <a:t>Odpovídá i za ukradení věci i za nahodilou zkázu - stejně jako zloděj nebo osoba, která je v prodlení;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Úschova v NOZ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§ 2403 NOZ </a:t>
            </a:r>
            <a:r>
              <a:rPr>
                <a:latin typeface="Cambria"/>
                <a:ea typeface="Cambria"/>
                <a:cs typeface="Cambria"/>
                <a:sym typeface="Cambria"/>
              </a:rPr>
              <a:t>„</a:t>
            </a:r>
            <a:r>
              <a:t>Schovatel opatruje převzatou věc, jak bylo ujednáno, jinak tak pečlivě, jak to odpovídá povaze věci a jeho možnostem, aby na věci nevznikla škoda, a po uplynutí doby úschovy věc uschovateli vrátí spolu s tím, co k ní přibylo.</a:t>
            </a:r>
            <a:r>
              <a:rPr>
                <a:latin typeface="Cambria"/>
                <a:ea typeface="Cambria"/>
                <a:cs typeface="Cambria"/>
                <a:sym typeface="Cambria"/>
              </a:rPr>
              <a:t>“  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/>
            <a:r>
              <a:rPr>
                <a:latin typeface="Cambria"/>
                <a:ea typeface="Cambria"/>
                <a:cs typeface="Cambria"/>
                <a:sym typeface="Cambria"/>
              </a:rPr>
              <a:t>Schovatel odpovídá stejně jako v římském právu: dilegentia quam in suis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