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306" r:id="rId4"/>
    <p:sldId id="304" r:id="rId5"/>
    <p:sldId id="279" r:id="rId6"/>
    <p:sldId id="280" r:id="rId7"/>
    <p:sldId id="281" r:id="rId8"/>
    <p:sldId id="300" r:id="rId9"/>
    <p:sldId id="282" r:id="rId10"/>
    <p:sldId id="284" r:id="rId11"/>
    <p:sldId id="309" r:id="rId12"/>
    <p:sldId id="310" r:id="rId13"/>
    <p:sldId id="311" r:id="rId14"/>
    <p:sldId id="285" r:id="rId15"/>
    <p:sldId id="287" r:id="rId16"/>
    <p:sldId id="283" r:id="rId17"/>
    <p:sldId id="308" r:id="rId18"/>
    <p:sldId id="307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5" autoAdjust="0"/>
    <p:restoredTop sz="94660"/>
  </p:normalViewPr>
  <p:slideViewPr>
    <p:cSldViewPr snapToGrid="0">
      <p:cViewPr varScale="1">
        <p:scale>
          <a:sx n="78" d="100"/>
          <a:sy n="78" d="100"/>
        </p:scale>
        <p:origin x="25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3727E-68C4-4AA7-A0A9-09300F4E3F0A}" type="datetimeFigureOut">
              <a:rPr lang="cs-CZ" smtClean="0"/>
              <a:t>20.9.2016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4F61C0-F380-4A78-BEBE-C75B28BFAEC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117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4F61C0-F380-4A78-BEBE-C75B28BFAEC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73049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733926"/>
            <a:ext cx="8915399" cy="4043455"/>
          </a:xfrm>
        </p:spPr>
        <p:txBody>
          <a:bodyPr anchor="ctr">
            <a:normAutofit/>
          </a:bodyPr>
          <a:lstStyle>
            <a:lvl1pPr algn="ctr">
              <a:defRPr sz="5400" b="1">
                <a:latin typeface="Constantia" panose="02030602050306030303" pitchFamily="18" charset="0"/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  <a:latin typeface="Constantia" panose="02030602050306030303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209212" y="6130437"/>
            <a:ext cx="1298684" cy="370396"/>
          </a:xfrm>
        </p:spPr>
        <p:txBody>
          <a:bodyPr/>
          <a:lstStyle>
            <a:lvl1pPr>
              <a:defRPr sz="1200">
                <a:latin typeface="Constantia" panose="02030602050306030303" pitchFamily="18" charset="0"/>
              </a:defRPr>
            </a:lvl1pPr>
          </a:lstStyle>
          <a:p>
            <a:fld id="{B4C2AFF5-D547-40ED-9F36-DD39D9F49F61}" type="datetime4">
              <a:rPr lang="cs-CZ" smtClean="0"/>
              <a:t>20. září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latin typeface="Constantia" panose="02030602050306030303" pitchFamily="18" charset="0"/>
              </a:defRPr>
            </a:lvl1pPr>
          </a:lstStyle>
          <a:p>
            <a:r>
              <a:rPr lang="cs-CZ" dirty="0"/>
              <a:t>Katedra trestního práva právnické fakulty Masarykovy univerzity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6590B-BC63-4BA4-AB2E-62B9B799002C}" type="datetime4">
              <a:rPr lang="cs-CZ" smtClean="0"/>
              <a:t>20. září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Katedra </a:t>
            </a:r>
            <a:r>
              <a:rPr lang="en-US" dirty="0" err="1"/>
              <a:t>trstního</a:t>
            </a:r>
            <a:r>
              <a:rPr lang="en-US" dirty="0"/>
              <a:t>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právnické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A2E2E-9ADF-4E93-B255-991B19E90313}" type="datetime4">
              <a:rPr lang="cs-CZ" smtClean="0"/>
              <a:t>20. září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Katedra </a:t>
            </a:r>
            <a:r>
              <a:rPr lang="en-US" dirty="0" err="1"/>
              <a:t>trstního</a:t>
            </a:r>
            <a:r>
              <a:rPr lang="en-US" dirty="0"/>
              <a:t>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právnické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C1D0A-E1FA-4A2D-95AD-9430D707850D}" type="datetime4">
              <a:rPr lang="cs-CZ" smtClean="0"/>
              <a:t>20. září 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Katedra trestního práva právnické fakulty Masarykovy univerzity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B1FD8-27E1-4F3E-AC9D-09EFE6167961}" type="datetime4">
              <a:rPr lang="cs-CZ" smtClean="0"/>
              <a:t>20. září 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Katedra </a:t>
            </a:r>
            <a:r>
              <a:rPr lang="en-US" dirty="0" err="1"/>
              <a:t>trstního</a:t>
            </a:r>
            <a:r>
              <a:rPr lang="en-US" dirty="0"/>
              <a:t>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právnické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6BA36-B55A-4819-8D7D-FEA1794F5754}" type="datetime4">
              <a:rPr lang="cs-CZ" smtClean="0"/>
              <a:t>20. září 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Katedra trestního práva právnické fakulty Masarykovy univerzity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084C7-318A-4F11-A74E-4311CC059F4D}" type="datetime4">
              <a:rPr lang="cs-CZ" smtClean="0"/>
              <a:t>20. září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Katedra </a:t>
            </a:r>
            <a:r>
              <a:rPr lang="en-US" dirty="0" err="1"/>
              <a:t>trstního</a:t>
            </a:r>
            <a:r>
              <a:rPr lang="en-US" dirty="0"/>
              <a:t>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právnické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B65C8-85B7-4283-93D7-AB1CB22E247B}" type="datetime4">
              <a:rPr lang="cs-CZ" smtClean="0"/>
              <a:t>20. září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Katedra </a:t>
            </a:r>
            <a:r>
              <a:rPr lang="en-US" dirty="0" err="1"/>
              <a:t>trstního</a:t>
            </a:r>
            <a:r>
              <a:rPr lang="en-US" dirty="0"/>
              <a:t>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právnické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 anchor="ctr">
            <a:normAutofit/>
          </a:bodyPr>
          <a:lstStyle>
            <a:lvl1pPr algn="ctr">
              <a:defRPr sz="4000" b="1">
                <a:latin typeface="Constantia" panose="02030602050306030303" pitchFamily="18" charset="0"/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>
            <a:normAutofit/>
          </a:bodyPr>
          <a:lstStyle>
            <a:lvl1pPr>
              <a:spcBef>
                <a:spcPts val="1200"/>
              </a:spcBef>
              <a:spcAft>
                <a:spcPts val="600"/>
              </a:spcAft>
              <a:defRPr sz="2800">
                <a:latin typeface="Constantia" panose="02030602050306030303" pitchFamily="18" charset="0"/>
              </a:defRPr>
            </a:lvl1pPr>
            <a:lvl2pPr>
              <a:spcBef>
                <a:spcPts val="600"/>
              </a:spcBef>
              <a:spcAft>
                <a:spcPts val="600"/>
              </a:spcAft>
              <a:defRPr sz="2800">
                <a:latin typeface="Constantia" panose="02030602050306030303" pitchFamily="18" charset="0"/>
              </a:defRPr>
            </a:lvl2pPr>
            <a:lvl3pPr>
              <a:spcBef>
                <a:spcPts val="600"/>
              </a:spcBef>
              <a:spcAft>
                <a:spcPts val="600"/>
              </a:spcAft>
              <a:defRPr sz="2800">
                <a:latin typeface="Constantia" panose="02030602050306030303" pitchFamily="18" charset="0"/>
              </a:defRPr>
            </a:lvl3pPr>
            <a:lvl4pPr>
              <a:spcBef>
                <a:spcPts val="600"/>
              </a:spcBef>
              <a:spcAft>
                <a:spcPts val="600"/>
              </a:spcAft>
              <a:defRPr sz="2800">
                <a:latin typeface="Constantia" panose="02030602050306030303" pitchFamily="18" charset="0"/>
              </a:defRPr>
            </a:lvl4pPr>
            <a:lvl5pPr>
              <a:spcBef>
                <a:spcPts val="600"/>
              </a:spcBef>
              <a:spcAft>
                <a:spcPts val="600"/>
              </a:spcAft>
              <a:defRPr sz="2800">
                <a:latin typeface="Constantia" panose="02030602050306030303" pitchFamily="18" charset="0"/>
              </a:defRPr>
            </a:lvl5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209212" y="6130437"/>
            <a:ext cx="1298684" cy="370396"/>
          </a:xfrm>
        </p:spPr>
        <p:txBody>
          <a:bodyPr/>
          <a:lstStyle>
            <a:lvl1pPr>
              <a:defRPr sz="1200">
                <a:latin typeface="Constantia" panose="02030602050306030303" pitchFamily="18" charset="0"/>
              </a:defRPr>
            </a:lvl1pPr>
          </a:lstStyle>
          <a:p>
            <a:fld id="{D0A8D3BC-922C-4DFC-9365-ABCA022C60DC}" type="datetime4">
              <a:rPr lang="cs-CZ" smtClean="0"/>
              <a:t>20. září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>
                <a:latin typeface="Constantia" panose="02030602050306030303" pitchFamily="18" charset="0"/>
              </a:defRPr>
            </a:lvl1pPr>
          </a:lstStyle>
          <a:p>
            <a:r>
              <a:rPr lang="cs-CZ" dirty="0"/>
              <a:t>Katedra trestního práva právnické fakulty Masarykovy univerzity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onstantia" panose="02030602050306030303" pitchFamily="18" charset="0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209212" y="6130437"/>
            <a:ext cx="1298684" cy="370396"/>
          </a:xfrm>
        </p:spPr>
        <p:txBody>
          <a:bodyPr/>
          <a:lstStyle/>
          <a:p>
            <a:fld id="{9620DC06-250B-43AB-9DB6-1B0C5F973FBF}" type="datetime4">
              <a:rPr lang="cs-CZ" smtClean="0"/>
              <a:t>20. září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Katedra trestního práva právnické fakulty Masarykovy univerzity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94F80-85B1-4829-9EE9-38CB63EDA7FF}" type="datetime4">
              <a:rPr lang="cs-CZ" smtClean="0"/>
              <a:t>20. září 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Katedra</a:t>
            </a:r>
            <a:r>
              <a:rPr lang="en-US" dirty="0"/>
              <a:t> </a:t>
            </a:r>
            <a:r>
              <a:rPr lang="en-US" dirty="0" err="1"/>
              <a:t>tr</a:t>
            </a:r>
            <a:r>
              <a:rPr lang="cs-CZ" dirty="0"/>
              <a:t>es</a:t>
            </a:r>
            <a:r>
              <a:rPr lang="en-US" dirty="0" err="1"/>
              <a:t>tního</a:t>
            </a:r>
            <a:r>
              <a:rPr lang="en-US" dirty="0"/>
              <a:t>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právnické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C5FABA-3492-4C4C-94A0-6D3FF06B62A5}" type="datetime4">
              <a:rPr lang="cs-CZ" smtClean="0"/>
              <a:t>20. září 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Katedra trestního práva právnické fakulty Masarykovy univerzity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2925206"/>
          </a:xfrm>
        </p:spPr>
        <p:txBody>
          <a:bodyPr anchor="ctr">
            <a:normAutofit/>
          </a:bodyPr>
          <a:lstStyle>
            <a:lvl1pPr algn="ctr">
              <a:defRPr sz="4000" b="1">
                <a:latin typeface="Constantia" panose="02030602050306030303" pitchFamily="18" charset="0"/>
              </a:defRPr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C0C83-DCDA-43CB-B9F2-308ADA37C59B}" type="datetime4">
              <a:rPr lang="cs-CZ" smtClean="0"/>
              <a:t>20. září 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Katedra</a:t>
            </a:r>
            <a:r>
              <a:rPr lang="en-US" dirty="0"/>
              <a:t> </a:t>
            </a:r>
            <a:r>
              <a:rPr lang="en-US" dirty="0" err="1"/>
              <a:t>tr</a:t>
            </a:r>
            <a:r>
              <a:rPr lang="cs-CZ" dirty="0"/>
              <a:t>es</a:t>
            </a:r>
            <a:r>
              <a:rPr lang="en-US" dirty="0" err="1"/>
              <a:t>tního</a:t>
            </a:r>
            <a:r>
              <a:rPr lang="en-US" dirty="0"/>
              <a:t>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právnické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5426B-15C1-4BA1-9C88-49A6E4D4623C}" type="datetime4">
              <a:rPr lang="cs-CZ" smtClean="0"/>
              <a:t>20. září 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Katedra </a:t>
            </a:r>
            <a:r>
              <a:rPr lang="en-US" dirty="0" err="1"/>
              <a:t>trstního</a:t>
            </a:r>
            <a:r>
              <a:rPr lang="en-US" dirty="0"/>
              <a:t>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právnické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998E2-FD15-40CF-B3F3-1D2F3A567009}" type="datetime4">
              <a:rPr lang="cs-CZ" smtClean="0"/>
              <a:t>20. září 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Katedra </a:t>
            </a:r>
            <a:r>
              <a:rPr lang="en-US" dirty="0" err="1"/>
              <a:t>trstního</a:t>
            </a:r>
            <a:r>
              <a:rPr lang="en-US" dirty="0"/>
              <a:t>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právnické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68026-DE86-40AD-8EF1-17F01AEFE2C8}" type="datetime4">
              <a:rPr lang="cs-CZ" smtClean="0"/>
              <a:t>20. září 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Katedra </a:t>
            </a:r>
            <a:r>
              <a:rPr lang="en-US" dirty="0" err="1"/>
              <a:t>trstního</a:t>
            </a:r>
            <a:r>
              <a:rPr lang="en-US" dirty="0"/>
              <a:t>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en-US" dirty="0" err="1"/>
              <a:t>právnické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0C732B-3726-4346-9339-FF3FAFC7C481}" type="datetime4">
              <a:rPr lang="cs-CZ" smtClean="0"/>
              <a:t>20. září 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dirty="0"/>
              <a:t>Katedra trestního práva právnické fakulty Masarykovy univerzity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slide" Target="slide1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Odpovědnost státního zástupce při plnění úkolů </a:t>
            </a:r>
            <a:br>
              <a:rPr lang="cs-CZ" dirty="0"/>
            </a:br>
            <a:r>
              <a:rPr lang="cs-CZ" dirty="0"/>
              <a:t>v trestním řízení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b="1" dirty="0"/>
              <a:t>Katarína </a:t>
            </a:r>
            <a:r>
              <a:rPr lang="cs-CZ" sz="3600" b="1" dirty="0" err="1"/>
              <a:t>Kandová</a:t>
            </a:r>
            <a:r>
              <a:rPr lang="cs-CZ" sz="3600" b="1" dirty="0"/>
              <a:t>, David Čep</a:t>
            </a:r>
          </a:p>
        </p:txBody>
      </p:sp>
    </p:spTree>
    <p:extLst>
      <p:ext uri="{BB962C8B-B14F-4D97-AF65-F5344CB8AC3E}">
        <p14:creationId xmlns:p14="http://schemas.microsoft.com/office/powerpoint/2010/main" val="19534638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Státní zástupce jako úřední osoba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599"/>
            <a:ext cx="9156320" cy="4151291"/>
          </a:xfrm>
        </p:spPr>
        <p:txBody>
          <a:bodyPr>
            <a:normAutofit/>
          </a:bodyPr>
          <a:lstStyle/>
          <a:p>
            <a:r>
              <a:rPr lang="cs-CZ" sz="3000" b="1" dirty="0"/>
              <a:t>zvýšená ochrana i odpovědnost</a:t>
            </a:r>
          </a:p>
          <a:p>
            <a:r>
              <a:rPr lang="cs-CZ" sz="3000" b="1" dirty="0"/>
              <a:t>TČ zneužití pravomoci úřední osoby</a:t>
            </a:r>
          </a:p>
          <a:p>
            <a:r>
              <a:rPr lang="cs-CZ" sz="3000" b="1" dirty="0"/>
              <a:t>TČ maření úkolu úřední osoby z nedbalosti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20. září 2016</a:t>
            </a:r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Katedra </a:t>
            </a:r>
            <a:r>
              <a:rPr lang="en-US" dirty="0" err="1"/>
              <a:t>tr</a:t>
            </a:r>
            <a:r>
              <a:rPr lang="cs-CZ" dirty="0"/>
              <a:t>e</a:t>
            </a:r>
            <a:r>
              <a:rPr lang="en-US" dirty="0" err="1"/>
              <a:t>stního</a:t>
            </a:r>
            <a:r>
              <a:rPr lang="en-US" dirty="0"/>
              <a:t>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cs-CZ" dirty="0" err="1"/>
              <a:t>P</a:t>
            </a:r>
            <a:r>
              <a:rPr lang="en-US" dirty="0" err="1"/>
              <a:t>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0782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Zneužití pravomoci úřední osoby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D3BC-922C-4DFC-9365-ABCA022C60DC}" type="datetime4">
              <a:rPr lang="cs-CZ" smtClean="0"/>
              <a:t>20. září 2016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Katedra trestního práva právnické fakulty Masarykovy univerzity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dirty="0"/>
              <a:t>Úřední osoba, která </a:t>
            </a:r>
            <a:r>
              <a:rPr lang="cs-CZ" b="1" u="sng" dirty="0"/>
              <a:t>v úmyslu </a:t>
            </a:r>
            <a:r>
              <a:rPr lang="cs-CZ" b="1" dirty="0"/>
              <a:t>způsobit jinému škodu </a:t>
            </a:r>
            <a:r>
              <a:rPr lang="cs-CZ" dirty="0"/>
              <a:t>nebo jinou závažnou újmu anebo </a:t>
            </a:r>
            <a:r>
              <a:rPr lang="cs-CZ" b="1" dirty="0"/>
              <a:t>opatřit sobě nebo jinému neoprávněný prospěch </a:t>
            </a:r>
          </a:p>
          <a:p>
            <a:r>
              <a:rPr lang="cs-CZ" dirty="0"/>
              <a:t>vykonává svou pravomoc </a:t>
            </a:r>
            <a:r>
              <a:rPr lang="cs-CZ" i="1" dirty="0"/>
              <a:t>způsobem odporujícím jinému právnímu předpisu</a:t>
            </a:r>
          </a:p>
          <a:p>
            <a:r>
              <a:rPr lang="cs-CZ" i="1" dirty="0"/>
              <a:t>nesplní povinnost </a:t>
            </a:r>
            <a:r>
              <a:rPr lang="cs-CZ" dirty="0"/>
              <a:t>vyplývající z její pravomoci</a:t>
            </a:r>
          </a:p>
        </p:txBody>
      </p:sp>
    </p:spTree>
    <p:extLst>
      <p:ext uri="{BB962C8B-B14F-4D97-AF65-F5344CB8AC3E}">
        <p14:creationId xmlns:p14="http://schemas.microsoft.com/office/powerpoint/2010/main" val="16258952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Maření úkolu úřední osoby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lnSpc>
                <a:spcPct val="150000"/>
              </a:lnSpc>
              <a:buNone/>
            </a:pPr>
            <a:r>
              <a:rPr lang="cs-CZ" dirty="0"/>
              <a:t>Úřední osoba, která při výkonu své pravomoci </a:t>
            </a:r>
            <a:br>
              <a:rPr lang="cs-CZ" dirty="0"/>
            </a:br>
            <a:r>
              <a:rPr lang="cs-CZ" b="1" dirty="0"/>
              <a:t>z nedbalosti</a:t>
            </a:r>
            <a:r>
              <a:rPr lang="cs-CZ" dirty="0"/>
              <a:t> </a:t>
            </a:r>
            <a:br>
              <a:rPr lang="cs-CZ" dirty="0"/>
            </a:br>
            <a:r>
              <a:rPr lang="cs-CZ" b="1" dirty="0"/>
              <a:t>zmaří </a:t>
            </a:r>
            <a:r>
              <a:rPr lang="cs-CZ" dirty="0"/>
              <a:t>nebo </a:t>
            </a:r>
            <a:r>
              <a:rPr lang="cs-CZ" b="1" dirty="0"/>
              <a:t>podstatně ztíží </a:t>
            </a:r>
            <a:r>
              <a:rPr lang="cs-CZ" dirty="0"/>
              <a:t>splnění </a:t>
            </a:r>
            <a:r>
              <a:rPr lang="cs-CZ" b="1" u="sng" dirty="0"/>
              <a:t>důležitého úkolu</a:t>
            </a:r>
            <a:r>
              <a:rPr lang="cs-CZ" dirty="0"/>
              <a:t>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D3BC-922C-4DFC-9365-ABCA022C60DC}" type="datetime4">
              <a:rPr lang="cs-CZ" smtClean="0"/>
              <a:t>20. září 2016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Katedra trestního práva právnické fakulty Masarykovy univerzity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2895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Přijetí úplatku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dirty="0"/>
              <a:t>Kdo sám nebo prostřednictvím jiného v souvislosti </a:t>
            </a:r>
            <a:br>
              <a:rPr lang="cs-CZ" dirty="0"/>
            </a:br>
            <a:r>
              <a:rPr lang="cs-CZ" dirty="0"/>
              <a:t>s </a:t>
            </a:r>
            <a:r>
              <a:rPr lang="cs-CZ" u="sng" dirty="0"/>
              <a:t>obstaráváním věcí obecného zájmu </a:t>
            </a:r>
            <a:r>
              <a:rPr lang="cs-CZ" dirty="0"/>
              <a:t>pro sebe nebo</a:t>
            </a:r>
            <a:r>
              <a:rPr lang="cs-CZ" b="1" dirty="0"/>
              <a:t> </a:t>
            </a:r>
            <a:br>
              <a:rPr lang="cs-CZ" b="1" dirty="0"/>
            </a:br>
            <a:r>
              <a:rPr lang="cs-CZ" dirty="0"/>
              <a:t>pro jiného </a:t>
            </a:r>
            <a:r>
              <a:rPr lang="cs-CZ" b="1" dirty="0"/>
              <a:t>přijme</a:t>
            </a:r>
            <a:r>
              <a:rPr lang="cs-CZ" dirty="0"/>
              <a:t> nebo </a:t>
            </a:r>
            <a:r>
              <a:rPr lang="cs-CZ" b="1" dirty="0"/>
              <a:t>si dá slíbit </a:t>
            </a:r>
            <a:r>
              <a:rPr lang="cs-CZ" dirty="0"/>
              <a:t>úplatek</a:t>
            </a:r>
          </a:p>
          <a:p>
            <a:pPr lvl="1" algn="just">
              <a:lnSpc>
                <a:spcPct val="150000"/>
              </a:lnSpc>
            </a:pPr>
            <a:r>
              <a:rPr lang="cs-CZ" dirty="0"/>
              <a:t>spáchá-li takový čin úřední osoba – </a:t>
            </a:r>
            <a:r>
              <a:rPr lang="cs-CZ" b="1" dirty="0"/>
              <a:t>3-10</a:t>
            </a:r>
            <a:r>
              <a:rPr lang="cs-CZ" dirty="0"/>
              <a:t> let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D3BC-922C-4DFC-9365-ABCA022C60DC}" type="datetime4">
              <a:rPr lang="cs-CZ" smtClean="0"/>
              <a:t>20. září 2016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Katedra trestního práva právnické fakulty Masarykovy univerzity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9829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Přijetí úplatku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3000" b="1" dirty="0"/>
              <a:t>i zákonná výhoda</a:t>
            </a:r>
          </a:p>
          <a:p>
            <a:pPr algn="just"/>
            <a:r>
              <a:rPr lang="cs-CZ" sz="3000" b="1" dirty="0"/>
              <a:t>časově související období </a:t>
            </a:r>
            <a:r>
              <a:rPr lang="cs-CZ" sz="3000" dirty="0"/>
              <a:t>(?? 4 měsíce „po“)</a:t>
            </a:r>
            <a:endParaRPr lang="cs-CZ" sz="3000" b="1" dirty="0"/>
          </a:p>
          <a:p>
            <a:pPr algn="just"/>
            <a:r>
              <a:rPr lang="cs-CZ" sz="3000" b="1" dirty="0"/>
              <a:t>úplatek </a:t>
            </a:r>
            <a:r>
              <a:rPr lang="cs-CZ" sz="3000" dirty="0"/>
              <a:t>(?? půjčka s úrokem 1, 1 %)</a:t>
            </a:r>
            <a:endParaRPr lang="cs-CZ" sz="3000" b="1" dirty="0"/>
          </a:p>
          <a:p>
            <a:pPr lvl="1" algn="just"/>
            <a:r>
              <a:rPr lang="cs-CZ" sz="3000" dirty="0"/>
              <a:t>vs. usnesení NS ze dne 25. 6. 2015, </a:t>
            </a:r>
            <a:r>
              <a:rPr lang="cs-CZ" sz="3000" dirty="0" err="1"/>
              <a:t>sp</a:t>
            </a:r>
            <a:r>
              <a:rPr lang="cs-CZ" sz="3000" dirty="0"/>
              <a:t>. zn. 7 </a:t>
            </a:r>
            <a:r>
              <a:rPr lang="cs-CZ" sz="3000" dirty="0" err="1"/>
              <a:t>Tdo</a:t>
            </a:r>
            <a:r>
              <a:rPr lang="cs-CZ" sz="3000" dirty="0"/>
              <a:t> 659/2014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20. září 2016</a:t>
            </a:r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Katedra </a:t>
            </a:r>
            <a:r>
              <a:rPr lang="en-US" dirty="0" err="1"/>
              <a:t>tr</a:t>
            </a:r>
            <a:r>
              <a:rPr lang="cs-CZ" dirty="0"/>
              <a:t>e</a:t>
            </a:r>
            <a:r>
              <a:rPr lang="en-US" dirty="0" err="1"/>
              <a:t>stního</a:t>
            </a:r>
            <a:r>
              <a:rPr lang="en-US" dirty="0"/>
              <a:t>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cs-CZ" dirty="0" err="1"/>
              <a:t>P</a:t>
            </a:r>
            <a:r>
              <a:rPr lang="en-US" dirty="0" err="1"/>
              <a:t>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1538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Připravovaná rekodifikace TPP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2" y="2133600"/>
            <a:ext cx="9027532" cy="3777622"/>
          </a:xfrm>
        </p:spPr>
        <p:txBody>
          <a:bodyPr>
            <a:noAutofit/>
          </a:bodyPr>
          <a:lstStyle/>
          <a:p>
            <a:r>
              <a:rPr lang="cs-CZ" sz="3000" b="1" dirty="0"/>
              <a:t>Posílení pravomocí SZ</a:t>
            </a:r>
          </a:p>
          <a:p>
            <a:pPr lvl="1">
              <a:lnSpc>
                <a:spcPct val="150000"/>
              </a:lnSpc>
            </a:pPr>
            <a:r>
              <a:rPr lang="cs-CZ" sz="2600" dirty="0">
                <a:sym typeface="Symbol" panose="05050102010706020507" pitchFamily="18" charset="2"/>
              </a:rPr>
              <a:t>zásada oportunity  zahájení / zastavení trestního stíhání dle diskrečního uvážení SZ </a:t>
            </a:r>
            <a:endParaRPr lang="cs-CZ" sz="2600" dirty="0"/>
          </a:p>
          <a:p>
            <a:r>
              <a:rPr lang="cs-CZ" sz="3000" b="1" dirty="0"/>
              <a:t>Současná oportunní rozhodnutí SZ</a:t>
            </a:r>
          </a:p>
          <a:p>
            <a:pPr lvl="1"/>
            <a:r>
              <a:rPr lang="cs-CZ" sz="2400" dirty="0"/>
              <a:t>cca </a:t>
            </a:r>
            <a:r>
              <a:rPr lang="cs-CZ" sz="2400" b="1" dirty="0"/>
              <a:t>STO </a:t>
            </a:r>
            <a:r>
              <a:rPr lang="cs-CZ" sz="2400" dirty="0"/>
              <a:t>usnesení o odložení trestního stíhání / rok</a:t>
            </a:r>
          </a:p>
          <a:p>
            <a:pPr lvl="1"/>
            <a:r>
              <a:rPr lang="cs-CZ" sz="2400" dirty="0"/>
              <a:t>absence statistik o oportunním zastavení trestního stíhání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209212" y="6130437"/>
            <a:ext cx="1298684" cy="370396"/>
          </a:xfrm>
        </p:spPr>
        <p:txBody>
          <a:bodyPr/>
          <a:lstStyle/>
          <a:p>
            <a:r>
              <a:rPr lang="cs-CZ" dirty="0"/>
              <a:t>20. září 2016</a:t>
            </a:r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Katedra </a:t>
            </a:r>
            <a:r>
              <a:rPr lang="en-US" dirty="0" err="1"/>
              <a:t>tr</a:t>
            </a:r>
            <a:r>
              <a:rPr lang="cs-CZ" dirty="0"/>
              <a:t>e</a:t>
            </a:r>
            <a:r>
              <a:rPr lang="en-US" dirty="0" err="1"/>
              <a:t>stního</a:t>
            </a:r>
            <a:r>
              <a:rPr lang="en-US" dirty="0"/>
              <a:t>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cs-CZ" dirty="0" err="1"/>
              <a:t>P</a:t>
            </a:r>
            <a:r>
              <a:rPr lang="en-US" dirty="0" err="1"/>
              <a:t>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5367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89212" y="2002744"/>
            <a:ext cx="8911687" cy="1280890"/>
          </a:xfrm>
        </p:spPr>
        <p:txBody>
          <a:bodyPr/>
          <a:lstStyle/>
          <a:p>
            <a:r>
              <a:rPr lang="cs-CZ" dirty="0"/>
              <a:t>Děkujeme za Vaši pozornost !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20. září 2016</a:t>
            </a:r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Katedra</a:t>
            </a:r>
            <a:r>
              <a:rPr lang="en-US" dirty="0"/>
              <a:t> </a:t>
            </a:r>
            <a:r>
              <a:rPr lang="en-US" dirty="0" err="1"/>
              <a:t>tr</a:t>
            </a:r>
            <a:r>
              <a:rPr lang="cs-CZ" dirty="0"/>
              <a:t>e</a:t>
            </a:r>
            <a:r>
              <a:rPr lang="en-US" dirty="0" err="1"/>
              <a:t>stního</a:t>
            </a:r>
            <a:r>
              <a:rPr lang="en-US" dirty="0"/>
              <a:t>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cs-CZ" dirty="0" err="1"/>
              <a:t>P</a:t>
            </a:r>
            <a:r>
              <a:rPr lang="en-US" dirty="0" err="1"/>
              <a:t>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7896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12 odst. 2 TZ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13925" y="2133600"/>
            <a:ext cx="8915401" cy="3777622"/>
          </a:xfrm>
        </p:spPr>
        <p:txBody>
          <a:bodyPr/>
          <a:lstStyle/>
          <a:p>
            <a:pPr marL="0" lvl="1" indent="0" algn="just">
              <a:lnSpc>
                <a:spcPct val="150000"/>
              </a:lnSpc>
              <a:spcBef>
                <a:spcPts val="1200"/>
              </a:spcBef>
              <a:buNone/>
            </a:pPr>
            <a:r>
              <a:rPr lang="cs-CZ" dirty="0"/>
              <a:t>Trestní odpovědnost … lze uplatňovat </a:t>
            </a:r>
            <a:r>
              <a:rPr lang="cs-CZ" u="sng" dirty="0">
                <a:hlinkClick r:id="rId2" action="ppaction://hlinksldjump"/>
              </a:rPr>
              <a:t>jen v případech </a:t>
            </a:r>
            <a:r>
              <a:rPr lang="cs-CZ" dirty="0"/>
              <a:t>společensky škodlivých, ve kterých </a:t>
            </a:r>
            <a:r>
              <a:rPr lang="cs-CZ" b="1" dirty="0"/>
              <a:t>nepostačuje uplatnění odpovědnosti podle jiného právního předpisu</a:t>
            </a:r>
            <a:r>
              <a:rPr lang="cs-CZ" dirty="0"/>
              <a:t>.</a:t>
            </a:r>
          </a:p>
          <a:p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8D3BC-922C-4DFC-9365-ABCA022C60DC}" type="datetime4">
              <a:rPr lang="cs-CZ" smtClean="0"/>
              <a:t>20. září 2016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Katedra trestního práva právnické fakulty Masarykovy univerzity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2323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172 odst. 2 písm. b) TŘ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cs-CZ" dirty="0"/>
              <a:t>Státní zástupce může </a:t>
            </a:r>
            <a:r>
              <a:rPr lang="cs-CZ" u="sng" dirty="0">
                <a:hlinkClick r:id="rId2" action="ppaction://hlinksldjump"/>
              </a:rPr>
              <a:t>zastavit trestní stíhání</a:t>
            </a:r>
            <a:r>
              <a:rPr lang="cs-CZ" dirty="0"/>
              <a:t>,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cs-CZ" dirty="0"/>
              <a:t>bylo-li o skutku obviněného již rozhodnuto jiným orgánem, kázeňsky, </a:t>
            </a:r>
            <a:r>
              <a:rPr lang="cs-CZ" b="1" dirty="0"/>
              <a:t>kárně </a:t>
            </a:r>
            <a:r>
              <a:rPr lang="cs-CZ" dirty="0"/>
              <a:t>…, a toto rozhodnutí lze považovat za </a:t>
            </a:r>
            <a:r>
              <a:rPr lang="cs-CZ" b="1" dirty="0"/>
              <a:t>postačující</a:t>
            </a:r>
            <a:r>
              <a:rPr lang="cs-CZ" dirty="0"/>
              <a:t>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20. září 2016</a:t>
            </a:r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Katedra trestního práva právnické fakulty Masarykovy univerzity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524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Postavení státního zástupce </a:t>
            </a:r>
            <a:br>
              <a:rPr lang="cs-CZ" dirty="0"/>
            </a:br>
            <a:r>
              <a:rPr lang="cs-CZ" dirty="0"/>
              <a:t>v trestním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89211" y="2133600"/>
            <a:ext cx="9347416" cy="37776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Státní zástupce jako </a:t>
            </a:r>
            <a:r>
              <a:rPr lang="cs-CZ" b="1" i="1" dirty="0" err="1"/>
              <a:t>dominus</a:t>
            </a:r>
            <a:r>
              <a:rPr lang="cs-CZ" b="1" i="1" dirty="0"/>
              <a:t> </a:t>
            </a:r>
            <a:r>
              <a:rPr lang="cs-CZ" b="1" i="1" dirty="0" err="1"/>
              <a:t>litis</a:t>
            </a:r>
            <a:endParaRPr lang="cs-CZ" b="1" i="1" dirty="0"/>
          </a:p>
          <a:p>
            <a:pPr lvl="1"/>
            <a:r>
              <a:rPr lang="cs-CZ" dirty="0"/>
              <a:t>kompetence vůči policejnímu orgánu</a:t>
            </a:r>
          </a:p>
          <a:p>
            <a:pPr lvl="1"/>
            <a:r>
              <a:rPr lang="cs-CZ" dirty="0"/>
              <a:t>kompetence vůči osobě, proti níž se trestní řízení vede</a:t>
            </a:r>
          </a:p>
          <a:p>
            <a:pPr lvl="1"/>
            <a:r>
              <a:rPr lang="cs-CZ" dirty="0"/>
              <a:t>kompetence v rámci mezinárodní justiční spolupráce</a:t>
            </a:r>
          </a:p>
          <a:p>
            <a:pPr marL="0" indent="0">
              <a:buNone/>
            </a:pPr>
            <a:r>
              <a:rPr lang="cs-CZ" b="1" dirty="0"/>
              <a:t>Státní zástupce jako procesní strana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20. září 2016</a:t>
            </a:r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Katedra </a:t>
            </a:r>
            <a:r>
              <a:rPr lang="en-US" dirty="0" err="1"/>
              <a:t>tr</a:t>
            </a:r>
            <a:r>
              <a:rPr lang="cs-CZ" dirty="0"/>
              <a:t>e</a:t>
            </a:r>
            <a:r>
              <a:rPr lang="en-US" dirty="0" err="1"/>
              <a:t>stního</a:t>
            </a:r>
            <a:r>
              <a:rPr lang="en-US" dirty="0"/>
              <a:t>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cs-CZ" dirty="0" err="1"/>
              <a:t>P</a:t>
            </a:r>
            <a:r>
              <a:rPr lang="en-US" dirty="0" err="1"/>
              <a:t>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4951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Kárná odpovědnost státního zástupce</a:t>
            </a:r>
          </a:p>
        </p:txBody>
      </p:sp>
    </p:spTree>
    <p:extLst>
      <p:ext uri="{BB962C8B-B14F-4D97-AF65-F5344CB8AC3E}">
        <p14:creationId xmlns:p14="http://schemas.microsoft.com/office/powerpoint/2010/main" val="1277980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Judikatura ve věcech kárné odpovědnosti státních zástupců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5930374"/>
              </p:ext>
            </p:extLst>
          </p:nvPr>
        </p:nvGraphicFramePr>
        <p:xfrm>
          <a:off x="2589211" y="1905001"/>
          <a:ext cx="8915400" cy="38460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15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1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15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15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15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15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15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915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15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9154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23047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  <a:latin typeface="Constantia" panose="02030602050306030303" pitchFamily="18" charset="0"/>
                        </a:rPr>
                        <a:t>Rok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2008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2009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2010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2011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2012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2013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2014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2015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Celkem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23047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Počet věcí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2800">
                          <a:effectLst/>
                          <a:latin typeface="Constantia" panose="02030602050306030303" pitchFamily="18" charset="0"/>
                        </a:rPr>
                        <a:t>2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2800" dirty="0">
                          <a:effectLst/>
                          <a:latin typeface="Constantia" panose="02030602050306030303" pitchFamily="18" charset="0"/>
                        </a:rPr>
                        <a:t>6</a:t>
                      </a:r>
                      <a:endParaRPr lang="cs-CZ" sz="2800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2800">
                          <a:effectLst/>
                          <a:latin typeface="Constantia" panose="02030602050306030303" pitchFamily="18" charset="0"/>
                        </a:rPr>
                        <a:t>10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2800">
                          <a:effectLst/>
                          <a:latin typeface="Constantia" panose="02030602050306030303" pitchFamily="18" charset="0"/>
                        </a:rPr>
                        <a:t>5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2800" b="1" dirty="0">
                          <a:effectLst/>
                          <a:latin typeface="Constantia" panose="02030602050306030303" pitchFamily="18" charset="0"/>
                        </a:rPr>
                        <a:t>14</a:t>
                      </a:r>
                      <a:endParaRPr lang="cs-CZ" sz="2800" b="1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2800">
                          <a:effectLst/>
                          <a:latin typeface="Constantia" panose="02030602050306030303" pitchFamily="18" charset="0"/>
                        </a:rPr>
                        <a:t>9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2800" dirty="0">
                          <a:effectLst/>
                          <a:latin typeface="Constantia" panose="02030602050306030303" pitchFamily="18" charset="0"/>
                        </a:rPr>
                        <a:t>12</a:t>
                      </a:r>
                      <a:endParaRPr lang="cs-CZ" sz="2800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2800" dirty="0">
                          <a:effectLst/>
                          <a:latin typeface="Constantia" panose="02030602050306030303" pitchFamily="18" charset="0"/>
                        </a:rPr>
                        <a:t>11</a:t>
                      </a:r>
                      <a:endParaRPr lang="cs-CZ" sz="2800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2800" b="1" dirty="0">
                          <a:effectLst/>
                          <a:latin typeface="Constantia" panose="02030602050306030303" pitchFamily="18" charset="0"/>
                        </a:rPr>
                        <a:t>69</a:t>
                      </a:r>
                      <a:endParaRPr lang="cs-CZ" sz="2800" b="1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20. záři 2016</a:t>
            </a:r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Katedra trestního práva Právnické fakulty Masarykovy univerzity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112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Judikatura ve věcech kárné odpovědnosti státních zástupců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5677684"/>
              </p:ext>
            </p:extLst>
          </p:nvPr>
        </p:nvGraphicFramePr>
        <p:xfrm>
          <a:off x="2589208" y="1904999"/>
          <a:ext cx="8915404" cy="37137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763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53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53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4532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53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453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453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4532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4532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7639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908439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  <a:latin typeface="Constantia" panose="02030602050306030303" pitchFamily="18" charset="0"/>
                        </a:rPr>
                        <a:t>Rok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2008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2009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2010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2011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2012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2013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2014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  <a:latin typeface="Constantia" panose="02030602050306030303" pitchFamily="18" charset="0"/>
                        </a:rPr>
                        <a:t>2015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  <a:latin typeface="Constantia" panose="02030602050306030303" pitchFamily="18" charset="0"/>
                        </a:rPr>
                        <a:t>Celkem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9877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Uznání viny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2800">
                          <a:effectLst/>
                          <a:latin typeface="Constantia" panose="02030602050306030303" pitchFamily="18" charset="0"/>
                        </a:rPr>
                        <a:t>2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2800">
                          <a:effectLst/>
                          <a:latin typeface="Constantia" panose="02030602050306030303" pitchFamily="18" charset="0"/>
                        </a:rPr>
                        <a:t>4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2800">
                          <a:effectLst/>
                          <a:latin typeface="Constantia" panose="02030602050306030303" pitchFamily="18" charset="0"/>
                        </a:rPr>
                        <a:t>3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2800">
                          <a:effectLst/>
                          <a:latin typeface="Constantia" panose="02030602050306030303" pitchFamily="18" charset="0"/>
                        </a:rPr>
                        <a:t>4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2800">
                          <a:effectLst/>
                          <a:latin typeface="Constantia" panose="02030602050306030303" pitchFamily="18" charset="0"/>
                        </a:rPr>
                        <a:t>7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2800">
                          <a:effectLst/>
                          <a:latin typeface="Constantia" panose="02030602050306030303" pitchFamily="18" charset="0"/>
                        </a:rPr>
                        <a:t>5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2800" b="1" dirty="0">
                          <a:effectLst/>
                          <a:latin typeface="Constantia" panose="02030602050306030303" pitchFamily="18" charset="0"/>
                        </a:rPr>
                        <a:t>11</a:t>
                      </a:r>
                      <a:endParaRPr lang="cs-CZ" sz="2800" b="1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2800" baseline="0" dirty="0">
                          <a:solidFill>
                            <a:schemeClr val="tx1"/>
                          </a:solidFill>
                          <a:effectLst/>
                          <a:latin typeface="Constantia" panose="020306020503060303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2800" dirty="0">
                          <a:effectLst/>
                          <a:latin typeface="Constantia" panose="02030602050306030303" pitchFamily="18" charset="0"/>
                        </a:rPr>
                        <a:t>46</a:t>
                      </a:r>
                      <a:endParaRPr lang="cs-CZ" sz="2800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45554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Zastavení řízení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2800">
                          <a:effectLst/>
                          <a:latin typeface="Constantia" panose="02030602050306030303" pitchFamily="18" charset="0"/>
                        </a:rPr>
                        <a:t> 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2800" dirty="0">
                          <a:effectLst/>
                          <a:latin typeface="Constantia" panose="02030602050306030303" pitchFamily="18" charset="0"/>
                        </a:rPr>
                        <a:t>2</a:t>
                      </a:r>
                      <a:endParaRPr lang="cs-CZ" sz="2800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2800">
                          <a:effectLst/>
                          <a:latin typeface="Constantia" panose="02030602050306030303" pitchFamily="18" charset="0"/>
                        </a:rPr>
                        <a:t>3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2800">
                          <a:effectLst/>
                          <a:latin typeface="Constantia" panose="02030602050306030303" pitchFamily="18" charset="0"/>
                        </a:rPr>
                        <a:t> 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2800" b="1" dirty="0">
                          <a:effectLst/>
                          <a:latin typeface="Constantia" panose="02030602050306030303" pitchFamily="18" charset="0"/>
                        </a:rPr>
                        <a:t>7</a:t>
                      </a:r>
                      <a:endParaRPr lang="cs-CZ" sz="2800" b="1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2800">
                          <a:effectLst/>
                          <a:latin typeface="Constantia" panose="02030602050306030303" pitchFamily="18" charset="0"/>
                        </a:rPr>
                        <a:t>2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2800">
                          <a:effectLst/>
                          <a:latin typeface="Constantia" panose="02030602050306030303" pitchFamily="18" charset="0"/>
                        </a:rPr>
                        <a:t> 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2800">
                          <a:effectLst/>
                          <a:latin typeface="Constantia" panose="02030602050306030303" pitchFamily="18" charset="0"/>
                        </a:rPr>
                        <a:t>1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2800">
                          <a:effectLst/>
                          <a:latin typeface="Constantia" panose="02030602050306030303" pitchFamily="18" charset="0"/>
                        </a:rPr>
                        <a:t>15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9877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  <a:latin typeface="Constantia" panose="02030602050306030303" pitchFamily="18" charset="0"/>
                        </a:rPr>
                        <a:t>Zproštění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2800">
                          <a:effectLst/>
                          <a:latin typeface="Constantia" panose="02030602050306030303" pitchFamily="18" charset="0"/>
                        </a:rPr>
                        <a:t> 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2800" dirty="0">
                          <a:effectLst/>
                          <a:latin typeface="Constantia" panose="02030602050306030303" pitchFamily="18" charset="0"/>
                        </a:rPr>
                        <a:t> </a:t>
                      </a:r>
                      <a:endParaRPr lang="cs-CZ" sz="2800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2800" b="1" dirty="0">
                          <a:effectLst/>
                          <a:latin typeface="Constantia" panose="02030602050306030303" pitchFamily="18" charset="0"/>
                        </a:rPr>
                        <a:t>4</a:t>
                      </a:r>
                      <a:endParaRPr lang="cs-CZ" sz="2800" b="1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2800">
                          <a:effectLst/>
                          <a:latin typeface="Constantia" panose="02030602050306030303" pitchFamily="18" charset="0"/>
                        </a:rPr>
                        <a:t>1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2800">
                          <a:effectLst/>
                          <a:latin typeface="Constantia" panose="02030602050306030303" pitchFamily="18" charset="0"/>
                        </a:rPr>
                        <a:t> 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2800">
                          <a:effectLst/>
                          <a:latin typeface="Constantia" panose="02030602050306030303" pitchFamily="18" charset="0"/>
                        </a:rPr>
                        <a:t>2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2800" dirty="0">
                          <a:effectLst/>
                          <a:latin typeface="Constantia" panose="02030602050306030303" pitchFamily="18" charset="0"/>
                        </a:rPr>
                        <a:t>1</a:t>
                      </a:r>
                      <a:endParaRPr lang="cs-CZ" sz="2800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2800">
                          <a:effectLst/>
                          <a:latin typeface="Constantia" panose="02030602050306030303" pitchFamily="18" charset="0"/>
                        </a:rPr>
                        <a:t> 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2800" dirty="0">
                          <a:effectLst/>
                          <a:latin typeface="Constantia" panose="02030602050306030303" pitchFamily="18" charset="0"/>
                        </a:rPr>
                        <a:t>8</a:t>
                      </a:r>
                      <a:endParaRPr lang="cs-CZ" sz="2800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20. září 2016</a:t>
            </a:r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Katedra </a:t>
            </a:r>
            <a:r>
              <a:rPr lang="cs-CZ" dirty="0"/>
              <a:t>trestního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cs-CZ" dirty="0"/>
              <a:t>Pr</a:t>
            </a:r>
            <a:r>
              <a:rPr lang="en-US" dirty="0" err="1"/>
              <a:t>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7778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Judikatura ve věcech kárné odpovědnosti státních zástupců</a:t>
            </a:r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72996081"/>
              </p:ext>
            </p:extLst>
          </p:nvPr>
        </p:nvGraphicFramePr>
        <p:xfrm>
          <a:off x="2589212" y="1904998"/>
          <a:ext cx="8915400" cy="43153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84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92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4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2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84953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  <a:latin typeface="Constantia" panose="02030602050306030303" pitchFamily="18" charset="0"/>
                        </a:rPr>
                        <a:t>Typ porušení povinnosti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  <a:latin typeface="Constantia" panose="02030602050306030303" pitchFamily="18" charset="0"/>
                        </a:rPr>
                        <a:t>Počet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Typ porušení povinnosti</a:t>
                      </a:r>
                      <a:endParaRPr lang="cs-CZ" sz="1600" dirty="0">
                        <a:solidFill>
                          <a:schemeClr val="bg1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Počet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1807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  <a:latin typeface="Constantia" panose="02030602050306030303" pitchFamily="18" charset="0"/>
                        </a:rPr>
                        <a:t>Zadržení a vazba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2800" b="1" dirty="0">
                          <a:effectLst/>
                          <a:latin typeface="Constantia" panose="02030602050306030303" pitchFamily="18" charset="0"/>
                        </a:rPr>
                        <a:t>9</a:t>
                      </a:r>
                      <a:endParaRPr lang="cs-CZ" sz="2800" b="1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Nečinnost u § 157a TŘ</a:t>
                      </a:r>
                      <a:endParaRPr lang="cs-CZ" sz="1600">
                        <a:solidFill>
                          <a:schemeClr val="bg1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2800" dirty="0">
                          <a:effectLst/>
                          <a:latin typeface="Constantia" panose="02030602050306030303" pitchFamily="18" charset="0"/>
                        </a:rPr>
                        <a:t>3</a:t>
                      </a:r>
                      <a:endParaRPr lang="cs-CZ" sz="2800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4953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Pracovní pohotovost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2800" dirty="0">
                          <a:effectLst/>
                          <a:latin typeface="Constantia" panose="02030602050306030303" pitchFamily="18" charset="0"/>
                        </a:rPr>
                        <a:t>2</a:t>
                      </a:r>
                      <a:endParaRPr lang="cs-CZ" sz="2800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Neodborný výkon úkolů </a:t>
                      </a:r>
                      <a:endParaRPr lang="cs-CZ" sz="1600" dirty="0">
                        <a:solidFill>
                          <a:schemeClr val="bg1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2800" b="1" dirty="0">
                          <a:effectLst/>
                          <a:latin typeface="Constantia" panose="02030602050306030303" pitchFamily="18" charset="0"/>
                        </a:rPr>
                        <a:t>11</a:t>
                      </a:r>
                      <a:endParaRPr lang="cs-CZ" sz="2800" b="1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81807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§ 173a TŘ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2800" dirty="0">
                          <a:effectLst/>
                          <a:latin typeface="Constantia" panose="02030602050306030303" pitchFamily="18" charset="0"/>
                        </a:rPr>
                        <a:t>2</a:t>
                      </a:r>
                      <a:endParaRPr lang="cs-CZ" sz="2800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Alkohol</a:t>
                      </a:r>
                      <a:endParaRPr lang="cs-CZ" sz="1600">
                        <a:solidFill>
                          <a:schemeClr val="bg1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2800">
                          <a:effectLst/>
                          <a:latin typeface="Constantia" panose="02030602050306030303" pitchFamily="18" charset="0"/>
                        </a:rPr>
                        <a:t>8</a:t>
                      </a:r>
                      <a:endParaRPr lang="cs-CZ" sz="28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81807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MJS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2800" dirty="0">
                          <a:effectLst/>
                          <a:latin typeface="Constantia" panose="02030602050306030303" pitchFamily="18" charset="0"/>
                        </a:rPr>
                        <a:t>5</a:t>
                      </a:r>
                      <a:endParaRPr lang="cs-CZ" sz="2800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solidFill>
                            <a:schemeClr val="bg1"/>
                          </a:solidFill>
                          <a:effectLst/>
                          <a:latin typeface="Constantia" panose="02030602050306030303" pitchFamily="18" charset="0"/>
                        </a:rPr>
                        <a:t> </a:t>
                      </a:r>
                      <a:endParaRPr lang="cs-CZ" sz="1600" dirty="0">
                        <a:solidFill>
                          <a:schemeClr val="bg1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2800" dirty="0">
                          <a:effectLst/>
                          <a:latin typeface="Constantia" panose="02030602050306030303" pitchFamily="18" charset="0"/>
                        </a:rPr>
                        <a:t> </a:t>
                      </a:r>
                      <a:endParaRPr lang="cs-CZ" sz="2800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20.září 2016</a:t>
            </a:r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Katedra </a:t>
            </a:r>
            <a:r>
              <a:rPr lang="cs-CZ" dirty="0"/>
              <a:t>trestního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cs-CZ" dirty="0" err="1"/>
              <a:t>P</a:t>
            </a:r>
            <a:r>
              <a:rPr lang="en-US" dirty="0" err="1"/>
              <a:t>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62559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Judikatura ve věcech kárné odpovědnosti státních zástupců</a:t>
            </a: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7257014"/>
              </p:ext>
            </p:extLst>
          </p:nvPr>
        </p:nvGraphicFramePr>
        <p:xfrm>
          <a:off x="2589208" y="1904999"/>
          <a:ext cx="8915404" cy="4140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042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7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071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71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715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71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715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715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071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5391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540000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  <a:latin typeface="Constantia" panose="02030602050306030303" pitchFamily="18" charset="0"/>
                        </a:rPr>
                        <a:t>Rok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2008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2009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2010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2011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2012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2013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2014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2015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  <a:latin typeface="Constantia" panose="02030602050306030303" pitchFamily="18" charset="0"/>
                        </a:rPr>
                        <a:t>Celkem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  <a:latin typeface="Constantia" panose="02030602050306030303" pitchFamily="18" charset="0"/>
                        </a:rPr>
                        <a:t>Důtka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1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2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 b="1" dirty="0">
                          <a:effectLst/>
                          <a:latin typeface="Constantia" panose="02030602050306030303" pitchFamily="18" charset="0"/>
                        </a:rPr>
                        <a:t>3</a:t>
                      </a:r>
                      <a:endParaRPr lang="cs-CZ" sz="1600" b="1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  <a:latin typeface="Constantia" panose="02030602050306030303" pitchFamily="18" charset="0"/>
                        </a:rPr>
                        <a:t>1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6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Snížení platu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  <a:latin typeface="Constantia" panose="02030602050306030303" pitchFamily="18" charset="0"/>
                        </a:rPr>
                        <a:t>1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1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3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1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1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2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 b="1" dirty="0">
                          <a:effectLst/>
                          <a:latin typeface="Constantia" panose="02030602050306030303" pitchFamily="18" charset="0"/>
                        </a:rPr>
                        <a:t>7</a:t>
                      </a:r>
                      <a:endParaRPr lang="cs-CZ" sz="1600" b="1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solidFill>
                            <a:schemeClr val="dk1"/>
                          </a:solidFill>
                          <a:effectLst/>
                          <a:latin typeface="Constantia" panose="02030602050306030303" pitchFamily="18" charset="0"/>
                          <a:ea typeface="+mn-ea"/>
                          <a:cs typeface="+mn-cs"/>
                        </a:rPr>
                        <a:t>6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 b="1" dirty="0">
                          <a:effectLst/>
                          <a:latin typeface="Constantia" panose="02030602050306030303" pitchFamily="18" charset="0"/>
                        </a:rPr>
                        <a:t>22</a:t>
                      </a:r>
                      <a:endParaRPr lang="cs-CZ" sz="1600" b="1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Snížení platu o 20 - 30 %</a:t>
                      </a:r>
                      <a:br>
                        <a:rPr lang="cs-CZ" sz="1600">
                          <a:effectLst/>
                          <a:latin typeface="Constantia" panose="02030602050306030303" pitchFamily="18" charset="0"/>
                        </a:rPr>
                      </a:b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na dobu 2 let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  <a:latin typeface="Constantia" panose="02030602050306030303" pitchFamily="18" charset="0"/>
                        </a:rPr>
                        <a:t> 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  <a:latin typeface="Constantia" panose="02030602050306030303" pitchFamily="18" charset="0"/>
                        </a:rPr>
                        <a:t> 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  <a:latin typeface="Constantia" panose="02030602050306030303" pitchFamily="18" charset="0"/>
                        </a:rPr>
                        <a:t>1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  <a:latin typeface="Constantia" panose="02030602050306030303" pitchFamily="18" charset="0"/>
                        </a:rPr>
                        <a:t> 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1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2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  <a:latin typeface="Constantia" panose="02030602050306030303" pitchFamily="18" charset="0"/>
                        </a:rPr>
                        <a:t>Odvolání z funkce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1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  <a:latin typeface="Constantia" panose="02030602050306030303" pitchFamily="18" charset="0"/>
                        </a:rPr>
                        <a:t>1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  <a:latin typeface="Constantia" panose="02030602050306030303" pitchFamily="18" charset="0"/>
                        </a:rPr>
                        <a:t> 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1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 b="1" dirty="0">
                          <a:effectLst/>
                          <a:latin typeface="Constantia" panose="02030602050306030303" pitchFamily="18" charset="0"/>
                        </a:rPr>
                        <a:t>3</a:t>
                      </a:r>
                      <a:endParaRPr lang="cs-CZ" sz="1600" b="1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algn="ctr">
                        <a:lnSpc>
                          <a:spcPts val="17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  <a:latin typeface="Constantia" panose="02030602050306030303" pitchFamily="18" charset="0"/>
                        </a:rPr>
                        <a:t>Upuštění</a:t>
                      </a:r>
                      <a:br>
                        <a:rPr lang="cs-CZ" sz="1600" dirty="0">
                          <a:effectLst/>
                          <a:latin typeface="Constantia" panose="02030602050306030303" pitchFamily="18" charset="0"/>
                        </a:rPr>
                      </a:br>
                      <a:r>
                        <a:rPr lang="cs-CZ" sz="1600" dirty="0">
                          <a:effectLst/>
                          <a:latin typeface="Constantia" panose="02030602050306030303" pitchFamily="18" charset="0"/>
                        </a:rPr>
                        <a:t>od kárného opatření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  <a:latin typeface="Constantia" panose="02030602050306030303" pitchFamily="18" charset="0"/>
                        </a:rPr>
                        <a:t> 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2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1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>
                          <a:effectLst/>
                          <a:latin typeface="Constantia" panose="02030602050306030303" pitchFamily="18" charset="0"/>
                        </a:rPr>
                        <a:t> </a:t>
                      </a:r>
                      <a:endParaRPr lang="cs-CZ" sz="160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 b="1" dirty="0">
                          <a:effectLst/>
                          <a:latin typeface="Constantia" panose="02030602050306030303" pitchFamily="18" charset="0"/>
                        </a:rPr>
                        <a:t>4</a:t>
                      </a:r>
                      <a:endParaRPr lang="cs-CZ" sz="1600" b="1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  <a:latin typeface="Constantia" panose="02030602050306030303" pitchFamily="18" charset="0"/>
                        </a:rPr>
                        <a:t> 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  <a:latin typeface="Constantia" panose="02030602050306030303" pitchFamily="18" charset="0"/>
                        </a:rPr>
                        <a:t>3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  <a:latin typeface="Constantia" panose="02030602050306030303" pitchFamily="18" charset="0"/>
                        </a:rPr>
                        <a:t> 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r>
                        <a:rPr lang="cs-CZ" sz="1600" dirty="0">
                          <a:effectLst/>
                          <a:latin typeface="Constantia" panose="02030602050306030303" pitchFamily="18" charset="0"/>
                        </a:rPr>
                        <a:t>10</a:t>
                      </a:r>
                      <a:endParaRPr lang="cs-CZ" sz="1600" dirty="0">
                        <a:solidFill>
                          <a:srgbClr val="000000"/>
                        </a:solidFill>
                        <a:effectLst/>
                        <a:latin typeface="Constantia" panose="020306020503060303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20. září 2016</a:t>
            </a:r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Katedra </a:t>
            </a:r>
            <a:r>
              <a:rPr lang="cs-CZ" dirty="0"/>
              <a:t>trestního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cs-CZ" dirty="0" err="1"/>
              <a:t>P</a:t>
            </a:r>
            <a:r>
              <a:rPr lang="en-US" dirty="0" err="1"/>
              <a:t>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425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Trestní odpovědnost státního zástupce</a:t>
            </a:r>
          </a:p>
        </p:txBody>
      </p:sp>
    </p:spTree>
    <p:extLst>
      <p:ext uri="{BB962C8B-B14F-4D97-AF65-F5344CB8AC3E}">
        <p14:creationId xmlns:p14="http://schemas.microsoft.com/office/powerpoint/2010/main" val="36630164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Řešení odpovědnosti SZ prostředky TP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absence statistických dat</a:t>
            </a:r>
          </a:p>
          <a:p>
            <a:r>
              <a:rPr lang="cs-CZ" b="1" dirty="0"/>
              <a:t>zásada </a:t>
            </a:r>
            <a:r>
              <a:rPr lang="cs-CZ" b="1" dirty="0">
                <a:hlinkClick r:id="rId2" action="ppaction://hlinksldjump"/>
              </a:rPr>
              <a:t>subsidiarity trestní represe</a:t>
            </a:r>
            <a:endParaRPr lang="cs-CZ" b="1" dirty="0"/>
          </a:p>
          <a:p>
            <a:r>
              <a:rPr lang="cs-CZ" b="1" dirty="0"/>
              <a:t>možnost odložení věci / zastavení tr. stíhání</a:t>
            </a:r>
          </a:p>
          <a:p>
            <a:pPr lvl="1"/>
            <a:r>
              <a:rPr lang="cs-CZ" b="1" dirty="0">
                <a:hlinkClick r:id="rId3" action="ppaction://hlinksldjump"/>
              </a:rPr>
              <a:t>kárný postih postačující </a:t>
            </a:r>
            <a:r>
              <a:rPr lang="cs-CZ" dirty="0">
                <a:latin typeface="Arial"/>
                <a:cs typeface="Arial"/>
              </a:rPr>
              <a:t>→ </a:t>
            </a:r>
            <a:r>
              <a:rPr lang="cs-CZ" dirty="0">
                <a:cs typeface="Arial"/>
              </a:rPr>
              <a:t>tr. stíhání neúčelné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 dirty="0"/>
              <a:t>20. září 2016</a:t>
            </a:r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Katedra </a:t>
            </a:r>
            <a:r>
              <a:rPr lang="en-US" dirty="0" err="1"/>
              <a:t>tr</a:t>
            </a:r>
            <a:r>
              <a:rPr lang="cs-CZ" dirty="0"/>
              <a:t>e</a:t>
            </a:r>
            <a:r>
              <a:rPr lang="en-US" dirty="0" err="1"/>
              <a:t>stního</a:t>
            </a:r>
            <a:r>
              <a:rPr lang="en-US" dirty="0"/>
              <a:t> </a:t>
            </a:r>
            <a:r>
              <a:rPr lang="en-US" dirty="0" err="1"/>
              <a:t>práva</a:t>
            </a:r>
            <a:r>
              <a:rPr lang="en-US" dirty="0"/>
              <a:t> </a:t>
            </a:r>
            <a:r>
              <a:rPr lang="cs-CZ" dirty="0" err="1"/>
              <a:t>P</a:t>
            </a:r>
            <a:r>
              <a:rPr lang="en-US" dirty="0" err="1"/>
              <a:t>rávnické</a:t>
            </a:r>
            <a:r>
              <a:rPr lang="en-US" dirty="0"/>
              <a:t> </a:t>
            </a:r>
            <a:r>
              <a:rPr lang="en-US" dirty="0" err="1"/>
              <a:t>fakulty</a:t>
            </a:r>
            <a:r>
              <a:rPr lang="en-US" dirty="0"/>
              <a:t> </a:t>
            </a:r>
            <a:r>
              <a:rPr lang="en-US" dirty="0" err="1"/>
              <a:t>Masarykovy</a:t>
            </a:r>
            <a:r>
              <a:rPr lang="en-US" dirty="0"/>
              <a:t> </a:t>
            </a:r>
            <a:r>
              <a:rPr lang="en-US" dirty="0" err="1"/>
              <a:t>univerzity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459980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Couture">
      <a:dk1>
        <a:sysClr val="windowText" lastClr="000000"/>
      </a:dk1>
      <a:lt1>
        <a:sysClr val="window" lastClr="FFFFFF"/>
      </a:lt1>
      <a:dk2>
        <a:srgbClr val="37302A"/>
      </a:dk2>
      <a:lt2>
        <a:srgbClr val="D0CCB9"/>
      </a:lt2>
      <a:accent1>
        <a:srgbClr val="9E8E5C"/>
      </a:accent1>
      <a:accent2>
        <a:srgbClr val="A09781"/>
      </a:accent2>
      <a:accent3>
        <a:srgbClr val="85776D"/>
      </a:accent3>
      <a:accent4>
        <a:srgbClr val="AEAFA9"/>
      </a:accent4>
      <a:accent5>
        <a:srgbClr val="8D878B"/>
      </a:accent5>
      <a:accent6>
        <a:srgbClr val="6B6149"/>
      </a:accent6>
      <a:hlink>
        <a:srgbClr val="B6A272"/>
      </a:hlink>
      <a:folHlink>
        <a:srgbClr val="8A784F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1461</TotalTime>
  <Words>665</Words>
  <Application>Microsoft Office PowerPoint</Application>
  <PresentationFormat>Širokoúhlá obrazovka</PresentationFormat>
  <Paragraphs>235</Paragraphs>
  <Slides>18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6" baseType="lpstr">
      <vt:lpstr>Arial</vt:lpstr>
      <vt:lpstr>Calibri</vt:lpstr>
      <vt:lpstr>Century Gothic</vt:lpstr>
      <vt:lpstr>Constantia</vt:lpstr>
      <vt:lpstr>Symbol</vt:lpstr>
      <vt:lpstr>Times New Roman</vt:lpstr>
      <vt:lpstr>Wingdings 3</vt:lpstr>
      <vt:lpstr>Stébla</vt:lpstr>
      <vt:lpstr>Odpovědnost státního zástupce při plnění úkolů  v trestním řízení</vt:lpstr>
      <vt:lpstr>Postavení státního zástupce  v trestním řízení</vt:lpstr>
      <vt:lpstr>Kárná odpovědnost státního zástupce</vt:lpstr>
      <vt:lpstr>Judikatura ve věcech kárné odpovědnosti státních zástupců</vt:lpstr>
      <vt:lpstr>Judikatura ve věcech kárné odpovědnosti státních zástupců</vt:lpstr>
      <vt:lpstr>Judikatura ve věcech kárné odpovědnosti státních zástupců</vt:lpstr>
      <vt:lpstr>Judikatura ve věcech kárné odpovědnosti státních zástupců</vt:lpstr>
      <vt:lpstr>Trestní odpovědnost státního zástupce</vt:lpstr>
      <vt:lpstr>Řešení odpovědnosti SZ prostředky TP </vt:lpstr>
      <vt:lpstr>Státní zástupce jako úřední osoba</vt:lpstr>
      <vt:lpstr>Zneužití pravomoci úřední osoby</vt:lpstr>
      <vt:lpstr>Maření úkolu úřední osoby</vt:lpstr>
      <vt:lpstr>Přijetí úplatku</vt:lpstr>
      <vt:lpstr>Přijetí úplatku</vt:lpstr>
      <vt:lpstr>Připravovaná rekodifikace TPP</vt:lpstr>
      <vt:lpstr>Děkujeme za Vaši pozornost !</vt:lpstr>
      <vt:lpstr>§ 12 odst. 2 TZ</vt:lpstr>
      <vt:lpstr>§ 172 odst. 2 písm. b) TŘ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Subjektivní stránka skutkové podstaty TČ a omyl v trestním právu</dc:title>
  <dc:creator>DČ</dc:creator>
  <cp:lastModifiedBy>DČ</cp:lastModifiedBy>
  <cp:revision>79</cp:revision>
  <dcterms:created xsi:type="dcterms:W3CDTF">2016-04-10T14:48:05Z</dcterms:created>
  <dcterms:modified xsi:type="dcterms:W3CDTF">2016-09-20T06:12:15Z</dcterms:modified>
</cp:coreProperties>
</file>