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0535-DE55-8344-B46A-5CF71D84BFA9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ED3F-D19A-AC41-822A-1A5657966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136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0535-DE55-8344-B46A-5CF71D84BFA9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ED3F-D19A-AC41-822A-1A5657966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94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0535-DE55-8344-B46A-5CF71D84BFA9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ED3F-D19A-AC41-822A-1A5657966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81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0535-DE55-8344-B46A-5CF71D84BFA9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ED3F-D19A-AC41-822A-1A5657966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74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0535-DE55-8344-B46A-5CF71D84BFA9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ED3F-D19A-AC41-822A-1A5657966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754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0535-DE55-8344-B46A-5CF71D84BFA9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ED3F-D19A-AC41-822A-1A5657966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67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0535-DE55-8344-B46A-5CF71D84BFA9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ED3F-D19A-AC41-822A-1A5657966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57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0535-DE55-8344-B46A-5CF71D84BFA9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ED3F-D19A-AC41-822A-1A5657966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51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0535-DE55-8344-B46A-5CF71D84BFA9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ED3F-D19A-AC41-822A-1A5657966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64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0535-DE55-8344-B46A-5CF71D84BFA9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ED3F-D19A-AC41-822A-1A5657966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153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0535-DE55-8344-B46A-5CF71D84BFA9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ED3F-D19A-AC41-822A-1A5657966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715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A0535-DE55-8344-B46A-5CF71D84BFA9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7ED3F-D19A-AC41-822A-1A5657966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198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Odpovědnost</a:t>
            </a:r>
            <a:r>
              <a:rPr lang="en-US" dirty="0" smtClean="0"/>
              <a:t> v </a:t>
            </a:r>
            <a:r>
              <a:rPr lang="en-US" dirty="0" err="1" smtClean="0"/>
              <a:t>hospodářské</a:t>
            </a:r>
            <a:r>
              <a:rPr lang="en-US" dirty="0" smtClean="0"/>
              <a:t> </a:t>
            </a:r>
            <a:r>
              <a:rPr lang="en-US" dirty="0" err="1" smtClean="0"/>
              <a:t>soutěži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PF MU</a:t>
            </a:r>
          </a:p>
          <a:p>
            <a:r>
              <a:rPr lang="en-US" sz="2400" dirty="0" err="1"/>
              <a:t>l</a:t>
            </a:r>
            <a:r>
              <a:rPr lang="en-US" sz="2400" dirty="0" err="1" smtClean="0"/>
              <a:t>etní</a:t>
            </a:r>
            <a:r>
              <a:rPr lang="en-US" sz="2400" dirty="0" smtClean="0"/>
              <a:t> </a:t>
            </a:r>
            <a:r>
              <a:rPr lang="en-US" sz="2400" dirty="0" err="1" smtClean="0"/>
              <a:t>škola</a:t>
            </a:r>
            <a:endParaRPr lang="en-US" sz="2400" dirty="0" smtClean="0"/>
          </a:p>
          <a:p>
            <a:r>
              <a:rPr lang="en-US" sz="2400" dirty="0" smtClean="0"/>
              <a:t>21. </a:t>
            </a:r>
            <a:r>
              <a:rPr lang="en-US" sz="2400" dirty="0" err="1"/>
              <a:t>z</a:t>
            </a:r>
            <a:r>
              <a:rPr lang="en-US" sz="2400" dirty="0" err="1" smtClean="0"/>
              <a:t>áří</a:t>
            </a:r>
            <a:r>
              <a:rPr lang="en-US" sz="2400" dirty="0" smtClean="0"/>
              <a:t> 2016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79018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Odpovědnost</a:t>
            </a:r>
            <a:r>
              <a:rPr lang="en-US" sz="3200" dirty="0" smtClean="0"/>
              <a:t> </a:t>
            </a:r>
            <a:r>
              <a:rPr lang="en-US" sz="3200" dirty="0" err="1" smtClean="0"/>
              <a:t>veřejnoprávní</a:t>
            </a:r>
            <a:r>
              <a:rPr lang="en-US" sz="3200" dirty="0" smtClean="0"/>
              <a:t> versus </a:t>
            </a:r>
            <a:r>
              <a:rPr lang="en-US" sz="3200" dirty="0" err="1" smtClean="0"/>
              <a:t>soukromoprávní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4000" b="1" dirty="0" err="1" smtClean="0"/>
              <a:t>Hospodářská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soutěž</a:t>
            </a:r>
            <a:endParaRPr lang="en-US" sz="4000" b="1" dirty="0" smtClean="0"/>
          </a:p>
          <a:p>
            <a:pPr marL="0" indent="0" algn="just">
              <a:buNone/>
            </a:pPr>
            <a:r>
              <a:rPr lang="cs-CZ" sz="4000" dirty="0" smtClean="0"/>
              <a:t>	</a:t>
            </a:r>
            <a:r>
              <a:rPr lang="en-US" sz="4000" dirty="0" smtClean="0"/>
              <a:t>- </a:t>
            </a:r>
            <a:r>
              <a:rPr lang="en-US" sz="4000" dirty="0" err="1" smtClean="0"/>
              <a:t>obecně</a:t>
            </a:r>
            <a:r>
              <a:rPr lang="en-US" sz="4000" dirty="0" smtClean="0"/>
              <a:t> </a:t>
            </a:r>
            <a:r>
              <a:rPr lang="en-US" sz="4000" dirty="0" err="1" smtClean="0"/>
              <a:t>jako</a:t>
            </a:r>
            <a:r>
              <a:rPr lang="en-US" sz="4000" dirty="0" smtClean="0"/>
              <a:t> “</a:t>
            </a:r>
            <a:r>
              <a:rPr lang="en-US" sz="4000" dirty="0" err="1" smtClean="0"/>
              <a:t>soutěž</a:t>
            </a:r>
            <a:r>
              <a:rPr lang="en-US" sz="4000" dirty="0" smtClean="0"/>
              <a:t>” </a:t>
            </a:r>
            <a:r>
              <a:rPr lang="en-US" sz="4000" dirty="0" err="1" smtClean="0"/>
              <a:t>nebyl</a:t>
            </a:r>
            <a:r>
              <a:rPr lang="en-US" sz="4000" dirty="0" smtClean="0"/>
              <a:t> </a:t>
            </a:r>
            <a:r>
              <a:rPr lang="en-US" sz="4000" dirty="0" err="1" smtClean="0"/>
              <a:t>institut</a:t>
            </a:r>
            <a:r>
              <a:rPr lang="en-US" sz="4000" dirty="0" smtClean="0"/>
              <a:t> </a:t>
            </a:r>
            <a:r>
              <a:rPr lang="en-US" sz="4000" dirty="0" err="1" smtClean="0"/>
              <a:t>upraven</a:t>
            </a:r>
            <a:r>
              <a:rPr lang="en-US" sz="4000" dirty="0" smtClean="0"/>
              <a:t> v </a:t>
            </a:r>
            <a:r>
              <a:rPr lang="en-US" sz="4000" dirty="0" err="1" smtClean="0"/>
              <a:t>rámci</a:t>
            </a:r>
            <a:r>
              <a:rPr lang="en-US" sz="4000" dirty="0" smtClean="0"/>
              <a:t> </a:t>
            </a:r>
            <a:r>
              <a:rPr lang="en-US" sz="4000" dirty="0" err="1" smtClean="0"/>
              <a:t>počátků</a:t>
            </a:r>
            <a:r>
              <a:rPr lang="en-US" sz="4000" dirty="0" smtClean="0"/>
              <a:t> </a:t>
            </a:r>
            <a:r>
              <a:rPr lang="en-US" sz="4000" dirty="0" err="1" smtClean="0"/>
              <a:t>moderního</a:t>
            </a:r>
            <a:r>
              <a:rPr lang="en-US" sz="4000" dirty="0" smtClean="0"/>
              <a:t> </a:t>
            </a:r>
            <a:r>
              <a:rPr lang="en-US" sz="4000" dirty="0" err="1" smtClean="0"/>
              <a:t>práva</a:t>
            </a:r>
            <a:r>
              <a:rPr lang="en-US" sz="4000" dirty="0" smtClean="0"/>
              <a:t> </a:t>
            </a:r>
            <a:r>
              <a:rPr lang="en-US" sz="4000" dirty="0" err="1" smtClean="0"/>
              <a:t>na</a:t>
            </a:r>
            <a:r>
              <a:rPr lang="en-US" sz="4000" dirty="0" smtClean="0"/>
              <a:t> </a:t>
            </a:r>
            <a:r>
              <a:rPr lang="en-US" sz="4000" dirty="0" err="1" smtClean="0"/>
              <a:t>počátku</a:t>
            </a:r>
            <a:r>
              <a:rPr lang="en-US" sz="4000" dirty="0" smtClean="0"/>
              <a:t> </a:t>
            </a:r>
            <a:r>
              <a:rPr lang="cs-CZ" sz="4000" dirty="0" smtClean="0"/>
              <a:t>	</a:t>
            </a:r>
            <a:r>
              <a:rPr lang="en-US" sz="4000" dirty="0" smtClean="0"/>
              <a:t>19</a:t>
            </a:r>
            <a:r>
              <a:rPr lang="en-US" sz="4000" dirty="0" smtClean="0"/>
              <a:t>. </a:t>
            </a:r>
            <a:r>
              <a:rPr lang="en-US" sz="4000" dirty="0" err="1" smtClean="0"/>
              <a:t>století</a:t>
            </a:r>
            <a:endParaRPr lang="cs-CZ" sz="4000" dirty="0" smtClean="0"/>
          </a:p>
          <a:p>
            <a:pPr marL="0" indent="0" algn="just">
              <a:buNone/>
            </a:pPr>
            <a:r>
              <a:rPr lang="cs-CZ" sz="4000" dirty="0" smtClean="0"/>
              <a:t>	- „volná soutěž“ – pojem zaveden až v době 1. republiky</a:t>
            </a:r>
          </a:p>
          <a:p>
            <a:pPr marL="0" indent="0" algn="just">
              <a:buNone/>
            </a:pPr>
            <a:r>
              <a:rPr lang="cs-CZ" sz="4000" dirty="0" smtClean="0"/>
              <a:t>	- „hospodářský styk“ - pojem </a:t>
            </a:r>
            <a:r>
              <a:rPr lang="cs-CZ" sz="4000" dirty="0"/>
              <a:t>zaveden až v době 1. republiky</a:t>
            </a:r>
          </a:p>
          <a:p>
            <a:pPr marL="0" indent="0" algn="just">
              <a:buNone/>
            </a:pPr>
            <a:r>
              <a:rPr lang="cs-CZ" sz="4000" dirty="0" smtClean="0"/>
              <a:t>	- „hospodářská soutěž“ </a:t>
            </a:r>
            <a:r>
              <a:rPr lang="cs-CZ" sz="4000" dirty="0"/>
              <a:t>- </a:t>
            </a:r>
            <a:r>
              <a:rPr lang="cs-CZ" sz="4000" dirty="0" smtClean="0"/>
              <a:t>pojem </a:t>
            </a:r>
            <a:r>
              <a:rPr lang="cs-CZ" sz="4000" dirty="0"/>
              <a:t>zaveden </a:t>
            </a:r>
            <a:r>
              <a:rPr lang="cs-CZ" sz="4000" dirty="0" smtClean="0"/>
              <a:t>až v 60. letech 20. st.</a:t>
            </a:r>
            <a:endParaRPr lang="cs-CZ" sz="4000" dirty="0"/>
          </a:p>
          <a:p>
            <a:pPr marL="0" indent="0" algn="just">
              <a:buNone/>
            </a:pPr>
            <a:endParaRPr lang="en-US" sz="4000" b="1" dirty="0" smtClean="0"/>
          </a:p>
          <a:p>
            <a:pPr algn="just"/>
            <a:r>
              <a:rPr lang="en-US" sz="4000" b="1" dirty="0" err="1" smtClean="0"/>
              <a:t>Odpovědnost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veřejnoprávní</a:t>
            </a:r>
            <a:endParaRPr lang="en-US" sz="4000" b="1" dirty="0" smtClean="0"/>
          </a:p>
          <a:p>
            <a:pPr marL="0" indent="0">
              <a:buNone/>
            </a:pPr>
            <a:r>
              <a:rPr lang="en-US" sz="4000" b="1" dirty="0" smtClean="0"/>
              <a:t>	</a:t>
            </a:r>
            <a:r>
              <a:rPr lang="en-US" sz="4000" dirty="0" err="1"/>
              <a:t>upravena</a:t>
            </a:r>
            <a:r>
              <a:rPr lang="en-US" sz="4000" dirty="0"/>
              <a:t> </a:t>
            </a:r>
            <a:r>
              <a:rPr lang="en-US" sz="4000" dirty="0" err="1"/>
              <a:t>normami</a:t>
            </a:r>
            <a:r>
              <a:rPr lang="en-US" sz="4000" dirty="0"/>
              <a:t> </a:t>
            </a:r>
            <a:r>
              <a:rPr lang="en-US" sz="4000" dirty="0" err="1" smtClean="0"/>
              <a:t>veřejného</a:t>
            </a:r>
            <a:r>
              <a:rPr lang="en-US" sz="4000" dirty="0" smtClean="0"/>
              <a:t> </a:t>
            </a:r>
            <a:r>
              <a:rPr lang="en-US" sz="4000" dirty="0" err="1" smtClean="0"/>
              <a:t>práva</a:t>
            </a:r>
            <a:r>
              <a:rPr lang="en-US" sz="4000" dirty="0" smtClean="0"/>
              <a:t> – </a:t>
            </a:r>
            <a:r>
              <a:rPr lang="en-US" sz="4000" dirty="0" err="1" smtClean="0"/>
              <a:t>trestní</a:t>
            </a:r>
            <a:r>
              <a:rPr lang="en-US" sz="4000" dirty="0" smtClean="0"/>
              <a:t>, </a:t>
            </a:r>
            <a:r>
              <a:rPr lang="en-US" sz="4000" dirty="0" err="1" smtClean="0"/>
              <a:t>přestupková</a:t>
            </a:r>
            <a:r>
              <a:rPr lang="en-US" sz="4000" dirty="0" smtClean="0"/>
              <a:t>, </a:t>
            </a:r>
            <a:r>
              <a:rPr lang="en-US" sz="4000" dirty="0" err="1" smtClean="0"/>
              <a:t>jiné</a:t>
            </a:r>
            <a:r>
              <a:rPr lang="en-US" sz="4000" dirty="0" smtClean="0"/>
              <a:t> </a:t>
            </a:r>
            <a:r>
              <a:rPr lang="en-US" sz="4000" dirty="0" err="1" smtClean="0"/>
              <a:t>správní</a:t>
            </a:r>
            <a:r>
              <a:rPr lang="en-US" sz="4000" dirty="0" smtClean="0"/>
              <a:t> </a:t>
            </a:r>
            <a:r>
              <a:rPr lang="en-US" sz="4000" dirty="0" err="1" smtClean="0"/>
              <a:t>delikty</a:t>
            </a:r>
            <a:r>
              <a:rPr lang="cs-CZ" sz="4000" dirty="0" smtClean="0"/>
              <a:t>,</a:t>
            </a:r>
            <a:r>
              <a:rPr lang="cs-CZ" sz="4000" dirty="0" smtClean="0"/>
              <a:t> </a:t>
            </a:r>
            <a:r>
              <a:rPr lang="cs-CZ" sz="4000" dirty="0" smtClean="0"/>
              <a:t> </a:t>
            </a:r>
            <a:r>
              <a:rPr lang="cs-CZ" sz="4000" dirty="0" err="1" smtClean="0"/>
              <a:t>specif</a:t>
            </a:r>
            <a:r>
              <a:rPr lang="cs-CZ" sz="4000" dirty="0" smtClean="0"/>
              <a:t>.  v 	případě </a:t>
            </a:r>
            <a:r>
              <a:rPr lang="cs-CZ" sz="4000" dirty="0" err="1" smtClean="0"/>
              <a:t>hosp</a:t>
            </a:r>
            <a:r>
              <a:rPr lang="cs-CZ" sz="4000" dirty="0" smtClean="0"/>
              <a:t>. 	soutěže – orgán veřejné správy (státu) regulující soukromé vztahy a 	případné sankce vůči 	soukromým subjektům</a:t>
            </a:r>
          </a:p>
          <a:p>
            <a:pPr marL="0" indent="0" algn="just">
              <a:buNone/>
            </a:pPr>
            <a:r>
              <a:rPr lang="cs-CZ" sz="4000" dirty="0"/>
              <a:t>	</a:t>
            </a:r>
            <a:r>
              <a:rPr lang="en-US" sz="4000" dirty="0" smtClean="0"/>
              <a:t> </a:t>
            </a:r>
            <a:r>
              <a:rPr lang="en-US" sz="4000" dirty="0" smtClean="0"/>
              <a:t>– </a:t>
            </a:r>
            <a:r>
              <a:rPr lang="en-US" sz="4000" dirty="0" err="1" smtClean="0"/>
              <a:t>zárodky</a:t>
            </a:r>
            <a:r>
              <a:rPr lang="en-US" sz="4000" dirty="0" smtClean="0"/>
              <a:t> </a:t>
            </a:r>
            <a:r>
              <a:rPr lang="en-US" sz="4000" dirty="0" err="1" smtClean="0"/>
              <a:t>koncem</a:t>
            </a:r>
            <a:r>
              <a:rPr lang="en-US" sz="4000" dirty="0" smtClean="0"/>
              <a:t> 19. </a:t>
            </a:r>
            <a:r>
              <a:rPr lang="en-US" sz="4000" dirty="0" err="1" smtClean="0"/>
              <a:t>st.</a:t>
            </a:r>
            <a:r>
              <a:rPr lang="en-US" sz="4000" dirty="0"/>
              <a:t> </a:t>
            </a:r>
            <a:r>
              <a:rPr lang="en-US" sz="4000" dirty="0" smtClean="0"/>
              <a:t>, ale </a:t>
            </a:r>
            <a:r>
              <a:rPr lang="en-US" sz="4000" dirty="0" err="1" smtClean="0"/>
              <a:t>primárně</a:t>
            </a:r>
            <a:r>
              <a:rPr lang="en-US" sz="4000" dirty="0" smtClean="0"/>
              <a:t> </a:t>
            </a:r>
            <a:r>
              <a:rPr lang="en-US" sz="4000" dirty="0" err="1" smtClean="0"/>
              <a:t>až</a:t>
            </a:r>
            <a:r>
              <a:rPr lang="en-US" sz="4000" dirty="0" smtClean="0"/>
              <a:t> 20. </a:t>
            </a:r>
            <a:r>
              <a:rPr lang="en-US" sz="4000" dirty="0" err="1" smtClean="0"/>
              <a:t>st.</a:t>
            </a:r>
            <a:r>
              <a:rPr lang="en-US" sz="4000" dirty="0" smtClean="0"/>
              <a:t> – 1. </a:t>
            </a:r>
            <a:r>
              <a:rPr lang="en-US" sz="4000" dirty="0" err="1" smtClean="0"/>
              <a:t>republika</a:t>
            </a:r>
            <a:endParaRPr lang="en-US" sz="4000" b="1" dirty="0"/>
          </a:p>
          <a:p>
            <a:pPr marL="0" indent="0" algn="just">
              <a:buNone/>
            </a:pPr>
            <a:endParaRPr lang="en-US" sz="4000" b="1" dirty="0"/>
          </a:p>
          <a:p>
            <a:pPr algn="just"/>
            <a:r>
              <a:rPr lang="en-US" sz="4000" b="1" dirty="0" err="1"/>
              <a:t>Odpovědnost</a:t>
            </a:r>
            <a:r>
              <a:rPr lang="en-US" sz="4000" b="1" dirty="0"/>
              <a:t> </a:t>
            </a:r>
            <a:r>
              <a:rPr lang="en-US" sz="4000" b="1" dirty="0" err="1" smtClean="0"/>
              <a:t>soukromoprávní</a:t>
            </a:r>
            <a:r>
              <a:rPr lang="en-US" sz="4000" b="1" dirty="0" smtClean="0"/>
              <a:t> - </a:t>
            </a:r>
          </a:p>
          <a:p>
            <a:pPr marL="0" indent="0" algn="just">
              <a:buNone/>
            </a:pPr>
            <a:r>
              <a:rPr lang="en-US" sz="4000" dirty="0"/>
              <a:t>	</a:t>
            </a:r>
            <a:r>
              <a:rPr lang="en-US" sz="4000" dirty="0" err="1" smtClean="0"/>
              <a:t>upravena</a:t>
            </a:r>
            <a:r>
              <a:rPr lang="en-US" sz="4000" dirty="0" smtClean="0"/>
              <a:t> </a:t>
            </a:r>
            <a:r>
              <a:rPr lang="en-US" sz="4000" dirty="0" err="1" smtClean="0"/>
              <a:t>normami</a:t>
            </a:r>
            <a:r>
              <a:rPr lang="en-US" sz="4000" dirty="0" smtClean="0"/>
              <a:t> </a:t>
            </a:r>
            <a:r>
              <a:rPr lang="en-US" sz="4000" dirty="0" err="1" smtClean="0"/>
              <a:t>soukromého</a:t>
            </a:r>
            <a:r>
              <a:rPr lang="en-US" sz="4000" dirty="0" smtClean="0"/>
              <a:t> </a:t>
            </a:r>
            <a:r>
              <a:rPr lang="en-US" sz="4000" dirty="0" err="1" smtClean="0"/>
              <a:t>práva</a:t>
            </a:r>
            <a:r>
              <a:rPr lang="cs-CZ" sz="4000" dirty="0" smtClean="0"/>
              <a:t>, ale i práva veřejného!!! – obsahuje nároky 	soukromých osob vůči 	sobě navzájem z porušení normy veřejné!!!</a:t>
            </a:r>
          </a:p>
          <a:p>
            <a:pPr marL="0" indent="0" algn="just">
              <a:buNone/>
            </a:pPr>
            <a:r>
              <a:rPr lang="cs-CZ" sz="4000" dirty="0"/>
              <a:t>	</a:t>
            </a:r>
            <a:r>
              <a:rPr lang="en-US" sz="4000" dirty="0" smtClean="0"/>
              <a:t>– </a:t>
            </a:r>
            <a:r>
              <a:rPr lang="en-US" sz="4000" dirty="0" err="1" smtClean="0"/>
              <a:t>již</a:t>
            </a:r>
            <a:r>
              <a:rPr lang="en-US" sz="4000" dirty="0" smtClean="0"/>
              <a:t> </a:t>
            </a:r>
            <a:r>
              <a:rPr lang="en-US" sz="4000" dirty="0" err="1" smtClean="0"/>
              <a:t>na</a:t>
            </a:r>
            <a:r>
              <a:rPr lang="en-US" sz="4000" dirty="0" smtClean="0"/>
              <a:t> </a:t>
            </a:r>
            <a:r>
              <a:rPr lang="en-US" sz="4000" dirty="0" err="1" smtClean="0"/>
              <a:t>počátku</a:t>
            </a:r>
            <a:r>
              <a:rPr lang="en-US" sz="4000" dirty="0" smtClean="0"/>
              <a:t> 19. </a:t>
            </a:r>
            <a:r>
              <a:rPr lang="en-US" sz="4000" dirty="0" err="1" smtClean="0"/>
              <a:t>st.</a:t>
            </a:r>
            <a:r>
              <a:rPr lang="en-US" sz="4000" dirty="0" smtClean="0"/>
              <a:t>  - </a:t>
            </a:r>
            <a:r>
              <a:rPr lang="en-US" sz="4000" dirty="0" err="1" smtClean="0"/>
              <a:t>např</a:t>
            </a:r>
            <a:r>
              <a:rPr lang="en-US" sz="4000" dirty="0" smtClean="0"/>
              <a:t>. </a:t>
            </a:r>
            <a:r>
              <a:rPr lang="en-US" sz="4000" dirty="0" smtClean="0"/>
              <a:t>ABGB</a:t>
            </a:r>
            <a:r>
              <a:rPr lang="cs-CZ" sz="4000" dirty="0" smtClean="0"/>
              <a:t> – ale pouze úprava soukromých smluv</a:t>
            </a:r>
          </a:p>
          <a:p>
            <a:pPr marL="0" indent="0" algn="just">
              <a:buNone/>
            </a:pPr>
            <a:r>
              <a:rPr lang="cs-CZ" sz="4000" dirty="0"/>
              <a:t>	</a:t>
            </a:r>
            <a:r>
              <a:rPr lang="cs-CZ" sz="4000" dirty="0" smtClean="0"/>
              <a:t>x první nároky soukromoprávní z porušení veřejné normy až v 1. </a:t>
            </a:r>
            <a:r>
              <a:rPr lang="cs-CZ" sz="4000" dirty="0" err="1" smtClean="0"/>
              <a:t>rep</a:t>
            </a:r>
            <a:r>
              <a:rPr lang="cs-CZ" sz="4000" dirty="0" smtClean="0"/>
              <a:t>.</a:t>
            </a:r>
            <a:endParaRPr lang="en-US" sz="4000" dirty="0"/>
          </a:p>
          <a:p>
            <a:endParaRPr lang="en-US" sz="2000" b="1" dirty="0" smtClean="0"/>
          </a:p>
          <a:p>
            <a:pPr marL="0" indent="0">
              <a:buNone/>
            </a:pPr>
            <a:r>
              <a:rPr lang="en-US" sz="20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55937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Odpovědnost</a:t>
            </a:r>
            <a:r>
              <a:rPr lang="en-US" sz="3200" dirty="0" smtClean="0"/>
              <a:t> v </a:t>
            </a:r>
            <a:r>
              <a:rPr lang="en-US" sz="3200" dirty="0" err="1" smtClean="0"/>
              <a:t>hospodářské</a:t>
            </a:r>
            <a:r>
              <a:rPr lang="en-US" sz="3200" dirty="0" smtClean="0"/>
              <a:t> </a:t>
            </a:r>
            <a:r>
              <a:rPr lang="en-US" sz="3200" dirty="0" err="1" smtClean="0"/>
              <a:t>soutěži</a:t>
            </a:r>
            <a:r>
              <a:rPr lang="en-US" sz="3200" dirty="0" smtClean="0"/>
              <a:t> z </a:t>
            </a:r>
            <a:r>
              <a:rPr lang="en-US" sz="3200" dirty="0" err="1" smtClean="0"/>
              <a:t>pohledu</a:t>
            </a:r>
            <a:r>
              <a:rPr lang="en-US" sz="3200" dirty="0" smtClean="0"/>
              <a:t> </a:t>
            </a:r>
            <a:r>
              <a:rPr lang="en-US" sz="3200" dirty="0" err="1" smtClean="0"/>
              <a:t>historických</a:t>
            </a:r>
            <a:r>
              <a:rPr lang="en-US" sz="3200" dirty="0" smtClean="0"/>
              <a:t> </a:t>
            </a:r>
            <a:r>
              <a:rPr lang="en-US" sz="3200" dirty="0" err="1" smtClean="0"/>
              <a:t>úprav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1811 ABGB</a:t>
            </a:r>
          </a:p>
          <a:p>
            <a:r>
              <a:rPr lang="en-US" sz="2000" b="1" dirty="0" err="1"/>
              <a:t>o</a:t>
            </a:r>
            <a:r>
              <a:rPr lang="en-US" sz="2000" b="1" dirty="0" err="1" smtClean="0"/>
              <a:t>becný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institut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neplatnosti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jakékoliv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smlouvy</a:t>
            </a:r>
            <a:r>
              <a:rPr lang="en-US" sz="2000" b="1" dirty="0" smtClean="0"/>
              <a:t> pro </a:t>
            </a:r>
            <a:r>
              <a:rPr lang="en-US" sz="2000" b="1" dirty="0" err="1" smtClean="0"/>
              <a:t>rozpor</a:t>
            </a:r>
            <a:r>
              <a:rPr lang="en-US" sz="2000" b="1" dirty="0" smtClean="0"/>
              <a:t> s </a:t>
            </a:r>
            <a:r>
              <a:rPr lang="en-US" sz="2000" b="1" dirty="0" err="1" smtClean="0"/>
              <a:t>dobrými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mravy</a:t>
            </a:r>
            <a:endParaRPr lang="en-US" sz="2000" b="1" dirty="0" smtClean="0"/>
          </a:p>
          <a:p>
            <a:pPr marL="0" indent="0">
              <a:buNone/>
            </a:pPr>
            <a:r>
              <a:rPr lang="en-US" sz="2000" dirty="0" smtClean="0"/>
              <a:t>	- § 879 ABGB – </a:t>
            </a:r>
            <a:r>
              <a:rPr lang="en-US" sz="2000" i="1" dirty="0" smtClean="0"/>
              <a:t>“</a:t>
            </a:r>
            <a:r>
              <a:rPr lang="en-US" sz="2000" i="1" dirty="0" err="1"/>
              <a:t>Smlouva</a:t>
            </a:r>
            <a:r>
              <a:rPr lang="en-US" sz="2000" i="1" dirty="0"/>
              <a:t>, </a:t>
            </a:r>
            <a:r>
              <a:rPr lang="en-US" sz="2000" i="1" dirty="0" err="1"/>
              <a:t>jež</a:t>
            </a:r>
            <a:r>
              <a:rPr lang="en-US" sz="2000" i="1" dirty="0"/>
              <a:t> se </a:t>
            </a:r>
            <a:r>
              <a:rPr lang="en-US" sz="2000" i="1" dirty="0" err="1"/>
              <a:t>příčí</a:t>
            </a:r>
            <a:r>
              <a:rPr lang="en-US" sz="2000" i="1" dirty="0"/>
              <a:t> </a:t>
            </a:r>
            <a:r>
              <a:rPr lang="en-US" sz="2000" i="1" dirty="0" err="1"/>
              <a:t>zákonnému</a:t>
            </a:r>
            <a:r>
              <a:rPr lang="en-US" sz="2000" i="1" dirty="0"/>
              <a:t> </a:t>
            </a:r>
            <a:r>
              <a:rPr lang="en-US" sz="2000" i="1" dirty="0" err="1"/>
              <a:t>zákazu</a:t>
            </a:r>
            <a:r>
              <a:rPr lang="en-US" sz="2000" i="1" dirty="0"/>
              <a:t> </a:t>
            </a:r>
            <a:r>
              <a:rPr lang="en-US" sz="2000" i="1" dirty="0" err="1"/>
              <a:t>nebo</a:t>
            </a:r>
            <a:r>
              <a:rPr lang="en-US" sz="2000" i="1" dirty="0"/>
              <a:t> </a:t>
            </a:r>
            <a:r>
              <a:rPr lang="en-US" sz="2000" i="1" dirty="0" err="1"/>
              <a:t>dobrým</a:t>
            </a:r>
            <a:r>
              <a:rPr lang="en-US" sz="2000" i="1" dirty="0"/>
              <a:t> </a:t>
            </a:r>
            <a:r>
              <a:rPr lang="en-US" sz="2000" i="1" dirty="0" smtClean="0"/>
              <a:t>	</a:t>
            </a:r>
            <a:r>
              <a:rPr lang="en-US" sz="2000" i="1" dirty="0" err="1" smtClean="0"/>
              <a:t>mravům</a:t>
            </a:r>
            <a:r>
              <a:rPr lang="en-US" sz="2000" i="1" dirty="0"/>
              <a:t>, </a:t>
            </a:r>
            <a:r>
              <a:rPr lang="en-US" sz="2000" i="1" dirty="0" smtClean="0"/>
              <a:t>jest </a:t>
            </a:r>
            <a:r>
              <a:rPr lang="en-US" sz="2000" i="1" dirty="0" err="1"/>
              <a:t>neplatna</a:t>
            </a:r>
            <a:r>
              <a:rPr lang="en-US" sz="2000" i="1" dirty="0" smtClean="0"/>
              <a:t>.”</a:t>
            </a:r>
          </a:p>
          <a:p>
            <a:pPr marL="0" indent="0">
              <a:buNone/>
            </a:pPr>
            <a:endParaRPr lang="en-US" sz="2000" i="1" dirty="0" smtClean="0"/>
          </a:p>
          <a:p>
            <a:r>
              <a:rPr lang="en-US" sz="2000" b="1" dirty="0" smtClean="0"/>
              <a:t>“</a:t>
            </a:r>
            <a:r>
              <a:rPr lang="en-US" sz="2000" b="1" dirty="0" err="1" smtClean="0"/>
              <a:t>Koaliční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zákon</a:t>
            </a:r>
            <a:r>
              <a:rPr lang="en-US" sz="2000" b="1" dirty="0" smtClean="0"/>
              <a:t>” – </a:t>
            </a:r>
            <a:r>
              <a:rPr lang="en-US" sz="2000" b="1" dirty="0" err="1" smtClean="0"/>
              <a:t>zákon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č</a:t>
            </a:r>
            <a:r>
              <a:rPr lang="en-US" sz="2000" b="1" dirty="0" smtClean="0"/>
              <a:t>. 43/1870 </a:t>
            </a:r>
            <a:r>
              <a:rPr lang="en-US" sz="2000" b="1" dirty="0" err="1" smtClean="0"/>
              <a:t>ř.z</a:t>
            </a:r>
            <a:r>
              <a:rPr lang="en-US" sz="2000" b="1" dirty="0" smtClean="0"/>
              <a:t>. – </a:t>
            </a:r>
            <a:r>
              <a:rPr lang="sk-SK" sz="2000" dirty="0" smtClean="0"/>
              <a:t>daný </a:t>
            </a:r>
            <a:r>
              <a:rPr lang="sk-SK" sz="2000" dirty="0"/>
              <a:t>dne 7. dubna 1870,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sk-SK" sz="2000" b="1" dirty="0" smtClean="0"/>
              <a:t>	</a:t>
            </a:r>
            <a:r>
              <a:rPr lang="sk-SK" sz="1400" b="1" i="1" dirty="0" smtClean="0"/>
              <a:t>jímžto </a:t>
            </a:r>
            <a:r>
              <a:rPr lang="sk-SK" sz="1400" b="1" i="1" dirty="0"/>
              <a:t>se zrušují §§ 479, 480 a 481 obecného zákona trestního, a </a:t>
            </a:r>
            <a:r>
              <a:rPr lang="sk-SK" sz="1400" b="1" i="1" dirty="0" smtClean="0"/>
              <a:t>vydávají </a:t>
            </a:r>
            <a:r>
              <a:rPr lang="sk-SK" sz="1400" b="1" i="1" dirty="0"/>
              <a:t>se nařízení zvláštní v </a:t>
            </a:r>
            <a:r>
              <a:rPr lang="sk-SK" sz="1400" b="1" i="1" dirty="0" smtClean="0"/>
              <a:t>	příčině </a:t>
            </a:r>
            <a:r>
              <a:rPr lang="sk-SK" sz="1400" b="1" i="1" dirty="0"/>
              <a:t>úmluv do práce najímajících nebo </a:t>
            </a:r>
            <a:r>
              <a:rPr lang="sk-SK" sz="1400" b="1" i="1" dirty="0" smtClean="0"/>
              <a:t>pracujících</a:t>
            </a:r>
            <a:r>
              <a:rPr lang="sk-SK" sz="1400" b="1" i="1" dirty="0"/>
              <a:t>, aby vynutili nějaké výminky z strany práce</a:t>
            </a:r>
            <a:r>
              <a:rPr lang="sk-SK" sz="1400" b="1" i="1" dirty="0">
                <a:solidFill>
                  <a:srgbClr val="FF0000"/>
                </a:solidFill>
              </a:rPr>
              <a:t>, a v </a:t>
            </a:r>
            <a:r>
              <a:rPr lang="sk-SK" sz="1400" b="1" i="1" dirty="0" smtClean="0">
                <a:solidFill>
                  <a:srgbClr val="FF0000"/>
                </a:solidFill>
              </a:rPr>
              <a:t>	příčině úmluv </a:t>
            </a:r>
            <a:r>
              <a:rPr lang="sk-SK" sz="1400" b="1" i="1" dirty="0">
                <a:solidFill>
                  <a:srgbClr val="FF0000"/>
                </a:solidFill>
              </a:rPr>
              <a:t>živnostníků, aby zvýšili cenu zboží obecenstvu na </a:t>
            </a:r>
            <a:r>
              <a:rPr lang="sk-SK" sz="1400" b="1" i="1" dirty="0" smtClean="0">
                <a:solidFill>
                  <a:srgbClr val="FF0000"/>
                </a:solidFill>
              </a:rPr>
              <a:t>újmu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sk-SK" sz="1400" b="1" i="1" dirty="0"/>
              <a:t>	</a:t>
            </a:r>
            <a:r>
              <a:rPr lang="sk-SK" sz="2000" i="1" dirty="0" smtClean="0"/>
              <a:t>- „</a:t>
            </a:r>
            <a:r>
              <a:rPr lang="en-US" sz="2000" i="1" dirty="0" err="1" smtClean="0"/>
              <a:t>Úmluvy</a:t>
            </a:r>
            <a:r>
              <a:rPr lang="en-US" sz="2000" i="1" dirty="0" smtClean="0"/>
              <a:t> </a:t>
            </a:r>
            <a:r>
              <a:rPr lang="en-US" sz="2000" i="1" dirty="0"/>
              <a:t>do </a:t>
            </a:r>
            <a:r>
              <a:rPr lang="en-US" sz="2000" i="1" dirty="0" err="1"/>
              <a:t>práce</a:t>
            </a:r>
            <a:r>
              <a:rPr lang="en-US" sz="2000" i="1" dirty="0"/>
              <a:t> </a:t>
            </a:r>
            <a:r>
              <a:rPr lang="en-US" sz="2000" i="1" dirty="0" err="1"/>
              <a:t>najímajících</a:t>
            </a:r>
            <a:r>
              <a:rPr lang="en-US" sz="2000" i="1" dirty="0"/>
              <a:t> (</a:t>
            </a:r>
            <a:r>
              <a:rPr lang="en-US" sz="2000" i="1" dirty="0" err="1"/>
              <a:t>živnostníků</a:t>
            </a:r>
            <a:r>
              <a:rPr lang="en-US" sz="2000" i="1" dirty="0"/>
              <a:t>, </a:t>
            </a:r>
            <a:r>
              <a:rPr lang="en-US" sz="2000" i="1" dirty="0" err="1"/>
              <a:t>pánů</a:t>
            </a:r>
            <a:r>
              <a:rPr lang="en-US" sz="2000" i="1" dirty="0"/>
              <a:t> </a:t>
            </a:r>
            <a:r>
              <a:rPr lang="en-US" sz="2000" i="1" dirty="0" err="1"/>
              <a:t>služebních</a:t>
            </a:r>
            <a:r>
              <a:rPr lang="en-US" sz="2000" i="1" dirty="0"/>
              <a:t>, </a:t>
            </a:r>
            <a:r>
              <a:rPr lang="en-US" sz="2000" i="1" dirty="0" err="1"/>
              <a:t>správců</a:t>
            </a:r>
            <a:r>
              <a:rPr lang="en-US" sz="2000" i="1" dirty="0"/>
              <a:t> </a:t>
            </a:r>
            <a:r>
              <a:rPr lang="en-US" sz="2000" i="1" dirty="0" smtClean="0"/>
              <a:t>	</a:t>
            </a:r>
            <a:r>
              <a:rPr lang="en-US" sz="2000" i="1" dirty="0" err="1" smtClean="0"/>
              <a:t>fabrik</a:t>
            </a:r>
            <a:r>
              <a:rPr lang="en-US" sz="2000" i="1" dirty="0"/>
              <a:t>, </a:t>
            </a:r>
            <a:r>
              <a:rPr lang="en-US" sz="2000" i="1" dirty="0" err="1"/>
              <a:t>hor</a:t>
            </a:r>
            <a:r>
              <a:rPr lang="en-US" sz="2000" i="1" dirty="0"/>
              <a:t>, </a:t>
            </a:r>
            <a:r>
              <a:rPr lang="en-US" sz="2000" i="1" dirty="0" err="1"/>
              <a:t>hutí</a:t>
            </a:r>
            <a:r>
              <a:rPr lang="en-US" sz="2000" i="1" dirty="0"/>
              <a:t>, </a:t>
            </a:r>
            <a:r>
              <a:rPr lang="en-US" sz="2000" b="1" i="1" dirty="0" err="1"/>
              <a:t>prací</a:t>
            </a:r>
            <a:r>
              <a:rPr lang="en-US" sz="2000" b="1" i="1" dirty="0"/>
              <a:t> </a:t>
            </a:r>
            <a:r>
              <a:rPr lang="en-US" sz="2000" b="1" i="1" dirty="0" err="1" smtClean="0"/>
              <a:t>hospodářských</a:t>
            </a:r>
            <a:r>
              <a:rPr lang="en-US" sz="2000" b="1" i="1" dirty="0" smtClean="0"/>
              <a:t> </a:t>
            </a:r>
            <a:r>
              <a:rPr lang="en-US" sz="2000" i="1" dirty="0" err="1"/>
              <a:t>nebo</a:t>
            </a:r>
            <a:r>
              <a:rPr lang="en-US" sz="2000" i="1" dirty="0"/>
              <a:t> </a:t>
            </a:r>
            <a:r>
              <a:rPr lang="en-US" sz="2000" i="1" dirty="0" err="1"/>
              <a:t>jiných</a:t>
            </a:r>
            <a:r>
              <a:rPr lang="en-US" sz="2000" i="1" dirty="0" smtClean="0"/>
              <a:t>)…. </a:t>
            </a:r>
            <a:r>
              <a:rPr lang="en-US" sz="2000" i="1" dirty="0" err="1"/>
              <a:t>n</a:t>
            </a:r>
            <a:r>
              <a:rPr lang="en-US" sz="2000" i="1" dirty="0" err="1" smtClean="0"/>
              <a:t>emají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účinku</a:t>
            </a:r>
            <a:r>
              <a:rPr lang="en-US" sz="2000" i="1" dirty="0" smtClean="0"/>
              <a:t> ….</a:t>
            </a:r>
            <a:r>
              <a:rPr lang="en-US" sz="2000" dirty="0"/>
              <a:t> </a:t>
            </a:r>
            <a:r>
              <a:rPr lang="en-US" sz="2000" i="1" dirty="0" smtClean="0"/>
              <a:t>	</a:t>
            </a:r>
            <a:r>
              <a:rPr lang="en-US" sz="2000" i="1" dirty="0" err="1" smtClean="0"/>
              <a:t>učiněným</a:t>
            </a:r>
            <a:r>
              <a:rPr lang="en-US" sz="2000" i="1" dirty="0" smtClean="0"/>
              <a:t> </a:t>
            </a:r>
            <a:r>
              <a:rPr lang="en-US" sz="2000" i="1" dirty="0"/>
              <a:t>k </a:t>
            </a:r>
            <a:r>
              <a:rPr lang="en-US" sz="2000" i="1" dirty="0" err="1"/>
              <a:t>tomu</a:t>
            </a:r>
            <a:r>
              <a:rPr lang="en-US" sz="2000" i="1" dirty="0"/>
              <a:t> </a:t>
            </a:r>
            <a:r>
              <a:rPr lang="en-US" sz="2000" i="1" dirty="0" err="1"/>
              <a:t>konci</a:t>
            </a:r>
            <a:r>
              <a:rPr lang="en-US" sz="2000" i="1" dirty="0"/>
              <a:t>, aby se </a:t>
            </a:r>
            <a:r>
              <a:rPr lang="en-US" sz="2000" b="1" i="1" dirty="0" err="1"/>
              <a:t>zvýšila</a:t>
            </a:r>
            <a:r>
              <a:rPr lang="en-US" sz="2000" b="1" i="1" dirty="0"/>
              <a:t> </a:t>
            </a:r>
            <a:r>
              <a:rPr lang="en-US" sz="2000" b="1" i="1" dirty="0" err="1"/>
              <a:t>cena</a:t>
            </a:r>
            <a:r>
              <a:rPr lang="en-US" sz="2000" b="1" i="1" dirty="0"/>
              <a:t> </a:t>
            </a:r>
            <a:r>
              <a:rPr lang="en-US" sz="2000" i="1" dirty="0" err="1"/>
              <a:t>zboží</a:t>
            </a:r>
            <a:r>
              <a:rPr lang="en-US" sz="2000" i="1" dirty="0"/>
              <a:t> </a:t>
            </a:r>
            <a:r>
              <a:rPr lang="en-US" sz="2000" i="1" dirty="0" err="1"/>
              <a:t>nějakého</a:t>
            </a:r>
            <a:r>
              <a:rPr lang="en-US" sz="2000" i="1" dirty="0"/>
              <a:t> </a:t>
            </a:r>
            <a:r>
              <a:rPr lang="en-US" sz="2000" i="1" dirty="0" err="1"/>
              <a:t>obecenstvu</a:t>
            </a:r>
            <a:r>
              <a:rPr lang="en-US" sz="2000" i="1" dirty="0"/>
              <a:t> </a:t>
            </a:r>
            <a:r>
              <a:rPr lang="en-US" sz="2000" i="1" dirty="0" smtClean="0"/>
              <a:t>	</a:t>
            </a:r>
            <a:r>
              <a:rPr lang="en-US" sz="2000" b="1" i="1" dirty="0" err="1" smtClean="0"/>
              <a:t>na</a:t>
            </a:r>
            <a:r>
              <a:rPr lang="en-US" sz="2000" b="1" i="1" dirty="0" smtClean="0"/>
              <a:t> </a:t>
            </a:r>
            <a:r>
              <a:rPr lang="cs-CZ" sz="2000" b="1" i="1" dirty="0" smtClean="0"/>
              <a:t>	</a:t>
            </a:r>
            <a:r>
              <a:rPr lang="en-US" sz="2000" b="1" i="1" dirty="0" err="1" smtClean="0"/>
              <a:t>újmu</a:t>
            </a:r>
            <a:r>
              <a:rPr lang="en-US" sz="2000" i="1" dirty="0" smtClean="0"/>
              <a:t>.”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699208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Veřejné</a:t>
            </a:r>
            <a:r>
              <a:rPr lang="en-US" sz="3200" dirty="0" smtClean="0"/>
              <a:t> </a:t>
            </a:r>
            <a:r>
              <a:rPr lang="en-US" sz="3200" dirty="0" err="1" smtClean="0"/>
              <a:t>kartelové</a:t>
            </a:r>
            <a:r>
              <a:rPr lang="en-US" sz="3200" dirty="0" smtClean="0"/>
              <a:t> </a:t>
            </a:r>
            <a:r>
              <a:rPr lang="en-US" sz="3200" dirty="0" err="1" smtClean="0"/>
              <a:t>dohody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err="1" smtClean="0"/>
              <a:t>Rok</a:t>
            </a:r>
            <a:r>
              <a:rPr lang="en-US" sz="2000" b="1" dirty="0" smtClean="0"/>
              <a:t> 1897</a:t>
            </a:r>
          </a:p>
          <a:p>
            <a:pPr marL="0" indent="0">
              <a:buNone/>
            </a:pPr>
            <a:r>
              <a:rPr lang="en-US" sz="2000" b="1" dirty="0" smtClean="0"/>
              <a:t>	</a:t>
            </a:r>
            <a:r>
              <a:rPr lang="en-US" sz="2000" dirty="0" err="1" smtClean="0"/>
              <a:t>návrh</a:t>
            </a:r>
            <a:r>
              <a:rPr lang="en-US" sz="2000" dirty="0" smtClean="0"/>
              <a:t> </a:t>
            </a:r>
            <a:r>
              <a:rPr lang="en-US" sz="2000" dirty="0" err="1" smtClean="0"/>
              <a:t>kartelového</a:t>
            </a:r>
            <a:r>
              <a:rPr lang="en-US" sz="2000" dirty="0" smtClean="0"/>
              <a:t> </a:t>
            </a:r>
            <a:r>
              <a:rPr lang="en-US" sz="2000" dirty="0" err="1" smtClean="0"/>
              <a:t>zákona</a:t>
            </a:r>
            <a:r>
              <a:rPr lang="en-US" sz="2000" dirty="0" smtClean="0"/>
              <a:t> – </a:t>
            </a:r>
            <a:r>
              <a:rPr lang="en-US" sz="2000" dirty="0" err="1" smtClean="0"/>
              <a:t>byly</a:t>
            </a:r>
            <a:r>
              <a:rPr lang="en-US" sz="2000" dirty="0" smtClean="0"/>
              <a:t> by </a:t>
            </a:r>
            <a:r>
              <a:rPr lang="en-US" sz="2000" dirty="0" err="1" smtClean="0"/>
              <a:t>povoleny</a:t>
            </a:r>
            <a:r>
              <a:rPr lang="en-US" sz="2000" dirty="0" smtClean="0"/>
              <a:t> </a:t>
            </a:r>
            <a:r>
              <a:rPr lang="en-US" sz="2000" dirty="0" err="1" smtClean="0"/>
              <a:t>oficiálně</a:t>
            </a:r>
            <a:r>
              <a:rPr lang="en-US" sz="2000" dirty="0" smtClean="0"/>
              <a:t> </a:t>
            </a:r>
            <a:r>
              <a:rPr lang="en-US" sz="2000" dirty="0" err="1" smtClean="0"/>
              <a:t>kartelové</a:t>
            </a:r>
            <a:r>
              <a:rPr lang="en-US" sz="2000" dirty="0" smtClean="0"/>
              <a:t> </a:t>
            </a:r>
            <a:r>
              <a:rPr lang="en-US" sz="2000" dirty="0" err="1" smtClean="0"/>
              <a:t>dohody</a:t>
            </a:r>
            <a:r>
              <a:rPr lang="en-US" sz="2000" dirty="0" smtClean="0"/>
              <a:t> 	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splnění</a:t>
            </a:r>
            <a:r>
              <a:rPr lang="en-US" sz="2000" dirty="0" smtClean="0"/>
              <a:t> </a:t>
            </a:r>
            <a:r>
              <a:rPr lang="en-US" sz="2000" dirty="0" err="1" smtClean="0"/>
              <a:t>určitých</a:t>
            </a:r>
            <a:r>
              <a:rPr lang="en-US" sz="2000" dirty="0" smtClean="0"/>
              <a:t> </a:t>
            </a:r>
            <a:r>
              <a:rPr lang="en-US" sz="2000" dirty="0" err="1" smtClean="0"/>
              <a:t>podmínek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b="1" dirty="0" err="1" smtClean="0"/>
              <a:t>Ekonomika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fungovaly</a:t>
            </a:r>
            <a:r>
              <a:rPr lang="en-US" sz="2000" dirty="0" smtClean="0"/>
              <a:t> </a:t>
            </a:r>
            <a:r>
              <a:rPr lang="en-US" sz="2000" dirty="0" err="1" smtClean="0"/>
              <a:t>státem</a:t>
            </a:r>
            <a:r>
              <a:rPr lang="en-US" sz="2000" dirty="0" smtClean="0"/>
              <a:t> </a:t>
            </a:r>
            <a:r>
              <a:rPr lang="en-US" sz="2000" dirty="0" err="1" smtClean="0"/>
              <a:t>garantované</a:t>
            </a:r>
            <a:r>
              <a:rPr lang="en-US" sz="2000" dirty="0" smtClean="0"/>
              <a:t> </a:t>
            </a:r>
            <a:r>
              <a:rPr lang="en-US" sz="2000" dirty="0" err="1" smtClean="0"/>
              <a:t>oficiální</a:t>
            </a:r>
            <a:r>
              <a:rPr lang="en-US" sz="2000" dirty="0" smtClean="0"/>
              <a:t> </a:t>
            </a:r>
            <a:r>
              <a:rPr lang="en-US" sz="2000" dirty="0" err="1" smtClean="0"/>
              <a:t>kartely</a:t>
            </a:r>
            <a:r>
              <a:rPr lang="en-US" sz="2000" dirty="0" smtClean="0"/>
              <a:t> v </a:t>
            </a:r>
            <a:r>
              <a:rPr lang="en-US" sz="2000" dirty="0" err="1"/>
              <a:t>R</a:t>
            </a:r>
            <a:r>
              <a:rPr lang="en-US" sz="2000" dirty="0" err="1" smtClean="0"/>
              <a:t>akousku-Uhersku</a:t>
            </a:r>
            <a:r>
              <a:rPr lang="en-US" sz="2000" dirty="0" smtClean="0"/>
              <a:t> </a:t>
            </a:r>
            <a:r>
              <a:rPr lang="en-US" sz="2000" dirty="0" err="1" smtClean="0"/>
              <a:t>jako</a:t>
            </a:r>
            <a:r>
              <a:rPr lang="en-US" sz="2000" dirty="0" smtClean="0"/>
              <a:t> 	</a:t>
            </a:r>
            <a:r>
              <a:rPr lang="en-US" sz="2000" dirty="0" err="1" smtClean="0"/>
              <a:t>např</a:t>
            </a:r>
            <a:r>
              <a:rPr lang="en-US" sz="2000" dirty="0" smtClean="0"/>
              <a:t>. </a:t>
            </a:r>
            <a:r>
              <a:rPr lang="en-US" sz="2000" dirty="0" err="1" smtClean="0"/>
              <a:t>železářský</a:t>
            </a:r>
            <a:r>
              <a:rPr lang="en-US" sz="2000" dirty="0" smtClean="0"/>
              <a:t> </a:t>
            </a:r>
            <a:r>
              <a:rPr lang="en-US" sz="2000" dirty="0" err="1" smtClean="0"/>
              <a:t>průmysl</a:t>
            </a:r>
            <a:r>
              <a:rPr lang="en-US" sz="2000" dirty="0" smtClean="0"/>
              <a:t> </a:t>
            </a:r>
            <a:r>
              <a:rPr lang="en-US" sz="2000" dirty="0" err="1" smtClean="0"/>
              <a:t>nebo</a:t>
            </a:r>
            <a:r>
              <a:rPr lang="en-US" sz="2000" dirty="0" smtClean="0"/>
              <a:t> </a:t>
            </a:r>
            <a:r>
              <a:rPr lang="en-US" sz="2000" dirty="0" err="1" smtClean="0"/>
              <a:t>oficiální</a:t>
            </a:r>
            <a:r>
              <a:rPr lang="en-US" sz="2000" dirty="0" smtClean="0"/>
              <a:t> </a:t>
            </a:r>
            <a:r>
              <a:rPr lang="en-US" sz="2000" dirty="0" err="1" smtClean="0"/>
              <a:t>dělení</a:t>
            </a:r>
            <a:r>
              <a:rPr lang="en-US" sz="2000" dirty="0" smtClean="0"/>
              <a:t> </a:t>
            </a:r>
            <a:r>
              <a:rPr lang="en-US" sz="2000" dirty="0" err="1" smtClean="0"/>
              <a:t>zakázky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výrobu</a:t>
            </a:r>
            <a:r>
              <a:rPr lang="en-US" sz="2000" dirty="0" smtClean="0"/>
              <a:t> </a:t>
            </a:r>
            <a:r>
              <a:rPr lang="en-US" sz="2000" dirty="0" err="1" smtClean="0"/>
              <a:t>tanku</a:t>
            </a:r>
            <a:r>
              <a:rPr lang="en-US" sz="2000" dirty="0" smtClean="0"/>
              <a:t> LT 	35 </a:t>
            </a:r>
            <a:r>
              <a:rPr lang="en-US" sz="2000" dirty="0" err="1" smtClean="0"/>
              <a:t>mezi</a:t>
            </a:r>
            <a:r>
              <a:rPr lang="en-US" sz="2000" dirty="0" smtClean="0"/>
              <a:t> </a:t>
            </a:r>
            <a:r>
              <a:rPr lang="en-US" sz="2000" dirty="0" err="1" smtClean="0"/>
              <a:t>Škoda</a:t>
            </a:r>
            <a:r>
              <a:rPr lang="en-US" sz="2000" dirty="0" smtClean="0"/>
              <a:t> x ČKD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b="1" dirty="0" err="1" smtClean="0"/>
              <a:t>Soudnictví</a:t>
            </a:r>
            <a:r>
              <a:rPr lang="en-US" sz="2000" b="1" dirty="0" smtClean="0"/>
              <a:t> </a:t>
            </a:r>
          </a:p>
          <a:p>
            <a:pPr marL="0" indent="0">
              <a:buNone/>
            </a:pPr>
            <a:r>
              <a:rPr lang="en-US" sz="2000" b="1" dirty="0" smtClean="0"/>
              <a:t>	</a:t>
            </a:r>
            <a:r>
              <a:rPr lang="en-US" sz="2000" dirty="0" smtClean="0"/>
              <a:t>v </a:t>
            </a:r>
            <a:r>
              <a:rPr lang="en-US" sz="2000" dirty="0" err="1" smtClean="0"/>
              <a:t>letech</a:t>
            </a:r>
            <a:r>
              <a:rPr lang="en-US" sz="2000" dirty="0" smtClean="0"/>
              <a:t> 1870-1908 - </a:t>
            </a:r>
            <a:r>
              <a:rPr lang="en-US" sz="2000" dirty="0" err="1"/>
              <a:t>m</a:t>
            </a:r>
            <a:r>
              <a:rPr lang="en-US" sz="2000" dirty="0" err="1" smtClean="0"/>
              <a:t>aximálně</a:t>
            </a:r>
            <a:r>
              <a:rPr lang="en-US" sz="2000" dirty="0" smtClean="0"/>
              <a:t> 3-4 </a:t>
            </a:r>
            <a:r>
              <a:rPr lang="en-US" sz="2000" dirty="0" err="1" smtClean="0"/>
              <a:t>rozsudky</a:t>
            </a:r>
            <a:r>
              <a:rPr lang="en-US" sz="2000" dirty="0" smtClean="0"/>
              <a:t> v </a:t>
            </a:r>
            <a:r>
              <a:rPr lang="en-US" sz="2000" dirty="0" err="1" smtClean="0"/>
              <a:t>této</a:t>
            </a:r>
            <a:r>
              <a:rPr lang="en-US" sz="2000" dirty="0" smtClean="0"/>
              <a:t> </a:t>
            </a:r>
            <a:r>
              <a:rPr lang="en-US" sz="2000" dirty="0" err="1" smtClean="0"/>
              <a:t>oblasti</a:t>
            </a:r>
            <a:r>
              <a:rPr lang="en-US" sz="2000" dirty="0" smtClean="0"/>
              <a:t> u </a:t>
            </a:r>
            <a:r>
              <a:rPr lang="en-US" sz="2000" dirty="0" err="1" smtClean="0"/>
              <a:t>nejv</a:t>
            </a:r>
            <a:r>
              <a:rPr lang="en-US" sz="2000" dirty="0" err="1"/>
              <a:t>y</a:t>
            </a:r>
            <a:r>
              <a:rPr lang="en-US" sz="2000" dirty="0" err="1" smtClean="0"/>
              <a:t>šších</a:t>
            </a:r>
            <a:r>
              <a:rPr lang="en-US" sz="2000" dirty="0" smtClean="0"/>
              <a:t>	</a:t>
            </a:r>
            <a:r>
              <a:rPr lang="en-US" sz="2000" dirty="0" err="1" smtClean="0"/>
              <a:t>instancí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45656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Odpovědnost</a:t>
            </a:r>
            <a:r>
              <a:rPr lang="en-US" sz="3200" dirty="0"/>
              <a:t> v </a:t>
            </a:r>
            <a:r>
              <a:rPr lang="en-US" sz="3200" dirty="0" err="1"/>
              <a:t>hospodářské</a:t>
            </a:r>
            <a:r>
              <a:rPr lang="en-US" sz="3200" dirty="0"/>
              <a:t> </a:t>
            </a:r>
            <a:r>
              <a:rPr lang="en-US" sz="3200" dirty="0" err="1"/>
              <a:t>soutěži</a:t>
            </a:r>
            <a:r>
              <a:rPr lang="en-US" sz="3200" dirty="0"/>
              <a:t> z </a:t>
            </a:r>
            <a:r>
              <a:rPr lang="en-US" sz="3200" dirty="0" err="1"/>
              <a:t>pohledu</a:t>
            </a:r>
            <a:r>
              <a:rPr lang="en-US" sz="3200" dirty="0"/>
              <a:t> </a:t>
            </a:r>
            <a:r>
              <a:rPr lang="en-US" sz="3200" dirty="0" err="1"/>
              <a:t>historických</a:t>
            </a:r>
            <a:r>
              <a:rPr lang="en-US" sz="3200" dirty="0"/>
              <a:t> </a:t>
            </a:r>
            <a:r>
              <a:rPr lang="en-US" sz="3200" dirty="0" err="1"/>
              <a:t>úprav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err="1" smtClean="0"/>
              <a:t>První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republika</a:t>
            </a:r>
            <a:endParaRPr lang="en-US" sz="2000" b="1" dirty="0" smtClean="0"/>
          </a:p>
          <a:p>
            <a:endParaRPr lang="en-US" sz="2000" b="1" dirty="0"/>
          </a:p>
          <a:p>
            <a:pPr marL="0" indent="0">
              <a:buNone/>
            </a:pPr>
            <a:r>
              <a:rPr lang="en-US" sz="2000" b="1" dirty="0" smtClean="0"/>
              <a:t>	</a:t>
            </a:r>
            <a:r>
              <a:rPr lang="en-US" sz="2000" b="1" dirty="0" err="1" smtClean="0"/>
              <a:t>Zákon</a:t>
            </a:r>
            <a:r>
              <a:rPr lang="en-US" sz="2000" b="1" dirty="0" smtClean="0"/>
              <a:t> </a:t>
            </a:r>
            <a:r>
              <a:rPr lang="en-US" sz="2000" b="1" dirty="0" smtClean="0"/>
              <a:t>o </a:t>
            </a:r>
            <a:r>
              <a:rPr lang="en-US" sz="2000" b="1" dirty="0" err="1" smtClean="0"/>
              <a:t>nekalé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soutěži</a:t>
            </a:r>
            <a:r>
              <a:rPr lang="cs-CZ" sz="2000" b="1" dirty="0"/>
              <a:t> </a:t>
            </a:r>
            <a:r>
              <a:rPr lang="cs-CZ" sz="2000" dirty="0" smtClean="0"/>
              <a:t>(</a:t>
            </a:r>
            <a:r>
              <a:rPr lang="en-US" sz="2000" dirty="0" smtClean="0"/>
              <a:t>č</a:t>
            </a:r>
            <a:r>
              <a:rPr lang="en-US" sz="2000" dirty="0"/>
              <a:t>. 111/1927 Sb. z. a n</a:t>
            </a:r>
            <a:r>
              <a:rPr lang="en-US" sz="2000" dirty="0" smtClean="0"/>
              <a:t>.</a:t>
            </a:r>
            <a:r>
              <a:rPr lang="cs-CZ" sz="2000" dirty="0" smtClean="0"/>
              <a:t>)</a:t>
            </a:r>
            <a:endParaRPr lang="en-US" sz="2000" dirty="0" smtClean="0"/>
          </a:p>
          <a:p>
            <a:pPr marL="0" indent="0" algn="just">
              <a:buNone/>
            </a:pPr>
            <a:r>
              <a:rPr lang="en-US" sz="2000" b="1" dirty="0"/>
              <a:t>	</a:t>
            </a:r>
            <a:r>
              <a:rPr lang="en-US" sz="2000" dirty="0" err="1" smtClean="0"/>
              <a:t>obecně</a:t>
            </a:r>
            <a:r>
              <a:rPr lang="en-US" sz="2000" dirty="0" smtClean="0"/>
              <a:t> </a:t>
            </a:r>
            <a:r>
              <a:rPr lang="en-US" sz="2000" dirty="0" err="1" smtClean="0"/>
              <a:t>proti</a:t>
            </a:r>
            <a:r>
              <a:rPr lang="en-US" sz="2000" dirty="0" smtClean="0"/>
              <a:t> </a:t>
            </a:r>
            <a:r>
              <a:rPr lang="en-US" sz="2000" dirty="0" err="1" smtClean="0"/>
              <a:t>nekalé</a:t>
            </a:r>
            <a:r>
              <a:rPr lang="en-US" sz="2000" dirty="0" smtClean="0"/>
              <a:t> </a:t>
            </a:r>
            <a:r>
              <a:rPr lang="en-US" sz="2000" dirty="0" err="1" smtClean="0"/>
              <a:t>soutěži</a:t>
            </a:r>
            <a:r>
              <a:rPr lang="en-US" sz="2000" dirty="0" smtClean="0"/>
              <a:t> – </a:t>
            </a:r>
            <a:r>
              <a:rPr lang="en-US" sz="2000" dirty="0" err="1" smtClean="0"/>
              <a:t>velmi</a:t>
            </a:r>
            <a:r>
              <a:rPr lang="en-US" sz="2000" dirty="0" smtClean="0"/>
              <a:t> </a:t>
            </a:r>
            <a:r>
              <a:rPr lang="en-US" sz="2000" dirty="0" err="1" smtClean="0"/>
              <a:t>obecná</a:t>
            </a:r>
            <a:r>
              <a:rPr lang="en-US" sz="2000" dirty="0" smtClean="0"/>
              <a:t> </a:t>
            </a:r>
            <a:r>
              <a:rPr lang="en-US" sz="2000" dirty="0" err="1" smtClean="0"/>
              <a:t>generální</a:t>
            </a:r>
            <a:r>
              <a:rPr lang="en-US" sz="2000" dirty="0" smtClean="0"/>
              <a:t> </a:t>
            </a:r>
            <a:r>
              <a:rPr lang="en-US" sz="2000" dirty="0" err="1" smtClean="0"/>
              <a:t>klauzule</a:t>
            </a:r>
            <a:endParaRPr lang="en-US" sz="2000" dirty="0" smtClean="0"/>
          </a:p>
          <a:p>
            <a:pPr marL="0" indent="0" algn="just">
              <a:buNone/>
            </a:pPr>
            <a:r>
              <a:rPr lang="en-US" sz="2000" i="1" dirty="0"/>
              <a:t>	</a:t>
            </a:r>
            <a:r>
              <a:rPr lang="en-US" sz="2000" i="1" dirty="0" smtClean="0"/>
              <a:t>“</a:t>
            </a:r>
            <a:r>
              <a:rPr lang="en-US" sz="2000" i="1" dirty="0"/>
              <a:t>§ </a:t>
            </a:r>
            <a:r>
              <a:rPr lang="en-US" sz="2000" i="1" dirty="0" smtClean="0"/>
              <a:t>1 </a:t>
            </a:r>
            <a:r>
              <a:rPr lang="en-US" sz="2000" i="1" dirty="0" err="1" smtClean="0"/>
              <a:t>Kdo</a:t>
            </a:r>
            <a:r>
              <a:rPr lang="en-US" sz="2000" i="1" dirty="0" smtClean="0"/>
              <a:t> </a:t>
            </a:r>
            <a:r>
              <a:rPr lang="en-US" sz="2000" i="1" dirty="0" err="1"/>
              <a:t>dostane</a:t>
            </a:r>
            <a:r>
              <a:rPr lang="en-US" sz="2000" i="1" dirty="0"/>
              <a:t> se v </a:t>
            </a:r>
            <a:r>
              <a:rPr lang="en-US" sz="2000" b="1" i="1" dirty="0" err="1"/>
              <a:t>hospodářském</a:t>
            </a:r>
            <a:r>
              <a:rPr lang="en-US" sz="2000" b="1" i="1" dirty="0"/>
              <a:t> </a:t>
            </a:r>
            <a:r>
              <a:rPr lang="en-US" sz="2000" b="1" i="1" dirty="0" err="1"/>
              <a:t>styku</a:t>
            </a:r>
            <a:r>
              <a:rPr lang="en-US" sz="2000" b="1" i="1" dirty="0"/>
              <a:t> </a:t>
            </a:r>
            <a:r>
              <a:rPr lang="en-US" sz="2000" i="1" dirty="0"/>
              <a:t>v </a:t>
            </a:r>
            <a:r>
              <a:rPr lang="en-US" sz="2000" i="1" dirty="0" err="1"/>
              <a:t>rozpor</a:t>
            </a:r>
            <a:r>
              <a:rPr lang="en-US" sz="2000" i="1" dirty="0"/>
              <a:t> s </a:t>
            </a:r>
            <a:r>
              <a:rPr lang="en-US" sz="2000" i="1" dirty="0" err="1"/>
              <a:t>dobrými</a:t>
            </a:r>
            <a:r>
              <a:rPr lang="en-US" sz="2000" i="1" dirty="0"/>
              <a:t> </a:t>
            </a:r>
            <a:r>
              <a:rPr lang="en-US" sz="2000" i="1" dirty="0" err="1"/>
              <a:t>mravy</a:t>
            </a:r>
            <a:r>
              <a:rPr lang="en-US" sz="2000" i="1" dirty="0"/>
              <a:t> </a:t>
            </a:r>
            <a:r>
              <a:rPr lang="cs-CZ" sz="2000" i="1" dirty="0" smtClean="0"/>
              <a:t>	</a:t>
            </a:r>
            <a:r>
              <a:rPr lang="en-US" sz="2000" i="1" dirty="0" err="1" smtClean="0"/>
              <a:t>soutěže</a:t>
            </a:r>
            <a:r>
              <a:rPr lang="en-US" sz="2000" i="1" dirty="0" smtClean="0"/>
              <a:t> </a:t>
            </a:r>
            <a:r>
              <a:rPr lang="en-US" sz="2000" b="1" i="1" dirty="0" err="1"/>
              <a:t>jednáním</a:t>
            </a:r>
            <a:r>
              <a:rPr lang="en-US" sz="2000" b="1" i="1" dirty="0"/>
              <a:t> </a:t>
            </a:r>
            <a:r>
              <a:rPr lang="en-US" sz="2000" b="1" i="1" dirty="0" err="1"/>
              <a:t>způsobilým</a:t>
            </a:r>
            <a:r>
              <a:rPr lang="en-US" sz="2000" b="1" i="1" dirty="0"/>
              <a:t> </a:t>
            </a:r>
            <a:r>
              <a:rPr lang="en-US" sz="2000" b="1" i="1" dirty="0" err="1"/>
              <a:t>poškoditi</a:t>
            </a:r>
            <a:r>
              <a:rPr lang="en-US" sz="2000" b="1" i="1" dirty="0"/>
              <a:t> </a:t>
            </a:r>
            <a:r>
              <a:rPr lang="en-US" sz="2000" b="1" i="1" dirty="0" err="1"/>
              <a:t>soutěžitele</a:t>
            </a:r>
            <a:r>
              <a:rPr lang="en-US" sz="2000" i="1" dirty="0"/>
              <a:t>, </a:t>
            </a:r>
            <a:r>
              <a:rPr lang="en-US" sz="2000" i="1" dirty="0" err="1"/>
              <a:t>může</a:t>
            </a:r>
            <a:r>
              <a:rPr lang="en-US" sz="2000" i="1" dirty="0"/>
              <a:t> </a:t>
            </a:r>
            <a:r>
              <a:rPr lang="en-US" sz="2000" b="1" i="1" dirty="0" err="1"/>
              <a:t>býti</a:t>
            </a:r>
            <a:r>
              <a:rPr lang="en-US" sz="2000" b="1" i="1" dirty="0"/>
              <a:t> </a:t>
            </a:r>
            <a:r>
              <a:rPr lang="en-US" sz="2000" b="1" i="1" dirty="0" err="1"/>
              <a:t>žalován</a:t>
            </a:r>
            <a:r>
              <a:rPr lang="en-US" sz="2000" i="1" dirty="0"/>
              <a:t>, </a:t>
            </a:r>
            <a:r>
              <a:rPr lang="cs-CZ" sz="2000" i="1" dirty="0" smtClean="0"/>
              <a:t>	</a:t>
            </a:r>
            <a:r>
              <a:rPr lang="en-US" sz="2000" i="1" dirty="0" smtClean="0"/>
              <a:t>aby </a:t>
            </a:r>
            <a:r>
              <a:rPr lang="en-US" sz="2000" i="1" dirty="0"/>
              <a:t>se </a:t>
            </a:r>
            <a:r>
              <a:rPr lang="en-US" sz="2000" i="1" dirty="0" err="1"/>
              <a:t>zdržel</a:t>
            </a:r>
            <a:r>
              <a:rPr lang="en-US" sz="2000" i="1" dirty="0"/>
              <a:t> </a:t>
            </a:r>
            <a:r>
              <a:rPr lang="en-US" sz="2000" i="1" dirty="0" err="1"/>
              <a:t>takového</a:t>
            </a:r>
            <a:r>
              <a:rPr lang="en-US" sz="2000" i="1" dirty="0"/>
              <a:t> </a:t>
            </a:r>
            <a:r>
              <a:rPr lang="en-US" sz="2000" i="1" dirty="0" err="1"/>
              <a:t>jednání</a:t>
            </a:r>
            <a:r>
              <a:rPr lang="en-US" sz="2000" i="1" dirty="0"/>
              <a:t> a </a:t>
            </a:r>
            <a:r>
              <a:rPr lang="en-US" sz="2000" i="1" dirty="0" err="1"/>
              <a:t>odstranil</a:t>
            </a:r>
            <a:r>
              <a:rPr lang="en-US" sz="2000" i="1" dirty="0"/>
              <a:t> </a:t>
            </a:r>
            <a:r>
              <a:rPr lang="en-US" sz="2000" i="1" dirty="0" err="1"/>
              <a:t>závadný</a:t>
            </a:r>
            <a:r>
              <a:rPr lang="en-US" sz="2000" i="1" dirty="0"/>
              <a:t> </a:t>
            </a:r>
            <a:r>
              <a:rPr lang="en-US" sz="2000" i="1" dirty="0" err="1"/>
              <a:t>stav</a:t>
            </a:r>
            <a:r>
              <a:rPr lang="en-US" sz="2000" i="1" dirty="0"/>
              <a:t> </a:t>
            </a:r>
            <a:r>
              <a:rPr lang="en-US" sz="2000" i="1" dirty="0" err="1"/>
              <a:t>jím</a:t>
            </a:r>
            <a:r>
              <a:rPr lang="en-US" sz="2000" i="1" dirty="0"/>
              <a:t> </a:t>
            </a:r>
            <a:r>
              <a:rPr lang="en-US" sz="2000" i="1" dirty="0" err="1"/>
              <a:t>způsobený</a:t>
            </a:r>
            <a:r>
              <a:rPr lang="en-US" sz="2000" i="1" dirty="0"/>
              <a:t>; </a:t>
            </a:r>
            <a:r>
              <a:rPr lang="cs-CZ" sz="2000" i="1" dirty="0" smtClean="0"/>
              <a:t>	</a:t>
            </a:r>
            <a:r>
              <a:rPr lang="en-US" sz="2000" i="1" dirty="0" err="1" smtClean="0"/>
              <a:t>věděl</a:t>
            </a:r>
            <a:r>
              <a:rPr lang="en-US" sz="2000" i="1" dirty="0" smtClean="0"/>
              <a:t>-li </a:t>
            </a:r>
            <a:r>
              <a:rPr lang="en-US" sz="2000" i="1" dirty="0" err="1"/>
              <a:t>pak</a:t>
            </a:r>
            <a:r>
              <a:rPr lang="en-US" sz="2000" i="1" dirty="0"/>
              <a:t>, </a:t>
            </a:r>
            <a:r>
              <a:rPr lang="en-US" sz="2000" i="1" dirty="0" err="1"/>
              <a:t>nebo</a:t>
            </a:r>
            <a:r>
              <a:rPr lang="en-US" sz="2000" i="1" dirty="0"/>
              <a:t> </a:t>
            </a:r>
            <a:r>
              <a:rPr lang="en-US" sz="2000" i="1" dirty="0" err="1"/>
              <a:t>musil</a:t>
            </a:r>
            <a:r>
              <a:rPr lang="en-US" sz="2000" i="1" dirty="0"/>
              <a:t>-li </a:t>
            </a:r>
            <a:r>
              <a:rPr lang="en-US" sz="2000" i="1" dirty="0" err="1"/>
              <a:t>vědět</a:t>
            </a:r>
            <a:r>
              <a:rPr lang="en-US" sz="2000" i="1" dirty="0"/>
              <a:t>, </a:t>
            </a:r>
            <a:r>
              <a:rPr lang="en-US" sz="2000" i="1" dirty="0" err="1"/>
              <a:t>že</a:t>
            </a:r>
            <a:r>
              <a:rPr lang="en-US" sz="2000" i="1" dirty="0"/>
              <a:t> </a:t>
            </a:r>
            <a:r>
              <a:rPr lang="en-US" sz="2000" i="1" dirty="0" err="1"/>
              <a:t>jednání</a:t>
            </a:r>
            <a:r>
              <a:rPr lang="en-US" sz="2000" i="1" dirty="0"/>
              <a:t> </a:t>
            </a:r>
            <a:r>
              <a:rPr lang="en-US" sz="2000" i="1" dirty="0" err="1"/>
              <a:t>jeho</a:t>
            </a:r>
            <a:r>
              <a:rPr lang="en-US" sz="2000" i="1" dirty="0"/>
              <a:t> jest </a:t>
            </a:r>
            <a:r>
              <a:rPr lang="en-US" sz="2000" i="1" dirty="0" err="1"/>
              <a:t>způsobilé</a:t>
            </a:r>
            <a:r>
              <a:rPr lang="en-US" sz="2000" i="1" dirty="0"/>
              <a:t> </a:t>
            </a:r>
            <a:r>
              <a:rPr lang="en-US" sz="2000" i="1" dirty="0" err="1"/>
              <a:t>poškoditi</a:t>
            </a:r>
            <a:r>
              <a:rPr lang="en-US" sz="2000" i="1" dirty="0"/>
              <a:t> </a:t>
            </a:r>
            <a:r>
              <a:rPr lang="cs-CZ" sz="2000" i="1" dirty="0" smtClean="0"/>
              <a:t>	</a:t>
            </a:r>
            <a:r>
              <a:rPr lang="en-US" sz="2000" i="1" dirty="0" err="1" smtClean="0"/>
              <a:t>soutěžitele</a:t>
            </a:r>
            <a:r>
              <a:rPr lang="en-US" sz="2000" i="1" dirty="0"/>
              <a:t>, </a:t>
            </a:r>
            <a:r>
              <a:rPr lang="en-US" sz="2000" i="1" dirty="0" err="1"/>
              <a:t>též</a:t>
            </a:r>
            <a:r>
              <a:rPr lang="en-US" sz="2000" i="1" dirty="0"/>
              <a:t>, aby </a:t>
            </a:r>
            <a:r>
              <a:rPr lang="en-US" sz="2000" b="1" i="1" dirty="0" err="1"/>
              <a:t>nahradil</a:t>
            </a:r>
            <a:r>
              <a:rPr lang="en-US" sz="2000" b="1" i="1" dirty="0"/>
              <a:t> </a:t>
            </a:r>
            <a:r>
              <a:rPr lang="en-US" sz="2000" b="1" i="1" dirty="0" err="1"/>
              <a:t>škodu</a:t>
            </a:r>
            <a:r>
              <a:rPr lang="en-US" sz="2000" b="1" i="1" dirty="0"/>
              <a:t> </a:t>
            </a:r>
            <a:r>
              <a:rPr lang="en-US" sz="2000" i="1" dirty="0" err="1"/>
              <a:t>tím</a:t>
            </a:r>
            <a:r>
              <a:rPr lang="en-US" sz="2000" i="1" dirty="0"/>
              <a:t> </a:t>
            </a:r>
            <a:r>
              <a:rPr lang="en-US" sz="2000" i="1" dirty="0" err="1"/>
              <a:t>způsobenou</a:t>
            </a:r>
            <a:r>
              <a:rPr lang="en-US" sz="2000" i="1" dirty="0" smtClean="0"/>
              <a:t>.”</a:t>
            </a:r>
          </a:p>
          <a:p>
            <a:pPr marL="0" indent="0" algn="just">
              <a:buNone/>
            </a:pPr>
            <a:r>
              <a:rPr lang="en-US" sz="2000" b="1" dirty="0" smtClean="0"/>
              <a:t>	- </a:t>
            </a:r>
            <a:r>
              <a:rPr lang="en-US" sz="2000" dirty="0" err="1"/>
              <a:t>Společná</a:t>
            </a:r>
            <a:r>
              <a:rPr lang="en-US" sz="2000" dirty="0"/>
              <a:t> </a:t>
            </a:r>
            <a:r>
              <a:rPr lang="en-US" sz="2000" dirty="0" err="1"/>
              <a:t>ustanovení</a:t>
            </a:r>
            <a:r>
              <a:rPr lang="en-US" sz="2000" dirty="0"/>
              <a:t> o </a:t>
            </a:r>
            <a:r>
              <a:rPr lang="en-US" sz="2000" dirty="0" err="1"/>
              <a:t>ochraně</a:t>
            </a:r>
            <a:r>
              <a:rPr lang="en-US" sz="2000" dirty="0"/>
              <a:t> </a:t>
            </a:r>
            <a:r>
              <a:rPr lang="en-US" sz="2000" dirty="0" err="1" smtClean="0"/>
              <a:t>soukromoprávní</a:t>
            </a:r>
            <a:r>
              <a:rPr lang="en-US" sz="2000" dirty="0"/>
              <a:t> </a:t>
            </a:r>
            <a:r>
              <a:rPr lang="en-US" sz="2000" dirty="0" smtClean="0"/>
              <a:t>- </a:t>
            </a:r>
            <a:r>
              <a:rPr lang="en-US" sz="2000" dirty="0" err="1" smtClean="0"/>
              <a:t>Oprávnění</a:t>
            </a:r>
            <a:r>
              <a:rPr lang="en-US" sz="2000" dirty="0" smtClean="0"/>
              <a:t> </a:t>
            </a:r>
            <a:r>
              <a:rPr lang="en-US" sz="2000" dirty="0"/>
              <a:t>k </a:t>
            </a:r>
            <a:r>
              <a:rPr lang="en-US" sz="2000" dirty="0" err="1"/>
              <a:t>žalobě</a:t>
            </a:r>
            <a:r>
              <a:rPr lang="en-US" sz="2000" dirty="0"/>
              <a:t> </a:t>
            </a:r>
            <a:r>
              <a:rPr lang="en-US" sz="2000" dirty="0" smtClean="0"/>
              <a:t>	</a:t>
            </a:r>
            <a:r>
              <a:rPr lang="en-US" sz="2000" dirty="0" err="1" smtClean="0"/>
              <a:t>zdržovací</a:t>
            </a:r>
            <a:r>
              <a:rPr lang="en-US" sz="2000" dirty="0" smtClean="0"/>
              <a:t> </a:t>
            </a:r>
            <a:r>
              <a:rPr lang="en-US" sz="2000" dirty="0"/>
              <a:t>a </a:t>
            </a:r>
            <a:r>
              <a:rPr lang="en-US" sz="2000" dirty="0" err="1" smtClean="0"/>
              <a:t>odstraňovací</a:t>
            </a:r>
            <a:r>
              <a:rPr lang="en-US" sz="2000" dirty="0" smtClean="0"/>
              <a:t> a </a:t>
            </a:r>
            <a:r>
              <a:rPr lang="en-US" sz="2000" dirty="0" err="1" smtClean="0"/>
              <a:t>náhrada</a:t>
            </a:r>
            <a:r>
              <a:rPr lang="en-US" sz="2000" dirty="0" smtClean="0"/>
              <a:t> </a:t>
            </a:r>
            <a:r>
              <a:rPr lang="en-US" sz="2000" dirty="0" err="1" smtClean="0"/>
              <a:t>škody</a:t>
            </a:r>
            <a:r>
              <a:rPr lang="en-US" sz="2000" dirty="0" smtClean="0"/>
              <a:t> </a:t>
            </a:r>
            <a:r>
              <a:rPr lang="en-US" sz="2000" i="1" dirty="0" smtClean="0"/>
              <a:t>“</a:t>
            </a:r>
            <a:r>
              <a:rPr lang="en-US" sz="2000" i="1" dirty="0" err="1"/>
              <a:t>Kromě</a:t>
            </a:r>
            <a:r>
              <a:rPr lang="en-US" sz="2000" i="1" dirty="0"/>
              <a:t> </a:t>
            </a:r>
            <a:r>
              <a:rPr lang="en-US" sz="2000" i="1" dirty="0" err="1"/>
              <a:t>náhrady</a:t>
            </a:r>
            <a:r>
              <a:rPr lang="en-US" sz="2000" i="1" dirty="0"/>
              <a:t> </a:t>
            </a:r>
            <a:r>
              <a:rPr lang="en-US" sz="2000" i="1" dirty="0" smtClean="0"/>
              <a:t>…..</a:t>
            </a:r>
            <a:r>
              <a:rPr lang="en-US" sz="2000" i="1" dirty="0" err="1" smtClean="0"/>
              <a:t>též</a:t>
            </a:r>
            <a:r>
              <a:rPr lang="en-US" sz="2000" i="1" dirty="0" smtClean="0"/>
              <a:t> 	</a:t>
            </a:r>
            <a:r>
              <a:rPr lang="en-US" sz="2000" i="1" dirty="0" err="1" smtClean="0"/>
              <a:t>přiměřené</a:t>
            </a:r>
            <a:r>
              <a:rPr lang="en-US" sz="2000" i="1" dirty="0" smtClean="0"/>
              <a:t> </a:t>
            </a:r>
            <a:r>
              <a:rPr lang="en-US" sz="2000" b="1" i="1" dirty="0" err="1"/>
              <a:t>odškodné</a:t>
            </a:r>
            <a:r>
              <a:rPr lang="en-US" sz="2000" i="1" dirty="0"/>
              <a:t> </a:t>
            </a:r>
            <a:r>
              <a:rPr lang="en-US" sz="2000" i="1" dirty="0" err="1"/>
              <a:t>za</a:t>
            </a:r>
            <a:r>
              <a:rPr lang="en-US" sz="2000" i="1" dirty="0"/>
              <a:t> </a:t>
            </a:r>
            <a:r>
              <a:rPr lang="en-US" sz="2000" i="1" dirty="0" err="1"/>
              <a:t>utrpěné</a:t>
            </a:r>
            <a:r>
              <a:rPr lang="en-US" sz="2000" i="1" dirty="0"/>
              <a:t> </a:t>
            </a:r>
            <a:r>
              <a:rPr lang="en-US" sz="2000" i="1" dirty="0" err="1"/>
              <a:t>příkoří</a:t>
            </a:r>
            <a:r>
              <a:rPr lang="en-US" sz="2000" i="1" dirty="0"/>
              <a:t> a </a:t>
            </a:r>
            <a:r>
              <a:rPr lang="en-US" sz="2000" i="1" dirty="0" err="1"/>
              <a:t>jiné</a:t>
            </a:r>
            <a:r>
              <a:rPr lang="en-US" sz="2000" i="1" dirty="0"/>
              <a:t> </a:t>
            </a:r>
            <a:r>
              <a:rPr lang="en-US" sz="2000" i="1" dirty="0" err="1"/>
              <a:t>osobní</a:t>
            </a:r>
            <a:r>
              <a:rPr lang="en-US" sz="2000" i="1" dirty="0"/>
              <a:t> </a:t>
            </a:r>
            <a:r>
              <a:rPr lang="en-US" sz="2000" i="1" dirty="0" err="1"/>
              <a:t>újmy</a:t>
            </a:r>
            <a:r>
              <a:rPr lang="en-US" sz="2000" i="1" dirty="0" smtClean="0"/>
              <a:t>.”</a:t>
            </a:r>
            <a:endParaRPr lang="en-US" sz="2000" i="1" dirty="0"/>
          </a:p>
          <a:p>
            <a:pPr marL="0" indent="0" algn="just">
              <a:buNone/>
            </a:pP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193574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Odpovědnost</a:t>
            </a:r>
            <a:r>
              <a:rPr lang="en-US" sz="3200" dirty="0"/>
              <a:t> v </a:t>
            </a:r>
            <a:r>
              <a:rPr lang="en-US" sz="3200" dirty="0" err="1"/>
              <a:t>hospodářské</a:t>
            </a:r>
            <a:r>
              <a:rPr lang="en-US" sz="3200" dirty="0"/>
              <a:t> </a:t>
            </a:r>
            <a:r>
              <a:rPr lang="en-US" sz="3200" dirty="0" err="1"/>
              <a:t>soutěži</a:t>
            </a:r>
            <a:r>
              <a:rPr lang="en-US" sz="3200" dirty="0"/>
              <a:t> z </a:t>
            </a:r>
            <a:r>
              <a:rPr lang="en-US" sz="3200" dirty="0" err="1"/>
              <a:t>pohledu</a:t>
            </a:r>
            <a:r>
              <a:rPr lang="en-US" sz="3200" dirty="0"/>
              <a:t> </a:t>
            </a:r>
            <a:r>
              <a:rPr lang="en-US" sz="3200" dirty="0" err="1"/>
              <a:t>historických</a:t>
            </a:r>
            <a:r>
              <a:rPr lang="en-US" sz="3200" dirty="0"/>
              <a:t> </a:t>
            </a:r>
            <a:r>
              <a:rPr lang="en-US" sz="3200" dirty="0" err="1"/>
              <a:t>úprav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000" b="1" dirty="0" smtClean="0"/>
              <a:t>	</a:t>
            </a:r>
            <a:r>
              <a:rPr lang="en-US" sz="2400" b="1" dirty="0" err="1" smtClean="0"/>
              <a:t>Zákon</a:t>
            </a:r>
            <a:r>
              <a:rPr lang="en-US" sz="2400" b="1" dirty="0" smtClean="0"/>
              <a:t> </a:t>
            </a:r>
            <a:r>
              <a:rPr lang="en-US" sz="2400" b="1" dirty="0" smtClean="0"/>
              <a:t>o </a:t>
            </a:r>
            <a:r>
              <a:rPr lang="en-US" sz="2400" b="1" dirty="0" err="1" smtClean="0"/>
              <a:t>kartelech</a:t>
            </a:r>
            <a:r>
              <a:rPr lang="en-US" sz="2400" b="1" dirty="0" smtClean="0"/>
              <a:t> a </a:t>
            </a:r>
            <a:r>
              <a:rPr lang="en-US" sz="2400" b="1" dirty="0" err="1" smtClean="0"/>
              <a:t>soukromých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monopolech</a:t>
            </a:r>
            <a:r>
              <a:rPr lang="en-US" sz="2400" b="1" dirty="0" smtClean="0"/>
              <a:t> </a:t>
            </a:r>
            <a:r>
              <a:rPr lang="en-US" sz="2400" dirty="0" smtClean="0"/>
              <a:t>(č. 141/1933 Sb</a:t>
            </a:r>
            <a:r>
              <a:rPr lang="en-US" sz="2400" dirty="0" smtClean="0"/>
              <a:t>.</a:t>
            </a:r>
            <a:r>
              <a:rPr lang="cs-CZ" sz="2400" dirty="0" smtClean="0"/>
              <a:t> </a:t>
            </a:r>
            <a:r>
              <a:rPr lang="en-US" sz="2400" dirty="0" smtClean="0"/>
              <a:t>z</a:t>
            </a:r>
            <a:r>
              <a:rPr lang="en-US" sz="2400" dirty="0" smtClean="0"/>
              <a:t>. a n.)</a:t>
            </a:r>
          </a:p>
          <a:p>
            <a:pPr marL="0" indent="0"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první</a:t>
            </a:r>
            <a:r>
              <a:rPr lang="en-US" sz="2400" dirty="0" smtClean="0"/>
              <a:t> </a:t>
            </a:r>
            <a:r>
              <a:rPr lang="en-US" sz="2400" dirty="0" err="1" smtClean="0"/>
              <a:t>speciální</a:t>
            </a:r>
            <a:r>
              <a:rPr lang="en-US" sz="2400" dirty="0" smtClean="0"/>
              <a:t> </a:t>
            </a:r>
            <a:r>
              <a:rPr lang="en-US" sz="2400" dirty="0" err="1" smtClean="0"/>
              <a:t>norma</a:t>
            </a:r>
            <a:endParaRPr lang="en-US" sz="2400" dirty="0" smtClean="0"/>
          </a:p>
          <a:p>
            <a:pPr marL="0" indent="0" algn="just">
              <a:buNone/>
            </a:pPr>
            <a:r>
              <a:rPr lang="en-US" sz="2400" dirty="0"/>
              <a:t>	</a:t>
            </a:r>
            <a:r>
              <a:rPr lang="en-US" sz="2400" i="1" dirty="0" smtClean="0"/>
              <a:t>- </a:t>
            </a:r>
            <a:r>
              <a:rPr lang="en-US" sz="2400" dirty="0" err="1" smtClean="0"/>
              <a:t>kartely</a:t>
            </a:r>
            <a:r>
              <a:rPr lang="en-US" sz="2400" dirty="0" smtClean="0"/>
              <a:t> -</a:t>
            </a:r>
            <a:r>
              <a:rPr lang="en-US" sz="2400" i="1" dirty="0" smtClean="0"/>
              <a:t> “</a:t>
            </a:r>
            <a:r>
              <a:rPr lang="en-US" sz="2400" i="1" dirty="0" err="1" smtClean="0"/>
              <a:t>úmluvy</a:t>
            </a:r>
            <a:r>
              <a:rPr lang="en-US" sz="2400" i="1" dirty="0" smtClean="0"/>
              <a:t> </a:t>
            </a:r>
            <a:r>
              <a:rPr lang="en-US" sz="2400" i="1" dirty="0" err="1"/>
              <a:t>samostatných</a:t>
            </a:r>
            <a:r>
              <a:rPr lang="en-US" sz="2400" i="1" dirty="0"/>
              <a:t> </a:t>
            </a:r>
            <a:r>
              <a:rPr lang="en-US" sz="2400" i="1" dirty="0" err="1"/>
              <a:t>podnikatelů</a:t>
            </a:r>
            <a:r>
              <a:rPr lang="en-US" sz="2400" i="1" dirty="0"/>
              <a:t>, </a:t>
            </a:r>
            <a:r>
              <a:rPr lang="en-US" sz="2400" i="1" dirty="0" err="1" smtClean="0"/>
              <a:t>jimiž</a:t>
            </a:r>
            <a:r>
              <a:rPr lang="en-US" sz="2400" i="1" dirty="0" smtClean="0"/>
              <a:t> </a:t>
            </a:r>
            <a:r>
              <a:rPr lang="en-US" sz="2400" i="1" dirty="0"/>
              <a:t>se </a:t>
            </a:r>
            <a:r>
              <a:rPr lang="en-US" sz="2400" i="1" dirty="0" err="1"/>
              <a:t>smluvní</a:t>
            </a:r>
            <a:r>
              <a:rPr lang="en-US" sz="2400" i="1" dirty="0"/>
              <a:t> </a:t>
            </a:r>
            <a:r>
              <a:rPr lang="en-US" sz="2400" i="1" dirty="0" err="1"/>
              <a:t>strany</a:t>
            </a:r>
            <a:r>
              <a:rPr lang="en-US" sz="2400" i="1" dirty="0"/>
              <a:t> </a:t>
            </a:r>
            <a:r>
              <a:rPr lang="en-US" sz="2400" i="1" dirty="0" smtClean="0"/>
              <a:t>	</a:t>
            </a:r>
            <a:r>
              <a:rPr lang="en-US" sz="2400" i="1" dirty="0" err="1" smtClean="0"/>
              <a:t>zavazují</a:t>
            </a:r>
            <a:r>
              <a:rPr lang="en-US" sz="2400" i="1" dirty="0" smtClean="0"/>
              <a:t> 	</a:t>
            </a:r>
            <a:r>
              <a:rPr lang="en-US" sz="2400" b="1" i="1" dirty="0" err="1" smtClean="0"/>
              <a:t>obmeziti</a:t>
            </a:r>
            <a:r>
              <a:rPr lang="en-US" sz="2400" b="1" i="1" dirty="0" smtClean="0"/>
              <a:t> </a:t>
            </a:r>
            <a:r>
              <a:rPr lang="en-US" sz="2400" b="1" i="1" dirty="0" err="1"/>
              <a:t>nebo</a:t>
            </a:r>
            <a:r>
              <a:rPr lang="en-US" sz="2400" b="1" i="1" dirty="0"/>
              <a:t> </a:t>
            </a:r>
            <a:r>
              <a:rPr lang="en-US" sz="2400" b="1" i="1" dirty="0" err="1"/>
              <a:t>vyloučiti</a:t>
            </a:r>
            <a:r>
              <a:rPr lang="en-US" sz="2400" b="1" i="1" dirty="0"/>
              <a:t> </a:t>
            </a:r>
            <a:r>
              <a:rPr lang="en-US" sz="2400" i="1" dirty="0" err="1"/>
              <a:t>mezi</a:t>
            </a:r>
            <a:r>
              <a:rPr lang="en-US" sz="2400" i="1" dirty="0"/>
              <a:t> </a:t>
            </a:r>
            <a:r>
              <a:rPr lang="en-US" sz="2400" i="1" dirty="0" err="1" smtClean="0"/>
              <a:t>sebou</a:t>
            </a:r>
            <a:r>
              <a:rPr lang="en-US" sz="2400" i="1" dirty="0" smtClean="0"/>
              <a:t> </a:t>
            </a:r>
            <a:r>
              <a:rPr lang="en-US" sz="2400" b="1" i="1" dirty="0" err="1" smtClean="0"/>
              <a:t>volnost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soutěže</a:t>
            </a:r>
            <a:r>
              <a:rPr lang="en-US" sz="2400" i="1" dirty="0" smtClean="0"/>
              <a:t>”</a:t>
            </a:r>
          </a:p>
          <a:p>
            <a:pPr marL="0" indent="0" algn="just">
              <a:buNone/>
            </a:pPr>
            <a:r>
              <a:rPr lang="en-US" sz="2400" i="1" dirty="0" smtClean="0"/>
              <a:t>	</a:t>
            </a:r>
            <a:r>
              <a:rPr lang="en-US" sz="2400" dirty="0" smtClean="0"/>
              <a:t>- </a:t>
            </a:r>
            <a:r>
              <a:rPr lang="en-US" sz="2400" dirty="0" err="1" smtClean="0"/>
              <a:t>úmluvy</a:t>
            </a:r>
            <a:r>
              <a:rPr lang="en-US" sz="2400" dirty="0" smtClean="0"/>
              <a:t> </a:t>
            </a:r>
            <a:r>
              <a:rPr lang="en-US" sz="2400" dirty="0" err="1" smtClean="0"/>
              <a:t>byly</a:t>
            </a:r>
            <a:r>
              <a:rPr lang="en-US" sz="2400" dirty="0" smtClean="0"/>
              <a:t> </a:t>
            </a:r>
            <a:r>
              <a:rPr lang="en-US" sz="2400" dirty="0" err="1" smtClean="0"/>
              <a:t>platné</a:t>
            </a:r>
            <a:r>
              <a:rPr lang="en-US" sz="2400" dirty="0" smtClean="0"/>
              <a:t>, </a:t>
            </a:r>
            <a:r>
              <a:rPr lang="en-US" sz="2400" dirty="0" err="1" smtClean="0"/>
              <a:t>pokud</a:t>
            </a:r>
            <a:r>
              <a:rPr lang="en-US" sz="2400" dirty="0" smtClean="0"/>
              <a:t> </a:t>
            </a:r>
            <a:r>
              <a:rPr lang="en-US" sz="2400" dirty="0" err="1" smtClean="0"/>
              <a:t>byly</a:t>
            </a:r>
            <a:r>
              <a:rPr lang="en-US" sz="2400" dirty="0" smtClean="0"/>
              <a:t> </a:t>
            </a:r>
            <a:r>
              <a:rPr lang="en-US" sz="2400" dirty="0" err="1" smtClean="0"/>
              <a:t>písemné</a:t>
            </a:r>
            <a:r>
              <a:rPr lang="en-US" sz="2400" dirty="0" smtClean="0"/>
              <a:t> - </a:t>
            </a:r>
            <a:r>
              <a:rPr lang="en-US" sz="2400" dirty="0" err="1" smtClean="0"/>
              <a:t>kartelový</a:t>
            </a:r>
            <a:r>
              <a:rPr lang="en-US" sz="2400" dirty="0" smtClean="0"/>
              <a:t> </a:t>
            </a:r>
            <a:r>
              <a:rPr lang="en-US" sz="2400" dirty="0" err="1" smtClean="0"/>
              <a:t>rejstřík</a:t>
            </a:r>
            <a:r>
              <a:rPr lang="en-US" sz="2400" dirty="0" smtClean="0"/>
              <a:t> </a:t>
            </a:r>
            <a:r>
              <a:rPr lang="en-US" sz="2400" dirty="0" err="1" smtClean="0"/>
              <a:t>vedený</a:t>
            </a:r>
            <a:r>
              <a:rPr lang="en-US" sz="2400" dirty="0" smtClean="0"/>
              <a:t> u  	</a:t>
            </a:r>
            <a:r>
              <a:rPr lang="en-US" sz="2400" dirty="0" err="1" smtClean="0"/>
              <a:t>Statistického</a:t>
            </a:r>
            <a:r>
              <a:rPr lang="en-US" sz="2400" dirty="0" smtClean="0"/>
              <a:t> </a:t>
            </a:r>
            <a:r>
              <a:rPr lang="en-US" sz="2400" dirty="0" err="1" smtClean="0"/>
              <a:t>úřadu</a:t>
            </a:r>
            <a:endParaRPr lang="en-US" sz="2400" dirty="0" smtClean="0"/>
          </a:p>
          <a:p>
            <a:pPr marL="0" indent="0" algn="just">
              <a:buNone/>
            </a:pPr>
            <a:endParaRPr lang="en-US" sz="2400" dirty="0" smtClean="0"/>
          </a:p>
          <a:p>
            <a:pPr marL="0" indent="0" algn="just">
              <a:buNone/>
            </a:pPr>
            <a:r>
              <a:rPr lang="en-US" sz="2400" b="1" dirty="0" smtClean="0"/>
              <a:t>	</a:t>
            </a:r>
            <a:r>
              <a:rPr lang="en-US" sz="2400" b="1" dirty="0" err="1" smtClean="0"/>
              <a:t>veřejnoprávní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regulace</a:t>
            </a:r>
            <a:endParaRPr lang="en-US" sz="2400" b="1" dirty="0" smtClean="0"/>
          </a:p>
          <a:p>
            <a:pPr marL="0" indent="0" algn="just">
              <a:buNone/>
            </a:pPr>
            <a:r>
              <a:rPr lang="en-US" sz="2400" dirty="0"/>
              <a:t>	</a:t>
            </a:r>
            <a:r>
              <a:rPr lang="en-US" sz="2400" dirty="0" smtClean="0"/>
              <a:t>- </a:t>
            </a:r>
            <a:r>
              <a:rPr lang="en-US" sz="2400" dirty="0" err="1"/>
              <a:t>zahájí</a:t>
            </a:r>
            <a:r>
              <a:rPr lang="en-US" sz="2400" dirty="0"/>
              <a:t> </a:t>
            </a:r>
            <a:r>
              <a:rPr lang="en-US" sz="2400" dirty="0" err="1" smtClean="0"/>
              <a:t>šetření</a:t>
            </a:r>
            <a:r>
              <a:rPr lang="en-US" sz="2400" dirty="0" err="1" smtClean="0"/>
              <a:t>příslušné</a:t>
            </a:r>
            <a:r>
              <a:rPr lang="en-US" sz="2400" dirty="0" smtClean="0"/>
              <a:t> </a:t>
            </a:r>
            <a:r>
              <a:rPr lang="en-US" sz="2400" dirty="0" err="1"/>
              <a:t>ministerstvo</a:t>
            </a:r>
            <a:r>
              <a:rPr lang="en-US" sz="2400" dirty="0"/>
              <a:t> </a:t>
            </a:r>
            <a:r>
              <a:rPr lang="en-US" sz="2400" dirty="0" err="1"/>
              <a:t>buď</a:t>
            </a:r>
            <a:r>
              <a:rPr lang="en-US" sz="2400" dirty="0"/>
              <a:t> </a:t>
            </a:r>
            <a:r>
              <a:rPr lang="en-US" sz="2400" dirty="0" err="1" smtClean="0"/>
              <a:t>samo</a:t>
            </a:r>
            <a:r>
              <a:rPr lang="cs-CZ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 err="1"/>
              <a:t>nebo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příkaz</a:t>
            </a:r>
            <a:r>
              <a:rPr lang="en-US" sz="2400" dirty="0"/>
              <a:t> </a:t>
            </a:r>
            <a:r>
              <a:rPr lang="en-US" sz="2400" dirty="0" err="1"/>
              <a:t>vlády</a:t>
            </a:r>
            <a:r>
              <a:rPr lang="en-US" sz="2400" dirty="0"/>
              <a:t> </a:t>
            </a:r>
            <a:r>
              <a:rPr lang="en-US" sz="2400" dirty="0" smtClean="0"/>
              <a:t>- </a:t>
            </a:r>
            <a:r>
              <a:rPr lang="cs-CZ" sz="2400" dirty="0" smtClean="0"/>
              <a:t>	</a:t>
            </a:r>
            <a:r>
              <a:rPr lang="en-US" sz="2400" dirty="0" err="1" smtClean="0"/>
              <a:t>vláda</a:t>
            </a:r>
            <a:r>
              <a:rPr lang="en-US" sz="2400" dirty="0" smtClean="0"/>
              <a:t> (</a:t>
            </a:r>
            <a:r>
              <a:rPr lang="en-US" sz="2400" dirty="0" err="1" smtClean="0"/>
              <a:t>kartelová</a:t>
            </a:r>
            <a:r>
              <a:rPr lang="en-US" sz="2400" dirty="0" smtClean="0"/>
              <a:t> </a:t>
            </a:r>
            <a:r>
              <a:rPr lang="en-US" sz="2400" dirty="0" err="1" smtClean="0"/>
              <a:t>komise</a:t>
            </a:r>
            <a:r>
              <a:rPr lang="en-US" sz="2400" dirty="0" smtClean="0"/>
              <a:t>)– </a:t>
            </a:r>
            <a:r>
              <a:rPr lang="en-US" sz="2400" dirty="0" err="1" smtClean="0"/>
              <a:t>pokuta</a:t>
            </a:r>
            <a:r>
              <a:rPr lang="en-US" sz="2400" dirty="0" smtClean="0"/>
              <a:t> </a:t>
            </a:r>
            <a:r>
              <a:rPr lang="en-US" sz="2400" dirty="0" err="1" smtClean="0"/>
              <a:t>či</a:t>
            </a:r>
            <a:r>
              <a:rPr lang="en-US" sz="2400" dirty="0" smtClean="0"/>
              <a:t> </a:t>
            </a:r>
            <a:r>
              <a:rPr lang="en-US" sz="2400" dirty="0" err="1" smtClean="0"/>
              <a:t>další</a:t>
            </a:r>
            <a:r>
              <a:rPr lang="en-US" sz="2400" dirty="0" smtClean="0"/>
              <a:t> </a:t>
            </a:r>
            <a:r>
              <a:rPr lang="en-US" sz="2400" dirty="0" err="1" smtClean="0"/>
              <a:t>sankce</a:t>
            </a:r>
            <a:endParaRPr lang="en-US" sz="2400" dirty="0" smtClean="0"/>
          </a:p>
          <a:p>
            <a:pPr marL="0" indent="0" algn="just">
              <a:buNone/>
            </a:pPr>
            <a:r>
              <a:rPr lang="en-US" sz="2400" b="1" dirty="0"/>
              <a:t>	</a:t>
            </a:r>
            <a:r>
              <a:rPr lang="en-US" sz="2400" b="1" dirty="0" err="1" smtClean="0"/>
              <a:t>soukromoprávní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regulace</a:t>
            </a:r>
            <a:endParaRPr lang="en-US" sz="2400" b="1" dirty="0" smtClean="0"/>
          </a:p>
          <a:p>
            <a:pPr marL="0" indent="0" algn="just">
              <a:buNone/>
            </a:pPr>
            <a:r>
              <a:rPr lang="en-US" sz="2400" b="1" dirty="0" smtClean="0"/>
              <a:t>	</a:t>
            </a:r>
            <a:r>
              <a:rPr lang="en-US" sz="2400" b="1" i="1" dirty="0" smtClean="0"/>
              <a:t>- </a:t>
            </a:r>
            <a:r>
              <a:rPr lang="en-US" sz="2400" dirty="0" smtClean="0"/>
              <a:t>§ 26 - </a:t>
            </a:r>
            <a:r>
              <a:rPr lang="en-US" sz="2400" b="1" i="1" dirty="0" smtClean="0"/>
              <a:t>“</a:t>
            </a:r>
            <a:r>
              <a:rPr lang="en-US" sz="2400" i="1" dirty="0" err="1"/>
              <a:t>Smluvní</a:t>
            </a:r>
            <a:r>
              <a:rPr lang="en-US" sz="2400" i="1" dirty="0"/>
              <a:t> </a:t>
            </a:r>
            <a:r>
              <a:rPr lang="en-US" sz="2400" i="1" dirty="0" err="1"/>
              <a:t>strany</a:t>
            </a:r>
            <a:r>
              <a:rPr lang="en-US" sz="2400" i="1" dirty="0"/>
              <a:t> </a:t>
            </a:r>
            <a:r>
              <a:rPr lang="en-US" sz="2400" i="1" dirty="0" err="1"/>
              <a:t>mohou</a:t>
            </a:r>
            <a:r>
              <a:rPr lang="en-US" sz="2400" i="1" dirty="0"/>
              <a:t> </a:t>
            </a:r>
            <a:r>
              <a:rPr lang="en-US" sz="2400" i="1" dirty="0" err="1"/>
              <a:t>kdykoliv</a:t>
            </a:r>
            <a:r>
              <a:rPr lang="en-US" sz="2400" i="1" dirty="0"/>
              <a:t> </a:t>
            </a:r>
            <a:r>
              <a:rPr lang="en-US" sz="2400" i="1" dirty="0" err="1"/>
              <a:t>odstoupiti</a:t>
            </a:r>
            <a:r>
              <a:rPr lang="en-US" sz="2400" i="1" dirty="0"/>
              <a:t> od </a:t>
            </a:r>
            <a:r>
              <a:rPr lang="en-US" sz="2400" i="1" dirty="0" err="1"/>
              <a:t>kartelové</a:t>
            </a:r>
            <a:r>
              <a:rPr lang="en-US" sz="2400" i="1" dirty="0"/>
              <a:t> </a:t>
            </a:r>
            <a:r>
              <a:rPr lang="en-US" sz="2400" i="1" dirty="0" err="1"/>
              <a:t>úmluvy</a:t>
            </a:r>
            <a:r>
              <a:rPr lang="en-US" sz="2400" i="1" dirty="0"/>
              <a:t>, </a:t>
            </a:r>
            <a:r>
              <a:rPr lang="cs-CZ" sz="2400" i="1" dirty="0" smtClean="0"/>
              <a:t>	</a:t>
            </a:r>
            <a:r>
              <a:rPr lang="en-US" sz="2400" i="1" dirty="0" err="1" smtClean="0"/>
              <a:t>jestliže</a:t>
            </a:r>
            <a:r>
              <a:rPr lang="en-US" sz="2400" i="1" dirty="0" smtClean="0"/>
              <a:t> </a:t>
            </a:r>
            <a:r>
              <a:rPr lang="en-US" sz="2400" i="1" dirty="0" smtClean="0"/>
              <a:t>	</a:t>
            </a:r>
            <a:r>
              <a:rPr lang="en-US" sz="2400" i="1" dirty="0" err="1" smtClean="0"/>
              <a:t>jejím</a:t>
            </a:r>
            <a:r>
              <a:rPr lang="en-US" sz="2400" i="1" dirty="0" smtClean="0"/>
              <a:t> </a:t>
            </a:r>
            <a:r>
              <a:rPr lang="en-US" sz="2400" i="1" dirty="0" err="1"/>
              <a:t>prováděním</a:t>
            </a:r>
            <a:r>
              <a:rPr lang="en-US" sz="2400" i="1" dirty="0"/>
              <a:t> jest </a:t>
            </a:r>
            <a:r>
              <a:rPr lang="en-US" sz="2400" i="1" dirty="0" err="1"/>
              <a:t>jejich</a:t>
            </a:r>
            <a:r>
              <a:rPr lang="en-US" sz="2400" i="1" dirty="0"/>
              <a:t> </a:t>
            </a:r>
            <a:r>
              <a:rPr lang="en-US" sz="2400" i="1" dirty="0" err="1"/>
              <a:t>podnikání</a:t>
            </a:r>
            <a:r>
              <a:rPr lang="en-US" sz="2400" i="1" dirty="0"/>
              <a:t> </a:t>
            </a:r>
            <a:r>
              <a:rPr lang="en-US" sz="2400" i="1" dirty="0" err="1"/>
              <a:t>hospodářsky</a:t>
            </a:r>
            <a:r>
              <a:rPr lang="en-US" sz="2400" i="1" dirty="0"/>
              <a:t> </a:t>
            </a:r>
            <a:r>
              <a:rPr lang="en-US" sz="2400" i="1" dirty="0" err="1"/>
              <a:t>povážlivě</a:t>
            </a:r>
            <a:r>
              <a:rPr lang="en-US" sz="2400" i="1" dirty="0"/>
              <a:t> </a:t>
            </a:r>
            <a:r>
              <a:rPr lang="cs-CZ" sz="2400" i="1" dirty="0" smtClean="0"/>
              <a:t>	</a:t>
            </a:r>
            <a:r>
              <a:rPr lang="en-US" sz="2400" i="1" dirty="0" err="1" smtClean="0"/>
              <a:t>ohroženo</a:t>
            </a:r>
            <a:r>
              <a:rPr lang="en-US" sz="2400" i="1" dirty="0"/>
              <a:t>, </a:t>
            </a:r>
            <a:r>
              <a:rPr lang="en-US" sz="2400" i="1" dirty="0" err="1" smtClean="0"/>
              <a:t>ztíženo</a:t>
            </a:r>
            <a:r>
              <a:rPr lang="en-US" sz="2400" i="1" dirty="0" smtClean="0"/>
              <a:t> </a:t>
            </a:r>
            <a:r>
              <a:rPr lang="en-US" sz="2400" i="1" dirty="0" err="1"/>
              <a:t>anebo</a:t>
            </a:r>
            <a:r>
              <a:rPr lang="en-US" sz="2400" i="1" dirty="0"/>
              <a:t> </a:t>
            </a:r>
            <a:r>
              <a:rPr lang="en-US" sz="2400" i="1" dirty="0" err="1" smtClean="0"/>
              <a:t>znemožněno</a:t>
            </a:r>
            <a:r>
              <a:rPr lang="en-US" sz="2400" i="1" dirty="0" smtClean="0"/>
              <a:t>” – </a:t>
            </a:r>
            <a:r>
              <a:rPr lang="en-US" sz="2400" dirty="0" err="1" smtClean="0"/>
              <a:t>přihlíží</a:t>
            </a:r>
            <a:r>
              <a:rPr lang="en-US" sz="2400" dirty="0" smtClean="0"/>
              <a:t> se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škodě</a:t>
            </a:r>
            <a:r>
              <a:rPr lang="en-US" sz="2400" dirty="0" smtClean="0"/>
              <a:t> </a:t>
            </a:r>
            <a:r>
              <a:rPr lang="en-US" sz="2400" dirty="0" err="1" smtClean="0"/>
              <a:t>vzniklé</a:t>
            </a:r>
            <a:r>
              <a:rPr lang="en-US" sz="2400" dirty="0" smtClean="0"/>
              <a:t> </a:t>
            </a:r>
            <a:r>
              <a:rPr lang="cs-CZ" sz="2400" dirty="0" smtClean="0"/>
              <a:t>	</a:t>
            </a:r>
            <a:r>
              <a:rPr lang="en-US" sz="2400" dirty="0" err="1" smtClean="0"/>
              <a:t>dodržením</a:t>
            </a:r>
            <a:r>
              <a:rPr lang="en-US" sz="2400" dirty="0" smtClean="0"/>
              <a:t> </a:t>
            </a:r>
            <a:r>
              <a:rPr lang="en-US" sz="2400" dirty="0" smtClean="0"/>
              <a:t>versus 	</a:t>
            </a:r>
            <a:r>
              <a:rPr lang="en-US" sz="2400" dirty="0" err="1" smtClean="0"/>
              <a:t>odsoupením</a:t>
            </a:r>
            <a:r>
              <a:rPr lang="en-US" sz="2400" dirty="0" smtClean="0"/>
              <a:t> - </a:t>
            </a:r>
            <a:r>
              <a:rPr lang="en-US" sz="2400" dirty="0" err="1" smtClean="0"/>
              <a:t>proporcionalita</a:t>
            </a:r>
            <a:endParaRPr lang="en-US" sz="2400" b="1" i="1" dirty="0" smtClean="0"/>
          </a:p>
          <a:p>
            <a:pPr marL="0" indent="0" algn="just">
              <a:buNone/>
            </a:pPr>
            <a:r>
              <a:rPr lang="en-US" sz="2000" dirty="0"/>
              <a:t>	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21067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Odpovědnost</a:t>
            </a:r>
            <a:r>
              <a:rPr lang="en-US" sz="3200" dirty="0"/>
              <a:t> v </a:t>
            </a:r>
            <a:r>
              <a:rPr lang="en-US" sz="3200" dirty="0" err="1"/>
              <a:t>hospodářské</a:t>
            </a:r>
            <a:r>
              <a:rPr lang="en-US" sz="3200" dirty="0"/>
              <a:t> </a:t>
            </a:r>
            <a:r>
              <a:rPr lang="en-US" sz="3200" dirty="0" err="1"/>
              <a:t>soutěži</a:t>
            </a:r>
            <a:r>
              <a:rPr lang="en-US" sz="3200" dirty="0"/>
              <a:t> z </a:t>
            </a:r>
            <a:r>
              <a:rPr lang="en-US" sz="3200" dirty="0" err="1"/>
              <a:t>pohledu</a:t>
            </a:r>
            <a:r>
              <a:rPr lang="en-US" sz="3200" dirty="0"/>
              <a:t> </a:t>
            </a:r>
            <a:r>
              <a:rPr lang="en-US" sz="3200" dirty="0" err="1"/>
              <a:t>historických</a:t>
            </a:r>
            <a:r>
              <a:rPr lang="en-US" sz="3200" dirty="0"/>
              <a:t> </a:t>
            </a:r>
            <a:r>
              <a:rPr lang="en-US" sz="3200" dirty="0" err="1"/>
              <a:t>úprav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err="1" smtClean="0"/>
              <a:t>Socialismus</a:t>
            </a:r>
            <a:endParaRPr lang="en-US" sz="2000" b="1" dirty="0" smtClean="0"/>
          </a:p>
          <a:p>
            <a:pPr marL="0" indent="0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kartelový</a:t>
            </a:r>
            <a:r>
              <a:rPr lang="en-US" sz="2000" dirty="0" smtClean="0"/>
              <a:t> </a:t>
            </a:r>
            <a:r>
              <a:rPr lang="en-US" sz="2000" dirty="0" err="1" smtClean="0"/>
              <a:t>zákon</a:t>
            </a:r>
            <a:r>
              <a:rPr lang="en-US" sz="2000" dirty="0" smtClean="0"/>
              <a:t> </a:t>
            </a:r>
            <a:r>
              <a:rPr lang="cs-CZ" sz="2000" dirty="0" smtClean="0"/>
              <a:t>z roku1933 </a:t>
            </a:r>
            <a:r>
              <a:rPr lang="en-US" sz="2000" dirty="0" err="1" smtClean="0"/>
              <a:t>obsolentní</a:t>
            </a:r>
            <a:r>
              <a:rPr lang="en-US" sz="2000" dirty="0" smtClean="0"/>
              <a:t> </a:t>
            </a:r>
            <a:r>
              <a:rPr lang="en-US" sz="2000" dirty="0" err="1" smtClean="0"/>
              <a:t>nebo</a:t>
            </a:r>
            <a:r>
              <a:rPr lang="en-US" sz="2000" dirty="0" smtClean="0"/>
              <a:t> </a:t>
            </a:r>
            <a:r>
              <a:rPr lang="en-US" sz="2000" dirty="0" err="1" smtClean="0"/>
              <a:t>zrušen</a:t>
            </a:r>
            <a:r>
              <a:rPr lang="en-US" sz="2000" dirty="0" smtClean="0"/>
              <a:t> </a:t>
            </a:r>
            <a:r>
              <a:rPr lang="en-US" sz="2000" dirty="0" err="1" smtClean="0"/>
              <a:t>obecnou</a:t>
            </a:r>
            <a:r>
              <a:rPr lang="en-US" sz="2000" dirty="0" smtClean="0"/>
              <a:t> </a:t>
            </a:r>
            <a:r>
              <a:rPr lang="en-US" sz="2000" dirty="0" err="1" smtClean="0"/>
              <a:t>derogací</a:t>
            </a:r>
            <a:r>
              <a:rPr lang="en-US" sz="2000" dirty="0" smtClean="0"/>
              <a:t> z </a:t>
            </a:r>
            <a:r>
              <a:rPr lang="cs-CZ" sz="2000" dirty="0" smtClean="0"/>
              <a:t>	</a:t>
            </a:r>
            <a:r>
              <a:rPr lang="en-US" sz="2000" dirty="0" err="1" smtClean="0"/>
              <a:t>ústavy</a:t>
            </a:r>
            <a:r>
              <a:rPr lang="en-US" sz="2000" dirty="0" smtClean="0"/>
              <a:t> 1948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b="1" dirty="0" smtClean="0"/>
              <a:t>60. </a:t>
            </a:r>
            <a:r>
              <a:rPr lang="en-US" sz="2000" b="1" dirty="0" err="1" smtClean="0"/>
              <a:t>léta</a:t>
            </a: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	</a:t>
            </a:r>
            <a:r>
              <a:rPr lang="en-US" sz="2000" dirty="0" err="1"/>
              <a:t>vládní</a:t>
            </a:r>
            <a:r>
              <a:rPr lang="en-US" sz="2000" dirty="0"/>
              <a:t> </a:t>
            </a:r>
            <a:r>
              <a:rPr lang="en-US" sz="2000" dirty="0" err="1"/>
              <a:t>nařízení</a:t>
            </a:r>
            <a:r>
              <a:rPr lang="en-US" sz="2000" dirty="0"/>
              <a:t> č. </a:t>
            </a:r>
            <a:r>
              <a:rPr lang="en-US" sz="2000" dirty="0" smtClean="0"/>
              <a:t>100/1966</a:t>
            </a:r>
            <a:r>
              <a:rPr lang="cs-CZ" sz="2000" dirty="0" smtClean="0"/>
              <a:t> </a:t>
            </a:r>
            <a:r>
              <a:rPr lang="en-US" sz="2000" dirty="0" smtClean="0"/>
              <a:t>Sb</a:t>
            </a:r>
            <a:r>
              <a:rPr lang="en-US" sz="2000" dirty="0" smtClean="0"/>
              <a:t>.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	- </a:t>
            </a:r>
            <a:r>
              <a:rPr lang="en-US" sz="2000" dirty="0" err="1" smtClean="0"/>
              <a:t>zákaz</a:t>
            </a:r>
            <a:r>
              <a:rPr lang="en-US" sz="2000" dirty="0" smtClean="0"/>
              <a:t> </a:t>
            </a:r>
            <a:r>
              <a:rPr lang="en-US" sz="2000" dirty="0" err="1" smtClean="0"/>
              <a:t>omezování</a:t>
            </a:r>
            <a:r>
              <a:rPr lang="en-US" sz="2000" dirty="0" smtClean="0"/>
              <a:t> </a:t>
            </a:r>
            <a:r>
              <a:rPr lang="en-US" sz="2000" dirty="0" err="1" smtClean="0"/>
              <a:t>soutěže</a:t>
            </a:r>
            <a:r>
              <a:rPr lang="en-US" sz="2000" dirty="0" smtClean="0"/>
              <a:t> - </a:t>
            </a:r>
            <a:r>
              <a:rPr lang="en-US" sz="2000" dirty="0" err="1" smtClean="0"/>
              <a:t>obecně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 smtClean="0"/>
              <a:t>	</a:t>
            </a:r>
            <a:r>
              <a:rPr lang="en-US" sz="2000" dirty="0" err="1" smtClean="0"/>
              <a:t>vládní</a:t>
            </a:r>
            <a:r>
              <a:rPr lang="en-US" sz="2000" dirty="0" smtClean="0"/>
              <a:t> </a:t>
            </a:r>
            <a:r>
              <a:rPr lang="en-US" sz="2000" dirty="0" err="1" smtClean="0"/>
              <a:t>nařízení</a:t>
            </a:r>
            <a:r>
              <a:rPr lang="en-US" sz="2000" dirty="0" smtClean="0"/>
              <a:t> </a:t>
            </a:r>
            <a:r>
              <a:rPr lang="en-US" sz="2000" dirty="0" err="1" smtClean="0"/>
              <a:t>č</a:t>
            </a:r>
            <a:r>
              <a:rPr lang="en-US" sz="2000" dirty="0" smtClean="0"/>
              <a:t>. 169/1969 Sb.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- </a:t>
            </a:r>
            <a:r>
              <a:rPr lang="en-US" sz="2000" dirty="0" err="1" smtClean="0"/>
              <a:t>zákaz</a:t>
            </a:r>
            <a:r>
              <a:rPr lang="en-US" sz="2000" dirty="0" smtClean="0"/>
              <a:t> </a:t>
            </a:r>
            <a:r>
              <a:rPr lang="en-US" sz="2000" dirty="0" err="1" smtClean="0"/>
              <a:t>zneužívání</a:t>
            </a:r>
            <a:r>
              <a:rPr lang="en-US" sz="2000" dirty="0" smtClean="0"/>
              <a:t> </a:t>
            </a:r>
            <a:r>
              <a:rPr lang="en-US" sz="2000" dirty="0" err="1" smtClean="0"/>
              <a:t>hospodářského</a:t>
            </a:r>
            <a:r>
              <a:rPr lang="en-US" sz="2000" dirty="0" smtClean="0"/>
              <a:t> </a:t>
            </a:r>
            <a:r>
              <a:rPr lang="en-US" sz="2000" dirty="0" err="1" smtClean="0"/>
              <a:t>postavení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Hospodářský</a:t>
            </a:r>
            <a:r>
              <a:rPr lang="en-US" sz="2000" dirty="0" smtClean="0"/>
              <a:t> </a:t>
            </a:r>
            <a:r>
              <a:rPr lang="en-US" sz="2000" dirty="0" err="1" smtClean="0"/>
              <a:t>zákoník</a:t>
            </a:r>
            <a:r>
              <a:rPr lang="en-US" sz="2000" dirty="0" smtClean="0"/>
              <a:t> – </a:t>
            </a:r>
            <a:r>
              <a:rPr lang="en-US" sz="2000" dirty="0" err="1" smtClean="0"/>
              <a:t>novela</a:t>
            </a:r>
            <a:r>
              <a:rPr lang="en-US" sz="2000" dirty="0" smtClean="0"/>
              <a:t> 1970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- §119a – </a:t>
            </a:r>
            <a:r>
              <a:rPr lang="en-US" sz="2000" dirty="0" err="1" smtClean="0"/>
              <a:t>zákaz</a:t>
            </a:r>
            <a:r>
              <a:rPr lang="en-US" sz="2000" dirty="0" smtClean="0"/>
              <a:t> </a:t>
            </a:r>
            <a:r>
              <a:rPr lang="en-US" sz="2000" dirty="0" err="1" smtClean="0"/>
              <a:t>zneužití</a:t>
            </a:r>
            <a:r>
              <a:rPr lang="en-US" sz="2000" dirty="0" smtClean="0"/>
              <a:t> </a:t>
            </a:r>
            <a:r>
              <a:rPr lang="en-US" sz="2000" dirty="0" err="1"/>
              <a:t>hospodářského</a:t>
            </a:r>
            <a:r>
              <a:rPr lang="en-US" sz="2000" dirty="0"/>
              <a:t> </a:t>
            </a:r>
            <a:r>
              <a:rPr lang="en-US" sz="2000" dirty="0" err="1" smtClean="0"/>
              <a:t>postavení</a:t>
            </a:r>
            <a:r>
              <a:rPr lang="en-US" sz="2000" dirty="0" smtClean="0"/>
              <a:t> a </a:t>
            </a:r>
            <a:r>
              <a:rPr lang="en-US" sz="2000" dirty="0" err="1" smtClean="0"/>
              <a:t>zákaz</a:t>
            </a:r>
            <a:r>
              <a:rPr lang="en-US" sz="2000" dirty="0" smtClean="0"/>
              <a:t> </a:t>
            </a:r>
            <a:r>
              <a:rPr lang="en-US" sz="2000" dirty="0" err="1" smtClean="0"/>
              <a:t>jednání</a:t>
            </a:r>
            <a:r>
              <a:rPr lang="en-US" sz="2000" dirty="0" smtClean="0"/>
              <a:t> 	</a:t>
            </a:r>
            <a:r>
              <a:rPr lang="en-US" sz="2000" dirty="0" err="1" smtClean="0"/>
              <a:t>omezující</a:t>
            </a:r>
            <a:r>
              <a:rPr lang="en-US" sz="2000" dirty="0" smtClean="0"/>
              <a:t> </a:t>
            </a:r>
            <a:r>
              <a:rPr lang="en-US" sz="2000" dirty="0" err="1" smtClean="0"/>
              <a:t>soutěž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76651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Odpovědnost</a:t>
            </a:r>
            <a:r>
              <a:rPr lang="en-US" sz="3200" dirty="0"/>
              <a:t> v </a:t>
            </a:r>
            <a:r>
              <a:rPr lang="en-US" sz="3200" dirty="0" err="1"/>
              <a:t>hospodářské</a:t>
            </a:r>
            <a:r>
              <a:rPr lang="en-US" sz="3200" dirty="0"/>
              <a:t> </a:t>
            </a:r>
            <a:r>
              <a:rPr lang="en-US" sz="3200" dirty="0" err="1"/>
              <a:t>soutěži</a:t>
            </a:r>
            <a:r>
              <a:rPr lang="en-US" sz="3200" dirty="0"/>
              <a:t> z </a:t>
            </a:r>
            <a:r>
              <a:rPr lang="en-US" sz="3200" dirty="0" err="1"/>
              <a:t>pohledu</a:t>
            </a:r>
            <a:r>
              <a:rPr lang="en-US" sz="3200" dirty="0"/>
              <a:t> </a:t>
            </a:r>
            <a:r>
              <a:rPr lang="en-US" sz="3200" dirty="0" err="1"/>
              <a:t>historických</a:t>
            </a:r>
            <a:r>
              <a:rPr lang="en-US" sz="3200" dirty="0"/>
              <a:t> </a:t>
            </a:r>
            <a:r>
              <a:rPr lang="en-US" sz="3200" dirty="0" err="1"/>
              <a:t>úprav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b="1" dirty="0" err="1" smtClean="0"/>
              <a:t>Zákon</a:t>
            </a:r>
            <a:r>
              <a:rPr lang="en-US" sz="2000" b="1" dirty="0" smtClean="0"/>
              <a:t> o </a:t>
            </a:r>
            <a:r>
              <a:rPr lang="en-US" sz="2000" b="1" dirty="0" err="1"/>
              <a:t>ochraně</a:t>
            </a:r>
            <a:r>
              <a:rPr lang="en-US" sz="2000" b="1" dirty="0"/>
              <a:t> </a:t>
            </a:r>
            <a:r>
              <a:rPr lang="en-US" sz="2000" b="1" dirty="0" err="1"/>
              <a:t>hospodářské</a:t>
            </a:r>
            <a:r>
              <a:rPr lang="en-US" sz="2000" b="1" dirty="0"/>
              <a:t> </a:t>
            </a:r>
            <a:r>
              <a:rPr lang="en-US" sz="2000" b="1" dirty="0" err="1" smtClean="0"/>
              <a:t>soutěže</a:t>
            </a:r>
            <a:r>
              <a:rPr lang="en-US" sz="2000" b="1" dirty="0" smtClean="0"/>
              <a:t> </a:t>
            </a:r>
            <a:r>
              <a:rPr lang="en-US" sz="2000" dirty="0" smtClean="0"/>
              <a:t>(</a:t>
            </a:r>
            <a:r>
              <a:rPr lang="en-US" sz="2000" dirty="0" err="1" smtClean="0"/>
              <a:t>č</a:t>
            </a:r>
            <a:r>
              <a:rPr lang="en-US" sz="2000" dirty="0" smtClean="0"/>
              <a:t>. 63/1991 Sb.)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první</a:t>
            </a:r>
            <a:r>
              <a:rPr lang="en-US" sz="2000" dirty="0" smtClean="0"/>
              <a:t> </a:t>
            </a:r>
            <a:r>
              <a:rPr lang="en-US" sz="2000" dirty="0" err="1" smtClean="0"/>
              <a:t>novodobý</a:t>
            </a:r>
            <a:r>
              <a:rPr lang="en-US" sz="2000" dirty="0" smtClean="0"/>
              <a:t> </a:t>
            </a:r>
            <a:r>
              <a:rPr lang="en-US" sz="2000" dirty="0" err="1" smtClean="0"/>
              <a:t>speciální</a:t>
            </a:r>
            <a:r>
              <a:rPr lang="en-US" sz="2000" dirty="0" smtClean="0"/>
              <a:t> </a:t>
            </a:r>
            <a:r>
              <a:rPr lang="en-US" sz="2000" dirty="0" err="1" smtClean="0"/>
              <a:t>zákon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veřejnoprávní</a:t>
            </a:r>
            <a:r>
              <a:rPr lang="en-US" sz="2000" dirty="0" smtClean="0"/>
              <a:t> </a:t>
            </a:r>
            <a:r>
              <a:rPr lang="en-US" sz="2000" dirty="0" err="1" smtClean="0"/>
              <a:t>regulace</a:t>
            </a:r>
            <a:r>
              <a:rPr lang="en-US" sz="2000" dirty="0" smtClean="0"/>
              <a:t> – </a:t>
            </a:r>
            <a:r>
              <a:rPr lang="en-US" sz="2000" dirty="0" err="1" smtClean="0"/>
              <a:t>omezování</a:t>
            </a:r>
            <a:r>
              <a:rPr lang="en-US" sz="2000" dirty="0"/>
              <a:t>, </a:t>
            </a:r>
            <a:r>
              <a:rPr lang="en-US" sz="2000" dirty="0" err="1"/>
              <a:t>zkreslování</a:t>
            </a:r>
            <a:r>
              <a:rPr lang="en-US" sz="2000" dirty="0"/>
              <a:t> </a:t>
            </a:r>
            <a:r>
              <a:rPr lang="en-US" sz="2000" dirty="0" err="1"/>
              <a:t>nebo</a:t>
            </a:r>
            <a:r>
              <a:rPr lang="en-US" sz="2000" dirty="0"/>
              <a:t> </a:t>
            </a:r>
            <a:r>
              <a:rPr lang="en-US" sz="2000" dirty="0" err="1" smtClean="0"/>
              <a:t>vylučování</a:t>
            </a:r>
            <a:r>
              <a:rPr lang="en-US" sz="2000" dirty="0"/>
              <a:t> </a:t>
            </a:r>
            <a:r>
              <a:rPr lang="en-US" sz="2000" dirty="0" smtClean="0"/>
              <a:t>	="</a:t>
            </a:r>
            <a:r>
              <a:rPr lang="en-US" sz="2000" dirty="0" err="1" smtClean="0"/>
              <a:t>narušování</a:t>
            </a:r>
            <a:r>
              <a:rPr lang="en-US" sz="2000" dirty="0" smtClean="0"/>
              <a:t>”) – </a:t>
            </a:r>
            <a:r>
              <a:rPr lang="en-US" sz="2000" dirty="0" err="1" smtClean="0"/>
              <a:t>dohody</a:t>
            </a:r>
            <a:r>
              <a:rPr lang="en-US" sz="2000" dirty="0" smtClean="0"/>
              <a:t> 	</a:t>
            </a:r>
            <a:r>
              <a:rPr lang="en-US" sz="2000" dirty="0" err="1" smtClean="0"/>
              <a:t>jsou</a:t>
            </a:r>
            <a:r>
              <a:rPr lang="en-US" sz="2000" dirty="0" smtClean="0"/>
              <a:t> </a:t>
            </a:r>
            <a:r>
              <a:rPr lang="en-US" sz="2000" dirty="0" err="1" smtClean="0"/>
              <a:t>zakázané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soukromoprávní</a:t>
            </a:r>
            <a:r>
              <a:rPr lang="en-US" sz="2000" dirty="0" smtClean="0"/>
              <a:t> </a:t>
            </a:r>
            <a:r>
              <a:rPr lang="en-US" sz="2000" dirty="0" err="1" smtClean="0"/>
              <a:t>regulace</a:t>
            </a:r>
            <a:r>
              <a:rPr lang="en-US" sz="2000" dirty="0" smtClean="0"/>
              <a:t> – </a:t>
            </a:r>
            <a:r>
              <a:rPr lang="en-US" sz="2000" dirty="0" err="1" smtClean="0"/>
              <a:t>spory</a:t>
            </a:r>
            <a:r>
              <a:rPr lang="en-US" sz="2000" dirty="0" smtClean="0"/>
              <a:t> z </a:t>
            </a:r>
            <a:r>
              <a:rPr lang="en-US" sz="2000" dirty="0" err="1" smtClean="0"/>
              <a:t>nedovolené</a:t>
            </a:r>
            <a:r>
              <a:rPr lang="en-US" sz="2000" dirty="0" smtClean="0"/>
              <a:t> </a:t>
            </a:r>
            <a:r>
              <a:rPr lang="en-US" sz="2000" dirty="0" err="1" smtClean="0"/>
              <a:t>soutěže</a:t>
            </a:r>
            <a:r>
              <a:rPr lang="en-US" sz="2000" dirty="0" smtClean="0"/>
              <a:t> – </a:t>
            </a:r>
            <a:r>
              <a:rPr lang="en-US" sz="2000" i="1" dirty="0" smtClean="0"/>
              <a:t>“</a:t>
            </a:r>
            <a:r>
              <a:rPr lang="en-US" sz="2000" i="1" dirty="0" err="1"/>
              <a:t>držel</a:t>
            </a:r>
            <a:r>
              <a:rPr lang="en-US" sz="2000" i="1" dirty="0"/>
              <a:t> </a:t>
            </a:r>
            <a:r>
              <a:rPr lang="en-US" sz="2000" i="1" dirty="0" err="1"/>
              <a:t>jednání</a:t>
            </a:r>
            <a:r>
              <a:rPr lang="en-US" sz="2000" i="1" dirty="0"/>
              <a:t>, </a:t>
            </a:r>
            <a:r>
              <a:rPr lang="en-US" sz="2000" i="1" dirty="0" smtClean="0"/>
              <a:t>	</a:t>
            </a:r>
            <a:r>
              <a:rPr lang="en-US" sz="2000" i="1" dirty="0" err="1" smtClean="0"/>
              <a:t>odstranil</a:t>
            </a:r>
            <a:r>
              <a:rPr lang="en-US" sz="2000" i="1" dirty="0" smtClean="0"/>
              <a:t> </a:t>
            </a:r>
            <a:r>
              <a:rPr lang="en-US" sz="2000" i="1" dirty="0" err="1"/>
              <a:t>závadný</a:t>
            </a:r>
            <a:r>
              <a:rPr lang="en-US" sz="2000" i="1" dirty="0"/>
              <a:t> </a:t>
            </a:r>
            <a:r>
              <a:rPr lang="en-US" sz="2000" i="1" dirty="0" err="1"/>
              <a:t>stav</a:t>
            </a:r>
            <a:r>
              <a:rPr lang="en-US" sz="2000" i="1" dirty="0"/>
              <a:t>, </a:t>
            </a:r>
            <a:r>
              <a:rPr lang="en-US" sz="2000" i="1" dirty="0" err="1"/>
              <a:t>poskytl</a:t>
            </a:r>
            <a:r>
              <a:rPr lang="en-US" sz="2000" i="1" dirty="0"/>
              <a:t> </a:t>
            </a:r>
            <a:r>
              <a:rPr lang="en-US" sz="2000" i="1" dirty="0" err="1"/>
              <a:t>přiměřené</a:t>
            </a:r>
            <a:r>
              <a:rPr lang="en-US" sz="2000" i="1" dirty="0"/>
              <a:t> </a:t>
            </a:r>
            <a:r>
              <a:rPr lang="en-US" sz="2000" i="1" dirty="0" err="1"/>
              <a:t>zadostiučinění</a:t>
            </a:r>
            <a:r>
              <a:rPr lang="en-US" sz="2000" i="1" dirty="0"/>
              <a:t>, </a:t>
            </a:r>
            <a:r>
              <a:rPr lang="en-US" sz="2000" i="1" dirty="0" err="1"/>
              <a:t>nahradil</a:t>
            </a:r>
            <a:r>
              <a:rPr lang="en-US" sz="2000" i="1" dirty="0"/>
              <a:t> </a:t>
            </a:r>
            <a:r>
              <a:rPr lang="en-US" sz="2000" i="1" dirty="0" err="1"/>
              <a:t>škodu</a:t>
            </a:r>
            <a:r>
              <a:rPr lang="en-US" sz="2000" i="1" dirty="0"/>
              <a:t> </a:t>
            </a:r>
            <a:r>
              <a:rPr lang="en-US" sz="2000" i="1" dirty="0" smtClean="0"/>
              <a:t>	a</a:t>
            </a:r>
            <a:r>
              <a:rPr lang="en-US" sz="2000" i="1" dirty="0"/>
              <a:t> </a:t>
            </a:r>
            <a:r>
              <a:rPr lang="en-US" sz="2000" i="1" dirty="0" err="1"/>
              <a:t>vydal</a:t>
            </a:r>
            <a:r>
              <a:rPr lang="en-US" sz="2000" i="1" dirty="0"/>
              <a:t> </a:t>
            </a:r>
            <a:r>
              <a:rPr lang="en-US" sz="2000" i="1" dirty="0" err="1"/>
              <a:t>neoprávněný</a:t>
            </a:r>
            <a:r>
              <a:rPr lang="en-US" sz="2000" i="1" dirty="0"/>
              <a:t> </a:t>
            </a:r>
            <a:r>
              <a:rPr lang="en-US" sz="2000" i="1" dirty="0" err="1"/>
              <a:t>majetkový</a:t>
            </a:r>
            <a:r>
              <a:rPr lang="en-US" sz="2000" i="1" dirty="0"/>
              <a:t> </a:t>
            </a:r>
            <a:r>
              <a:rPr lang="en-US" sz="2000" i="1" dirty="0" err="1" smtClean="0"/>
              <a:t>prospěch</a:t>
            </a:r>
            <a:r>
              <a:rPr lang="en-US" sz="2000" i="1" dirty="0" smtClean="0"/>
              <a:t>”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b="1" dirty="0" err="1" smtClean="0"/>
              <a:t>Současnost</a:t>
            </a: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	</a:t>
            </a:r>
            <a:r>
              <a:rPr lang="en-US" sz="2000" dirty="0" smtClean="0"/>
              <a:t>NOZ</a:t>
            </a:r>
            <a:r>
              <a:rPr lang="cs-CZ" sz="2000" dirty="0" smtClean="0"/>
              <a:t> versus EU směrnice č. 104/2014 = úprava náhrady škody soukromým 	subjektům dotčeným porušením veřejnoprávní povinnosti</a:t>
            </a:r>
            <a:endParaRPr lang="en-US" sz="2000" dirty="0" smtClean="0"/>
          </a:p>
          <a:p>
            <a:pPr marL="0" indent="0" algn="just">
              <a:buNone/>
            </a:pPr>
            <a:r>
              <a:rPr lang="en-US" sz="2000" b="1" dirty="0"/>
              <a:t>	</a:t>
            </a:r>
            <a:r>
              <a:rPr lang="cs-CZ" sz="2000" b="1" dirty="0" smtClean="0"/>
              <a:t>= </a:t>
            </a:r>
            <a:r>
              <a:rPr lang="en-US" sz="2000" dirty="0" err="1" smtClean="0"/>
              <a:t>nová</a:t>
            </a:r>
            <a:r>
              <a:rPr lang="en-US" sz="2000" dirty="0" smtClean="0"/>
              <a:t> </a:t>
            </a:r>
            <a:r>
              <a:rPr lang="en-US" sz="2000" dirty="0" err="1" smtClean="0"/>
              <a:t>zvláštní</a:t>
            </a:r>
            <a:r>
              <a:rPr lang="en-US" sz="2000" dirty="0" smtClean="0"/>
              <a:t> </a:t>
            </a:r>
            <a:r>
              <a:rPr lang="en-US" sz="2000" dirty="0" err="1" smtClean="0"/>
              <a:t>úprava</a:t>
            </a:r>
            <a:r>
              <a:rPr lang="cs-CZ" sz="2000" dirty="0" smtClean="0"/>
              <a:t> – návrh zákona o náhradě škody v oblasti 	hospodářské soutěže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13640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Dotazy?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1600" dirty="0" smtClean="0"/>
              <a:t>kontakt:</a:t>
            </a:r>
          </a:p>
          <a:p>
            <a:pPr marL="0" indent="0" algn="ctr">
              <a:buNone/>
            </a:pPr>
            <a:r>
              <a:rPr lang="cs-CZ" sz="1600" dirty="0" smtClean="0"/>
              <a:t>luckykralik@seznam.cz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47200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95</Words>
  <Application>Microsoft Office PowerPoint</Application>
  <PresentationFormat>Předvádění na obrazovce (4:3)</PresentationFormat>
  <Paragraphs>86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Office Theme</vt:lpstr>
      <vt:lpstr>Odpovědnost v hospodářské soutěži</vt:lpstr>
      <vt:lpstr>Odpovědnost veřejnoprávní versus soukromoprávní</vt:lpstr>
      <vt:lpstr>Odpovědnost v hospodářské soutěži z pohledu historických úprav</vt:lpstr>
      <vt:lpstr>Veřejné kartelové dohody</vt:lpstr>
      <vt:lpstr>Odpovědnost v hospodářské soutěži z pohledu historických úprav</vt:lpstr>
      <vt:lpstr>Odpovědnost v hospodářské soutěži z pohledu historických úprav</vt:lpstr>
      <vt:lpstr>Odpovědnost v hospodářské soutěži z pohledu historických úprav</vt:lpstr>
      <vt:lpstr>Odpovědnost v hospodářské soutěži z pohledu historických úprav</vt:lpstr>
      <vt:lpstr>Konec</vt:lpstr>
    </vt:vector>
  </TitlesOfParts>
  <Company>luckykralik@seznam.cz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Odpovědnost v hospodářské soutěži</dc:title>
  <dc:creator>Lukáš Králík</dc:creator>
  <cp:lastModifiedBy>Králík Lukáš</cp:lastModifiedBy>
  <cp:revision>69</cp:revision>
  <dcterms:created xsi:type="dcterms:W3CDTF">2016-09-14T16:42:19Z</dcterms:created>
  <dcterms:modified xsi:type="dcterms:W3CDTF">2016-09-29T07:44:13Z</dcterms:modified>
</cp:coreProperties>
</file>