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8" r:id="rId3"/>
    <p:sldId id="257" r:id="rId4"/>
    <p:sldId id="260" r:id="rId5"/>
    <p:sldId id="259" r:id="rId6"/>
    <p:sldId id="261" r:id="rId7"/>
    <p:sldId id="262" r:id="rId8"/>
    <p:sldId id="264" r:id="rId9"/>
    <p:sldId id="265" r:id="rId10"/>
    <p:sldId id="266" r:id="rId11"/>
    <p:sldId id="267" r:id="rId12"/>
    <p:sldId id="268"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11/14/2016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11/14/2016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11/14/2016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11/14/2016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11/14/2016</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11/14/2016</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11/14/2016</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err="1"/>
              <a:t>Evropské</a:t>
            </a:r>
            <a:r>
              <a:rPr lang="en-GB" dirty="0"/>
              <a:t> </a:t>
            </a:r>
            <a:r>
              <a:rPr lang="en-GB" dirty="0" err="1"/>
              <a:t>hospodářské</a:t>
            </a:r>
            <a:r>
              <a:rPr lang="en-GB" dirty="0"/>
              <a:t> </a:t>
            </a:r>
            <a:r>
              <a:rPr lang="en-GB" dirty="0" err="1"/>
              <a:t>právo</a:t>
            </a:r>
            <a:endParaRPr lang="en-GB" dirty="0"/>
          </a:p>
        </p:txBody>
      </p:sp>
      <p:sp>
        <p:nvSpPr>
          <p:cNvPr id="3" name="Podnadpis 2"/>
          <p:cNvSpPr>
            <a:spLocks noGrp="1"/>
          </p:cNvSpPr>
          <p:nvPr>
            <p:ph type="subTitle" idx="1"/>
          </p:nvPr>
        </p:nvSpPr>
        <p:spPr/>
        <p:txBody>
          <a:bodyPr>
            <a:normAutofit/>
          </a:bodyPr>
          <a:lstStyle/>
          <a:p>
            <a:r>
              <a:rPr lang="en-GB" dirty="0" err="1"/>
              <a:t>Mezinárodní</a:t>
            </a:r>
            <a:r>
              <a:rPr lang="en-GB" dirty="0"/>
              <a:t> </a:t>
            </a:r>
            <a:r>
              <a:rPr lang="en-GB" dirty="0" err="1"/>
              <a:t>Regulace</a:t>
            </a:r>
            <a:r>
              <a:rPr lang="en-GB" dirty="0"/>
              <a:t> a </a:t>
            </a:r>
            <a:r>
              <a:rPr lang="en-GB" dirty="0" err="1"/>
              <a:t>Dohled</a:t>
            </a:r>
            <a:endParaRPr lang="en-GB" dirty="0"/>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Kolegia</a:t>
            </a:r>
            <a:r>
              <a:rPr lang="en-GB" dirty="0"/>
              <a:t> </a:t>
            </a:r>
            <a:r>
              <a:rPr lang="en-GB" dirty="0" err="1"/>
              <a:t>dohledu</a:t>
            </a:r>
            <a:r>
              <a:rPr lang="en-GB" dirty="0"/>
              <a:t> II</a:t>
            </a:r>
          </a:p>
        </p:txBody>
      </p:sp>
      <p:sp>
        <p:nvSpPr>
          <p:cNvPr id="3" name="Zástupný symbol pro obsah 2"/>
          <p:cNvSpPr>
            <a:spLocks noGrp="1"/>
          </p:cNvSpPr>
          <p:nvPr>
            <p:ph idx="1"/>
          </p:nvPr>
        </p:nvSpPr>
        <p:spPr/>
        <p:txBody>
          <a:bodyPr/>
          <a:lstStyle/>
          <a:p>
            <a:r>
              <a:rPr lang="en-GB" dirty="0" err="1"/>
              <a:t>Řešení</a:t>
            </a:r>
            <a:r>
              <a:rPr lang="en-GB" dirty="0"/>
              <a:t> </a:t>
            </a:r>
            <a:r>
              <a:rPr lang="en-GB" dirty="0" err="1"/>
              <a:t>sporů</a:t>
            </a:r>
            <a:r>
              <a:rPr lang="en-GB" dirty="0"/>
              <a:t> </a:t>
            </a:r>
            <a:r>
              <a:rPr lang="en-GB" dirty="0" err="1"/>
              <a:t>uvnitř</a:t>
            </a:r>
            <a:r>
              <a:rPr lang="en-GB" dirty="0"/>
              <a:t> </a:t>
            </a:r>
            <a:r>
              <a:rPr lang="en-GB" dirty="0" err="1"/>
              <a:t>kolégií</a:t>
            </a:r>
            <a:r>
              <a:rPr lang="en-GB" dirty="0"/>
              <a:t> – ESA a </a:t>
            </a:r>
            <a:r>
              <a:rPr lang="en-GB" dirty="0" err="1"/>
              <a:t>nebo</a:t>
            </a:r>
            <a:r>
              <a:rPr lang="en-GB" dirty="0"/>
              <a:t> </a:t>
            </a:r>
            <a:r>
              <a:rPr lang="en-GB" dirty="0" err="1"/>
              <a:t>Společný</a:t>
            </a:r>
            <a:r>
              <a:rPr lang="en-GB" dirty="0"/>
              <a:t> </a:t>
            </a:r>
            <a:r>
              <a:rPr lang="en-GB" dirty="0" err="1"/>
              <a:t>výbor</a:t>
            </a:r>
            <a:r>
              <a:rPr lang="en-GB" dirty="0"/>
              <a:t> </a:t>
            </a:r>
            <a:r>
              <a:rPr lang="en-GB" dirty="0" err="1"/>
              <a:t>evrospkých</a:t>
            </a:r>
            <a:r>
              <a:rPr lang="en-GB" dirty="0"/>
              <a:t> </a:t>
            </a:r>
            <a:r>
              <a:rPr lang="en-GB" dirty="0" err="1"/>
              <a:t>orgánů</a:t>
            </a:r>
            <a:r>
              <a:rPr lang="en-GB" dirty="0"/>
              <a:t> </a:t>
            </a:r>
            <a:r>
              <a:rPr lang="en-GB" dirty="0" err="1"/>
              <a:t>dohledu</a:t>
            </a:r>
            <a:endParaRPr lang="en-GB" dirty="0"/>
          </a:p>
          <a:p>
            <a:endParaRPr lang="en-GB" dirty="0"/>
          </a:p>
          <a:p>
            <a:pPr algn="just"/>
            <a:r>
              <a:rPr lang="cs-CZ" dirty="0"/>
              <a:t>Pokud tedy jeden národní dohledový orgán nesouhlasí s jednáním jiného dohledového orgánu, vstupuje do řešení těchto „sporů“ ESA, která stanoví lhůtu k mediaci a funguje jako zprostředkovatel. Pokud se dohody nedosáhne, ESA pro vyřešení sporu závazně rozhodne směrem k dohledovému orgánu a jeho povinnosti něco vykonat nebo se nějakého jednání zdržet. Pokud se však ani poté národní dohlížitel, adresát rozhodnutí orgánu ESA neřídí, může být přijato rozhodnutí směřující přímo pro danou finanční instituci</a:t>
            </a:r>
            <a:endParaRPr lang="en-GB" dirty="0"/>
          </a:p>
        </p:txBody>
      </p:sp>
    </p:spTree>
    <p:extLst>
      <p:ext uri="{BB962C8B-B14F-4D97-AF65-F5344CB8AC3E}">
        <p14:creationId xmlns:p14="http://schemas.microsoft.com/office/powerpoint/2010/main" val="2686730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MAKRO: ESBR - Frankfurt</a:t>
            </a:r>
          </a:p>
        </p:txBody>
      </p:sp>
      <p:sp>
        <p:nvSpPr>
          <p:cNvPr id="3" name="Zástupný symbol pro obsah 2"/>
          <p:cNvSpPr>
            <a:spLocks noGrp="1"/>
          </p:cNvSpPr>
          <p:nvPr>
            <p:ph idx="1"/>
          </p:nvPr>
        </p:nvSpPr>
        <p:spPr>
          <a:xfrm>
            <a:off x="2231136" y="2374084"/>
            <a:ext cx="7729728" cy="4311942"/>
          </a:xfrm>
        </p:spPr>
        <p:txBody>
          <a:bodyPr>
            <a:normAutofit fontScale="92500" lnSpcReduction="20000"/>
          </a:bodyPr>
          <a:lstStyle/>
          <a:p>
            <a:r>
              <a:rPr lang="cs-CZ" dirty="0"/>
              <a:t>skládá se z pěti útvarů (Generální rada, Řídící výbor, Poradenský vědecký výbor, Poradní technický výbor a Sekretariát). </a:t>
            </a:r>
            <a:endParaRPr lang="en-GB" dirty="0"/>
          </a:p>
          <a:p>
            <a:r>
              <a:rPr lang="cs-CZ" dirty="0"/>
              <a:t>analýza a sledování rizik s jejich včasnou identifikací. Prostředkem k tomu je možnost vydávání varování a doporučení jakožto opatření směřující ke zmírnění rizik</a:t>
            </a:r>
            <a:endParaRPr lang="en-GB" dirty="0"/>
          </a:p>
          <a:p>
            <a:pPr algn="just"/>
            <a:r>
              <a:rPr lang="cs-CZ" dirty="0"/>
              <a:t>Doporučení ESRB nejsou sice právně závazná, ale jedná se o jistou formu regulace, která disponuje mechanismy, jako jsou „konej nebo vysvětli“ (</a:t>
            </a:r>
            <a:r>
              <a:rPr lang="cs-CZ" dirty="0" err="1"/>
              <a:t>act</a:t>
            </a:r>
            <a:r>
              <a:rPr lang="cs-CZ" dirty="0"/>
              <a:t> </a:t>
            </a:r>
            <a:r>
              <a:rPr lang="cs-CZ" dirty="0" err="1"/>
              <a:t>or</a:t>
            </a:r>
            <a:r>
              <a:rPr lang="cs-CZ" dirty="0"/>
              <a:t> </a:t>
            </a:r>
            <a:r>
              <a:rPr lang="cs-CZ" dirty="0" err="1"/>
              <a:t>explain</a:t>
            </a:r>
            <a:r>
              <a:rPr lang="cs-CZ" dirty="0"/>
              <a:t>) a „</a:t>
            </a:r>
            <a:r>
              <a:rPr lang="cs-CZ" dirty="0" err="1"/>
              <a:t>naming</a:t>
            </a:r>
            <a:r>
              <a:rPr lang="cs-CZ" dirty="0"/>
              <a:t> and </a:t>
            </a:r>
            <a:r>
              <a:rPr lang="cs-CZ" dirty="0" err="1"/>
              <a:t>shaming</a:t>
            </a:r>
            <a:r>
              <a:rPr lang="cs-CZ" dirty="0"/>
              <a:t>“, které jsou zaměřeny právě na dodržování doporučení. Mechanismus „</a:t>
            </a:r>
            <a:r>
              <a:rPr lang="cs-CZ" dirty="0" err="1"/>
              <a:t>naming</a:t>
            </a:r>
            <a:r>
              <a:rPr lang="cs-CZ" dirty="0"/>
              <a:t> and </a:t>
            </a:r>
            <a:r>
              <a:rPr lang="cs-CZ" dirty="0" err="1"/>
              <a:t>shaming</a:t>
            </a:r>
            <a:r>
              <a:rPr lang="cs-CZ" dirty="0"/>
              <a:t>“ je mechanismus, který je známý z praxe OECD</a:t>
            </a:r>
            <a:r>
              <a:rPr lang="en-GB" dirty="0"/>
              <a:t> </a:t>
            </a:r>
            <a:r>
              <a:rPr lang="cs-CZ" dirty="0"/>
              <a:t>Tento mechanismus vychází z čl. 17 odst. 1 Nařízení ESRB. Adresát doporučení (Komise, jeden nebo více členských států, jeden nebo více ESA orgánů, jeden nebo více národních dohledových orgánů) je povinen informovat ESRB a Radu o přijatých opatření po obdržení doporučení nebo musí zdůvodnit svou nečinnost. Pokud ESRB není spokojena s konkrétním jednáním nebo vysvětlením, může o věci bezodkladně informovat Radu nebo ESA. </a:t>
            </a:r>
            <a:endParaRPr lang="en-GB" dirty="0"/>
          </a:p>
          <a:p>
            <a:r>
              <a:rPr lang="cs-CZ" dirty="0"/>
              <a:t>OECD tento mechanismus využívá při identifikaci daňových rájů nebo v rámci boje proti praní špinavých peněz. Viz. např. “Name and </a:t>
            </a:r>
            <a:r>
              <a:rPr lang="cs-CZ" dirty="0" err="1"/>
              <a:t>shame</a:t>
            </a:r>
            <a:r>
              <a:rPr lang="cs-CZ" dirty="0"/>
              <a:t>” </a:t>
            </a:r>
            <a:r>
              <a:rPr lang="cs-CZ" dirty="0" err="1"/>
              <a:t>can</a:t>
            </a:r>
            <a:r>
              <a:rPr lang="cs-CZ" dirty="0"/>
              <a:t> </a:t>
            </a:r>
            <a:r>
              <a:rPr lang="cs-CZ" dirty="0" err="1"/>
              <a:t>work</a:t>
            </a:r>
            <a:r>
              <a:rPr lang="cs-CZ" dirty="0"/>
              <a:t> </a:t>
            </a:r>
            <a:r>
              <a:rPr lang="cs-CZ" dirty="0" err="1"/>
              <a:t>for</a:t>
            </a:r>
            <a:r>
              <a:rPr lang="cs-CZ" dirty="0"/>
              <a:t> </a:t>
            </a:r>
            <a:r>
              <a:rPr lang="cs-CZ" dirty="0" err="1"/>
              <a:t>money</a:t>
            </a:r>
            <a:r>
              <a:rPr lang="cs-CZ" dirty="0"/>
              <a:t> </a:t>
            </a:r>
            <a:r>
              <a:rPr lang="cs-CZ" dirty="0" err="1"/>
              <a:t>laundering</a:t>
            </a:r>
            <a:r>
              <a:rPr lang="cs-CZ" dirty="0"/>
              <a:t>. </a:t>
            </a:r>
            <a:r>
              <a:rPr lang="cs-CZ" i="1" dirty="0"/>
              <a:t>OECD</a:t>
            </a:r>
            <a:endParaRPr lang="en-GB" dirty="0"/>
          </a:p>
        </p:txBody>
      </p:sp>
    </p:spTree>
    <p:extLst>
      <p:ext uri="{BB962C8B-B14F-4D97-AF65-F5344CB8AC3E}">
        <p14:creationId xmlns:p14="http://schemas.microsoft.com/office/powerpoint/2010/main" val="2051515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MIKRO - ESA</a:t>
            </a:r>
          </a:p>
        </p:txBody>
      </p:sp>
      <p:sp>
        <p:nvSpPr>
          <p:cNvPr id="3" name="Zástupný symbol pro obsah 2"/>
          <p:cNvSpPr>
            <a:spLocks noGrp="1"/>
          </p:cNvSpPr>
          <p:nvPr>
            <p:ph idx="1"/>
          </p:nvPr>
        </p:nvSpPr>
        <p:spPr/>
        <p:txBody>
          <a:bodyPr/>
          <a:lstStyle/>
          <a:p>
            <a:pPr algn="ctr"/>
            <a:endParaRPr lang="en-GB"/>
          </a:p>
          <a:p>
            <a:pPr algn="ctr"/>
            <a:r>
              <a:rPr lang="en-GB"/>
              <a:t>Board </a:t>
            </a:r>
            <a:r>
              <a:rPr lang="en-GB" dirty="0"/>
              <a:t>of appeal</a:t>
            </a:r>
          </a:p>
          <a:p>
            <a:pPr algn="ctr"/>
            <a:r>
              <a:rPr lang="en-GB" dirty="0"/>
              <a:t>Joint Committee</a:t>
            </a:r>
          </a:p>
          <a:p>
            <a:pPr algn="ctr"/>
            <a:r>
              <a:rPr lang="en-GB" dirty="0"/>
              <a:t>EBA – EIOPA - ESMA</a:t>
            </a:r>
          </a:p>
        </p:txBody>
      </p:sp>
    </p:spTree>
    <p:extLst>
      <p:ext uri="{BB962C8B-B14F-4D97-AF65-F5344CB8AC3E}">
        <p14:creationId xmlns:p14="http://schemas.microsoft.com/office/powerpoint/2010/main" val="12278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EU agencies</a:t>
            </a:r>
          </a:p>
        </p:txBody>
      </p:sp>
      <p:sp>
        <p:nvSpPr>
          <p:cNvPr id="3" name="Zástupný symbol pro obsah 2"/>
          <p:cNvSpPr>
            <a:spLocks noGrp="1"/>
          </p:cNvSpPr>
          <p:nvPr>
            <p:ph idx="1"/>
          </p:nvPr>
        </p:nvSpPr>
        <p:spPr>
          <a:xfrm>
            <a:off x="2231136" y="2273417"/>
            <a:ext cx="7729728" cy="3850545"/>
          </a:xfrm>
        </p:spPr>
        <p:txBody>
          <a:bodyPr>
            <a:normAutofit/>
          </a:bodyPr>
          <a:lstStyle/>
          <a:p>
            <a:pPr lvl="1" algn="just"/>
            <a:r>
              <a:rPr lang="cs-CZ" b="1" dirty="0"/>
              <a:t>Evropský výbor pro systémová rizika (</a:t>
            </a:r>
            <a:r>
              <a:rPr lang="cs-CZ" b="1" dirty="0" err="1"/>
              <a:t>European</a:t>
            </a:r>
            <a:r>
              <a:rPr lang="cs-CZ" b="1" dirty="0"/>
              <a:t> </a:t>
            </a:r>
            <a:r>
              <a:rPr lang="cs-CZ" b="1" dirty="0" err="1"/>
              <a:t>Systemic</a:t>
            </a:r>
            <a:r>
              <a:rPr lang="cs-CZ" b="1" dirty="0"/>
              <a:t> Risk </a:t>
            </a:r>
            <a:r>
              <a:rPr lang="cs-CZ" b="1" dirty="0" err="1"/>
              <a:t>Board</a:t>
            </a:r>
            <a:r>
              <a:rPr lang="cs-CZ" b="1" dirty="0"/>
              <a:t>, </a:t>
            </a:r>
            <a:r>
              <a:rPr lang="cs-CZ" dirty="0"/>
              <a:t>ESRB) obezřetnostní dohled z makroekonomického pohledu. </a:t>
            </a:r>
            <a:r>
              <a:rPr lang="cs-CZ" dirty="0" err="1"/>
              <a:t>Naming</a:t>
            </a:r>
            <a:r>
              <a:rPr lang="cs-CZ" dirty="0"/>
              <a:t> and </a:t>
            </a:r>
            <a:r>
              <a:rPr lang="cs-CZ" dirty="0" err="1"/>
              <a:t>shaming</a:t>
            </a:r>
            <a:r>
              <a:rPr lang="cs-CZ" dirty="0"/>
              <a:t>, nikoliv závazné rozhodnutí. Problém nezjištěných rizik, nebo na druhé straně falešných varování -&gt; pokles reputace. </a:t>
            </a:r>
            <a:endParaRPr lang="cs-CZ" altLang="cs-CZ" dirty="0"/>
          </a:p>
          <a:p>
            <a:pPr lvl="1" algn="just"/>
            <a:r>
              <a:rPr lang="cs-CZ" altLang="cs-CZ" dirty="0"/>
              <a:t>Výbor evropských orgánů bankovního dohledu (CEBS) nahrazený </a:t>
            </a:r>
            <a:r>
              <a:rPr lang="cs-CZ" altLang="cs-CZ" b="1" dirty="0"/>
              <a:t>Evropským orgánem pro bankovnictví </a:t>
            </a:r>
            <a:r>
              <a:rPr lang="cs-CZ" altLang="cs-CZ" dirty="0"/>
              <a:t>(</a:t>
            </a:r>
            <a:r>
              <a:rPr lang="cs-CZ" altLang="cs-CZ" dirty="0" err="1"/>
              <a:t>European</a:t>
            </a:r>
            <a:r>
              <a:rPr lang="cs-CZ" altLang="cs-CZ" dirty="0"/>
              <a:t> Banking </a:t>
            </a:r>
            <a:r>
              <a:rPr lang="cs-CZ" altLang="cs-CZ" dirty="0" err="1"/>
              <a:t>Authority</a:t>
            </a:r>
            <a:r>
              <a:rPr lang="cs-CZ" altLang="cs-CZ" dirty="0"/>
              <a:t>, EBA), </a:t>
            </a:r>
          </a:p>
          <a:p>
            <a:pPr lvl="1" algn="just"/>
            <a:r>
              <a:rPr lang="cs-CZ" altLang="cs-CZ" dirty="0"/>
              <a:t>Výbor evropských dozorových orgánů nad kapitálovým trhem (CESR) </a:t>
            </a:r>
            <a:r>
              <a:rPr lang="cs-CZ" altLang="cs-CZ" b="1" dirty="0"/>
              <a:t>Evropským orgánem pro </a:t>
            </a:r>
            <a:r>
              <a:rPr lang="en-US" altLang="cs-CZ" b="1" dirty="0" err="1"/>
              <a:t>cenné</a:t>
            </a:r>
            <a:r>
              <a:rPr lang="en-US" altLang="cs-CZ" b="1" dirty="0"/>
              <a:t> </a:t>
            </a:r>
            <a:r>
              <a:rPr lang="en-US" altLang="cs-CZ" b="1" dirty="0" err="1"/>
              <a:t>papíry</a:t>
            </a:r>
            <a:r>
              <a:rPr lang="en-US" altLang="cs-CZ" b="1" dirty="0"/>
              <a:t> a </a:t>
            </a:r>
            <a:r>
              <a:rPr lang="en-US" altLang="cs-CZ" b="1" dirty="0" err="1"/>
              <a:t>trhy</a:t>
            </a:r>
            <a:r>
              <a:rPr lang="en-US" altLang="cs-CZ" b="1" dirty="0"/>
              <a:t> (European Securities and Markets Authority, ESMA) a</a:t>
            </a:r>
            <a:endParaRPr lang="cs-CZ" altLang="cs-CZ" b="1" dirty="0"/>
          </a:p>
          <a:p>
            <a:pPr lvl="1" algn="just"/>
            <a:r>
              <a:rPr lang="cs-CZ" altLang="cs-CZ" dirty="0"/>
              <a:t>Výbor evropských dozorových orgánů nad pojišťovnami a zaměstnaneckými penzijními fondy (CEIOPS) nahrazený </a:t>
            </a:r>
            <a:r>
              <a:rPr lang="cs-CZ" altLang="cs-CZ" b="1" dirty="0"/>
              <a:t>Evropským orgánem pro pojišťovnictví a zaměstnanecké penzijní pojištění (EIOPA)</a:t>
            </a:r>
            <a:endParaRPr lang="cs-CZ" altLang="cs-CZ" dirty="0"/>
          </a:p>
          <a:p>
            <a:endParaRPr lang="en-GB" dirty="0"/>
          </a:p>
        </p:txBody>
      </p:sp>
    </p:spTree>
    <p:extLst>
      <p:ext uri="{BB962C8B-B14F-4D97-AF65-F5344CB8AC3E}">
        <p14:creationId xmlns:p14="http://schemas.microsoft.com/office/powerpoint/2010/main" val="124020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Regulace</a:t>
            </a:r>
            <a:r>
              <a:rPr lang="en-GB" dirty="0"/>
              <a:t> / </a:t>
            </a:r>
            <a:r>
              <a:rPr lang="en-GB" dirty="0" err="1"/>
              <a:t>Dohled</a:t>
            </a:r>
            <a:r>
              <a:rPr lang="en-GB" dirty="0"/>
              <a:t> / </a:t>
            </a:r>
            <a:r>
              <a:rPr lang="en-GB" dirty="0" err="1"/>
              <a:t>Dozor</a:t>
            </a:r>
            <a:endParaRPr lang="en-GB" dirty="0"/>
          </a:p>
        </p:txBody>
      </p:sp>
      <p:sp>
        <p:nvSpPr>
          <p:cNvPr id="3" name="Zástupný symbol pro obsah 2"/>
          <p:cNvSpPr>
            <a:spLocks noGrp="1"/>
          </p:cNvSpPr>
          <p:nvPr>
            <p:ph idx="1"/>
          </p:nvPr>
        </p:nvSpPr>
        <p:spPr>
          <a:xfrm>
            <a:off x="2231136" y="2281806"/>
            <a:ext cx="7729728" cy="4328719"/>
          </a:xfrm>
        </p:spPr>
        <p:txBody>
          <a:bodyPr/>
          <a:lstStyle/>
          <a:p>
            <a:r>
              <a:rPr lang="cs-CZ" altLang="cs-CZ" b="1" dirty="0"/>
              <a:t>Regulaci (</a:t>
            </a:r>
            <a:r>
              <a:rPr lang="cs-CZ" altLang="cs-CZ" b="1" dirty="0" err="1"/>
              <a:t>regulation</a:t>
            </a:r>
            <a:r>
              <a:rPr lang="cs-CZ" altLang="cs-CZ" b="1" dirty="0"/>
              <a:t>) chápeme jako stanovení určitých podmínek a pravidel </a:t>
            </a:r>
            <a:r>
              <a:rPr lang="cs-CZ" altLang="cs-CZ" dirty="0"/>
              <a:t>podnikání na příslušném úseku regulace. Tato pravidla mohou být zakotvena nejen v zákonných normách a podzákonných normách324 národního práva, ale také v právu evropském a mezinárodním.</a:t>
            </a:r>
          </a:p>
          <a:p>
            <a:r>
              <a:rPr lang="cs-CZ" altLang="cs-CZ" b="1" dirty="0"/>
              <a:t>Kontrola </a:t>
            </a:r>
            <a:r>
              <a:rPr lang="cs-CZ" altLang="cs-CZ" dirty="0"/>
              <a:t>je obecným pojmem, který v sobě zahrnuje Dohled i Dozor.</a:t>
            </a:r>
          </a:p>
          <a:p>
            <a:r>
              <a:rPr lang="cs-CZ" altLang="cs-CZ" b="1" dirty="0"/>
              <a:t>Dohled/supervize (</a:t>
            </a:r>
            <a:r>
              <a:rPr lang="cs-CZ" altLang="cs-CZ" b="1" dirty="0" err="1"/>
              <a:t>supervision</a:t>
            </a:r>
            <a:r>
              <a:rPr lang="cs-CZ" altLang="cs-CZ" b="1" dirty="0"/>
              <a:t>) nad finančním systémem pak představuje kontrolu </a:t>
            </a:r>
            <a:r>
              <a:rPr lang="cs-CZ" altLang="cs-CZ" dirty="0"/>
              <a:t>dodržování pravidel činnosti, včetně případného vyvozování sankcí při neplnění pravidel a to nikoliv státem, ale institucí, na kterou je tato pravomoc přenesena - ČNB</a:t>
            </a:r>
          </a:p>
          <a:p>
            <a:r>
              <a:rPr lang="cs-CZ" altLang="cs-CZ" b="1" dirty="0"/>
              <a:t>Dozor</a:t>
            </a:r>
            <a:r>
              <a:rPr lang="cs-CZ" altLang="cs-CZ" dirty="0"/>
              <a:t> – vykonávaná kontrola státem, či jeho orgány</a:t>
            </a:r>
          </a:p>
          <a:p>
            <a:endParaRPr lang="cs-CZ" altLang="cs-CZ" dirty="0"/>
          </a:p>
          <a:p>
            <a:r>
              <a:rPr lang="cs-CZ" altLang="cs-CZ" u="sng" dirty="0"/>
              <a:t>NA FINANČNÍM TRHU mluvíme tedy zejména o DOHLEDU</a:t>
            </a:r>
          </a:p>
          <a:p>
            <a:pPr marL="0" indent="0">
              <a:buNone/>
            </a:pPr>
            <a:endParaRPr lang="en-GB" dirty="0"/>
          </a:p>
        </p:txBody>
      </p:sp>
    </p:spTree>
    <p:extLst>
      <p:ext uri="{BB962C8B-B14F-4D97-AF65-F5344CB8AC3E}">
        <p14:creationId xmlns:p14="http://schemas.microsoft.com/office/powerpoint/2010/main" val="369705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Mezinárodní</a:t>
            </a:r>
            <a:r>
              <a:rPr lang="en-GB" dirty="0"/>
              <a:t> </a:t>
            </a:r>
            <a:r>
              <a:rPr lang="en-GB" dirty="0" err="1"/>
              <a:t>dohled</a:t>
            </a:r>
            <a:r>
              <a:rPr lang="en-GB" dirty="0"/>
              <a:t> </a:t>
            </a:r>
          </a:p>
        </p:txBody>
      </p:sp>
      <p:sp>
        <p:nvSpPr>
          <p:cNvPr id="3" name="Zástupný symbol pro obsah 2"/>
          <p:cNvSpPr>
            <a:spLocks noGrp="1"/>
          </p:cNvSpPr>
          <p:nvPr>
            <p:ph idx="1"/>
          </p:nvPr>
        </p:nvSpPr>
        <p:spPr>
          <a:xfrm>
            <a:off x="2231136" y="2365695"/>
            <a:ext cx="7729728" cy="4492305"/>
          </a:xfrm>
        </p:spPr>
        <p:txBody>
          <a:bodyPr>
            <a:normAutofit lnSpcReduction="10000"/>
          </a:bodyPr>
          <a:lstStyle/>
          <a:p>
            <a:r>
              <a:rPr lang="cs-CZ" altLang="cs-CZ" dirty="0"/>
              <a:t>Systém tří tzv. „</a:t>
            </a:r>
            <a:r>
              <a:rPr lang="cs-CZ" altLang="cs-CZ" dirty="0" err="1"/>
              <a:t>Core</a:t>
            </a:r>
            <a:r>
              <a:rPr lang="cs-CZ" altLang="cs-CZ" dirty="0"/>
              <a:t> </a:t>
            </a:r>
            <a:r>
              <a:rPr lang="cs-CZ" altLang="cs-CZ" dirty="0" err="1"/>
              <a:t>principles</a:t>
            </a:r>
            <a:r>
              <a:rPr lang="cs-CZ" altLang="cs-CZ" dirty="0"/>
              <a:t>“</a:t>
            </a:r>
          </a:p>
          <a:p>
            <a:pPr lvl="1"/>
            <a:r>
              <a:rPr lang="cs-CZ" altLang="cs-CZ" sz="2000" b="1" dirty="0"/>
              <a:t>Basilejský výbor pro bankovní dohled (BCB</a:t>
            </a:r>
            <a:r>
              <a:rPr lang="en-GB" altLang="cs-CZ" sz="2000" b="1" dirty="0"/>
              <a:t>S</a:t>
            </a:r>
            <a:r>
              <a:rPr lang="cs-CZ" altLang="cs-CZ" sz="2000" b="1" dirty="0"/>
              <a:t>) </a:t>
            </a:r>
            <a:r>
              <a:rPr lang="cs-CZ" altLang="cs-CZ" sz="1500" dirty="0"/>
              <a:t>http://www.bis.org/bcbs/about.htm?m=3%7C14%7C573</a:t>
            </a:r>
            <a:endParaRPr lang="en-GB" altLang="cs-CZ" sz="2000" b="1" dirty="0"/>
          </a:p>
          <a:p>
            <a:pPr marL="228600" lvl="1" indent="0">
              <a:buNone/>
            </a:pPr>
            <a:r>
              <a:rPr lang="cs-CZ" altLang="cs-CZ" sz="1900" b="1" dirty="0"/>
              <a:t>a </a:t>
            </a:r>
            <a:r>
              <a:rPr lang="cs-CZ" altLang="cs-CZ" sz="1900" dirty="0"/>
              <a:t>Klíčové principy pro efektivní bankovní regulaci</a:t>
            </a:r>
            <a:r>
              <a:rPr lang="en-GB" altLang="cs-CZ" sz="1900" dirty="0"/>
              <a:t>, Financial stability institute</a:t>
            </a:r>
            <a:endParaRPr lang="cs-CZ" altLang="cs-CZ" sz="1900" dirty="0"/>
          </a:p>
          <a:p>
            <a:pPr lvl="2"/>
            <a:r>
              <a:rPr lang="en-US" altLang="cs-CZ" dirty="0"/>
              <a:t>+ Financial Stability Board - monitor</a:t>
            </a:r>
            <a:r>
              <a:rPr lang="cs-CZ" altLang="cs-CZ" dirty="0" err="1"/>
              <a:t>uje</a:t>
            </a:r>
            <a:r>
              <a:rPr lang="en-US" altLang="cs-CZ" dirty="0"/>
              <a:t> a </a:t>
            </a:r>
            <a:r>
              <a:rPr lang="en-US" altLang="cs-CZ" dirty="0" err="1"/>
              <a:t>dává</a:t>
            </a:r>
            <a:r>
              <a:rPr lang="en-US" altLang="cs-CZ" dirty="0"/>
              <a:t> </a:t>
            </a:r>
            <a:r>
              <a:rPr lang="en-US" altLang="cs-CZ" dirty="0" err="1"/>
              <a:t>doporučení</a:t>
            </a:r>
            <a:r>
              <a:rPr lang="en-US" altLang="cs-CZ" dirty="0"/>
              <a:t> </a:t>
            </a:r>
            <a:r>
              <a:rPr lang="en-US" altLang="cs-CZ" dirty="0" err="1"/>
              <a:t>týkající</a:t>
            </a:r>
            <a:r>
              <a:rPr lang="en-US" altLang="cs-CZ" dirty="0"/>
              <a:t> se </a:t>
            </a:r>
            <a:r>
              <a:rPr lang="en-US" altLang="cs-CZ" dirty="0" err="1"/>
              <a:t>globálního</a:t>
            </a:r>
            <a:r>
              <a:rPr lang="en-US" altLang="cs-CZ" dirty="0"/>
              <a:t> </a:t>
            </a:r>
            <a:r>
              <a:rPr lang="en-US" altLang="cs-CZ" dirty="0" err="1"/>
              <a:t>finančního</a:t>
            </a:r>
            <a:r>
              <a:rPr lang="en-US" altLang="cs-CZ" dirty="0"/>
              <a:t> </a:t>
            </a:r>
            <a:r>
              <a:rPr lang="en-US" altLang="cs-CZ" dirty="0" err="1"/>
              <a:t>systému</a:t>
            </a:r>
            <a:r>
              <a:rPr lang="en-US" altLang="cs-CZ" dirty="0"/>
              <a:t>. </a:t>
            </a:r>
            <a:r>
              <a:rPr lang="cs-CZ" altLang="cs-CZ" dirty="0"/>
              <a:t>P</a:t>
            </a:r>
            <a:r>
              <a:rPr lang="en-US" altLang="cs-CZ" dirty="0" err="1"/>
              <a:t>odporuje</a:t>
            </a:r>
            <a:r>
              <a:rPr lang="en-US" altLang="cs-CZ" dirty="0"/>
              <a:t> </a:t>
            </a:r>
            <a:r>
              <a:rPr lang="en-US" altLang="cs-CZ" dirty="0" err="1"/>
              <a:t>mezinárodní</a:t>
            </a:r>
            <a:r>
              <a:rPr lang="en-US" altLang="cs-CZ" dirty="0"/>
              <a:t> </a:t>
            </a:r>
            <a:r>
              <a:rPr lang="en-US" altLang="cs-CZ" dirty="0" err="1"/>
              <a:t>finanční</a:t>
            </a:r>
            <a:r>
              <a:rPr lang="en-US" altLang="cs-CZ" dirty="0"/>
              <a:t> </a:t>
            </a:r>
            <a:r>
              <a:rPr lang="en-US" altLang="cs-CZ" dirty="0" err="1"/>
              <a:t>stabilitu</a:t>
            </a:r>
            <a:r>
              <a:rPr lang="en-US" altLang="cs-CZ" dirty="0"/>
              <a:t>.</a:t>
            </a:r>
          </a:p>
          <a:p>
            <a:pPr lvl="1"/>
            <a:r>
              <a:rPr lang="cs-CZ" altLang="cs-CZ" sz="2000" b="1" dirty="0"/>
              <a:t>Mezinárodní asociace orgánů dohledů v pojišťovnictví a (IAIS) a </a:t>
            </a:r>
            <a:r>
              <a:rPr lang="cs-CZ" altLang="cs-CZ" sz="2000" dirty="0"/>
              <a:t>Klíčové principy pojišťovnictví</a:t>
            </a:r>
            <a:endParaRPr lang="cs-CZ" altLang="cs-CZ" sz="2000" b="1" dirty="0"/>
          </a:p>
          <a:p>
            <a:pPr lvl="1"/>
            <a:r>
              <a:rPr lang="cs-CZ" altLang="cs-CZ" sz="2000" b="1" dirty="0"/>
              <a:t>Mezinárodní organizace komisí pro cenné papíry (IOSCO) a</a:t>
            </a:r>
            <a:r>
              <a:rPr lang="cs-CZ" altLang="cs-CZ" sz="2000" dirty="0"/>
              <a:t> Cíle a principy pro oblast kapitálových trhů a jejich regulace</a:t>
            </a:r>
          </a:p>
          <a:p>
            <a:r>
              <a:rPr lang="cs-CZ" altLang="cs-CZ" dirty="0"/>
              <a:t>Napříč spektrem </a:t>
            </a:r>
          </a:p>
          <a:p>
            <a:pPr lvl="1"/>
            <a:r>
              <a:rPr lang="cs-CZ" altLang="cs-CZ" b="1" dirty="0"/>
              <a:t>Finančně-akční výbor proti praní špinavých peněz </a:t>
            </a:r>
            <a:r>
              <a:rPr lang="cs-CZ" altLang="cs-CZ" dirty="0"/>
              <a:t>(FATF) a jeho 40 doporučení</a:t>
            </a:r>
          </a:p>
          <a:p>
            <a:pPr marL="0" indent="0">
              <a:buNone/>
            </a:pPr>
            <a:endParaRPr lang="en-GB" dirty="0"/>
          </a:p>
        </p:txBody>
      </p:sp>
    </p:spTree>
    <p:extLst>
      <p:ext uri="{BB962C8B-B14F-4D97-AF65-F5344CB8AC3E}">
        <p14:creationId xmlns:p14="http://schemas.microsoft.com/office/powerpoint/2010/main" val="4068565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BCB</a:t>
            </a:r>
            <a:r>
              <a:rPr lang="en-GB" altLang="cs-CZ" b="1" dirty="0"/>
              <a:t>S a FSB -&gt; G-SIB</a:t>
            </a:r>
            <a:endParaRPr lang="en-GB" dirty="0"/>
          </a:p>
        </p:txBody>
      </p:sp>
      <p:sp>
        <p:nvSpPr>
          <p:cNvPr id="3" name="Zástupný symbol pro obsah 2"/>
          <p:cNvSpPr>
            <a:spLocks noGrp="1"/>
          </p:cNvSpPr>
          <p:nvPr>
            <p:ph idx="1"/>
          </p:nvPr>
        </p:nvSpPr>
        <p:spPr>
          <a:xfrm>
            <a:off x="2231136" y="2306972"/>
            <a:ext cx="7729728" cy="4362276"/>
          </a:xfrm>
        </p:spPr>
        <p:txBody>
          <a:bodyPr>
            <a:normAutofit/>
          </a:bodyPr>
          <a:lstStyle/>
          <a:p>
            <a:r>
              <a:rPr lang="cs-CZ" dirty="0" err="1"/>
              <a:t>Global</a:t>
            </a:r>
            <a:r>
              <a:rPr lang="cs-CZ" dirty="0"/>
              <a:t> </a:t>
            </a:r>
            <a:r>
              <a:rPr lang="cs-CZ" dirty="0" err="1"/>
              <a:t>systemically</a:t>
            </a:r>
            <a:r>
              <a:rPr lang="cs-CZ" dirty="0"/>
              <a:t> </a:t>
            </a:r>
            <a:r>
              <a:rPr lang="cs-CZ" dirty="0" err="1"/>
              <a:t>important</a:t>
            </a:r>
            <a:r>
              <a:rPr lang="cs-CZ" dirty="0"/>
              <a:t> </a:t>
            </a:r>
            <a:r>
              <a:rPr lang="cs-CZ" dirty="0" err="1"/>
              <a:t>banks</a:t>
            </a:r>
            <a:endParaRPr lang="cs-CZ" dirty="0"/>
          </a:p>
          <a:p>
            <a:pPr marL="114300" indent="0">
              <a:buNone/>
            </a:pPr>
            <a:r>
              <a:rPr lang="cs-CZ" sz="900" dirty="0"/>
              <a:t>http://www.financialstabilityboard.org/wp-content/uploads/r_141106b.pdf</a:t>
            </a:r>
          </a:p>
          <a:p>
            <a:pPr marL="114300" indent="0" algn="just">
              <a:buNone/>
            </a:pPr>
            <a:r>
              <a:rPr lang="cs-CZ" dirty="0"/>
              <a:t>- </a:t>
            </a:r>
            <a:r>
              <a:rPr lang="cs-CZ" dirty="0" err="1"/>
              <a:t>total</a:t>
            </a:r>
            <a:r>
              <a:rPr lang="cs-CZ" dirty="0"/>
              <a:t> </a:t>
            </a:r>
            <a:r>
              <a:rPr lang="cs-CZ" dirty="0" err="1"/>
              <a:t>loss-absorbing</a:t>
            </a:r>
            <a:r>
              <a:rPr lang="cs-CZ" dirty="0"/>
              <a:t> </a:t>
            </a:r>
            <a:r>
              <a:rPr lang="cs-CZ" dirty="0" err="1"/>
              <a:t>capacity</a:t>
            </a:r>
            <a:r>
              <a:rPr lang="cs-CZ" dirty="0"/>
              <a:t> (TLAC) – Pravidlo kapitálové přiměřenosti – pomáhá budovat vyšší kapitálové rezervy </a:t>
            </a:r>
            <a:r>
              <a:rPr lang="en-US" dirty="0"/>
              <a:t> </a:t>
            </a:r>
            <a:r>
              <a:rPr lang="en-US" dirty="0" err="1"/>
              <a:t>za</a:t>
            </a:r>
            <a:r>
              <a:rPr lang="en-US" dirty="0"/>
              <a:t> </a:t>
            </a:r>
            <a:r>
              <a:rPr lang="en-US" dirty="0" err="1"/>
              <a:t>účelem</a:t>
            </a:r>
            <a:r>
              <a:rPr lang="en-US" dirty="0"/>
              <a:t> </a:t>
            </a:r>
            <a:r>
              <a:rPr lang="en-US" dirty="0" err="1"/>
              <a:t>připravenosti</a:t>
            </a:r>
            <a:r>
              <a:rPr lang="en-US" dirty="0"/>
              <a:t> </a:t>
            </a:r>
            <a:r>
              <a:rPr lang="en-US" dirty="0" err="1"/>
              <a:t>reagovat</a:t>
            </a:r>
            <a:r>
              <a:rPr lang="en-US" dirty="0"/>
              <a:t> </a:t>
            </a:r>
            <a:r>
              <a:rPr lang="en-US" dirty="0" err="1"/>
              <a:t>na</a:t>
            </a:r>
            <a:r>
              <a:rPr lang="en-US" dirty="0"/>
              <a:t> </a:t>
            </a:r>
            <a:r>
              <a:rPr lang="en-US" dirty="0" err="1"/>
              <a:t>krizové</a:t>
            </a:r>
            <a:r>
              <a:rPr lang="en-US" dirty="0"/>
              <a:t> </a:t>
            </a:r>
            <a:r>
              <a:rPr lang="en-US" dirty="0" err="1"/>
              <a:t>situace</a:t>
            </a:r>
            <a:endParaRPr lang="cs-CZ" dirty="0"/>
          </a:p>
          <a:p>
            <a:pPr marL="114300" indent="0">
              <a:buNone/>
            </a:pPr>
            <a:endParaRPr lang="cs-CZ" dirty="0"/>
          </a:p>
          <a:p>
            <a:pPr marL="114300" indent="0">
              <a:buNone/>
            </a:pPr>
            <a:r>
              <a:rPr lang="cs-CZ" b="1" dirty="0"/>
              <a:t>? </a:t>
            </a:r>
            <a:r>
              <a:rPr lang="cs-CZ" b="1" dirty="0" err="1"/>
              <a:t>Přeregulace</a:t>
            </a:r>
            <a:r>
              <a:rPr lang="cs-CZ" b="1" dirty="0"/>
              <a:t> - OVERKILL ?</a:t>
            </a:r>
            <a:r>
              <a:rPr lang="cs-CZ" dirty="0"/>
              <a:t>  Pro GSIB, které jsou také EU významné banky a to kvůli novému robustnímu MREL (Minimum </a:t>
            </a:r>
            <a:r>
              <a:rPr lang="cs-CZ" dirty="0" err="1"/>
              <a:t>Requirement</a:t>
            </a:r>
            <a:r>
              <a:rPr lang="cs-CZ" dirty="0"/>
              <a:t> </a:t>
            </a:r>
            <a:r>
              <a:rPr lang="cs-CZ" dirty="0" err="1"/>
              <a:t>for</a:t>
            </a:r>
            <a:r>
              <a:rPr lang="cs-CZ" dirty="0"/>
              <a:t> </a:t>
            </a:r>
            <a:r>
              <a:rPr lang="cs-CZ" dirty="0" err="1"/>
              <a:t>own</a:t>
            </a:r>
            <a:r>
              <a:rPr lang="cs-CZ" dirty="0"/>
              <a:t> </a:t>
            </a:r>
            <a:r>
              <a:rPr lang="cs-CZ" dirty="0" err="1"/>
              <a:t>funds</a:t>
            </a:r>
            <a:r>
              <a:rPr lang="cs-CZ" dirty="0"/>
              <a:t> and </a:t>
            </a:r>
            <a:r>
              <a:rPr lang="cs-CZ" dirty="0" err="1"/>
              <a:t>Eligible</a:t>
            </a:r>
            <a:r>
              <a:rPr lang="cs-CZ" dirty="0"/>
              <a:t> </a:t>
            </a:r>
            <a:r>
              <a:rPr lang="cs-CZ" dirty="0" err="1"/>
              <a:t>Liabilities</a:t>
            </a:r>
            <a:r>
              <a:rPr lang="cs-CZ" dirty="0"/>
              <a:t> od roku 2019). MREL je založen na stejném principu, ale trochu jinak se vypočítává.</a:t>
            </a:r>
          </a:p>
          <a:p>
            <a:endParaRPr lang="en-GB" dirty="0"/>
          </a:p>
        </p:txBody>
      </p:sp>
    </p:spTree>
    <p:extLst>
      <p:ext uri="{BB962C8B-B14F-4D97-AF65-F5344CB8AC3E}">
        <p14:creationId xmlns:p14="http://schemas.microsoft.com/office/powerpoint/2010/main" val="349289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Důvody</a:t>
            </a:r>
            <a:r>
              <a:rPr lang="en-GB" dirty="0"/>
              <a:t> </a:t>
            </a:r>
            <a:r>
              <a:rPr lang="en-GB" dirty="0" err="1"/>
              <a:t>zvýšené</a:t>
            </a:r>
            <a:r>
              <a:rPr lang="en-GB" dirty="0"/>
              <a:t> </a:t>
            </a:r>
            <a:r>
              <a:rPr lang="en-GB" dirty="0" err="1"/>
              <a:t>regulace</a:t>
            </a:r>
            <a:r>
              <a:rPr lang="en-GB" dirty="0"/>
              <a:t> a </a:t>
            </a:r>
            <a:r>
              <a:rPr lang="en-GB" dirty="0" err="1"/>
              <a:t>dohledu</a:t>
            </a:r>
            <a:endParaRPr lang="en-GB" dirty="0"/>
          </a:p>
        </p:txBody>
      </p:sp>
      <p:sp>
        <p:nvSpPr>
          <p:cNvPr id="3" name="Zástupný symbol pro obsah 2"/>
          <p:cNvSpPr>
            <a:spLocks noGrp="1"/>
          </p:cNvSpPr>
          <p:nvPr>
            <p:ph idx="1"/>
          </p:nvPr>
        </p:nvSpPr>
        <p:spPr>
          <a:xfrm>
            <a:off x="2231136" y="2290194"/>
            <a:ext cx="7729728" cy="4362276"/>
          </a:xfrm>
        </p:spPr>
        <p:txBody>
          <a:bodyPr>
            <a:normAutofit fontScale="92500" lnSpcReduction="20000"/>
          </a:bodyPr>
          <a:lstStyle/>
          <a:p>
            <a:pPr>
              <a:buFont typeface="Wingdings" pitchFamily="2" charset="2"/>
              <a:buChar char="§"/>
            </a:pPr>
            <a:r>
              <a:rPr lang="cs-CZ" altLang="cs-CZ" b="1" dirty="0"/>
              <a:t>SYSTEMIC REGULATION and SUPERVISION - systémové riziko,</a:t>
            </a:r>
          </a:p>
          <a:p>
            <a:pPr marL="0" indent="0">
              <a:buNone/>
            </a:pPr>
            <a:endParaRPr lang="cs-CZ" altLang="cs-CZ" b="1" dirty="0"/>
          </a:p>
          <a:p>
            <a:pPr>
              <a:buFont typeface="Wingdings" pitchFamily="2" charset="2"/>
              <a:buChar char="§"/>
            </a:pPr>
            <a:r>
              <a:rPr lang="cs-CZ" altLang="cs-CZ" b="1" dirty="0"/>
              <a:t>CONSUMER PROTECTION - riziko zneužití trhů (market abuse),</a:t>
            </a:r>
          </a:p>
          <a:p>
            <a:pPr>
              <a:buFont typeface="Wingdings" pitchFamily="2" charset="2"/>
              <a:buChar char="§"/>
            </a:pPr>
            <a:endParaRPr lang="cs-CZ" altLang="cs-CZ" b="1" dirty="0"/>
          </a:p>
          <a:p>
            <a:pPr>
              <a:buFont typeface="Wingdings" pitchFamily="2" charset="2"/>
              <a:buChar char="§"/>
            </a:pPr>
            <a:r>
              <a:rPr lang="cs-CZ" altLang="cs-CZ" b="1" dirty="0"/>
              <a:t>PRUDENTIAL REGULATION and SUPERVISION - regulace obezřetného podnikání finančních institucí a dohled nad nimi </a:t>
            </a:r>
          </a:p>
          <a:p>
            <a:pPr>
              <a:buFont typeface="Wingdings" pitchFamily="2" charset="2"/>
              <a:buChar char="§"/>
            </a:pPr>
            <a:endParaRPr lang="cs-CZ" altLang="cs-CZ" b="1" dirty="0"/>
          </a:p>
          <a:p>
            <a:pPr>
              <a:buFont typeface="Wingdings" pitchFamily="2" charset="2"/>
              <a:buChar char="§"/>
            </a:pPr>
            <a:r>
              <a:rPr lang="cs-CZ" altLang="cs-CZ" b="1" dirty="0"/>
              <a:t>zneužití dominantního postavení  </a:t>
            </a:r>
          </a:p>
          <a:p>
            <a:pPr>
              <a:buFont typeface="Wingdings" pitchFamily="2" charset="2"/>
              <a:buChar char="§"/>
            </a:pPr>
            <a:r>
              <a:rPr lang="cs-CZ" altLang="cs-CZ" b="1" dirty="0"/>
              <a:t>asymetrie informací</a:t>
            </a:r>
          </a:p>
          <a:p>
            <a:endParaRPr lang="cs-CZ" altLang="cs-CZ" b="1" dirty="0"/>
          </a:p>
          <a:p>
            <a:pPr marL="0" indent="0">
              <a:buNone/>
            </a:pPr>
            <a:r>
              <a:rPr lang="cs-CZ" altLang="cs-CZ" dirty="0"/>
              <a:t>K těmto tržním selháním lze přičlenit ještě další důvodu, a to </a:t>
            </a:r>
          </a:p>
          <a:p>
            <a:pPr>
              <a:buFont typeface="Wingdings" pitchFamily="2" charset="2"/>
              <a:buChar char="§"/>
            </a:pPr>
            <a:r>
              <a:rPr lang="cs-CZ" altLang="cs-CZ" b="1" dirty="0"/>
              <a:t>riziko trestněprávní, zejména ve smyslu legalizace výnosů z trestné činnosti.</a:t>
            </a:r>
            <a:endParaRPr lang="cs-CZ" altLang="cs-CZ" dirty="0"/>
          </a:p>
          <a:p>
            <a:endParaRPr lang="en-GB" dirty="0"/>
          </a:p>
        </p:txBody>
      </p:sp>
    </p:spTree>
    <p:extLst>
      <p:ext uri="{BB962C8B-B14F-4D97-AF65-F5344CB8AC3E}">
        <p14:creationId xmlns:p14="http://schemas.microsoft.com/office/powerpoint/2010/main" val="3529684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Evropská</a:t>
            </a:r>
            <a:r>
              <a:rPr lang="en-GB" dirty="0"/>
              <a:t> </a:t>
            </a:r>
            <a:r>
              <a:rPr lang="en-GB" dirty="0" err="1"/>
              <a:t>regulace</a:t>
            </a:r>
            <a:r>
              <a:rPr lang="en-GB" dirty="0"/>
              <a:t> a </a:t>
            </a:r>
            <a:r>
              <a:rPr lang="en-GB" dirty="0" err="1"/>
              <a:t>dohled</a:t>
            </a:r>
            <a:endParaRPr lang="en-GB" dirty="0"/>
          </a:p>
        </p:txBody>
      </p:sp>
      <p:sp>
        <p:nvSpPr>
          <p:cNvPr id="3" name="Zástupný symbol pro obsah 2"/>
          <p:cNvSpPr>
            <a:spLocks noGrp="1"/>
          </p:cNvSpPr>
          <p:nvPr>
            <p:ph idx="1"/>
          </p:nvPr>
        </p:nvSpPr>
        <p:spPr/>
        <p:txBody>
          <a:bodyPr/>
          <a:lstStyle/>
          <a:p>
            <a:pPr marL="0" indent="0">
              <a:buNone/>
            </a:pPr>
            <a:r>
              <a:rPr lang="cs-CZ" dirty="0"/>
              <a:t>Obecně k regulaci v rámci EU</a:t>
            </a:r>
          </a:p>
          <a:p>
            <a:r>
              <a:rPr lang="cs-CZ" dirty="0"/>
              <a:t>Primární prameny</a:t>
            </a:r>
          </a:p>
          <a:p>
            <a:r>
              <a:rPr lang="cs-CZ" dirty="0"/>
              <a:t>Sekundární prameny</a:t>
            </a:r>
          </a:p>
          <a:p>
            <a:pPr lvl="1"/>
            <a:r>
              <a:rPr lang="cs-CZ" dirty="0"/>
              <a:t>Směrnice</a:t>
            </a:r>
          </a:p>
          <a:p>
            <a:pPr lvl="1"/>
            <a:r>
              <a:rPr lang="cs-CZ" dirty="0"/>
              <a:t>Nařízení</a:t>
            </a:r>
          </a:p>
          <a:p>
            <a:r>
              <a:rPr lang="cs-CZ" dirty="0"/>
              <a:t>Judikatura ESD</a:t>
            </a:r>
          </a:p>
          <a:p>
            <a:endParaRPr lang="en-GB" dirty="0"/>
          </a:p>
        </p:txBody>
      </p:sp>
    </p:spTree>
    <p:extLst>
      <p:ext uri="{BB962C8B-B14F-4D97-AF65-F5344CB8AC3E}">
        <p14:creationId xmlns:p14="http://schemas.microsoft.com/office/powerpoint/2010/main" val="41906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Hlavní</a:t>
            </a:r>
            <a:r>
              <a:rPr lang="en-GB" dirty="0"/>
              <a:t> </a:t>
            </a:r>
            <a:r>
              <a:rPr lang="en-GB" dirty="0" err="1"/>
              <a:t>oblasti</a:t>
            </a:r>
            <a:r>
              <a:rPr lang="en-GB" dirty="0"/>
              <a:t> </a:t>
            </a:r>
            <a:r>
              <a:rPr lang="en-GB" dirty="0" err="1"/>
              <a:t>harmonizace</a:t>
            </a:r>
            <a:endParaRPr lang="en-GB" dirty="0"/>
          </a:p>
        </p:txBody>
      </p:sp>
      <p:sp>
        <p:nvSpPr>
          <p:cNvPr id="3" name="Zástupný symbol pro obsah 2"/>
          <p:cNvSpPr>
            <a:spLocks noGrp="1"/>
          </p:cNvSpPr>
          <p:nvPr>
            <p:ph idx="1"/>
          </p:nvPr>
        </p:nvSpPr>
        <p:spPr/>
        <p:txBody>
          <a:bodyPr/>
          <a:lstStyle/>
          <a:p>
            <a:r>
              <a:rPr lang="cs-CZ" dirty="0"/>
              <a:t>Poskytování finančních služeb</a:t>
            </a:r>
          </a:p>
          <a:p>
            <a:r>
              <a:rPr lang="cs-CZ" dirty="0"/>
              <a:t>Regulace a dohled nad finančními trhy</a:t>
            </a:r>
          </a:p>
          <a:p>
            <a:r>
              <a:rPr lang="cs-CZ" dirty="0"/>
              <a:t>Měnová regulace</a:t>
            </a:r>
          </a:p>
          <a:p>
            <a:pPr marL="0" indent="0">
              <a:buNone/>
            </a:pPr>
            <a:endParaRPr lang="en-GB" dirty="0"/>
          </a:p>
        </p:txBody>
      </p:sp>
    </p:spTree>
    <p:extLst>
      <p:ext uri="{BB962C8B-B14F-4D97-AF65-F5344CB8AC3E}">
        <p14:creationId xmlns:p14="http://schemas.microsoft.com/office/powerpoint/2010/main" val="3113123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Dohled</a:t>
            </a:r>
            <a:r>
              <a:rPr lang="en-GB" dirty="0"/>
              <a:t> </a:t>
            </a:r>
            <a:r>
              <a:rPr lang="en-GB" dirty="0" err="1"/>
              <a:t>nad</a:t>
            </a:r>
            <a:r>
              <a:rPr lang="en-GB" dirty="0"/>
              <a:t> </a:t>
            </a:r>
            <a:r>
              <a:rPr lang="en-GB" dirty="0" err="1"/>
              <a:t>konglomerÁTY</a:t>
            </a:r>
            <a:endParaRPr lang="en-GB" dirty="0"/>
          </a:p>
        </p:txBody>
      </p:sp>
      <p:sp>
        <p:nvSpPr>
          <p:cNvPr id="3" name="Zástupný symbol pro obsah 2"/>
          <p:cNvSpPr>
            <a:spLocks noGrp="1"/>
          </p:cNvSpPr>
          <p:nvPr>
            <p:ph idx="1"/>
          </p:nvPr>
        </p:nvSpPr>
        <p:spPr>
          <a:xfrm>
            <a:off x="2231136" y="2153412"/>
            <a:ext cx="7729728" cy="4457113"/>
          </a:xfrm>
        </p:spPr>
        <p:txBody>
          <a:bodyPr/>
          <a:lstStyle/>
          <a:p>
            <a:pPr algn="just"/>
            <a:r>
              <a:rPr lang="cs-CZ" dirty="0"/>
              <a:t>Systém obezřetného dohledu v rámci Evropské unie je založen na principu tzv. domovské země, kdy dohled nad mezinárodně působící finanční institucí je prováděn prostřednictvím orgánu dohledu domovské země, tedy země registrace/licence mateřské finanční instituce, oproti jejím pobočkám zřizovaným v jiných státech – hostitelských</a:t>
            </a:r>
            <a:endParaRPr lang="en-GB" dirty="0"/>
          </a:p>
          <a:p>
            <a:endParaRPr lang="en-GB" dirty="0"/>
          </a:p>
          <a:p>
            <a:pPr algn="just"/>
            <a:r>
              <a:rPr lang="cs-CZ" dirty="0"/>
              <a:t>finanční instituce</a:t>
            </a:r>
            <a:r>
              <a:rPr lang="en-GB" dirty="0"/>
              <a:t> </a:t>
            </a:r>
            <a:r>
              <a:rPr lang="en-GB" dirty="0" err="1"/>
              <a:t>mohou</a:t>
            </a:r>
            <a:r>
              <a:rPr lang="cs-CZ" dirty="0"/>
              <a:t> otevírat a provozovat pobočky bez právní subjektivity v jiných zemích EU, aniž by k tomu potřebovaly souhlas nebo povolení hostitelského státu</a:t>
            </a:r>
            <a:r>
              <a:rPr lang="en-GB" dirty="0"/>
              <a:t> – </a:t>
            </a:r>
            <a:r>
              <a:rPr lang="en-GB" dirty="0" err="1"/>
              <a:t>evropský</a:t>
            </a:r>
            <a:r>
              <a:rPr lang="en-GB" dirty="0"/>
              <a:t> pas.</a:t>
            </a:r>
            <a:endParaRPr lang="en-GB" dirty="0"/>
          </a:p>
        </p:txBody>
      </p:sp>
    </p:spTree>
    <p:extLst>
      <p:ext uri="{BB962C8B-B14F-4D97-AF65-F5344CB8AC3E}">
        <p14:creationId xmlns:p14="http://schemas.microsoft.com/office/powerpoint/2010/main" val="374461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Kolegia</a:t>
            </a:r>
            <a:r>
              <a:rPr lang="en-GB" dirty="0"/>
              <a:t> </a:t>
            </a:r>
            <a:r>
              <a:rPr lang="en-GB" dirty="0" err="1"/>
              <a:t>Dohledu</a:t>
            </a:r>
            <a:endParaRPr lang="en-GB" dirty="0"/>
          </a:p>
        </p:txBody>
      </p:sp>
      <p:sp>
        <p:nvSpPr>
          <p:cNvPr id="3" name="Zástupný symbol pro obsah 2"/>
          <p:cNvSpPr>
            <a:spLocks noGrp="1"/>
          </p:cNvSpPr>
          <p:nvPr>
            <p:ph idx="1"/>
          </p:nvPr>
        </p:nvSpPr>
        <p:spPr/>
        <p:txBody>
          <a:bodyPr>
            <a:normAutofit fontScale="92500" lnSpcReduction="20000"/>
          </a:bodyPr>
          <a:lstStyle/>
          <a:p>
            <a:r>
              <a:rPr lang="cs-CZ" dirty="0"/>
              <a:t>existovala již od 80 let 20 století</a:t>
            </a:r>
            <a:r>
              <a:rPr lang="en-GB" dirty="0"/>
              <a:t> </a:t>
            </a:r>
            <a:r>
              <a:rPr lang="en-GB" dirty="0" err="1"/>
              <a:t>ve</a:t>
            </a:r>
            <a:r>
              <a:rPr lang="en-GB" dirty="0"/>
              <a:t> </a:t>
            </a:r>
            <a:r>
              <a:rPr lang="en-GB" dirty="0" err="1"/>
              <a:t>formátu</a:t>
            </a:r>
            <a:r>
              <a:rPr lang="en-GB" dirty="0"/>
              <a:t> ad hoc</a:t>
            </a:r>
          </a:p>
          <a:p>
            <a:r>
              <a:rPr lang="cs-CZ" dirty="0"/>
              <a:t>zásadním krokem pro kolegia dohlížitelů byla úprava vztahů mezi domovskými a hostitelskými orgány dohledu vytvořena novelou směrnice CRD III</a:t>
            </a:r>
            <a:endParaRPr lang="en-GB" dirty="0"/>
          </a:p>
          <a:p>
            <a:pPr algn="just"/>
            <a:r>
              <a:rPr lang="cs-CZ" dirty="0"/>
              <a:t>Národní dohlížitelé úzce </a:t>
            </a:r>
            <a:r>
              <a:rPr lang="cs-CZ" dirty="0" err="1"/>
              <a:t>spoluprac</a:t>
            </a:r>
            <a:r>
              <a:rPr lang="en-GB" dirty="0" err="1"/>
              <a:t>ují</a:t>
            </a:r>
            <a:r>
              <a:rPr lang="cs-CZ" dirty="0"/>
              <a:t> v rámci těchto kolegií a ta jsou povinně zřizována pro veškeré významné finanční instituce, </a:t>
            </a:r>
            <a:endParaRPr lang="en-GB" dirty="0"/>
          </a:p>
          <a:p>
            <a:pPr lvl="1" algn="just"/>
            <a:r>
              <a:rPr lang="cs-CZ" dirty="0"/>
              <a:t>dohledový orgán, který vykonává dohled na konsolidovaném základě (vedoucí dohlížitel) nad evropskými konsolidačními celky má povinnost vytvořit kolegium dohlížitelů a informovat ESA o činnostech kolegia. Členové kolegií nejsou jen dohledové orgány, kde působí dceřiné společnosti významných finančních institucí, ale také dohledové orgány, kde působí jejich významné pobočky.</a:t>
            </a:r>
            <a:endParaRPr lang="en-GB" dirty="0"/>
          </a:p>
          <a:p>
            <a:pPr algn="just"/>
            <a:r>
              <a:rPr lang="cs-CZ" dirty="0"/>
              <a:t>Evropský konsolidační celek je skupina evropské ovládající banky a skupiny evropské finanční holdingové osoby.</a:t>
            </a:r>
            <a:endParaRPr lang="en-GB" dirty="0"/>
          </a:p>
          <a:p>
            <a:endParaRPr lang="en-GB" dirty="0"/>
          </a:p>
        </p:txBody>
      </p:sp>
    </p:spTree>
    <p:extLst>
      <p:ext uri="{BB962C8B-B14F-4D97-AF65-F5344CB8AC3E}">
        <p14:creationId xmlns:p14="http://schemas.microsoft.com/office/powerpoint/2010/main" val="2944719371"/>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TM10001115[[fn=Balík]]</Template>
  <TotalTime>1022</TotalTime>
  <Words>648</Words>
  <Application>Microsoft Office PowerPoint</Application>
  <PresentationFormat>Širokoúhlá obrazovka</PresentationFormat>
  <Paragraphs>76</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Gill Sans MT</vt:lpstr>
      <vt:lpstr>Wingdings</vt:lpstr>
      <vt:lpstr>Balík</vt:lpstr>
      <vt:lpstr>Evropské hospodářské právo</vt:lpstr>
      <vt:lpstr>Regulace / Dohled / Dozor</vt:lpstr>
      <vt:lpstr>Mezinárodní dohled </vt:lpstr>
      <vt:lpstr>BCBS a FSB -&gt; G-SIB</vt:lpstr>
      <vt:lpstr>Důvody zvýšené regulace a dohledu</vt:lpstr>
      <vt:lpstr>Evropská regulace a dohled</vt:lpstr>
      <vt:lpstr>Hlavní oblasti harmonizace</vt:lpstr>
      <vt:lpstr>Dohled nad konglomerÁTY</vt:lpstr>
      <vt:lpstr>Kolegia Dohledu</vt:lpstr>
      <vt:lpstr>Kolegia dohledu II</vt:lpstr>
      <vt:lpstr>MAKRO: ESBR - Frankfurt</vt:lpstr>
      <vt:lpstr>MIKRO - ESA</vt:lpstr>
      <vt:lpstr>EU agencies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green</cp:lastModifiedBy>
  <cp:revision>69</cp:revision>
  <dcterms:created xsi:type="dcterms:W3CDTF">2016-10-09T11:29:16Z</dcterms:created>
  <dcterms:modified xsi:type="dcterms:W3CDTF">2016-11-14T15:06:10Z</dcterms:modified>
</cp:coreProperties>
</file>