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28/11/2016</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11/28/2016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11/28/2016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11/28/2016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11/28/2016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a:t>Single supervisory mechanism</a:t>
            </a:r>
          </a:p>
          <a:p>
            <a:r>
              <a:rPr lang="en-GB" dirty="0"/>
              <a:t>SSM</a:t>
            </a:r>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SSM - </a:t>
            </a:r>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p:txBody>
          <a:bodyPr/>
          <a:lstStyle/>
          <a:p>
            <a:r>
              <a:rPr lang="cs-CZ" dirty="0"/>
              <a:t>Návrh jednotného mechanismu dohledu nad bankami (Single </a:t>
            </a:r>
            <a:r>
              <a:rPr lang="cs-CZ" dirty="0" err="1"/>
              <a:t>Supervisory</a:t>
            </a:r>
            <a:r>
              <a:rPr lang="cs-CZ" dirty="0"/>
              <a:t> </a:t>
            </a:r>
            <a:r>
              <a:rPr lang="cs-CZ" dirty="0" err="1"/>
              <a:t>Mechanism</a:t>
            </a:r>
            <a:r>
              <a:rPr lang="cs-CZ" dirty="0"/>
              <a:t>) na základě zpráva předsedy Evropské rady Hermana Van </a:t>
            </a:r>
            <a:r>
              <a:rPr lang="cs-CZ" dirty="0" err="1"/>
              <a:t>Rompuy</a:t>
            </a:r>
            <a:r>
              <a:rPr lang="cs-CZ" dirty="0"/>
              <a:t> nazvaná Směrem ke skutečné Hospodářské a měnové unii</a:t>
            </a:r>
            <a:r>
              <a:rPr lang="en-GB" dirty="0"/>
              <a:t> </a:t>
            </a:r>
            <a:r>
              <a:rPr lang="cs-CZ" dirty="0"/>
              <a:t>byl slavnostně představen 12. 9. 2012 a následně byl přijat (schválen 12. prosince 2012 Radou ve složení ministrů financí ECOFIN), přičemž byl pojmenován Bankovní unie. </a:t>
            </a:r>
            <a:endParaRPr lang="en-GB" dirty="0"/>
          </a:p>
          <a:p>
            <a:r>
              <a:rPr lang="cs-CZ" dirty="0"/>
              <a:t>Tato neměla vzniknout v jediném kroku, ale měla být budována postupně, což se také stalo.</a:t>
            </a:r>
            <a:endParaRPr lang="en-GB" dirty="0"/>
          </a:p>
          <a:p>
            <a:endParaRPr lang="en-GB" dirty="0"/>
          </a:p>
        </p:txBody>
      </p:sp>
    </p:spTree>
    <p:extLst>
      <p:ext uri="{BB962C8B-B14F-4D97-AF65-F5344CB8AC3E}">
        <p14:creationId xmlns:p14="http://schemas.microsoft.com/office/powerpoint/2010/main" val="9000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EU</a:t>
            </a:r>
          </a:p>
        </p:txBody>
      </p:sp>
      <p:sp>
        <p:nvSpPr>
          <p:cNvPr id="3" name="Zástupný symbol pro obsah 2"/>
          <p:cNvSpPr>
            <a:spLocks noGrp="1"/>
          </p:cNvSpPr>
          <p:nvPr>
            <p:ph idx="1"/>
          </p:nvPr>
        </p:nvSpPr>
        <p:spPr/>
        <p:txBody>
          <a:bodyPr/>
          <a:lstStyle/>
          <a:p>
            <a:r>
              <a:rPr lang="cs-CZ" dirty="0"/>
              <a:t>Nařízení Evropského parlamentu a Rady (EU) č. 1024/2013 z 15. října 2013, kterým se Evropské centrální bance svěřují zvláštní úkoly týkající se politik, které se vztahují k obezřetnostnímu dohledu nad úvěrovými institucemi, které zřizuje jednotný mechanismus dohledu (dále také jen jako „</a:t>
            </a:r>
            <a:r>
              <a:rPr lang="cs-CZ" b="1" i="1" dirty="0"/>
              <a:t>Nařízení SSM</a:t>
            </a:r>
            <a:r>
              <a:rPr lang="cs-CZ" dirty="0"/>
              <a:t>“)</a:t>
            </a:r>
            <a:endParaRPr lang="en-GB" dirty="0"/>
          </a:p>
          <a:p>
            <a:endParaRPr lang="en-GB" dirty="0"/>
          </a:p>
          <a:p>
            <a:r>
              <a:rPr lang="cs-CZ" dirty="0"/>
              <a:t>vychází z článku 127(6) TFEU, který v rámci Maastrichtské dohody umožňoval přidělení dohledové odpovědnosti ECB</a:t>
            </a:r>
            <a:r>
              <a:rPr lang="en-GB" dirty="0"/>
              <a:t> (</a:t>
            </a:r>
            <a:r>
              <a:rPr lang="cs-CZ" i="1" dirty="0"/>
              <a:t>Tento článek TFEU byl reálně poprvé použit až jako legislativní základ pro vznik ESRB v roce 2011</a:t>
            </a:r>
            <a:r>
              <a:rPr lang="en-GB" dirty="0"/>
              <a:t>)</a:t>
            </a:r>
          </a:p>
        </p:txBody>
      </p:sp>
    </p:spTree>
    <p:extLst>
      <p:ext uri="{BB962C8B-B14F-4D97-AF65-F5344CB8AC3E}">
        <p14:creationId xmlns:p14="http://schemas.microsoft.com/office/powerpoint/2010/main" val="40727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098957" y="2256639"/>
            <a:ext cx="9798341" cy="4244829"/>
          </a:xfrm>
        </p:spPr>
        <p:txBody>
          <a:bodyPr>
            <a:normAutofit/>
          </a:bodyPr>
          <a:lstStyle/>
          <a:p>
            <a:r>
              <a:rPr lang="cs-CZ" dirty="0"/>
              <a:t>Návrh SSM předpokládal, že kompletní bankovní systém států eurozóny bude realizován pod přímým dohledem ECB, což ale bylo pro většinu členských států neakceptovatelné</a:t>
            </a:r>
            <a:endParaRPr lang="en-GB" dirty="0"/>
          </a:p>
          <a:p>
            <a:r>
              <a:rPr lang="cs-CZ" dirty="0"/>
              <a:t>přímý dohled ECB bude realizován „jen“ nad systémově důležitými finančními institucemi, resp. významnými úvěrovými institucemi (bankami), které však stejně pokrývají téměř 85% bankovních aktiv států eurozóny prostřednictvím 123 bankovních skupin</a:t>
            </a:r>
            <a:r>
              <a:rPr lang="en-GB" dirty="0"/>
              <a:t>.</a:t>
            </a:r>
          </a:p>
          <a:p>
            <a:r>
              <a:rPr lang="cs-CZ" dirty="0"/>
              <a:t>Významnost obecně vyhází z velikosti banky – výše aktiv, důležitosti banky pro ekonomiku EU nebo členského státu, významností přeshraničních aktivit a dalších.</a:t>
            </a:r>
            <a:endParaRPr lang="en-GB" dirty="0"/>
          </a:p>
          <a:p>
            <a:endParaRPr lang="en-GB" dirty="0"/>
          </a:p>
        </p:txBody>
      </p:sp>
    </p:spTree>
    <p:extLst>
      <p:ext uri="{BB962C8B-B14F-4D97-AF65-F5344CB8AC3E}">
        <p14:creationId xmlns:p14="http://schemas.microsoft.com/office/powerpoint/2010/main" val="172001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2231136" y="2638044"/>
            <a:ext cx="7729728" cy="3603365"/>
          </a:xfrm>
        </p:spPr>
        <p:txBody>
          <a:bodyPr>
            <a:normAutofit fontScale="85000" lnSpcReduction="20000"/>
          </a:bodyPr>
          <a:lstStyle/>
          <a:p>
            <a:r>
              <a:rPr lang="cs-CZ" dirty="0"/>
              <a:t>Konkrétně bude přímý dohled nad bankou realizován v případě, kdy dojde k naplnění alespoň jednoho z těchto kritérií: </a:t>
            </a:r>
            <a:endParaRPr lang="en-GB" dirty="0"/>
          </a:p>
          <a:p>
            <a:pPr marL="0" indent="0">
              <a:buNone/>
            </a:pPr>
            <a:r>
              <a:rPr lang="cs-CZ" dirty="0"/>
              <a:t>celková výše aktiv je alespoň 30 mld. EUR; </a:t>
            </a:r>
            <a:endParaRPr lang="en-GB" dirty="0"/>
          </a:p>
          <a:p>
            <a:pPr marL="0" indent="0">
              <a:buNone/>
            </a:pPr>
            <a:r>
              <a:rPr lang="cs-CZ" dirty="0"/>
              <a:t>podíl celkových aktiv na HDP člena EU je větší než 20 % – neplatí, pokud bude celková výše aktiv nižší než 5 mld. EUR; po přechozí notifikaci národního orgánu dohledu ECB určí, že banka je významná; </a:t>
            </a:r>
            <a:endParaRPr lang="en-GB" dirty="0"/>
          </a:p>
          <a:p>
            <a:pPr marL="0" indent="0">
              <a:buNone/>
            </a:pPr>
            <a:r>
              <a:rPr lang="cs-CZ" dirty="0"/>
              <a:t>ECB z vlastní iniciativy určí, že banka je významná, pokud má banka dceřiné společnosti ve více státech EU a přeshraniční aktiva nebo závazky tvoří významnou část celkových aktiv nebo závazků; obdržela nebo požádala o finanční podporu od EFSF nebo ESM; </a:t>
            </a:r>
            <a:endParaRPr lang="en-GB" dirty="0"/>
          </a:p>
          <a:p>
            <a:pPr marL="0" indent="0">
              <a:buNone/>
            </a:pPr>
            <a:r>
              <a:rPr lang="cs-CZ" dirty="0"/>
              <a:t>bez ohledu na kritéria výše, vždy tři největší banky v každém členském státě.</a:t>
            </a:r>
            <a:endParaRPr lang="en-GB" dirty="0"/>
          </a:p>
          <a:p>
            <a:pPr marL="0" indent="0" algn="just">
              <a:buNone/>
            </a:pPr>
            <a:endParaRPr lang="en-GB" dirty="0"/>
          </a:p>
          <a:p>
            <a:pPr marL="0" indent="0" algn="just">
              <a:buNone/>
            </a:pPr>
            <a:r>
              <a:rPr lang="cs-CZ" dirty="0"/>
              <a:t>Podle souhrnných aktiv je z těchto bank okolo 32% Francouzských, 22% Německých, 14% Španělských, 10% Italských i Holandských a 13% z ostatních členských států eurozóny. </a:t>
            </a:r>
            <a:br>
              <a:rPr lang="cs-CZ" dirty="0"/>
            </a:br>
            <a:r>
              <a:rPr lang="cs-CZ" dirty="0"/>
              <a:t>Z těch méně významných banky, kterých  je 3520 je nejvíce Německých (48%, počtem 1688), Rakouských (16%) a Italských (15 %). </a:t>
            </a:r>
            <a:endParaRPr lang="en-GB" dirty="0"/>
          </a:p>
          <a:p>
            <a:endParaRPr lang="en-GB" dirty="0"/>
          </a:p>
        </p:txBody>
      </p:sp>
    </p:spTree>
    <p:extLst>
      <p:ext uri="{BB962C8B-B14F-4D97-AF65-F5344CB8AC3E}">
        <p14:creationId xmlns:p14="http://schemas.microsoft.com/office/powerpoint/2010/main" val="257795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Jednotný</a:t>
            </a:r>
            <a:r>
              <a:rPr lang="en-GB" dirty="0"/>
              <a:t> </a:t>
            </a:r>
            <a:r>
              <a:rPr lang="en-GB" dirty="0" err="1"/>
              <a:t>dohled</a:t>
            </a:r>
            <a:endParaRPr lang="en-GB" dirty="0"/>
          </a:p>
        </p:txBody>
      </p:sp>
      <p:sp>
        <p:nvSpPr>
          <p:cNvPr id="3" name="Zástupný symbol pro obsah 2"/>
          <p:cNvSpPr>
            <a:spLocks noGrp="1"/>
          </p:cNvSpPr>
          <p:nvPr>
            <p:ph idx="1"/>
          </p:nvPr>
        </p:nvSpPr>
        <p:spPr>
          <a:xfrm>
            <a:off x="1736521" y="2153412"/>
            <a:ext cx="8699383" cy="4297722"/>
          </a:xfrm>
        </p:spPr>
        <p:txBody>
          <a:bodyPr/>
          <a:lstStyle/>
          <a:p>
            <a:r>
              <a:rPr lang="cs-CZ" dirty="0"/>
              <a:t>Evropské záchranné fondy mají poskytovat pomoc bankám v potížích přímo a ECB přebírá zásadní pravomoci v oblasti dohledu, jako jsou </a:t>
            </a:r>
            <a:endParaRPr lang="en-GB" dirty="0"/>
          </a:p>
          <a:p>
            <a:pPr marL="0" indent="0">
              <a:buNone/>
            </a:pPr>
            <a:r>
              <a:rPr lang="en-GB" dirty="0"/>
              <a:t>-	</a:t>
            </a:r>
            <a:r>
              <a:rPr lang="cs-CZ" dirty="0"/>
              <a:t>licencování (a odnětí licencí), dohlížení nad rizikovými operacemi, dále může </a:t>
            </a:r>
            <a:r>
              <a:rPr lang="en-GB" dirty="0"/>
              <a:t>	</a:t>
            </a:r>
            <a:r>
              <a:rPr lang="cs-CZ" dirty="0"/>
              <a:t>vydávat směrnice a přijímat doporučení, vydávat závazná rozhodnutí spojené </a:t>
            </a:r>
            <a:r>
              <a:rPr lang="en-GB" dirty="0"/>
              <a:t>	</a:t>
            </a:r>
            <a:r>
              <a:rPr lang="cs-CZ" dirty="0"/>
              <a:t>s efektivním dohledem, sledovat a vynucovat dodržování kapitálových a </a:t>
            </a:r>
            <a:r>
              <a:rPr lang="en-GB" dirty="0"/>
              <a:t>	</a:t>
            </a:r>
            <a:r>
              <a:rPr lang="cs-CZ" dirty="0"/>
              <a:t>souvisejících požadavků na banky podle CRD směrnic, provádět dohled na </a:t>
            </a:r>
            <a:r>
              <a:rPr lang="en-GB" dirty="0"/>
              <a:t>	</a:t>
            </a:r>
            <a:r>
              <a:rPr lang="cs-CZ" dirty="0"/>
              <a:t>konsolidovaném základě, podílí se na doplňkovém dozoru nad finančními </a:t>
            </a:r>
            <a:r>
              <a:rPr lang="en-GB" dirty="0"/>
              <a:t>	</a:t>
            </a:r>
            <a:r>
              <a:rPr lang="cs-CZ" dirty="0"/>
              <a:t>konglomeráty. </a:t>
            </a:r>
            <a:endParaRPr lang="en-GB" dirty="0"/>
          </a:p>
          <a:p>
            <a:r>
              <a:rPr lang="cs-CZ" dirty="0"/>
              <a:t>ECB také disponuje relativně širokou škálou investigativních kompetencí a může ukládat administrativní sankce za účelem plnění úkolů jí svěřených, posuzuje fúze a akvizice týkající se úvěrových institucí.</a:t>
            </a:r>
            <a:r>
              <a:rPr lang="en-GB" dirty="0"/>
              <a:t> </a:t>
            </a:r>
          </a:p>
        </p:txBody>
      </p:sp>
    </p:spTree>
    <p:extLst>
      <p:ext uri="{BB962C8B-B14F-4D97-AF65-F5344CB8AC3E}">
        <p14:creationId xmlns:p14="http://schemas.microsoft.com/office/powerpoint/2010/main" val="170834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a:t>
            </a:r>
            <a:r>
              <a:rPr lang="en-GB" dirty="0"/>
              <a:t> </a:t>
            </a:r>
            <a:r>
              <a:rPr lang="en-GB" dirty="0" err="1"/>
              <a:t>nad</a:t>
            </a:r>
            <a:r>
              <a:rPr lang="en-GB" dirty="0"/>
              <a:t> </a:t>
            </a:r>
            <a:r>
              <a:rPr lang="en-GB" dirty="0" err="1"/>
              <a:t>ostatními</a:t>
            </a:r>
            <a:r>
              <a:rPr lang="en-GB" dirty="0"/>
              <a:t> </a:t>
            </a:r>
            <a:r>
              <a:rPr lang="en-GB" dirty="0" err="1"/>
              <a:t>bankami</a:t>
            </a:r>
            <a:endParaRPr lang="en-GB" dirty="0"/>
          </a:p>
        </p:txBody>
      </p:sp>
      <p:sp>
        <p:nvSpPr>
          <p:cNvPr id="3" name="Zástupný symbol pro obsah 2"/>
          <p:cNvSpPr>
            <a:spLocks noGrp="1"/>
          </p:cNvSpPr>
          <p:nvPr>
            <p:ph idx="1"/>
          </p:nvPr>
        </p:nvSpPr>
        <p:spPr/>
        <p:txBody>
          <a:bodyPr/>
          <a:lstStyle/>
          <a:p>
            <a:r>
              <a:rPr lang="cs-CZ" dirty="0"/>
              <a:t>Výkon dohledu nad ostatními bankami bude vykonáván národními dohlížiteli s možností atrakce výkonu takového dohledu směrem k ECB, pokud ta to zná za vhodné</a:t>
            </a:r>
            <a:endParaRPr lang="en-GB" dirty="0"/>
          </a:p>
          <a:p>
            <a:pPr algn="just"/>
            <a:r>
              <a:rPr lang="cs-CZ" dirty="0"/>
              <a:t>Národní orgány dohledu mají svěřený výkon těch méně podstatných dohledových úkolů, jako je každodenní dohled, ochrana spotřebitelů, dohled nad agendou praní špinavých peněz, platebními službami, zřizování poboček bank ze třetích zemí s tím, že budou mít povinnost podřizovat se směrnicím a doporučením ECB</a:t>
            </a:r>
            <a:endParaRPr lang="en-GB" dirty="0"/>
          </a:p>
        </p:txBody>
      </p:sp>
    </p:spTree>
    <p:extLst>
      <p:ext uri="{BB962C8B-B14F-4D97-AF65-F5344CB8AC3E}">
        <p14:creationId xmlns:p14="http://schemas.microsoft.com/office/powerpoint/2010/main" val="393174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r>
              <a:rPr lang="en-GB" dirty="0"/>
              <a:t> </a:t>
            </a:r>
            <a:r>
              <a:rPr lang="en-GB" dirty="0" err="1"/>
              <a:t>dohledu</a:t>
            </a:r>
            <a:r>
              <a:rPr lang="en-GB" dirty="0"/>
              <a:t> v </a:t>
            </a:r>
            <a:r>
              <a:rPr lang="en-GB" dirty="0" err="1"/>
              <a:t>rámci</a:t>
            </a:r>
            <a:r>
              <a:rPr lang="en-GB" dirty="0"/>
              <a:t> ECB</a:t>
            </a:r>
          </a:p>
        </p:txBody>
      </p:sp>
      <p:sp>
        <p:nvSpPr>
          <p:cNvPr id="3" name="Zástupný symbol pro obsah 2"/>
          <p:cNvSpPr>
            <a:spLocks noGrp="1"/>
          </p:cNvSpPr>
          <p:nvPr>
            <p:ph idx="1"/>
          </p:nvPr>
        </p:nvSpPr>
        <p:spPr>
          <a:xfrm>
            <a:off x="2231136" y="2638044"/>
            <a:ext cx="7729728" cy="3863424"/>
          </a:xfrm>
        </p:spPr>
        <p:txBody>
          <a:bodyPr>
            <a:normAutofit/>
          </a:bodyPr>
          <a:lstStyle/>
          <a:p>
            <a:r>
              <a:rPr lang="cs-CZ" dirty="0"/>
              <a:t>výkonný orgán k plnění úkolů v rámci SSM byl nově zřízen </a:t>
            </a:r>
            <a:r>
              <a:rPr lang="cs-CZ" dirty="0" err="1"/>
              <a:t>Supervisory</a:t>
            </a:r>
            <a:r>
              <a:rPr lang="cs-CZ" dirty="0"/>
              <a:t> </a:t>
            </a:r>
            <a:r>
              <a:rPr lang="cs-CZ" dirty="0" err="1"/>
              <a:t>Board</a:t>
            </a:r>
            <a:r>
              <a:rPr lang="cs-CZ" dirty="0"/>
              <a:t> vytvořen v rámci ECB, aby sloužil jako hlavní rozhodovací orgán SSM, podporován zcela novou administrativní organizací</a:t>
            </a:r>
            <a:endParaRPr lang="en-GB" dirty="0"/>
          </a:p>
          <a:p>
            <a:r>
              <a:rPr lang="cs-CZ" dirty="0"/>
              <a:t>Konečná rozhodovací pravomoc v rámci SSM však přísluší Radě guvernérů ECB a to v souladu se Smlouvou o fungování EU (TFEU)</a:t>
            </a:r>
            <a:endParaRPr lang="en-GB" dirty="0"/>
          </a:p>
          <a:p>
            <a:r>
              <a:rPr lang="cs-CZ" dirty="0" err="1"/>
              <a:t>Supervisory</a:t>
            </a:r>
            <a:r>
              <a:rPr lang="cs-CZ" dirty="0"/>
              <a:t> </a:t>
            </a:r>
            <a:r>
              <a:rPr lang="cs-CZ" dirty="0" err="1"/>
              <a:t>Board</a:t>
            </a:r>
            <a:r>
              <a:rPr lang="cs-CZ" dirty="0"/>
              <a:t> nemá rozhodovací pravomoc jako takovou, ale jedná se spíše o přípravné práce v dohledových otázkách ECB a návrhy předloh rozhodnutí pro Radu guvernérů ECB</a:t>
            </a:r>
            <a:r>
              <a:rPr lang="en-GB" dirty="0"/>
              <a:t>.</a:t>
            </a:r>
          </a:p>
        </p:txBody>
      </p:sp>
    </p:spTree>
    <p:extLst>
      <p:ext uri="{BB962C8B-B14F-4D97-AF65-F5344CB8AC3E}">
        <p14:creationId xmlns:p14="http://schemas.microsoft.com/office/powerpoint/2010/main" val="174030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231136" y="2638044"/>
            <a:ext cx="7729728" cy="3662088"/>
          </a:xfrm>
        </p:spPr>
        <p:txBody>
          <a:bodyPr>
            <a:normAutofit fontScale="92500" lnSpcReduction="10000"/>
          </a:bodyPr>
          <a:lstStyle/>
          <a:p>
            <a:r>
              <a:rPr lang="cs-CZ" dirty="0"/>
              <a:t>jakožto součást ECB sídlí ve Frankfurtu nad Mohanem, avšak v jiné budově než zbylá část ECB, což je samozřejmě také jistá forma prezentování oddělenosti tohoto útvaru od zbytku ECB. </a:t>
            </a:r>
            <a:r>
              <a:rPr lang="cs-CZ" dirty="0" err="1"/>
              <a:t>Supervisory</a:t>
            </a:r>
            <a:r>
              <a:rPr lang="cs-CZ" dirty="0"/>
              <a:t> </a:t>
            </a:r>
            <a:r>
              <a:rPr lang="cs-CZ" dirty="0" err="1"/>
              <a:t>Board</a:t>
            </a:r>
            <a:r>
              <a:rPr lang="cs-CZ" dirty="0"/>
              <a:t> je obsazen předsedou, místopředsedou, čtyřmi zástupci ECB a po jednom zástupci zde má dohlížitelský orgán každého participujícího členského státu, v současnosti je jich 19</a:t>
            </a:r>
            <a:endParaRPr lang="en-GB" i="1" dirty="0"/>
          </a:p>
          <a:p>
            <a:r>
              <a:rPr lang="cs-CZ" i="1" dirty="0"/>
              <a:t>Předsedkyní</a:t>
            </a:r>
            <a:r>
              <a:rPr lang="en-GB" i="1" dirty="0"/>
              <a:t> </a:t>
            </a:r>
            <a:r>
              <a:rPr lang="en-GB" i="1" dirty="0" err="1"/>
              <a:t>je</a:t>
            </a:r>
            <a:r>
              <a:rPr lang="cs-CZ" i="1" dirty="0"/>
              <a:t> Daniele </a:t>
            </a:r>
            <a:r>
              <a:rPr lang="cs-CZ" i="1" dirty="0" err="1"/>
              <a:t>Nouy</a:t>
            </a:r>
            <a:r>
              <a:rPr lang="cs-CZ" i="1" dirty="0"/>
              <a:t>, bývalá generální tajemníce Francouzského dohledového orgánu (ACPR), místopředsedou je Sabine </a:t>
            </a:r>
            <a:r>
              <a:rPr lang="cs-CZ" i="1" dirty="0" err="1"/>
              <a:t>Lautenschläger</a:t>
            </a:r>
            <a:r>
              <a:rPr lang="cs-CZ" i="1" dirty="0"/>
              <a:t>, která je také členkou výkonné rady ECB a dalšími členy jsou </a:t>
            </a:r>
            <a:r>
              <a:rPr lang="cs-CZ" i="1" dirty="0" err="1"/>
              <a:t>Ignazio</a:t>
            </a:r>
            <a:r>
              <a:rPr lang="cs-CZ" i="1" dirty="0"/>
              <a:t> </a:t>
            </a:r>
            <a:r>
              <a:rPr lang="cs-CZ" i="1" dirty="0" err="1"/>
              <a:t>Angeloni</a:t>
            </a:r>
            <a:r>
              <a:rPr lang="cs-CZ" i="1" dirty="0"/>
              <a:t>, Luc </a:t>
            </a:r>
            <a:r>
              <a:rPr lang="cs-CZ" i="1" dirty="0" err="1"/>
              <a:t>Coene</a:t>
            </a:r>
            <a:r>
              <a:rPr lang="cs-CZ" i="1" dirty="0"/>
              <a:t>, Julie </a:t>
            </a:r>
            <a:r>
              <a:rPr lang="cs-CZ" i="1" dirty="0" err="1"/>
              <a:t>Dickson</a:t>
            </a:r>
            <a:r>
              <a:rPr lang="cs-CZ" i="1" dirty="0"/>
              <a:t> and </a:t>
            </a:r>
            <a:r>
              <a:rPr lang="cs-CZ" i="1" dirty="0" err="1"/>
              <a:t>Sirkka</a:t>
            </a:r>
            <a:r>
              <a:rPr lang="cs-CZ" i="1" dirty="0"/>
              <a:t> </a:t>
            </a:r>
            <a:r>
              <a:rPr lang="cs-CZ" i="1" dirty="0" err="1"/>
              <a:t>Hämäläinen</a:t>
            </a:r>
            <a:r>
              <a:rPr lang="cs-CZ" i="1" dirty="0"/>
              <a:t>. </a:t>
            </a:r>
            <a:endParaRPr lang="en-GB" i="1" dirty="0"/>
          </a:p>
          <a:p>
            <a:r>
              <a:rPr lang="cs-CZ" dirty="0"/>
              <a:t>Významnou roli v rámci SSM má také EBA, která zajišťuje účinné a důsledné provádění jednotného souboru pravidel v bankovním sektoru. Podílí se také na přípravě zátěžových testů bank, které provádí ECB, neboť zajišťuje koordinaci zátěžového testování v celé EU</a:t>
            </a:r>
            <a:endParaRPr lang="en-GB" i="1" dirty="0"/>
          </a:p>
          <a:p>
            <a:endParaRPr lang="en-GB" dirty="0"/>
          </a:p>
        </p:txBody>
      </p:sp>
    </p:spTree>
    <p:extLst>
      <p:ext uri="{BB962C8B-B14F-4D97-AF65-F5344CB8AC3E}">
        <p14:creationId xmlns:p14="http://schemas.microsoft.com/office/powerpoint/2010/main" val="139130907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2620</TotalTime>
  <Words>234</Words>
  <Application>Microsoft Office PowerPoint</Application>
  <PresentationFormat>Širokoúhlá obrazovka</PresentationFormat>
  <Paragraphs>37</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Gill Sans MT</vt:lpstr>
      <vt:lpstr>Balík</vt:lpstr>
      <vt:lpstr>Evropské hospodářské právo</vt:lpstr>
      <vt:lpstr>SSM - Jednotný dohled</vt:lpstr>
      <vt:lpstr>Právní rámEc EU</vt:lpstr>
      <vt:lpstr>Jednotný dohled</vt:lpstr>
      <vt:lpstr>Jednotný dohled</vt:lpstr>
      <vt:lpstr>Jednotný dohled</vt:lpstr>
      <vt:lpstr>Dohled nad ostatními bankami</vt:lpstr>
      <vt:lpstr>Struktura dohledu v rámci ECB</vt:lpstr>
      <vt:lpstr>Supervisory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92</cp:revision>
  <dcterms:created xsi:type="dcterms:W3CDTF">2016-10-09T11:29:16Z</dcterms:created>
  <dcterms:modified xsi:type="dcterms:W3CDTF">2016-11-28T12:41:30Z</dcterms:modified>
</cp:coreProperties>
</file>