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3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8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5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0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4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3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7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73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38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73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B01C-AACA-4ED6-9887-27F288F1598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72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MVV57912K – České 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Harašta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8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Jako právně neproblematické je vnímáno pořizování rozmnoženin autorských děl pro osobní potřebu formou stažení díla z internetových stránek (nikoli </a:t>
            </a:r>
            <a:r>
              <a:rPr lang="cs-CZ" dirty="0" err="1" smtClean="0"/>
              <a:t>torrenty</a:t>
            </a:r>
            <a:r>
              <a:rPr lang="cs-CZ" dirty="0" smtClean="0"/>
              <a:t>!). Vašim zadáním je vypracovat tendenční analýzu s cílem argumentovat opačný názor – tedy zabránit tomu, aby bylo stažení díla z internetu považováno za rozmnoženinu pro osobní potřebu.</a:t>
            </a:r>
          </a:p>
          <a:p>
            <a:pPr algn="just"/>
            <a:r>
              <a:rPr lang="cs-CZ" dirty="0" smtClean="0"/>
              <a:t>Analýza (identifikujte </a:t>
            </a:r>
            <a:r>
              <a:rPr lang="cs-CZ" i="1" dirty="0" smtClean="0"/>
              <a:t>status quo </a:t>
            </a:r>
            <a:r>
              <a:rPr lang="cs-CZ" dirty="0" smtClean="0"/>
              <a:t>a argumentujte ve prospěch zadaného názoru) + zhodnoťte možnost úspěchu.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92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 smtClean="0"/>
              <a:t>Společnost, kterou zastupujete, měří na základě sítě senzorů teplotu a vlhkost vzduchu. Tyto údaje jsou zveřejňovány na webových stránkách společnosti, kde je možné jich využít k nekomerčním účelům. Vašim úkolem je analyzovat, jaké ochranné režimy je možné na tento soubor údajů aplikovat. Je možné úpravou postupu shromažďování a předvedení dat dosáhnout příznivějšího režimu ochrany?</a:t>
            </a:r>
          </a:p>
          <a:p>
            <a:pPr algn="just"/>
            <a:r>
              <a:rPr lang="cs-CZ" sz="2400" dirty="0" smtClean="0"/>
              <a:t>Analýza národního práva + doporučení pro úpravu + </a:t>
            </a:r>
            <a:r>
              <a:rPr lang="cs-CZ" sz="2400" dirty="0" err="1" smtClean="0"/>
              <a:t>executive</a:t>
            </a:r>
            <a:r>
              <a:rPr lang="cs-CZ" sz="2400" dirty="0" smtClean="0"/>
              <a:t> </a:t>
            </a:r>
            <a:r>
              <a:rPr lang="cs-CZ" sz="2400" dirty="0" err="1" smtClean="0"/>
              <a:t>summary</a:t>
            </a:r>
            <a:r>
              <a:rPr lang="cs-CZ" sz="2400" dirty="0" smtClean="0"/>
              <a:t> (max. 2 NS).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4730080"/>
          </a:xfrm>
        </p:spPr>
        <p:txBody>
          <a:bodyPr/>
          <a:lstStyle/>
          <a:p>
            <a:r>
              <a:rPr lang="cs-CZ" dirty="0" err="1" smtClean="0"/>
              <a:t>jakub.harasta</a:t>
            </a:r>
            <a:r>
              <a:rPr lang="en-US" dirty="0" smtClean="0"/>
              <a:t>@law.muni.cz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Konzultační hodiny (324B)</a:t>
            </a:r>
          </a:p>
          <a:p>
            <a:r>
              <a:rPr lang="cs-CZ" dirty="0" smtClean="0"/>
              <a:t>středa (mimo 19. 10.) 13:30-15:00 čtvrtek (pouze 20. 10.) 11:10-12:40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4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13. říjen</a:t>
            </a:r>
          </a:p>
          <a:p>
            <a:pPr lvl="1"/>
            <a:r>
              <a:rPr lang="cs-CZ" sz="2000" dirty="0" smtClean="0"/>
              <a:t>Úvod, rozdělení do skupin, zadání případů.</a:t>
            </a:r>
          </a:p>
          <a:p>
            <a:r>
              <a:rPr lang="cs-CZ" sz="2400" dirty="0" smtClean="0"/>
              <a:t>27. říjen</a:t>
            </a:r>
          </a:p>
          <a:p>
            <a:pPr lvl="1"/>
            <a:r>
              <a:rPr lang="cs-CZ" sz="2000" dirty="0" smtClean="0"/>
              <a:t>Shromažďování dat.</a:t>
            </a:r>
          </a:p>
          <a:p>
            <a:r>
              <a:rPr lang="cs-CZ" sz="2400" dirty="0" smtClean="0"/>
              <a:t>10. listopad</a:t>
            </a:r>
          </a:p>
          <a:p>
            <a:pPr lvl="1"/>
            <a:r>
              <a:rPr lang="cs-CZ" sz="2000" dirty="0" smtClean="0"/>
              <a:t>První prezentace (cca 5 minut). / Relevance dat, výběr zdrojů.</a:t>
            </a:r>
          </a:p>
          <a:p>
            <a:r>
              <a:rPr lang="cs-CZ" sz="2400" dirty="0" smtClean="0"/>
              <a:t>24. listopad</a:t>
            </a:r>
          </a:p>
          <a:p>
            <a:pPr lvl="1"/>
            <a:r>
              <a:rPr lang="cs-CZ" sz="2000" dirty="0" smtClean="0"/>
              <a:t>Druhá prezentace (cca 10 minut). / Anotace.</a:t>
            </a:r>
          </a:p>
          <a:p>
            <a:r>
              <a:rPr lang="cs-CZ" sz="2400" dirty="0" smtClean="0"/>
              <a:t>8. prosinec</a:t>
            </a:r>
          </a:p>
          <a:p>
            <a:pPr lvl="1"/>
            <a:r>
              <a:rPr lang="cs-CZ" sz="2000" dirty="0" smtClean="0"/>
              <a:t>Právní analýza.</a:t>
            </a:r>
          </a:p>
          <a:p>
            <a:r>
              <a:rPr lang="cs-CZ" sz="2400" dirty="0" smtClean="0"/>
              <a:t>22. prosinec</a:t>
            </a:r>
          </a:p>
          <a:p>
            <a:pPr lvl="1"/>
            <a:r>
              <a:rPr lang="cs-CZ" sz="2000" dirty="0" smtClean="0"/>
              <a:t>Finální prezentace.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813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6. listopad – odevzdání rešerše (</a:t>
            </a:r>
            <a:r>
              <a:rPr lang="cs-CZ" sz="2400" dirty="0" err="1" smtClean="0"/>
              <a:t>odevzdávárna</a:t>
            </a:r>
            <a:r>
              <a:rPr lang="cs-CZ" sz="2400" dirty="0" smtClean="0"/>
              <a:t> „Rešerše“)</a:t>
            </a:r>
          </a:p>
          <a:p>
            <a:r>
              <a:rPr lang="cs-CZ" sz="2400" dirty="0" smtClean="0"/>
              <a:t>10. listopad – první prezentace</a:t>
            </a:r>
          </a:p>
          <a:p>
            <a:r>
              <a:rPr lang="cs-CZ" sz="2400" dirty="0" smtClean="0"/>
              <a:t>20. listopad – odevzdání popisu metody vyhodnocení relevance zdrojů a jejich aplikovatelnosti na zadaný případ (</a:t>
            </a:r>
            <a:r>
              <a:rPr lang="cs-CZ" sz="2400" dirty="0" err="1" smtClean="0"/>
              <a:t>odevzdávárna</a:t>
            </a:r>
            <a:r>
              <a:rPr lang="cs-CZ" sz="2400" dirty="0" smtClean="0"/>
              <a:t> „Relevance“)</a:t>
            </a:r>
          </a:p>
          <a:p>
            <a:r>
              <a:rPr lang="cs-CZ" sz="2400" dirty="0" smtClean="0"/>
              <a:t>24. listopad – druhá prezentace</a:t>
            </a:r>
          </a:p>
          <a:p>
            <a:r>
              <a:rPr lang="cs-CZ" sz="2400" dirty="0" smtClean="0"/>
              <a:t>18. prosinec – odevzdání textu analýzy (</a:t>
            </a:r>
            <a:r>
              <a:rPr lang="cs-CZ" sz="2400" dirty="0" err="1" smtClean="0"/>
              <a:t>odevzdávárna</a:t>
            </a:r>
            <a:r>
              <a:rPr lang="cs-CZ" sz="2400" dirty="0" smtClean="0"/>
              <a:t> „Analýza“)</a:t>
            </a:r>
          </a:p>
          <a:p>
            <a:r>
              <a:rPr lang="cs-CZ" sz="2400" dirty="0" smtClean="0"/>
              <a:t>22. prosinec – finální prezentace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1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prezentace (10. 11.)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Zástupce skupiny představí, jakým způsobem skupina shromažďovala zdroje.</a:t>
            </a:r>
          </a:p>
          <a:p>
            <a:r>
              <a:rPr lang="cs-CZ" sz="2400" dirty="0" smtClean="0"/>
              <a:t>5 minut</a:t>
            </a:r>
          </a:p>
          <a:p>
            <a:r>
              <a:rPr lang="cs-CZ" sz="2400" dirty="0" smtClean="0"/>
              <a:t>Prezentace předchází odevzdání rešerše (6. 11.)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4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prezentace (24. 11.)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Zástupce skupiny představí, jakým způsobem byla vyhodnocena relevantnost shromážděných zdrojů pro řešení případu.</a:t>
            </a:r>
          </a:p>
          <a:p>
            <a:r>
              <a:rPr lang="cs-CZ" sz="2400" dirty="0" smtClean="0"/>
              <a:t>10 minut</a:t>
            </a:r>
          </a:p>
          <a:p>
            <a:r>
              <a:rPr lang="cs-CZ" sz="2400" dirty="0" smtClean="0"/>
              <a:t>Prezentaci předchází odevzdání popisu metody (20. 11.)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8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Finální prezentace (22. 12.)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představí závěry své právní analýzy.</a:t>
            </a:r>
          </a:p>
          <a:p>
            <a:r>
              <a:rPr lang="cs-CZ" dirty="0" smtClean="0"/>
              <a:t>15 minut</a:t>
            </a:r>
          </a:p>
          <a:p>
            <a:r>
              <a:rPr lang="cs-CZ" dirty="0" smtClean="0"/>
              <a:t>Prezentaci předchází odevzdání textu (18. 12.)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Shromáždit data</a:t>
            </a:r>
          </a:p>
          <a:p>
            <a:pPr lvl="1"/>
            <a:r>
              <a:rPr lang="cs-CZ" dirty="0" smtClean="0"/>
              <a:t>Popsat a vysvětlit metody k tomu použité</a:t>
            </a:r>
          </a:p>
          <a:p>
            <a:r>
              <a:rPr lang="cs-CZ" dirty="0" smtClean="0"/>
              <a:t>Vyhodnotit data</a:t>
            </a:r>
          </a:p>
          <a:p>
            <a:pPr lvl="1"/>
            <a:r>
              <a:rPr lang="cs-CZ" dirty="0" smtClean="0"/>
              <a:t>Popsat a vysvětlit metody k tomu použité</a:t>
            </a:r>
          </a:p>
          <a:p>
            <a:r>
              <a:rPr lang="cs-CZ" dirty="0" smtClean="0"/>
              <a:t>Sepsat právní analýzu</a:t>
            </a:r>
          </a:p>
          <a:p>
            <a:pPr lvl="1"/>
            <a:r>
              <a:rPr lang="cs-CZ" dirty="0" smtClean="0"/>
              <a:t>Sestavit s přihlédnutím ke specifikům zadání</a:t>
            </a:r>
          </a:p>
          <a:p>
            <a:pPr lvl="1"/>
            <a:r>
              <a:rPr lang="cs-CZ" dirty="0" smtClean="0"/>
              <a:t>Představit a diskutovat výsledky</a:t>
            </a:r>
          </a:p>
        </p:txBody>
      </p:sp>
    </p:spTree>
    <p:extLst>
      <p:ext uri="{BB962C8B-B14F-4D97-AF65-F5344CB8AC3E}">
        <p14:creationId xmlns:p14="http://schemas.microsoft.com/office/powerpoint/2010/main" val="15544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Úřad pro ochranu osobních údajů v minulosti vydal stanovisko č. 2/2006 o zpracování osobních údajů v rámci vědy. Stanovisko bylo naposledy revidováno v dubnu 2013. V současné době je, v souvislosti s přijetí nové legislativy, nutné stanovisko revidovat. Vašim zadáním je komplexní analýza legislativních změn plynoucích pro vědecký výzkum z nového nařízení.</a:t>
            </a:r>
          </a:p>
          <a:p>
            <a:pPr algn="just"/>
            <a:r>
              <a:rPr lang="cs-CZ" dirty="0" smtClean="0"/>
              <a:t>Cílem je doporučit úřadu buď konkrétní změny v rámci stanoviska nebo vypracování stanoviska zcela nového.</a:t>
            </a:r>
          </a:p>
          <a:p>
            <a:pPr algn="just"/>
            <a:r>
              <a:rPr lang="cs-CZ" dirty="0" smtClean="0"/>
              <a:t>Analýza (ideálně vč. komparace) + doporučení dalšího konkrétního postupu.</a:t>
            </a:r>
          </a:p>
        </p:txBody>
      </p:sp>
    </p:spTree>
    <p:extLst>
      <p:ext uri="{BB962C8B-B14F-4D97-AF65-F5344CB8AC3E}">
        <p14:creationId xmlns:p14="http://schemas.microsoft.com/office/powerpoint/2010/main" val="20429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Jednou z krizových situací, která může v rámci otázky kybernetické bezpečnosti státu nastat, je rozsáhlý útok na rozvodnou síť, který povede k přerušení dodávek elektrického proudu k přibližně 20-30% obyvatel České republiky. V reakci na takovouto událost se očekává vypátrání původce útoku a nasazení ofenzivních technik (tzv. </a:t>
            </a:r>
            <a:r>
              <a:rPr lang="cs-CZ" dirty="0" err="1" smtClean="0"/>
              <a:t>hack-backu</a:t>
            </a:r>
            <a:r>
              <a:rPr lang="cs-CZ" dirty="0" smtClean="0"/>
              <a:t>) vůči jeho infrastruktuře. Jste požádáni o posouzení legálnosti takového postupu.</a:t>
            </a:r>
          </a:p>
          <a:p>
            <a:pPr algn="just"/>
            <a:r>
              <a:rPr lang="cs-CZ" dirty="0" smtClean="0"/>
              <a:t>Analýza (ideálně vytvoření typologie pro posouzení legálnosti/nelegálnosti konkrétních operací) + jednoznačný závěr + </a:t>
            </a:r>
            <a:r>
              <a:rPr lang="cs-CZ" dirty="0" err="1" smtClean="0"/>
              <a:t>executive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r>
              <a:rPr lang="cs-CZ" dirty="0" smtClean="0"/>
              <a:t> (max. 5 NS).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46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606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MVV57912K – České PIS</vt:lpstr>
      <vt:lpstr>Výuka</vt:lpstr>
      <vt:lpstr>Důležitá data</vt:lpstr>
      <vt:lpstr>První prezentace (10. 11.)</vt:lpstr>
      <vt:lpstr>Druhá prezentace (24. 11.)</vt:lpstr>
      <vt:lpstr>Finální prezentace (22. 12.)</vt:lpstr>
      <vt:lpstr>Cíle</vt:lpstr>
      <vt:lpstr>Skupina 1</vt:lpstr>
      <vt:lpstr>Skupina 2</vt:lpstr>
      <vt:lpstr>Skupina 3</vt:lpstr>
      <vt:lpstr>Skupina 4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MVV57912K – České PIS</dc:title>
  <dc:creator>Jakub Harašta</dc:creator>
  <cp:lastModifiedBy>Jakub Harašta</cp:lastModifiedBy>
  <cp:revision>10</cp:revision>
  <dcterms:created xsi:type="dcterms:W3CDTF">2016-10-13T11:21:32Z</dcterms:created>
  <dcterms:modified xsi:type="dcterms:W3CDTF">2016-10-13T12:57:16Z</dcterms:modified>
</cp:coreProperties>
</file>