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448" r:id="rId3"/>
    <p:sldId id="379" r:id="rId4"/>
    <p:sldId id="455" r:id="rId5"/>
    <p:sldId id="461" r:id="rId6"/>
    <p:sldId id="462" r:id="rId7"/>
    <p:sldId id="463" r:id="rId8"/>
    <p:sldId id="507" r:id="rId9"/>
    <p:sldId id="508" r:id="rId10"/>
    <p:sldId id="512" r:id="rId11"/>
    <p:sldId id="514" r:id="rId12"/>
    <p:sldId id="509" r:id="rId13"/>
    <p:sldId id="510" r:id="rId14"/>
    <p:sldId id="511" r:id="rId15"/>
    <p:sldId id="515" r:id="rId16"/>
    <p:sldId id="516" r:id="rId17"/>
    <p:sldId id="513" r:id="rId18"/>
    <p:sldId id="449" r:id="rId19"/>
    <p:sldId id="464" r:id="rId20"/>
    <p:sldId id="506" r:id="rId21"/>
    <p:sldId id="517" r:id="rId22"/>
    <p:sldId id="457" r:id="rId23"/>
    <p:sldId id="452" r:id="rId24"/>
    <p:sldId id="458" r:id="rId25"/>
    <p:sldId id="534" r:id="rId26"/>
    <p:sldId id="548" r:id="rId27"/>
    <p:sldId id="518" r:id="rId28"/>
    <p:sldId id="519" r:id="rId29"/>
    <p:sldId id="520" r:id="rId30"/>
    <p:sldId id="532" r:id="rId31"/>
    <p:sldId id="533" r:id="rId32"/>
    <p:sldId id="536" r:id="rId33"/>
    <p:sldId id="537" r:id="rId34"/>
    <p:sldId id="541" r:id="rId35"/>
    <p:sldId id="476" r:id="rId36"/>
    <p:sldId id="444" r:id="rId37"/>
    <p:sldId id="477" r:id="rId38"/>
    <p:sldId id="479" r:id="rId39"/>
    <p:sldId id="427" r:id="rId40"/>
    <p:sldId id="481" r:id="rId41"/>
    <p:sldId id="478" r:id="rId42"/>
    <p:sldId id="480" r:id="rId43"/>
    <p:sldId id="496" r:id="rId44"/>
    <p:sldId id="436" r:id="rId4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 autoAdjust="0"/>
    <p:restoredTop sz="94592" autoAdjust="0"/>
  </p:normalViewPr>
  <p:slideViewPr>
    <p:cSldViewPr snapToGrid="0">
      <p:cViewPr varScale="1">
        <p:scale>
          <a:sx n="99" d="100"/>
          <a:sy n="99" d="100"/>
        </p:scale>
        <p:origin x="15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98AF8-F8E2-4872-ADE2-D445444B4CB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5930588B-59E5-448B-B093-39E396CE0A5C}">
      <dgm:prSet phldrT="[Text]"/>
      <dgm:spPr/>
      <dgm:t>
        <a:bodyPr/>
        <a:lstStyle/>
        <a:p>
          <a:r>
            <a:rPr lang="cs-CZ" dirty="0" err="1" smtClean="0">
              <a:solidFill>
                <a:srgbClr val="0F3C72"/>
              </a:solidFill>
            </a:rPr>
            <a:t>VsP</a:t>
          </a:r>
          <a:endParaRPr lang="cs-CZ" dirty="0">
            <a:solidFill>
              <a:srgbClr val="0F3C72"/>
            </a:solidFill>
          </a:endParaRPr>
        </a:p>
      </dgm:t>
    </dgm:pt>
    <dgm:pt modelId="{F68FBBBC-28D8-4D6B-B23F-3478EEE5F0EC}" type="parTrans" cxnId="{4846980A-BD84-430B-AFA8-C2EE13CC0C5F}">
      <dgm:prSet/>
      <dgm:spPr/>
      <dgm:t>
        <a:bodyPr/>
        <a:lstStyle/>
        <a:p>
          <a:endParaRPr lang="cs-CZ"/>
        </a:p>
      </dgm:t>
    </dgm:pt>
    <dgm:pt modelId="{D94E44BC-489E-44DB-BF82-75AD1E3E2F66}" type="sibTrans" cxnId="{4846980A-BD84-430B-AFA8-C2EE13CC0C5F}">
      <dgm:prSet/>
      <dgm:spPr/>
      <dgm:t>
        <a:bodyPr/>
        <a:lstStyle/>
        <a:p>
          <a:endParaRPr lang="cs-CZ"/>
        </a:p>
      </dgm:t>
    </dgm:pt>
    <dgm:pt modelId="{AED9BBA3-4D25-4692-AB12-E652C6CD363A}">
      <dgm:prSet phldrT="[Text]"/>
      <dgm:spPr/>
      <dgm:t>
        <a:bodyPr/>
        <a:lstStyle/>
        <a:p>
          <a:r>
            <a:rPr lang="cs-CZ" dirty="0" smtClean="0">
              <a:solidFill>
                <a:srgbClr val="0F3C72"/>
              </a:solidFill>
            </a:rPr>
            <a:t>MP</a:t>
          </a:r>
          <a:endParaRPr lang="cs-CZ" dirty="0">
            <a:solidFill>
              <a:srgbClr val="0F3C72"/>
            </a:solidFill>
          </a:endParaRPr>
        </a:p>
      </dgm:t>
    </dgm:pt>
    <dgm:pt modelId="{5A77874C-8361-4E17-A5C7-0AD867232592}" type="parTrans" cxnId="{79791FA9-1255-43A0-8F7F-16301DECD7F7}">
      <dgm:prSet/>
      <dgm:spPr/>
      <dgm:t>
        <a:bodyPr/>
        <a:lstStyle/>
        <a:p>
          <a:endParaRPr lang="cs-CZ"/>
        </a:p>
      </dgm:t>
    </dgm:pt>
    <dgm:pt modelId="{512361ED-F58A-41BE-B192-89CFE922879A}" type="sibTrans" cxnId="{79791FA9-1255-43A0-8F7F-16301DECD7F7}">
      <dgm:prSet/>
      <dgm:spPr/>
      <dgm:t>
        <a:bodyPr/>
        <a:lstStyle/>
        <a:p>
          <a:endParaRPr lang="cs-CZ"/>
        </a:p>
      </dgm:t>
    </dgm:pt>
    <dgm:pt modelId="{94D71F3E-CAC4-47D0-8324-F43683CEDE9D}">
      <dgm:prSet phldrT="[Text]"/>
      <dgm:spPr/>
      <dgm:t>
        <a:bodyPr/>
        <a:lstStyle/>
        <a:p>
          <a:r>
            <a:rPr lang="cs-CZ" dirty="0" err="1" smtClean="0">
              <a:solidFill>
                <a:srgbClr val="0F3C72"/>
              </a:solidFill>
            </a:rPr>
            <a:t>PEU</a:t>
          </a:r>
          <a:endParaRPr lang="cs-CZ" dirty="0">
            <a:solidFill>
              <a:srgbClr val="0F3C72"/>
            </a:solidFill>
          </a:endParaRPr>
        </a:p>
      </dgm:t>
    </dgm:pt>
    <dgm:pt modelId="{511AA596-3F6B-4FFC-93D7-2C00B5D679F7}" type="parTrans" cxnId="{1C64F290-CFCB-402C-A70E-1E17D5D39C1D}">
      <dgm:prSet/>
      <dgm:spPr/>
      <dgm:t>
        <a:bodyPr/>
        <a:lstStyle/>
        <a:p>
          <a:endParaRPr lang="cs-CZ"/>
        </a:p>
      </dgm:t>
    </dgm:pt>
    <dgm:pt modelId="{2077D009-8CB1-427D-85F5-91A0F74A25D7}" type="sibTrans" cxnId="{1C64F290-CFCB-402C-A70E-1E17D5D39C1D}">
      <dgm:prSet/>
      <dgm:spPr/>
      <dgm:t>
        <a:bodyPr/>
        <a:lstStyle/>
        <a:p>
          <a:endParaRPr lang="cs-CZ"/>
        </a:p>
      </dgm:t>
    </dgm:pt>
    <dgm:pt modelId="{9EFC4A97-8E57-4E8F-9E6A-84D0B15CE0CB}" type="pres">
      <dgm:prSet presAssocID="{2E298AF8-F8E2-4872-ADE2-D445444B4CB5}" presName="compositeShape" presStyleCnt="0">
        <dgm:presLayoutVars>
          <dgm:chMax val="7"/>
          <dgm:dir/>
          <dgm:resizeHandles val="exact"/>
        </dgm:presLayoutVars>
      </dgm:prSet>
      <dgm:spPr/>
    </dgm:pt>
    <dgm:pt modelId="{E6025691-8637-466A-98E4-5A6F7A6735F0}" type="pres">
      <dgm:prSet presAssocID="{2E298AF8-F8E2-4872-ADE2-D445444B4CB5}" presName="wedge1" presStyleLbl="node1" presStyleIdx="0" presStyleCnt="3" custScaleX="92988" custScaleY="92252"/>
      <dgm:spPr/>
      <dgm:t>
        <a:bodyPr/>
        <a:lstStyle/>
        <a:p>
          <a:endParaRPr lang="cs-CZ"/>
        </a:p>
      </dgm:t>
    </dgm:pt>
    <dgm:pt modelId="{B426C2D8-8ED1-4B14-AB4C-44657E9796DC}" type="pres">
      <dgm:prSet presAssocID="{2E298AF8-F8E2-4872-ADE2-D445444B4CB5}" presName="dummy1a" presStyleCnt="0"/>
      <dgm:spPr/>
    </dgm:pt>
    <dgm:pt modelId="{17F5F5FF-A0C1-4811-AA70-EFDC8FE018BE}" type="pres">
      <dgm:prSet presAssocID="{2E298AF8-F8E2-4872-ADE2-D445444B4CB5}" presName="dummy1b" presStyleCnt="0"/>
      <dgm:spPr/>
    </dgm:pt>
    <dgm:pt modelId="{38F8B79C-6FED-4DA7-8D7C-FC2E3ACD4C34}" type="pres">
      <dgm:prSet presAssocID="{2E298AF8-F8E2-4872-ADE2-D445444B4CB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2374B4-8F30-4FDF-8C9A-2482FE8919E6}" type="pres">
      <dgm:prSet presAssocID="{2E298AF8-F8E2-4872-ADE2-D445444B4CB5}" presName="wedge2" presStyleLbl="node1" presStyleIdx="1" presStyleCnt="3"/>
      <dgm:spPr/>
      <dgm:t>
        <a:bodyPr/>
        <a:lstStyle/>
        <a:p>
          <a:endParaRPr lang="cs-CZ"/>
        </a:p>
      </dgm:t>
    </dgm:pt>
    <dgm:pt modelId="{7B1B9F8D-ACCC-4BF6-8B87-339EB2787738}" type="pres">
      <dgm:prSet presAssocID="{2E298AF8-F8E2-4872-ADE2-D445444B4CB5}" presName="dummy2a" presStyleCnt="0"/>
      <dgm:spPr/>
    </dgm:pt>
    <dgm:pt modelId="{B2ACEEEC-B9FA-4EF0-8025-10763A4385FE}" type="pres">
      <dgm:prSet presAssocID="{2E298AF8-F8E2-4872-ADE2-D445444B4CB5}" presName="dummy2b" presStyleCnt="0"/>
      <dgm:spPr/>
    </dgm:pt>
    <dgm:pt modelId="{96568D36-C899-43BD-9893-7DBE7A112CCA}" type="pres">
      <dgm:prSet presAssocID="{2E298AF8-F8E2-4872-ADE2-D445444B4CB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FD577B-1412-44AF-8BE9-B9FD7DB5D8A9}" type="pres">
      <dgm:prSet presAssocID="{2E298AF8-F8E2-4872-ADE2-D445444B4CB5}" presName="wedge3" presStyleLbl="node1" presStyleIdx="2" presStyleCnt="3" custAng="0" custLinFactNeighborX="702" custLinFactNeighborY="-170"/>
      <dgm:spPr/>
      <dgm:t>
        <a:bodyPr/>
        <a:lstStyle/>
        <a:p>
          <a:endParaRPr lang="cs-CZ"/>
        </a:p>
      </dgm:t>
    </dgm:pt>
    <dgm:pt modelId="{BA7CF00D-E501-49AC-9EC2-78D53E617460}" type="pres">
      <dgm:prSet presAssocID="{2E298AF8-F8E2-4872-ADE2-D445444B4CB5}" presName="dummy3a" presStyleCnt="0"/>
      <dgm:spPr/>
    </dgm:pt>
    <dgm:pt modelId="{A53E61F9-DCFC-40B6-AD0E-B7E9009AC6B4}" type="pres">
      <dgm:prSet presAssocID="{2E298AF8-F8E2-4872-ADE2-D445444B4CB5}" presName="dummy3b" presStyleCnt="0"/>
      <dgm:spPr/>
    </dgm:pt>
    <dgm:pt modelId="{78FBC57A-211A-4358-8080-87A42CD1A144}" type="pres">
      <dgm:prSet presAssocID="{2E298AF8-F8E2-4872-ADE2-D445444B4CB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A2E007-A74D-4A24-8E1C-227C3BBBBC8D}" type="pres">
      <dgm:prSet presAssocID="{D94E44BC-489E-44DB-BF82-75AD1E3E2F66}" presName="arrowWedge1" presStyleLbl="fgSibTrans2D1" presStyleIdx="0" presStyleCnt="3"/>
      <dgm:spPr/>
    </dgm:pt>
    <dgm:pt modelId="{840142DD-9836-4405-9992-0E5BE8531709}" type="pres">
      <dgm:prSet presAssocID="{512361ED-F58A-41BE-B192-89CFE922879A}" presName="arrowWedge2" presStyleLbl="fgSibTrans2D1" presStyleIdx="1" presStyleCnt="3"/>
      <dgm:spPr/>
    </dgm:pt>
    <dgm:pt modelId="{DD50EF02-EFC9-4CE8-BF6C-CE7FAB2A7E1C}" type="pres">
      <dgm:prSet presAssocID="{2077D009-8CB1-427D-85F5-91A0F74A25D7}" presName="arrowWedge3" presStyleLbl="fgSibTrans2D1" presStyleIdx="2" presStyleCnt="3"/>
      <dgm:spPr/>
    </dgm:pt>
  </dgm:ptLst>
  <dgm:cxnLst>
    <dgm:cxn modelId="{C400CBFF-A5FB-4B30-AF38-37A5405172B0}" type="presOf" srcId="{94D71F3E-CAC4-47D0-8324-F43683CEDE9D}" destId="{EDFD577B-1412-44AF-8BE9-B9FD7DB5D8A9}" srcOrd="0" destOrd="0" presId="urn:microsoft.com/office/officeart/2005/8/layout/cycle8"/>
    <dgm:cxn modelId="{5F6DDE82-9404-4E75-BE6C-FA05A4FA7EA9}" type="presOf" srcId="{94D71F3E-CAC4-47D0-8324-F43683CEDE9D}" destId="{78FBC57A-211A-4358-8080-87A42CD1A144}" srcOrd="1" destOrd="0" presId="urn:microsoft.com/office/officeart/2005/8/layout/cycle8"/>
    <dgm:cxn modelId="{1C64F290-CFCB-402C-A70E-1E17D5D39C1D}" srcId="{2E298AF8-F8E2-4872-ADE2-D445444B4CB5}" destId="{94D71F3E-CAC4-47D0-8324-F43683CEDE9D}" srcOrd="2" destOrd="0" parTransId="{511AA596-3F6B-4FFC-93D7-2C00B5D679F7}" sibTransId="{2077D009-8CB1-427D-85F5-91A0F74A25D7}"/>
    <dgm:cxn modelId="{79791FA9-1255-43A0-8F7F-16301DECD7F7}" srcId="{2E298AF8-F8E2-4872-ADE2-D445444B4CB5}" destId="{AED9BBA3-4D25-4692-AB12-E652C6CD363A}" srcOrd="1" destOrd="0" parTransId="{5A77874C-8361-4E17-A5C7-0AD867232592}" sibTransId="{512361ED-F58A-41BE-B192-89CFE922879A}"/>
    <dgm:cxn modelId="{4846980A-BD84-430B-AFA8-C2EE13CC0C5F}" srcId="{2E298AF8-F8E2-4872-ADE2-D445444B4CB5}" destId="{5930588B-59E5-448B-B093-39E396CE0A5C}" srcOrd="0" destOrd="0" parTransId="{F68FBBBC-28D8-4D6B-B23F-3478EEE5F0EC}" sibTransId="{D94E44BC-489E-44DB-BF82-75AD1E3E2F66}"/>
    <dgm:cxn modelId="{77106C80-52C3-4D5E-A949-7E19FA6202E9}" type="presOf" srcId="{AED9BBA3-4D25-4692-AB12-E652C6CD363A}" destId="{992374B4-8F30-4FDF-8C9A-2482FE8919E6}" srcOrd="0" destOrd="0" presId="urn:microsoft.com/office/officeart/2005/8/layout/cycle8"/>
    <dgm:cxn modelId="{1BEE58E9-6149-4B67-92F7-BE35E408DC6B}" type="presOf" srcId="{AED9BBA3-4D25-4692-AB12-E652C6CD363A}" destId="{96568D36-C899-43BD-9893-7DBE7A112CCA}" srcOrd="1" destOrd="0" presId="urn:microsoft.com/office/officeart/2005/8/layout/cycle8"/>
    <dgm:cxn modelId="{6E094004-83FE-4173-8CE8-C2546CE80F9B}" type="presOf" srcId="{5930588B-59E5-448B-B093-39E396CE0A5C}" destId="{E6025691-8637-466A-98E4-5A6F7A6735F0}" srcOrd="0" destOrd="0" presId="urn:microsoft.com/office/officeart/2005/8/layout/cycle8"/>
    <dgm:cxn modelId="{5FD3F3D3-5164-48E9-9D6E-D6B8DB81BE9E}" type="presOf" srcId="{2E298AF8-F8E2-4872-ADE2-D445444B4CB5}" destId="{9EFC4A97-8E57-4E8F-9E6A-84D0B15CE0CB}" srcOrd="0" destOrd="0" presId="urn:microsoft.com/office/officeart/2005/8/layout/cycle8"/>
    <dgm:cxn modelId="{DC8A8FE7-06B6-4A70-922C-60A8E1A7CD2A}" type="presOf" srcId="{5930588B-59E5-448B-B093-39E396CE0A5C}" destId="{38F8B79C-6FED-4DA7-8D7C-FC2E3ACD4C34}" srcOrd="1" destOrd="0" presId="urn:microsoft.com/office/officeart/2005/8/layout/cycle8"/>
    <dgm:cxn modelId="{31F46811-CC58-4488-95FA-FED3E6B9C117}" type="presParOf" srcId="{9EFC4A97-8E57-4E8F-9E6A-84D0B15CE0CB}" destId="{E6025691-8637-466A-98E4-5A6F7A6735F0}" srcOrd="0" destOrd="0" presId="urn:microsoft.com/office/officeart/2005/8/layout/cycle8"/>
    <dgm:cxn modelId="{781FDDFB-4309-4B10-A0A6-D978863F1AF9}" type="presParOf" srcId="{9EFC4A97-8E57-4E8F-9E6A-84D0B15CE0CB}" destId="{B426C2D8-8ED1-4B14-AB4C-44657E9796DC}" srcOrd="1" destOrd="0" presId="urn:microsoft.com/office/officeart/2005/8/layout/cycle8"/>
    <dgm:cxn modelId="{69A5B69C-EC58-4F88-9E79-0E592AFD106C}" type="presParOf" srcId="{9EFC4A97-8E57-4E8F-9E6A-84D0B15CE0CB}" destId="{17F5F5FF-A0C1-4811-AA70-EFDC8FE018BE}" srcOrd="2" destOrd="0" presId="urn:microsoft.com/office/officeart/2005/8/layout/cycle8"/>
    <dgm:cxn modelId="{57942849-49B8-46A4-9AEF-BFB5F7AC47DA}" type="presParOf" srcId="{9EFC4A97-8E57-4E8F-9E6A-84D0B15CE0CB}" destId="{38F8B79C-6FED-4DA7-8D7C-FC2E3ACD4C34}" srcOrd="3" destOrd="0" presId="urn:microsoft.com/office/officeart/2005/8/layout/cycle8"/>
    <dgm:cxn modelId="{F59A0A3F-8E5E-4B13-AA5B-D7783D499055}" type="presParOf" srcId="{9EFC4A97-8E57-4E8F-9E6A-84D0B15CE0CB}" destId="{992374B4-8F30-4FDF-8C9A-2482FE8919E6}" srcOrd="4" destOrd="0" presId="urn:microsoft.com/office/officeart/2005/8/layout/cycle8"/>
    <dgm:cxn modelId="{55F1C5E4-ED21-4C39-BEEE-710545744ED7}" type="presParOf" srcId="{9EFC4A97-8E57-4E8F-9E6A-84D0B15CE0CB}" destId="{7B1B9F8D-ACCC-4BF6-8B87-339EB2787738}" srcOrd="5" destOrd="0" presId="urn:microsoft.com/office/officeart/2005/8/layout/cycle8"/>
    <dgm:cxn modelId="{3F88BE9A-4235-4980-B9CF-57E2EF858AAF}" type="presParOf" srcId="{9EFC4A97-8E57-4E8F-9E6A-84D0B15CE0CB}" destId="{B2ACEEEC-B9FA-4EF0-8025-10763A4385FE}" srcOrd="6" destOrd="0" presId="urn:microsoft.com/office/officeart/2005/8/layout/cycle8"/>
    <dgm:cxn modelId="{69D0078E-9078-4E29-B97E-985BEF921135}" type="presParOf" srcId="{9EFC4A97-8E57-4E8F-9E6A-84D0B15CE0CB}" destId="{96568D36-C899-43BD-9893-7DBE7A112CCA}" srcOrd="7" destOrd="0" presId="urn:microsoft.com/office/officeart/2005/8/layout/cycle8"/>
    <dgm:cxn modelId="{22C3E186-1C68-415D-A27D-088934846D12}" type="presParOf" srcId="{9EFC4A97-8E57-4E8F-9E6A-84D0B15CE0CB}" destId="{EDFD577B-1412-44AF-8BE9-B9FD7DB5D8A9}" srcOrd="8" destOrd="0" presId="urn:microsoft.com/office/officeart/2005/8/layout/cycle8"/>
    <dgm:cxn modelId="{B7992B87-155E-472A-80E9-6389CD9386DF}" type="presParOf" srcId="{9EFC4A97-8E57-4E8F-9E6A-84D0B15CE0CB}" destId="{BA7CF00D-E501-49AC-9EC2-78D53E617460}" srcOrd="9" destOrd="0" presId="urn:microsoft.com/office/officeart/2005/8/layout/cycle8"/>
    <dgm:cxn modelId="{31217809-446F-463D-98A7-5ADD635A1636}" type="presParOf" srcId="{9EFC4A97-8E57-4E8F-9E6A-84D0B15CE0CB}" destId="{A53E61F9-DCFC-40B6-AD0E-B7E9009AC6B4}" srcOrd="10" destOrd="0" presId="urn:microsoft.com/office/officeart/2005/8/layout/cycle8"/>
    <dgm:cxn modelId="{15DAF71A-F005-4B98-A519-EBF56547B160}" type="presParOf" srcId="{9EFC4A97-8E57-4E8F-9E6A-84D0B15CE0CB}" destId="{78FBC57A-211A-4358-8080-87A42CD1A144}" srcOrd="11" destOrd="0" presId="urn:microsoft.com/office/officeart/2005/8/layout/cycle8"/>
    <dgm:cxn modelId="{4141E8BE-3B88-4F82-9AF7-7DE5F232FC95}" type="presParOf" srcId="{9EFC4A97-8E57-4E8F-9E6A-84D0B15CE0CB}" destId="{D7A2E007-A74D-4A24-8E1C-227C3BBBBC8D}" srcOrd="12" destOrd="0" presId="urn:microsoft.com/office/officeart/2005/8/layout/cycle8"/>
    <dgm:cxn modelId="{8357FC01-09FE-4E1E-9D89-A4EE11D3A56C}" type="presParOf" srcId="{9EFC4A97-8E57-4E8F-9E6A-84D0B15CE0CB}" destId="{840142DD-9836-4405-9992-0E5BE8531709}" srcOrd="13" destOrd="0" presId="urn:microsoft.com/office/officeart/2005/8/layout/cycle8"/>
    <dgm:cxn modelId="{81EC232E-DE28-4596-AA5D-05827B63595E}" type="presParOf" srcId="{9EFC4A97-8E57-4E8F-9E6A-84D0B15CE0CB}" destId="{DD50EF02-EFC9-4CE8-BF6C-CE7FAB2A7E1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25691-8637-466A-98E4-5A6F7A6735F0}">
      <dsp:nvSpPr>
        <dsp:cNvPr id="0" name=""/>
        <dsp:cNvSpPr/>
      </dsp:nvSpPr>
      <dsp:spPr>
        <a:xfrm>
          <a:off x="2142762" y="387427"/>
          <a:ext cx="3102467" cy="3077911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err="1" smtClean="0">
              <a:solidFill>
                <a:srgbClr val="0F3C72"/>
              </a:solidFill>
            </a:rPr>
            <a:t>VsP</a:t>
          </a:r>
          <a:endParaRPr lang="cs-CZ" sz="4100" kern="1200" dirty="0">
            <a:solidFill>
              <a:srgbClr val="0F3C72"/>
            </a:solidFill>
          </a:endParaRPr>
        </a:p>
      </dsp:txBody>
      <dsp:txXfrm>
        <a:off x="3777836" y="1039652"/>
        <a:ext cx="1108024" cy="916045"/>
      </dsp:txXfrm>
    </dsp:sp>
    <dsp:sp modelId="{992374B4-8F30-4FDF-8C9A-2482FE8919E6}">
      <dsp:nvSpPr>
        <dsp:cNvPr id="0" name=""/>
        <dsp:cNvSpPr/>
      </dsp:nvSpPr>
      <dsp:spPr>
        <a:xfrm>
          <a:off x="1957073" y="377332"/>
          <a:ext cx="3336417" cy="3336417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>
              <a:solidFill>
                <a:srgbClr val="0F3C72"/>
              </a:solidFill>
            </a:rPr>
            <a:t>MP</a:t>
          </a:r>
          <a:endParaRPr lang="cs-CZ" sz="4100" kern="1200" dirty="0">
            <a:solidFill>
              <a:srgbClr val="0F3C72"/>
            </a:solidFill>
          </a:endParaRPr>
        </a:p>
      </dsp:txBody>
      <dsp:txXfrm>
        <a:off x="2751458" y="2542032"/>
        <a:ext cx="1787366" cy="873823"/>
      </dsp:txXfrm>
    </dsp:sp>
    <dsp:sp modelId="{EDFD577B-1412-44AF-8BE9-B9FD7DB5D8A9}">
      <dsp:nvSpPr>
        <dsp:cNvPr id="0" name=""/>
        <dsp:cNvSpPr/>
      </dsp:nvSpPr>
      <dsp:spPr>
        <a:xfrm>
          <a:off x="1911780" y="252503"/>
          <a:ext cx="3336417" cy="3336417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err="1" smtClean="0">
              <a:solidFill>
                <a:srgbClr val="0F3C72"/>
              </a:solidFill>
            </a:rPr>
            <a:t>PEU</a:t>
          </a:r>
          <a:endParaRPr lang="cs-CZ" sz="4100" kern="1200" dirty="0">
            <a:solidFill>
              <a:srgbClr val="0F3C72"/>
            </a:solidFill>
          </a:endParaRPr>
        </a:p>
      </dsp:txBody>
      <dsp:txXfrm>
        <a:off x="2298249" y="959505"/>
        <a:ext cx="1191577" cy="992981"/>
      </dsp:txXfrm>
    </dsp:sp>
    <dsp:sp modelId="{D7A2E007-A74D-4A24-8E1C-227C3BBBBC8D}">
      <dsp:nvSpPr>
        <dsp:cNvPr id="0" name=""/>
        <dsp:cNvSpPr/>
      </dsp:nvSpPr>
      <dsp:spPr>
        <a:xfrm>
          <a:off x="1820785" y="53029"/>
          <a:ext cx="3749497" cy="374949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142DD-9836-4405-9992-0E5BE8531709}">
      <dsp:nvSpPr>
        <dsp:cNvPr id="0" name=""/>
        <dsp:cNvSpPr/>
      </dsp:nvSpPr>
      <dsp:spPr>
        <a:xfrm>
          <a:off x="1750533" y="170581"/>
          <a:ext cx="3749497" cy="374949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0EF02-EFC9-4CE8-BF6C-CE7FAB2A7E1C}">
      <dsp:nvSpPr>
        <dsp:cNvPr id="0" name=""/>
        <dsp:cNvSpPr/>
      </dsp:nvSpPr>
      <dsp:spPr>
        <a:xfrm>
          <a:off x="1704965" y="45963"/>
          <a:ext cx="3749497" cy="374949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pPr>
              <a:defRPr/>
            </a:pPr>
            <a:fld id="{794976E6-D5C6-4ECF-B8A8-7E910BD3A5D8}" type="datetimeFigureOut">
              <a:rPr lang="cs-CZ"/>
              <a:pPr>
                <a:defRPr/>
              </a:pPr>
              <a:t>11.10.16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5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pPr>
              <a:defRPr/>
            </a:pPr>
            <a:fld id="{E7BE8EAA-0FE0-4D3C-89AC-6F1365F44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931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5" y="0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14519"/>
            <a:ext cx="5437188" cy="446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039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5" y="9429039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5A6100-98A1-49CE-AAAA-F298E6468D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71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8766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onventions.coe.int/" TargetMode="External"/><Relationship Id="rId4" Type="http://schemas.openxmlformats.org/officeDocument/2006/relationships/hyperlink" Target="http://extranet01.servis.justice.cz/extranet.aspx?j=33&amp;o=23&amp;k=3444&amp;d=32175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hcch.net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titul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8934" y="3686167"/>
            <a:ext cx="8208962" cy="1009652"/>
          </a:xfrm>
        </p:spPr>
        <p:txBody>
          <a:bodyPr/>
          <a:lstStyle/>
          <a:p>
            <a:pPr eaLnBrk="1" hangingPunct="1">
              <a:spcAft>
                <a:spcPts val="0"/>
              </a:spcAft>
              <a:defRPr/>
            </a:pPr>
            <a:r>
              <a:rPr lang="cs-CZ" sz="3200" dirty="0"/>
              <a:t>Právní nástroje uplatnitelné v oblasti mezinárodněprávní ochrany dětí </a:t>
            </a:r>
            <a:endParaRPr lang="cs-CZ" sz="3200" b="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71652" y="3686166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01814" y="6235788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14693" y="5629764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14343" y="5642776"/>
            <a:ext cx="8208962" cy="58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cs-CZ" sz="2800" b="0" kern="0" dirty="0" smtClean="0">
                <a:latin typeface="+mn-lt"/>
              </a:rPr>
              <a:t>Zdeněk Kapitán, Markéta Nováková</a:t>
            </a:r>
            <a:endParaRPr lang="cs-CZ" sz="2400" b="0" kern="0" dirty="0" smtClean="0">
              <a:latin typeface="+mn-lt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491859" y="4695818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02693" y="4695819"/>
            <a:ext cx="8208962" cy="920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9pPr>
          </a:lstStyle>
          <a:p>
            <a:pPr algn="just" eaLnBrk="1" hangingPunct="1">
              <a:spcAft>
                <a:spcPts val="0"/>
              </a:spcAft>
              <a:defRPr/>
            </a:pPr>
            <a:r>
              <a:rPr lang="cs-CZ" sz="2400" b="0" kern="0" spc="-20" dirty="0"/>
              <a:t>MVV7920K Právní klinika </a:t>
            </a:r>
            <a:r>
              <a:rPr lang="cs-CZ" sz="2400" b="0" kern="0" spc="-20" dirty="0" smtClean="0"/>
              <a:t>– </a:t>
            </a:r>
            <a:r>
              <a:rPr lang="cs-CZ" sz="2400" b="0" kern="0" spc="-20" dirty="0"/>
              <a:t>Mezinárodněprávní ochrana </a:t>
            </a:r>
            <a:r>
              <a:rPr lang="cs-CZ" sz="2400" b="0" kern="0" spc="-20" dirty="0" smtClean="0"/>
              <a:t>dětí</a:t>
            </a:r>
            <a:endParaRPr lang="cs-CZ" sz="2400" b="0" kern="0" spc="-20" dirty="0" smtClean="0"/>
          </a:p>
          <a:p>
            <a:pPr algn="just" eaLnBrk="1" hangingPunct="1">
              <a:spcAft>
                <a:spcPts val="0"/>
              </a:spcAft>
              <a:defRPr/>
            </a:pPr>
            <a:r>
              <a:rPr lang="cs-CZ" sz="2400" b="0" kern="0" spc="-20" smtClean="0"/>
              <a:t>Blok </a:t>
            </a:r>
            <a:r>
              <a:rPr lang="cs-CZ" sz="2400" b="0" kern="0" spc="-20" smtClean="0"/>
              <a:t>2</a:t>
            </a:r>
            <a:endParaRPr lang="cs-CZ" sz="2400" b="0" kern="0" spc="-2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Obecné poznámky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93921"/>
            <a:ext cx="7197725" cy="3903663"/>
          </a:xfrm>
        </p:spPr>
        <p:txBody>
          <a:bodyPr/>
          <a:lstStyle/>
          <a:p>
            <a:pPr marL="449263" indent="-449263" algn="just" eaLnBrk="1" hangingPunct="1">
              <a:spcBef>
                <a:spcPts val="0"/>
              </a:spcBef>
              <a:spcAft>
                <a:spcPts val="400"/>
              </a:spcAft>
              <a:tabLst>
                <a:tab pos="449263" algn="l"/>
                <a:tab pos="900113" algn="l"/>
              </a:tabLst>
            </a:pPr>
            <a:r>
              <a:rPr lang="cs-CZ" sz="2000" dirty="0" smtClean="0"/>
              <a:t>mezinárodní pravomoc (příslušnost)  je jednou ze základních podmínek řízení; vady v ní:</a:t>
            </a:r>
          </a:p>
          <a:p>
            <a:pPr marL="900113" indent="-457200" algn="just" eaLnBrk="1" hangingPunct="1">
              <a:spcBef>
                <a:spcPts val="0"/>
              </a:spcBef>
              <a:spcAft>
                <a:spcPts val="400"/>
              </a:spcAft>
              <a:buAutoNum type="alphaLcParenR"/>
              <a:tabLst>
                <a:tab pos="900113" algn="l"/>
              </a:tabLst>
            </a:pPr>
            <a:r>
              <a:rPr lang="cs-CZ" sz="2000" dirty="0" smtClean="0"/>
              <a:t>se promítají do samotného řízení existenčně</a:t>
            </a:r>
          </a:p>
          <a:p>
            <a:pPr marL="900113" indent="-457200" algn="just" eaLnBrk="1" hangingPunct="1">
              <a:spcBef>
                <a:spcPts val="0"/>
              </a:spcBef>
              <a:spcAft>
                <a:spcPts val="400"/>
              </a:spcAft>
              <a:buAutoNum type="alphaLcParenR"/>
              <a:tabLst>
                <a:tab pos="900113" algn="l"/>
              </a:tabLst>
            </a:pPr>
            <a:r>
              <a:rPr lang="cs-CZ" sz="2000" dirty="0" smtClean="0"/>
              <a:t>mají vliv i na uznatelnost rozhodnutí:</a:t>
            </a:r>
          </a:p>
          <a:p>
            <a:pPr marL="1343025" indent="-442913" algn="just" eaLnBrk="1" hangingPunct="1">
              <a:spcBef>
                <a:spcPts val="0"/>
              </a:spcBef>
              <a:spcAft>
                <a:spcPts val="400"/>
              </a:spcAft>
              <a:buFontTx/>
              <a:buChar char="-"/>
              <a:tabLst>
                <a:tab pos="1343025" algn="l"/>
              </a:tabLst>
            </a:pPr>
            <a:r>
              <a:rPr lang="cs-CZ" sz="2000" dirty="0" smtClean="0"/>
              <a:t>v rámci Evropského justičního prostoru stále větší omezování (princip vzájemné důvěry)</a:t>
            </a:r>
            <a:endParaRPr lang="cs-CZ" sz="2000" dirty="0"/>
          </a:p>
          <a:p>
            <a:pPr marL="1343025" indent="-442913" algn="just" eaLnBrk="1" hangingPunct="1">
              <a:spcBef>
                <a:spcPts val="0"/>
              </a:spcBef>
              <a:spcAft>
                <a:spcPts val="400"/>
              </a:spcAft>
              <a:buFontTx/>
              <a:buChar char="-"/>
              <a:tabLst>
                <a:tab pos="1343025" algn="l"/>
              </a:tabLst>
            </a:pPr>
            <a:r>
              <a:rPr lang="cs-CZ" sz="2000" dirty="0" smtClean="0"/>
              <a:t>mimo Evropský justiční prostor mohou vést až </a:t>
            </a:r>
            <a:br>
              <a:rPr lang="cs-CZ" sz="2000" dirty="0" smtClean="0"/>
            </a:br>
            <a:r>
              <a:rPr lang="cs-CZ" sz="2000" dirty="0" smtClean="0"/>
              <a:t>k odepření uznání</a:t>
            </a:r>
          </a:p>
          <a:p>
            <a:pPr marL="900112" indent="0" algn="just" eaLnBrk="1" hangingPunct="1">
              <a:spcBef>
                <a:spcPts val="0"/>
              </a:spcBef>
              <a:spcAft>
                <a:spcPts val="400"/>
              </a:spcAft>
              <a:buNone/>
              <a:tabLst>
                <a:tab pos="1343025" algn="l"/>
              </a:tabLst>
            </a:pPr>
            <a:r>
              <a:rPr lang="cs-CZ" sz="2000" dirty="0" smtClean="0"/>
              <a:t>(podrobnosti v samostatném výkladu o uznání)</a:t>
            </a:r>
          </a:p>
          <a:p>
            <a:pPr marL="449263" indent="-449263" algn="just" eaLnBrk="1" hangingPunct="1">
              <a:spcBef>
                <a:spcPts val="0"/>
              </a:spcBef>
              <a:spcAft>
                <a:spcPts val="400"/>
              </a:spcAft>
              <a:tabLst>
                <a:tab pos="449263" algn="l"/>
                <a:tab pos="900113" algn="l"/>
              </a:tabLst>
            </a:pPr>
            <a:r>
              <a:rPr lang="cs-CZ" sz="2000" b="1" dirty="0" err="1" smtClean="0"/>
              <a:t>neuznatelnost</a:t>
            </a:r>
            <a:r>
              <a:rPr lang="cs-CZ" sz="2000" b="1" dirty="0" smtClean="0"/>
              <a:t> rozhodnutí v cizině však sama o sobě není vadou podmínek řízení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7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7"/>
            <a:ext cx="7197725" cy="1062037"/>
          </a:xfrm>
        </p:spPr>
        <p:txBody>
          <a:bodyPr/>
          <a:lstStyle/>
          <a:p>
            <a:pPr eaLnBrk="1" hangingPunct="1"/>
            <a:r>
              <a:rPr lang="cs-CZ" sz="3200" dirty="0" smtClean="0"/>
              <a:t>Mezinárodní pravomoc (příslušnost) ve věcech péče soudu o nezletilé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800350"/>
            <a:ext cx="7197725" cy="3411538"/>
          </a:xfrm>
        </p:spPr>
        <p:txBody>
          <a:bodyPr/>
          <a:lstStyle/>
          <a:p>
            <a:pPr marL="449263" indent="-449263" algn="just" eaLnBrk="1" hangingPunct="1">
              <a:spcBef>
                <a:spcPts val="0"/>
              </a:spcBef>
              <a:spcAft>
                <a:spcPts val="1200"/>
              </a:spcAft>
              <a:tabLst>
                <a:tab pos="449263" algn="l"/>
                <a:tab pos="900113" algn="l"/>
              </a:tabLst>
            </a:pPr>
            <a:r>
              <a:rPr lang="cs-CZ" sz="2800" dirty="0" smtClean="0"/>
              <a:t>rodičovská (z)odpovědnost</a:t>
            </a:r>
          </a:p>
          <a:p>
            <a:pPr marL="449263" indent="-449263" algn="just" eaLnBrk="1" hangingPunct="1">
              <a:spcBef>
                <a:spcPts val="0"/>
              </a:spcBef>
              <a:spcAft>
                <a:spcPts val="1200"/>
              </a:spcAft>
              <a:tabLst>
                <a:tab pos="449263" algn="l"/>
                <a:tab pos="900113" algn="l"/>
              </a:tabLst>
            </a:pPr>
            <a:r>
              <a:rPr lang="cs-CZ" sz="2800" dirty="0" smtClean="0"/>
              <a:t>výživné</a:t>
            </a:r>
          </a:p>
          <a:p>
            <a:pPr marL="449263" indent="-449263" algn="just" eaLnBrk="1" hangingPunct="1">
              <a:spcBef>
                <a:spcPts val="0"/>
              </a:spcBef>
              <a:spcAft>
                <a:spcPts val="1200"/>
              </a:spcAft>
              <a:tabLst>
                <a:tab pos="449263" algn="l"/>
                <a:tab pos="900113" algn="l"/>
              </a:tabLst>
            </a:pPr>
            <a:r>
              <a:rPr lang="cs-CZ" sz="2800" dirty="0" smtClean="0"/>
              <a:t>osvojení</a:t>
            </a:r>
          </a:p>
          <a:p>
            <a:pPr marL="449263" indent="-449263" algn="just" eaLnBrk="1" hangingPunct="1">
              <a:spcBef>
                <a:spcPts val="0"/>
              </a:spcBef>
              <a:spcAft>
                <a:spcPts val="1200"/>
              </a:spcAft>
              <a:tabLst>
                <a:tab pos="449263" algn="l"/>
                <a:tab pos="900113" algn="l"/>
              </a:tabLst>
            </a:pPr>
            <a:r>
              <a:rPr lang="cs-CZ" sz="2800" dirty="0" smtClean="0"/>
              <a:t>ostatní otázky a </a:t>
            </a:r>
            <a:r>
              <a:rPr lang="cs-CZ" sz="2800" dirty="0" smtClean="0"/>
              <a:t>výjimky</a:t>
            </a:r>
          </a:p>
          <a:p>
            <a:pPr marL="449263" indent="-449263" algn="just" eaLnBrk="1" hangingPunct="1">
              <a:spcBef>
                <a:spcPts val="0"/>
              </a:spcBef>
              <a:spcAft>
                <a:spcPts val="1200"/>
              </a:spcAft>
              <a:tabLst>
                <a:tab pos="449263" algn="l"/>
                <a:tab pos="900113" algn="l"/>
              </a:tabLst>
            </a:pPr>
            <a:r>
              <a:rPr lang="cs-CZ" sz="2800" dirty="0" smtClean="0"/>
              <a:t>v těchto oblastech má MPS svá významná specifika</a:t>
            </a:r>
            <a:r>
              <a:rPr lang="is-IS" sz="2800" dirty="0" smtClean="0"/>
              <a:t>…</a:t>
            </a:r>
            <a:endParaRPr lang="cs-CZ" sz="2800" dirty="0" smtClean="0"/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sz="2100" dirty="0" smtClean="0"/>
          </a:p>
        </p:txBody>
      </p:sp>
      <p:sp>
        <p:nvSpPr>
          <p:cNvPr id="17412" name="Line 20"/>
          <p:cNvSpPr>
            <a:spLocks noChangeShapeType="1"/>
          </p:cNvSpPr>
          <p:nvPr/>
        </p:nvSpPr>
        <p:spPr bwMode="auto">
          <a:xfrm>
            <a:off x="971550" y="24622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60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Systém </a:t>
            </a:r>
            <a:r>
              <a:rPr lang="cs-CZ" sz="3200" dirty="0" err="1" smtClean="0"/>
              <a:t>ZMPS</a:t>
            </a:r>
            <a:endParaRPr lang="cs-CZ" sz="32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2025"/>
            <a:ext cx="7197725" cy="3979863"/>
          </a:xfrm>
        </p:spPr>
        <p:txBody>
          <a:bodyPr/>
          <a:lstStyle/>
          <a:p>
            <a:pPr marL="449263" indent="-449263" algn="just" eaLnBrk="1" hangingPunct="1">
              <a:lnSpc>
                <a:spcPct val="90000"/>
              </a:lnSpc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400" dirty="0" smtClean="0"/>
              <a:t>ustanovení </a:t>
            </a:r>
            <a:r>
              <a:rPr lang="cs-CZ" sz="2400" dirty="0" err="1" smtClean="0"/>
              <a:t>ZMPS</a:t>
            </a:r>
            <a:r>
              <a:rPr lang="cs-CZ" sz="2400" dirty="0" smtClean="0"/>
              <a:t> o mezinárodní pravomoci jsou dekoncentrována</a:t>
            </a:r>
          </a:p>
          <a:p>
            <a:pPr marL="1162050" indent="-704850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  <a:tabLst>
                <a:tab pos="1257300" algn="l"/>
              </a:tabLst>
            </a:pPr>
            <a:r>
              <a:rPr lang="cs-CZ" sz="2400" dirty="0" smtClean="0"/>
              <a:t>společná úprava v obecné části</a:t>
            </a:r>
          </a:p>
          <a:p>
            <a:pPr marL="1162050" indent="-704850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  <a:tabLst>
                <a:tab pos="1257300" algn="l"/>
              </a:tabLst>
            </a:pPr>
            <a:r>
              <a:rPr lang="cs-CZ" sz="2400" dirty="0" smtClean="0"/>
              <a:t>zvláštní úprava pro jednotlivé skupiny institutů ve zvláštní části</a:t>
            </a:r>
          </a:p>
          <a:p>
            <a:pPr marL="449263" indent="-449263" algn="just" eaLnBrk="1" hangingPunct="1">
              <a:lnSpc>
                <a:spcPct val="90000"/>
              </a:lnSpc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400" dirty="0" smtClean="0"/>
              <a:t>postupné prosazování kritéria obvyklého bydliště a ústup občanství</a:t>
            </a:r>
          </a:p>
          <a:p>
            <a:pPr marL="449263" indent="-449263" algn="just" eaLnBrk="1" hangingPunct="1">
              <a:lnSpc>
                <a:spcPct val="90000"/>
              </a:lnSpc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400" dirty="0" smtClean="0"/>
              <a:t>kromě prorogace (volby sudiště) je třeba, aby existovala </a:t>
            </a:r>
            <a:r>
              <a:rPr lang="cs-CZ" sz="2400" b="1" dirty="0" err="1" smtClean="0"/>
              <a:t>objektivizovatelná</a:t>
            </a:r>
            <a:r>
              <a:rPr lang="cs-CZ" sz="2400" b="1" dirty="0" smtClean="0"/>
              <a:t> vazba právního poměru na Českou republiku </a:t>
            </a:r>
            <a:r>
              <a:rPr lang="cs-CZ" sz="2400" dirty="0" smtClean="0"/>
              <a:t>(spojení </a:t>
            </a:r>
            <a:br>
              <a:rPr lang="cs-CZ" sz="2400" dirty="0" smtClean="0"/>
            </a:br>
            <a:r>
              <a:rPr lang="cs-CZ" sz="2400" dirty="0" smtClean="0"/>
              <a:t>s uznatelností rozhodnutí)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sz="2100" dirty="0" smtClean="0"/>
          </a:p>
        </p:txBody>
      </p:sp>
      <p:sp>
        <p:nvSpPr>
          <p:cNvPr id="1741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Systém nařízení Brusel </a:t>
            </a:r>
            <a:r>
              <a:rPr lang="cs-CZ" sz="3200" dirty="0" err="1" smtClean="0"/>
              <a:t>IIa</a:t>
            </a:r>
            <a:endParaRPr lang="cs-CZ" sz="32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2025"/>
            <a:ext cx="7197725" cy="3979863"/>
          </a:xfrm>
        </p:spPr>
        <p:txBody>
          <a:bodyPr/>
          <a:lstStyle/>
          <a:p>
            <a:pPr marL="442913" lvl="1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základní </a:t>
            </a:r>
            <a:r>
              <a:rPr lang="cs-CZ" sz="2000" dirty="0"/>
              <a:t>pravidlo – </a:t>
            </a:r>
            <a:r>
              <a:rPr lang="cs-CZ" sz="2000" dirty="0" smtClean="0"/>
              <a:t>obvyklé bydliště – čl. 8</a:t>
            </a:r>
            <a:endParaRPr lang="cs-CZ" sz="2000" dirty="0"/>
          </a:p>
          <a:p>
            <a:pPr marL="442913" lvl="1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zachování příslušnosti pro styk – čl. 9 </a:t>
            </a:r>
          </a:p>
          <a:p>
            <a:pPr marL="442913" lvl="1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zvláštní pravidla pro </a:t>
            </a:r>
            <a:r>
              <a:rPr lang="cs-CZ" sz="2000" dirty="0" err="1" smtClean="0"/>
              <a:t>únosové</a:t>
            </a:r>
            <a:r>
              <a:rPr lang="cs-CZ" sz="2000" dirty="0" smtClean="0"/>
              <a:t> právo – čl. 10 a 11</a:t>
            </a:r>
            <a:endParaRPr lang="cs-CZ" sz="2000" dirty="0"/>
          </a:p>
          <a:p>
            <a:pPr marL="442913" lvl="1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„pokračování“ příslušnosti – čl. 12</a:t>
            </a:r>
          </a:p>
          <a:p>
            <a:pPr marL="842963" lvl="2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propojená řízení („rozvod“ a rodičovská zodpovědnost)</a:t>
            </a:r>
          </a:p>
          <a:p>
            <a:pPr marL="842963" lvl="2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prorogace sudiště</a:t>
            </a:r>
          </a:p>
          <a:p>
            <a:pPr marL="442913" lvl="1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příslušnost založená na přítomnosti dítěte – čl. 13</a:t>
            </a:r>
            <a:endParaRPr lang="cs-CZ" sz="2000" dirty="0"/>
          </a:p>
          <a:p>
            <a:pPr marL="442913" lvl="1" indent="-4429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zbytková </a:t>
            </a:r>
            <a:r>
              <a:rPr lang="cs-CZ" sz="2000" dirty="0"/>
              <a:t>příslušnost – čl. </a:t>
            </a:r>
            <a:r>
              <a:rPr lang="cs-CZ" sz="2000" dirty="0" smtClean="0"/>
              <a:t>14; zbytková příslušnost je jednak prostředkem ochrany před diskriminací (viz </a:t>
            </a:r>
            <a:r>
              <a:rPr lang="cs-CZ" sz="2000" dirty="0" err="1" smtClean="0"/>
              <a:t>SDEU</a:t>
            </a:r>
            <a:r>
              <a:rPr lang="cs-CZ" sz="2000" dirty="0" smtClean="0"/>
              <a:t> ve věci C-6807 </a:t>
            </a:r>
            <a:r>
              <a:rPr lang="cs-CZ" sz="2000" dirty="0" err="1" smtClean="0"/>
              <a:t>Lopéz</a:t>
            </a:r>
            <a:r>
              <a:rPr lang="cs-CZ" sz="2000" dirty="0" smtClean="0"/>
              <a:t> v. </a:t>
            </a:r>
            <a:r>
              <a:rPr lang="cs-CZ" sz="2000" dirty="0" err="1" smtClean="0"/>
              <a:t>Lopéz</a:t>
            </a:r>
            <a:r>
              <a:rPr lang="cs-CZ" sz="2000" dirty="0" smtClean="0"/>
              <a:t> </a:t>
            </a:r>
            <a:r>
              <a:rPr lang="cs-CZ" sz="2000" dirty="0" err="1" smtClean="0"/>
              <a:t>Lizazo</a:t>
            </a:r>
            <a:r>
              <a:rPr lang="cs-CZ" sz="2000" dirty="0" smtClean="0"/>
              <a:t>), ale hlavně prevencí </a:t>
            </a:r>
            <a:r>
              <a:rPr lang="cs-CZ" sz="2000" dirty="0" err="1" smtClean="0"/>
              <a:t>denegatio</a:t>
            </a:r>
            <a:r>
              <a:rPr lang="cs-CZ" sz="2000" dirty="0" smtClean="0"/>
              <a:t> </a:t>
            </a:r>
            <a:r>
              <a:rPr lang="cs-CZ" sz="2000" dirty="0" err="1" smtClean="0"/>
              <a:t>iustitiae</a:t>
            </a:r>
            <a:endParaRPr lang="cs-CZ" sz="2000" dirty="0" smtClean="0"/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sz="2100" dirty="0" smtClean="0"/>
          </a:p>
        </p:txBody>
      </p:sp>
      <p:sp>
        <p:nvSpPr>
          <p:cNvPr id="1741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5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err="1"/>
              <a:t>Forum</a:t>
            </a:r>
            <a:r>
              <a:rPr lang="cs-CZ" sz="3200" dirty="0"/>
              <a:t> non </a:t>
            </a:r>
            <a:r>
              <a:rPr lang="cs-CZ" sz="3200" dirty="0" err="1" smtClean="0"/>
              <a:t>conveniens</a:t>
            </a:r>
            <a:r>
              <a:rPr lang="cs-CZ" sz="3200" dirty="0" smtClean="0"/>
              <a:t>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2025"/>
            <a:ext cx="7197725" cy="3979863"/>
          </a:xfrm>
        </p:spPr>
        <p:txBody>
          <a:bodyPr/>
          <a:lstStyle/>
          <a:p>
            <a:pPr algn="just"/>
            <a:r>
              <a:rPr lang="cs-CZ" sz="2000" dirty="0" smtClean="0"/>
              <a:t>jedná se o </a:t>
            </a:r>
            <a:r>
              <a:rPr lang="cs-CZ" sz="2000" dirty="0"/>
              <a:t>výhradu „lepšího soudu“ v systému </a:t>
            </a:r>
            <a:r>
              <a:rPr lang="cs-CZ" sz="2000" dirty="0" err="1"/>
              <a:t>common</a:t>
            </a:r>
            <a:r>
              <a:rPr lang="cs-CZ" sz="2000" dirty="0"/>
              <a:t> </a:t>
            </a:r>
            <a:r>
              <a:rPr lang="cs-CZ" sz="2000" dirty="0" err="1"/>
              <a:t>law</a:t>
            </a:r>
            <a:r>
              <a:rPr lang="cs-CZ" sz="2000" dirty="0"/>
              <a:t> – soud „odkáže“ strany na sudiště, které je s ohledem na zájmy stran a předmět sporu vhodnější a sám řízení přeruší či zastaví</a:t>
            </a:r>
          </a:p>
          <a:p>
            <a:pPr algn="just"/>
            <a:r>
              <a:rPr lang="cs-CZ" sz="2000" dirty="0" smtClean="0"/>
              <a:t>úprava </a:t>
            </a:r>
            <a:r>
              <a:rPr lang="cs-CZ" sz="2000" dirty="0"/>
              <a:t>postoupení věci k projednání vhodněji umístěnému soudu (čl. 15):</a:t>
            </a:r>
          </a:p>
          <a:p>
            <a:pPr marL="857250" lvl="1" indent="-457200" algn="just">
              <a:buAutoNum type="alphaLcParenR"/>
            </a:pPr>
            <a:r>
              <a:rPr lang="cs-CZ" sz="2000" dirty="0"/>
              <a:t>přerušení řízení a výzva stran, aby podaly návrh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k </a:t>
            </a:r>
            <a:r>
              <a:rPr lang="cs-CZ" sz="2000" dirty="0"/>
              <a:t>soudu jiného členského státu</a:t>
            </a:r>
          </a:p>
          <a:p>
            <a:pPr marL="857250" lvl="1" indent="-457200" algn="just">
              <a:buAutoNum type="alphaLcParenR"/>
            </a:pPr>
            <a:r>
              <a:rPr lang="cs-CZ" sz="2000" dirty="0"/>
              <a:t>žádost soudu jiného členského státu, aby převzal příslušnost</a:t>
            </a:r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podmínkách nařízení Brusel </a:t>
            </a:r>
            <a:r>
              <a:rPr lang="cs-CZ" sz="2000" dirty="0" err="1"/>
              <a:t>IIa</a:t>
            </a:r>
            <a:r>
              <a:rPr lang="cs-CZ" sz="2000" dirty="0"/>
              <a:t> se </a:t>
            </a:r>
            <a:r>
              <a:rPr lang="cs-CZ" sz="2000" dirty="0" smtClean="0"/>
              <a:t>očekává </a:t>
            </a:r>
            <a:r>
              <a:rPr lang="cs-CZ" sz="2000" dirty="0"/>
              <a:t>pozitivní úkon alespoň jedné ze stran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sz="2100" dirty="0" smtClean="0"/>
          </a:p>
        </p:txBody>
      </p:sp>
      <p:sp>
        <p:nvSpPr>
          <p:cNvPr id="1741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Systém haagské úmluvy 1996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614612"/>
            <a:ext cx="7197725" cy="3597275"/>
          </a:xfrm>
        </p:spPr>
        <p:txBody>
          <a:bodyPr/>
          <a:lstStyle/>
          <a:p>
            <a:r>
              <a:rPr lang="cs-CZ" sz="2400" dirty="0" smtClean="0"/>
              <a:t>obdobné uvažování jako nařízení Brusel </a:t>
            </a:r>
            <a:r>
              <a:rPr lang="cs-CZ" sz="2400" dirty="0" err="1" smtClean="0"/>
              <a:t>IIa</a:t>
            </a:r>
            <a:endParaRPr lang="cs-CZ" sz="2400" dirty="0"/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sz="2100" dirty="0" smtClean="0"/>
          </a:p>
        </p:txBody>
      </p:sp>
      <p:sp>
        <p:nvSpPr>
          <p:cNvPr id="1741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1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971550" y="1166806"/>
            <a:ext cx="7197725" cy="900112"/>
          </a:xfrm>
        </p:spPr>
        <p:txBody>
          <a:bodyPr/>
          <a:lstStyle/>
          <a:p>
            <a:r>
              <a:rPr lang="cs-CZ" sz="3200" dirty="0" smtClean="0"/>
              <a:t>Mezinárodní příslušnost ve věcech výživného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85838" y="2285999"/>
            <a:ext cx="7197725" cy="3843339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900" dirty="0" err="1" smtClean="0"/>
              <a:t>ZMPS</a:t>
            </a:r>
            <a:endParaRPr lang="cs-CZ" sz="1900" dirty="0"/>
          </a:p>
          <a:p>
            <a:pPr marL="812800" indent="-449263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1900" dirty="0"/>
              <a:t>odkaz na </a:t>
            </a:r>
            <a:r>
              <a:rPr lang="cs-CZ" sz="1900" dirty="0" err="1" smtClean="0"/>
              <a:t>ENV</a:t>
            </a:r>
            <a:endParaRPr lang="cs-CZ" sz="1900" dirty="0" smtClean="0"/>
          </a:p>
          <a:p>
            <a:pPr marL="812800" indent="-449263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nutno zohlednit ještě vztah </a:t>
            </a:r>
            <a:r>
              <a:rPr lang="cs-CZ" sz="1900" dirty="0" err="1" smtClean="0"/>
              <a:t>ENV</a:t>
            </a:r>
            <a:r>
              <a:rPr lang="cs-CZ" sz="1900" dirty="0" smtClean="0"/>
              <a:t> a mezinárodních smluv ve vztahu k nečlenským státům Evropské unie</a:t>
            </a:r>
          </a:p>
          <a:p>
            <a:pPr marL="812800" indent="-449263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podpůrně </a:t>
            </a:r>
            <a:r>
              <a:rPr lang="cs-CZ" sz="1900" dirty="0"/>
              <a:t>je český soud </a:t>
            </a:r>
            <a:r>
              <a:rPr lang="cs-CZ" sz="1900" dirty="0" smtClean="0"/>
              <a:t>pravomocný za </a:t>
            </a:r>
            <a:r>
              <a:rPr lang="cs-CZ" sz="1900" dirty="0"/>
              <a:t>podmínek, které stanoví § </a:t>
            </a:r>
            <a:r>
              <a:rPr lang="cs-CZ" sz="1900" dirty="0" smtClean="0"/>
              <a:t>56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900" dirty="0" err="1" smtClean="0"/>
              <a:t>ENV</a:t>
            </a:r>
            <a:endParaRPr lang="cs-CZ" sz="1900" dirty="0" smtClean="0"/>
          </a:p>
          <a:p>
            <a:pPr marL="812800" indent="-449263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alternativně obvyklé bydliště </a:t>
            </a:r>
            <a:r>
              <a:rPr lang="cs-CZ" sz="1900" dirty="0" smtClean="0"/>
              <a:t>odpůrce, </a:t>
            </a:r>
            <a:r>
              <a:rPr lang="cs-CZ" sz="1900" dirty="0" smtClean="0"/>
              <a:t>oprávněného a </a:t>
            </a:r>
            <a:r>
              <a:rPr lang="cs-CZ" sz="1900" b="1" dirty="0" smtClean="0"/>
              <a:t>„propojená“</a:t>
            </a:r>
            <a:r>
              <a:rPr lang="cs-CZ" sz="1900" dirty="0" smtClean="0"/>
              <a:t> řízení – čl. 3</a:t>
            </a:r>
          </a:p>
          <a:p>
            <a:pPr marL="812800" indent="-449263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omezená volba sudiště – čl. 4 </a:t>
            </a:r>
          </a:p>
          <a:p>
            <a:pPr marL="812800" indent="-449263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příslušnost založená na účasti v řízení – čl. 5 </a:t>
            </a:r>
          </a:p>
          <a:p>
            <a:pPr marL="812800" indent="-449263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vazba na </a:t>
            </a:r>
            <a:r>
              <a:rPr lang="cs-CZ" sz="1900" dirty="0" err="1" smtClean="0"/>
              <a:t>Lugano</a:t>
            </a:r>
            <a:r>
              <a:rPr lang="cs-CZ" sz="1900" dirty="0" smtClean="0"/>
              <a:t> II a </a:t>
            </a:r>
            <a:r>
              <a:rPr lang="cs-CZ" sz="1900" dirty="0" err="1" smtClean="0"/>
              <a:t>forum</a:t>
            </a:r>
            <a:r>
              <a:rPr lang="cs-CZ" sz="1900" dirty="0" smtClean="0"/>
              <a:t> </a:t>
            </a:r>
            <a:r>
              <a:rPr lang="cs-CZ" sz="1900" dirty="0" err="1" smtClean="0"/>
              <a:t>necessitatis</a:t>
            </a:r>
            <a:r>
              <a:rPr lang="cs-CZ" sz="1900" dirty="0" smtClean="0"/>
              <a:t> – čl. 6 a 7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900" dirty="0" smtClean="0"/>
              <a:t>dvoustranné smlouvy – dle pravidel v nich uvedených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152851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85838" y="113440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514666"/>
            <a:ext cx="7197725" cy="590554"/>
          </a:xfrm>
        </p:spPr>
        <p:txBody>
          <a:bodyPr/>
          <a:lstStyle/>
          <a:p>
            <a:pPr eaLnBrk="1" hangingPunct="1"/>
            <a:r>
              <a:rPr lang="cs-CZ" sz="3200" dirty="0" smtClean="0"/>
              <a:t>Předběžná </a:t>
            </a:r>
            <a:r>
              <a:rPr lang="cs-CZ" sz="3200" dirty="0" smtClean="0"/>
              <a:t>opatření soudu státu, který není státem obvyklého bydliště</a:t>
            </a:r>
            <a:endParaRPr lang="cs-CZ" sz="32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536165"/>
            <a:ext cx="7197725" cy="3675723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dirty="0" smtClean="0"/>
              <a:t>mezinárodní příslušnost pro ně se posuzuje samostatně; právní řády zpravidla připouštějí předběžná opatření bez ohledu</a:t>
            </a:r>
          </a:p>
          <a:p>
            <a:pPr algn="just">
              <a:spcBef>
                <a:spcPts val="0"/>
              </a:spcBef>
            </a:pPr>
            <a:r>
              <a:rPr lang="cs-CZ" dirty="0" smtClean="0"/>
              <a:t>předběžná opatření nezakládají principiálně litispendenci (</a:t>
            </a:r>
            <a:r>
              <a:rPr lang="cs-CZ" dirty="0" err="1" smtClean="0"/>
              <a:t>SDEU</a:t>
            </a:r>
            <a:r>
              <a:rPr lang="cs-CZ" dirty="0" smtClean="0"/>
              <a:t> ve věcech </a:t>
            </a:r>
            <a:r>
              <a:rPr lang="cs-CZ" dirty="0" err="1" smtClean="0"/>
              <a:t>Purrucker</a:t>
            </a:r>
            <a:r>
              <a:rPr lang="cs-CZ" dirty="0" smtClean="0"/>
              <a:t> I a II) </a:t>
            </a:r>
          </a:p>
          <a:p>
            <a:pPr algn="just">
              <a:spcBef>
                <a:spcPts val="0"/>
              </a:spcBef>
            </a:pPr>
            <a:r>
              <a:rPr lang="cs-CZ" dirty="0" smtClean="0"/>
              <a:t>nařízení Brusel </a:t>
            </a:r>
            <a:r>
              <a:rPr lang="cs-CZ" dirty="0" err="1" smtClean="0"/>
              <a:t>IIa</a:t>
            </a:r>
            <a:r>
              <a:rPr lang="cs-CZ" dirty="0" smtClean="0"/>
              <a:t> – čl. 20; </a:t>
            </a:r>
          </a:p>
          <a:p>
            <a:pPr marL="714375" lvl="1" indent="-357188" algn="just">
              <a:spcBef>
                <a:spcPts val="0"/>
              </a:spcBef>
              <a:buFontTx/>
              <a:buChar char="-"/>
            </a:pPr>
            <a:r>
              <a:rPr lang="cs-CZ" dirty="0" smtClean="0"/>
              <a:t>základní kritérium je </a:t>
            </a:r>
            <a:r>
              <a:rPr lang="cs-CZ" b="1" dirty="0" smtClean="0"/>
              <a:t>naléhavost</a:t>
            </a:r>
            <a:r>
              <a:rPr lang="cs-CZ" dirty="0" smtClean="0"/>
              <a:t> předběžného opatření,</a:t>
            </a:r>
          </a:p>
          <a:p>
            <a:pPr marL="714375" lvl="1" indent="-357188" algn="just">
              <a:spcBef>
                <a:spcPts val="0"/>
              </a:spcBef>
              <a:buFontTx/>
              <a:buChar char="-"/>
            </a:pPr>
            <a:r>
              <a:rPr lang="cs-CZ" dirty="0" smtClean="0"/>
              <a:t>podpůrná kritéria – omezení na majetek a osoby na území daného státu, přípustnost podle vlastního práva</a:t>
            </a:r>
          </a:p>
          <a:p>
            <a:pPr algn="just">
              <a:spcBef>
                <a:spcPts val="0"/>
              </a:spcBef>
            </a:pPr>
            <a:r>
              <a:rPr lang="cs-CZ" dirty="0" smtClean="0"/>
              <a:t>praxe: snaha zneužívat občanství a/nebo trvalého pobytu</a:t>
            </a:r>
          </a:p>
          <a:p>
            <a:pPr algn="just">
              <a:spcBef>
                <a:spcPts val="0"/>
              </a:spcBef>
            </a:pPr>
            <a:r>
              <a:rPr lang="cs-CZ" dirty="0" smtClean="0"/>
              <a:t>v zásadě </a:t>
            </a:r>
            <a:r>
              <a:rPr lang="cs-CZ" b="1" dirty="0" smtClean="0"/>
              <a:t>nelze akceptovat </a:t>
            </a:r>
            <a:r>
              <a:rPr lang="cs-CZ" dirty="0" smtClean="0"/>
              <a:t>mezinárodní příslušnost pro </a:t>
            </a:r>
            <a:r>
              <a:rPr lang="cs-CZ" b="1" dirty="0" smtClean="0"/>
              <a:t>předběžná opatření k úpravě styku, natož svěření do péče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(k tomu usnesení Nejvyššího soudu ve věci 30 </a:t>
            </a:r>
            <a:r>
              <a:rPr lang="cs-CZ" dirty="0" err="1" smtClean="0"/>
              <a:t>Cdo</a:t>
            </a:r>
            <a:r>
              <a:rPr lang="cs-CZ" dirty="0" smtClean="0"/>
              <a:t> 2855/2005 a </a:t>
            </a:r>
            <a:r>
              <a:rPr lang="cs-CZ" dirty="0" err="1" smtClean="0"/>
              <a:t>SDEU</a:t>
            </a:r>
            <a:r>
              <a:rPr lang="cs-CZ" dirty="0" smtClean="0"/>
              <a:t> ve věci </a:t>
            </a:r>
            <a:r>
              <a:rPr lang="cs-CZ" dirty="0" err="1" smtClean="0"/>
              <a:t>Detiček</a:t>
            </a:r>
            <a:r>
              <a:rPr lang="cs-CZ" dirty="0" smtClean="0"/>
              <a:t>) </a:t>
            </a:r>
            <a:endParaRPr lang="cs-CZ" dirty="0"/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endParaRPr lang="cs-CZ" sz="2100" dirty="0" smtClean="0"/>
          </a:p>
        </p:txBody>
      </p:sp>
      <p:sp>
        <p:nvSpPr>
          <p:cNvPr id="17412" name="Line 20"/>
          <p:cNvSpPr>
            <a:spLocks noChangeShapeType="1"/>
          </p:cNvSpPr>
          <p:nvPr/>
        </p:nvSpPr>
        <p:spPr bwMode="auto">
          <a:xfrm>
            <a:off x="971550" y="2374049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3" name="Line 21"/>
          <p:cNvSpPr>
            <a:spLocks noChangeShapeType="1"/>
          </p:cNvSpPr>
          <p:nvPr/>
        </p:nvSpPr>
        <p:spPr bwMode="auto">
          <a:xfrm>
            <a:off x="971550" y="122237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79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4000" dirty="0" smtClean="0"/>
              <a:t>Metodologie</a:t>
            </a:r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96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„Hromádka předpisů“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457200" indent="-411163" algn="just"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tvoří ji typologicky:</a:t>
            </a:r>
          </a:p>
          <a:p>
            <a:pPr marL="1085850" indent="-628650" algn="just"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cs-CZ" sz="2400" dirty="0" err="1" smtClean="0"/>
              <a:t>ZMPS</a:t>
            </a:r>
            <a:endParaRPr lang="cs-CZ" sz="2400" dirty="0" smtClean="0"/>
          </a:p>
          <a:p>
            <a:pPr marL="1085850" indent="-628650" algn="just"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cs-CZ" sz="2400" dirty="0" smtClean="0"/>
              <a:t>dvoustranné mezinárodní smlouvy</a:t>
            </a:r>
          </a:p>
          <a:p>
            <a:pPr marL="1085850" indent="-628650" algn="just"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cs-CZ" sz="2400" dirty="0" smtClean="0"/>
              <a:t>mnohostranné mezinárodní smlouvy</a:t>
            </a:r>
          </a:p>
          <a:p>
            <a:pPr marL="1085850" indent="-628650" algn="just"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cs-CZ" sz="2400" dirty="0" smtClean="0"/>
              <a:t>unijní předpisy</a:t>
            </a:r>
          </a:p>
          <a:p>
            <a:pPr marL="457200" indent="-411163" algn="just">
              <a:spcBef>
                <a:spcPts val="0"/>
              </a:spcBef>
              <a:spcAft>
                <a:spcPts val="1200"/>
              </a:spcAft>
            </a:pPr>
            <a:r>
              <a:rPr lang="cs-CZ" sz="2400" b="1" dirty="0"/>
              <a:t>utřídění dle pravidel řešení vztahu a konfliktu </a:t>
            </a:r>
            <a:r>
              <a:rPr lang="cs-CZ" sz="2400" b="1" dirty="0" smtClean="0"/>
              <a:t>pramenů</a:t>
            </a:r>
            <a:endParaRPr lang="cs-CZ" sz="2400" b="1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3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4000" dirty="0" smtClean="0"/>
              <a:t>Obecné systémové a otázky</a:t>
            </a:r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60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Pro praktickou práci…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08209"/>
            <a:ext cx="7197725" cy="3903663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konsolidovaná znění předpisů práva Evropské unie – viz hledání na Eur-lex; praktická ukázka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vyhledávání aktuálního stavu smluvních států mezinárodních smluv – viz hledání na </a:t>
            </a:r>
            <a:r>
              <a:rPr lang="cs-CZ" sz="2200" dirty="0" err="1" smtClean="0">
                <a:hlinkClick r:id="rId2"/>
              </a:rPr>
              <a:t>www.hcch.net</a:t>
            </a:r>
            <a:r>
              <a:rPr lang="cs-CZ" sz="2200" dirty="0"/>
              <a:t> a </a:t>
            </a:r>
            <a:r>
              <a:rPr lang="cs-CZ" sz="2200" dirty="0">
                <a:hlinkClick r:id="rId3"/>
              </a:rPr>
              <a:t>http://</a:t>
            </a:r>
            <a:r>
              <a:rPr lang="cs-CZ" sz="2200" dirty="0" err="1">
                <a:hlinkClick r:id="rId3"/>
              </a:rPr>
              <a:t>conventions.coe.int</a:t>
            </a:r>
            <a:r>
              <a:rPr lang="cs-CZ" sz="2200" dirty="0" smtClean="0">
                <a:hlinkClick r:id="rId3"/>
              </a:rPr>
              <a:t>/</a:t>
            </a:r>
            <a:r>
              <a:rPr lang="cs-CZ" sz="2200" dirty="0"/>
              <a:t>;</a:t>
            </a:r>
            <a:r>
              <a:rPr lang="cs-CZ" sz="2200" dirty="0" smtClean="0"/>
              <a:t> praktická ukázka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viz i „opus“ Ministerstva spravedlnosti – materiál „Mezinárodní </a:t>
            </a:r>
            <a:r>
              <a:rPr lang="cs-CZ" sz="2200" dirty="0"/>
              <a:t>soudní spolupráce v civilních </a:t>
            </a:r>
            <a:r>
              <a:rPr lang="cs-CZ" sz="2200" dirty="0" smtClean="0"/>
              <a:t>věcech Informace </a:t>
            </a:r>
            <a:r>
              <a:rPr lang="cs-CZ" sz="2200" dirty="0"/>
              <a:t>k jednotlivým </a:t>
            </a:r>
            <a:r>
              <a:rPr lang="cs-CZ" sz="2200" dirty="0" smtClean="0"/>
              <a:t>státům“ aktuální </a:t>
            </a:r>
            <a:r>
              <a:rPr lang="cs-CZ" sz="2200" dirty="0"/>
              <a:t>verze je dostupná na </a:t>
            </a:r>
            <a:r>
              <a:rPr lang="cs-CZ" sz="2200" dirty="0" smtClean="0"/>
              <a:t>extranetu Ministerstva spravedlnosti </a:t>
            </a:r>
            <a:r>
              <a:rPr lang="cs-CZ" sz="2200" u="sng" dirty="0" smtClean="0">
                <a:hlinkClick r:id="rId4"/>
              </a:rPr>
              <a:t>http</a:t>
            </a:r>
            <a:r>
              <a:rPr lang="cs-CZ" sz="2200" u="sng" dirty="0">
                <a:hlinkClick r:id="rId4"/>
              </a:rPr>
              <a:t>://</a:t>
            </a:r>
            <a:r>
              <a:rPr lang="cs-CZ" sz="2200" u="sng" dirty="0" err="1">
                <a:hlinkClick r:id="rId4"/>
              </a:rPr>
              <a:t>extranet01.servis.justice.cz</a:t>
            </a:r>
            <a:r>
              <a:rPr lang="cs-CZ" sz="2200" u="sng" dirty="0">
                <a:hlinkClick r:id="rId4"/>
              </a:rPr>
              <a:t>/</a:t>
            </a:r>
            <a:r>
              <a:rPr lang="cs-CZ" sz="2200" u="sng" dirty="0" err="1">
                <a:hlinkClick r:id="rId4"/>
              </a:rPr>
              <a:t>extranet.aspx?j</a:t>
            </a:r>
            <a:r>
              <a:rPr lang="cs-CZ" sz="2200" u="sng" dirty="0">
                <a:hlinkClick r:id="rId4"/>
              </a:rPr>
              <a:t>=</a:t>
            </a:r>
            <a:r>
              <a:rPr lang="cs-CZ" sz="2200" u="sng" dirty="0" err="1">
                <a:hlinkClick r:id="rId4"/>
              </a:rPr>
              <a:t>33&amp;o</a:t>
            </a:r>
            <a:r>
              <a:rPr lang="cs-CZ" sz="2200" u="sng" dirty="0">
                <a:hlinkClick r:id="rId4"/>
              </a:rPr>
              <a:t>=</a:t>
            </a:r>
            <a:r>
              <a:rPr lang="cs-CZ" sz="2200" u="sng" dirty="0" err="1">
                <a:hlinkClick r:id="rId4"/>
              </a:rPr>
              <a:t>23&amp;k</a:t>
            </a:r>
            <a:r>
              <a:rPr lang="cs-CZ" sz="2200" u="sng" dirty="0">
                <a:hlinkClick r:id="rId4"/>
              </a:rPr>
              <a:t>=</a:t>
            </a:r>
            <a:r>
              <a:rPr lang="cs-CZ" sz="2200" u="sng" dirty="0" err="1">
                <a:hlinkClick r:id="rId4"/>
              </a:rPr>
              <a:t>3444&amp;d</a:t>
            </a:r>
            <a:r>
              <a:rPr lang="cs-CZ" sz="2200" u="sng" dirty="0">
                <a:hlinkClick r:id="rId4"/>
              </a:rPr>
              <a:t>=32175</a:t>
            </a:r>
            <a:endParaRPr lang="cs-CZ" sz="2200" dirty="0" smtClean="0"/>
          </a:p>
        </p:txBody>
      </p:sp>
      <p:sp>
        <p:nvSpPr>
          <p:cNvPr id="410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45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>
                <a:solidFill>
                  <a:srgbClr val="FF0000"/>
                </a:solidFill>
              </a:rPr>
              <a:t>Pravidla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36785"/>
            <a:ext cx="7197725" cy="3903663"/>
          </a:xfrm>
        </p:spPr>
        <p:txBody>
          <a:bodyPr/>
          <a:lstStyle/>
          <a:p>
            <a:pPr marL="457200" indent="-411163" algn="just">
              <a:spcBef>
                <a:spcPts val="0"/>
              </a:spcBef>
              <a:spcAft>
                <a:spcPts val="600"/>
              </a:spcAft>
            </a:pPr>
            <a:r>
              <a:rPr lang="cs-CZ" sz="2100" dirty="0" err="1" smtClean="0">
                <a:solidFill>
                  <a:srgbClr val="FF0000"/>
                </a:solidFill>
              </a:rPr>
              <a:t>ZMPS</a:t>
            </a:r>
            <a:r>
              <a:rPr lang="cs-CZ" sz="2100" dirty="0" smtClean="0">
                <a:solidFill>
                  <a:srgbClr val="FF0000"/>
                </a:solidFill>
              </a:rPr>
              <a:t> je </a:t>
            </a:r>
            <a:r>
              <a:rPr lang="cs-CZ" sz="2100" dirty="0" err="1" smtClean="0">
                <a:solidFill>
                  <a:srgbClr val="FF0000"/>
                </a:solidFill>
              </a:rPr>
              <a:t>otloukánek</a:t>
            </a:r>
            <a:r>
              <a:rPr lang="cs-CZ" sz="2100" dirty="0" smtClean="0">
                <a:solidFill>
                  <a:srgbClr val="FF0000"/>
                </a:solidFill>
              </a:rPr>
              <a:t> a platí pro něj subsidiarita – tj. použije se jen tehdy, pokud není k dispozici „nic jiného“</a:t>
            </a:r>
          </a:p>
          <a:p>
            <a:pPr marL="457200" indent="-411163" algn="just">
              <a:spcBef>
                <a:spcPts val="0"/>
              </a:spcBef>
              <a:spcAft>
                <a:spcPts val="600"/>
              </a:spcAft>
            </a:pPr>
            <a:r>
              <a:rPr lang="cs-CZ" sz="2100" dirty="0" smtClean="0">
                <a:solidFill>
                  <a:srgbClr val="FF0000"/>
                </a:solidFill>
              </a:rPr>
              <a:t>u mezinárodních smluv a unijních předpisů je třeba si hlídat rozsah věcné působnosti</a:t>
            </a:r>
          </a:p>
          <a:p>
            <a:pPr marL="457200" indent="-411163" algn="just">
              <a:spcBef>
                <a:spcPts val="0"/>
              </a:spcBef>
              <a:spcAft>
                <a:spcPts val="600"/>
              </a:spcAft>
            </a:pPr>
            <a:r>
              <a:rPr lang="cs-CZ" sz="2100" dirty="0" smtClean="0">
                <a:solidFill>
                  <a:srgbClr val="FF0000"/>
                </a:solidFill>
              </a:rPr>
              <a:t>pravidla konfliktu (s výjimkami):</a:t>
            </a:r>
          </a:p>
          <a:p>
            <a:pPr marL="900113" lvl="1" indent="-454025" algn="just">
              <a:spcBef>
                <a:spcPts val="0"/>
              </a:spcBef>
              <a:spcAft>
                <a:spcPts val="600"/>
              </a:spcAft>
            </a:pPr>
            <a:r>
              <a:rPr lang="cs-CZ" sz="2100" dirty="0">
                <a:solidFill>
                  <a:srgbClr val="FF0000"/>
                </a:solidFill>
              </a:rPr>
              <a:t>pravidla o mezinárodní příslušnosti v unijních nařízeních </a:t>
            </a:r>
            <a:r>
              <a:rPr lang="cs-CZ" sz="2100" dirty="0" smtClean="0">
                <a:solidFill>
                  <a:srgbClr val="FF0000"/>
                </a:solidFill>
              </a:rPr>
              <a:t>nahrazují pravidla v </a:t>
            </a:r>
            <a:r>
              <a:rPr lang="cs-CZ" sz="2100" dirty="0" err="1" smtClean="0">
                <a:solidFill>
                  <a:srgbClr val="FF0000"/>
                </a:solidFill>
              </a:rPr>
              <a:t>ZMPS</a:t>
            </a:r>
            <a:endParaRPr lang="cs-CZ" sz="2100" dirty="0">
              <a:solidFill>
                <a:srgbClr val="FF0000"/>
              </a:solidFill>
            </a:endParaRPr>
          </a:p>
          <a:p>
            <a:pPr marL="900113" lvl="1" indent="-454025" algn="just">
              <a:spcBef>
                <a:spcPts val="0"/>
              </a:spcBef>
              <a:spcAft>
                <a:spcPts val="600"/>
              </a:spcAft>
            </a:pPr>
            <a:r>
              <a:rPr lang="cs-CZ" sz="2100" dirty="0" smtClean="0">
                <a:solidFill>
                  <a:srgbClr val="FF0000"/>
                </a:solidFill>
              </a:rPr>
              <a:t>mezi členskými státy EU vylučují unijní předpisy (pozor na Dánsko) existující mezinárodní smlouvy</a:t>
            </a:r>
          </a:p>
          <a:p>
            <a:pPr marL="900113" lvl="1" indent="-454025" algn="just">
              <a:spcBef>
                <a:spcPts val="0"/>
              </a:spcBef>
              <a:spcAft>
                <a:spcPts val="600"/>
              </a:spcAft>
            </a:pPr>
            <a:r>
              <a:rPr lang="cs-CZ" sz="2100" dirty="0" smtClean="0">
                <a:solidFill>
                  <a:srgbClr val="FF0000"/>
                </a:solidFill>
              </a:rPr>
              <a:t>ve vztahu k nečlenským státům EU se používají mezinárodní smlouvy, existují-li</a:t>
            </a:r>
            <a:endParaRPr lang="cs-CZ" sz="2100" dirty="0">
              <a:solidFill>
                <a:srgbClr val="FF0000"/>
              </a:solidFill>
            </a:endParaRP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1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Metodologie v krocích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32025"/>
            <a:ext cx="7197725" cy="3903663"/>
          </a:xfrm>
        </p:spPr>
        <p:txBody>
          <a:bodyPr/>
          <a:lstStyle/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Kvalifikace vztahu pro účely </a:t>
            </a:r>
            <a:r>
              <a:rPr lang="cs-CZ" altLang="cs-CZ" sz="2400" dirty="0">
                <a:solidFill>
                  <a:srgbClr val="FF0000"/>
                </a:solidFill>
              </a:rPr>
              <a:t>procesní</a:t>
            </a:r>
          </a:p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Nalezení orgánu s pravomocí pro rozhodnutí</a:t>
            </a:r>
          </a:p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Kvalifikace vztahu pro účely nalezení </a:t>
            </a:r>
            <a:r>
              <a:rPr lang="cs-CZ" altLang="cs-CZ" sz="2400" dirty="0">
                <a:solidFill>
                  <a:srgbClr val="FF0000"/>
                </a:solidFill>
              </a:rPr>
              <a:t>rozhod-</a:t>
            </a:r>
            <a:r>
              <a:rPr lang="cs-CZ" altLang="cs-CZ" sz="2400" dirty="0" err="1">
                <a:solidFill>
                  <a:srgbClr val="FF0000"/>
                </a:solidFill>
              </a:rPr>
              <a:t>ného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/>
              <a:t>práva</a:t>
            </a:r>
          </a:p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Nalezení a aplikace kolizní normy (včetně interpretace)</a:t>
            </a:r>
          </a:p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Nalezení práva rozhodného</a:t>
            </a:r>
          </a:p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Hodnocení účinků použití práva rozhodného</a:t>
            </a:r>
          </a:p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Možnost vznést výhradu veřejného pořádku</a:t>
            </a:r>
          </a:p>
          <a:p>
            <a:pPr marL="533400" indent="-53340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cs-CZ" altLang="cs-CZ" sz="2400" dirty="0"/>
              <a:t>Nalezení náhradního práva </a:t>
            </a:r>
            <a:r>
              <a:rPr lang="cs-CZ" altLang="cs-CZ" sz="2400" dirty="0" smtClean="0"/>
              <a:t>rozhodného</a:t>
            </a:r>
          </a:p>
          <a:p>
            <a:pPr marL="0" indent="0" algn="just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Tx/>
              <a:buNone/>
            </a:pPr>
            <a:r>
              <a:rPr lang="cs-CZ" altLang="cs-CZ" sz="2400" dirty="0" smtClean="0"/>
              <a:t>Srov. i § 20 </a:t>
            </a:r>
            <a:r>
              <a:rPr lang="cs-CZ" altLang="cs-CZ" sz="2400" dirty="0" err="1" smtClean="0"/>
              <a:t>ZMPS</a:t>
            </a:r>
            <a:endParaRPr lang="cs-CZ" altLang="cs-CZ" sz="2400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7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7"/>
            <a:ext cx="7197725" cy="985837"/>
          </a:xfrm>
        </p:spPr>
        <p:txBody>
          <a:bodyPr/>
          <a:lstStyle/>
          <a:p>
            <a:pPr eaLnBrk="1" hangingPunct="1"/>
            <a:r>
              <a:rPr lang="cs-CZ" sz="3200" dirty="0" smtClean="0"/>
              <a:t>Příklad metodologické práce </a:t>
            </a:r>
            <a:br>
              <a:rPr lang="cs-CZ" sz="3200" dirty="0" smtClean="0"/>
            </a:br>
            <a:r>
              <a:rPr lang="cs-CZ" sz="3200" dirty="0" smtClean="0"/>
              <a:t>s nařízením Brusel </a:t>
            </a:r>
            <a:r>
              <a:rPr lang="cs-CZ" sz="3200" dirty="0" err="1" smtClean="0"/>
              <a:t>IIa</a:t>
            </a:r>
            <a:endParaRPr lang="cs-CZ" sz="32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495550"/>
            <a:ext cx="7197725" cy="3562350"/>
          </a:xfrm>
        </p:spPr>
        <p:txBody>
          <a:bodyPr/>
          <a:lstStyle/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časová působnost – pro právní poměry vzniklé od 1. 5. 2004</a:t>
            </a:r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místní působnost – „vnitřní </a:t>
            </a:r>
            <a:r>
              <a:rPr lang="cs-CZ" dirty="0" err="1" smtClean="0"/>
              <a:t>extrateritorialita</a:t>
            </a:r>
            <a:r>
              <a:rPr lang="cs-CZ" dirty="0" smtClean="0"/>
              <a:t>“ EU (mimo </a:t>
            </a:r>
            <a:r>
              <a:rPr lang="cs-CZ" dirty="0" err="1" smtClean="0"/>
              <a:t>DK</a:t>
            </a:r>
            <a:r>
              <a:rPr lang="cs-CZ" dirty="0" smtClean="0"/>
              <a:t>)</a:t>
            </a:r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/>
              <a:t>vztah k jiným nástrojům – </a:t>
            </a:r>
            <a:r>
              <a:rPr lang="cs-CZ" dirty="0" smtClean="0"/>
              <a:t>specialita (čl</a:t>
            </a:r>
            <a:r>
              <a:rPr lang="cs-CZ" dirty="0"/>
              <a:t>. </a:t>
            </a:r>
            <a:r>
              <a:rPr lang="cs-CZ" dirty="0" smtClean="0"/>
              <a:t>59 a násl.)</a:t>
            </a:r>
            <a:endParaRPr lang="cs-CZ" dirty="0"/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věcná působnost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dirty="0" smtClean="0"/>
              <a:t>pozitivní: rozvod, rozluka, neplatnost manželství a rodičovská zodpovědnost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dirty="0" smtClean="0"/>
              <a:t>negativní</a:t>
            </a:r>
            <a:r>
              <a:rPr lang="cs-CZ" dirty="0"/>
              <a:t>: </a:t>
            </a:r>
            <a:r>
              <a:rPr lang="cs-CZ" dirty="0" smtClean="0"/>
              <a:t>rodičovství</a:t>
            </a:r>
            <a:r>
              <a:rPr lang="cs-CZ" dirty="0"/>
              <a:t>, adopce, jméno a příjmení, určení zletilosti, </a:t>
            </a:r>
            <a:r>
              <a:rPr lang="cs-CZ" dirty="0" err="1" smtClean="0"/>
              <a:t>vyživné</a:t>
            </a:r>
            <a:r>
              <a:rPr lang="cs-CZ" dirty="0" smtClean="0"/>
              <a:t>, část správy jmění, dědictví</a:t>
            </a:r>
            <a:r>
              <a:rPr lang="cs-CZ" dirty="0"/>
              <a:t>, opatření přijatá v důsledku trestných činů dětí</a:t>
            </a:r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působnost „</a:t>
            </a:r>
            <a:r>
              <a:rPr lang="cs-CZ" dirty="0" err="1" smtClean="0"/>
              <a:t>MPS</a:t>
            </a:r>
            <a:r>
              <a:rPr lang="cs-CZ" dirty="0" smtClean="0"/>
              <a:t>“: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b="1" dirty="0" smtClean="0"/>
              <a:t>mezinárodní příslušnost</a:t>
            </a:r>
            <a:r>
              <a:rPr lang="cs-CZ" b="1" dirty="0"/>
              <a:t>	 – </a:t>
            </a:r>
            <a:r>
              <a:rPr lang="cs-CZ" b="1" dirty="0" smtClean="0"/>
              <a:t>ano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dirty="0" smtClean="0"/>
              <a:t>právo rozhodné		</a:t>
            </a:r>
            <a:r>
              <a:rPr lang="cs-CZ" dirty="0"/>
              <a:t> </a:t>
            </a:r>
            <a:r>
              <a:rPr lang="cs-CZ" dirty="0" smtClean="0"/>
              <a:t>– ne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b="1" dirty="0" smtClean="0"/>
              <a:t>uznání </a:t>
            </a:r>
            <a:r>
              <a:rPr lang="cs-CZ" b="1" dirty="0"/>
              <a:t>a výkon		 </a:t>
            </a:r>
            <a:r>
              <a:rPr lang="cs-CZ" b="1" dirty="0" smtClean="0"/>
              <a:t>– ano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b="1" dirty="0" smtClean="0"/>
              <a:t>právní pomoc		</a:t>
            </a:r>
            <a:r>
              <a:rPr lang="cs-CZ" b="1" dirty="0"/>
              <a:t> –</a:t>
            </a:r>
            <a:r>
              <a:rPr lang="cs-CZ" b="1" dirty="0" smtClean="0"/>
              <a:t> ano (omezeně) </a:t>
            </a:r>
          </a:p>
        </p:txBody>
      </p:sp>
      <p:sp>
        <p:nvSpPr>
          <p:cNvPr id="8196" name="Line 20"/>
          <p:cNvSpPr>
            <a:spLocks noChangeShapeType="1"/>
          </p:cNvSpPr>
          <p:nvPr/>
        </p:nvSpPr>
        <p:spPr bwMode="auto">
          <a:xfrm>
            <a:off x="971550" y="235267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9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7"/>
            <a:ext cx="7197725" cy="985837"/>
          </a:xfrm>
        </p:spPr>
        <p:txBody>
          <a:bodyPr/>
          <a:lstStyle/>
          <a:p>
            <a:pPr eaLnBrk="1" hangingPunct="1"/>
            <a:r>
              <a:rPr lang="cs-CZ" sz="3200" dirty="0" smtClean="0"/>
              <a:t>Příklad metodologické práce </a:t>
            </a:r>
            <a:br>
              <a:rPr lang="cs-CZ" sz="3200" dirty="0" smtClean="0"/>
            </a:br>
            <a:r>
              <a:rPr lang="cs-CZ" sz="3200" dirty="0" smtClean="0"/>
              <a:t>s haagskou úmluvou 1996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495550"/>
            <a:ext cx="7197725" cy="3562350"/>
          </a:xfrm>
        </p:spPr>
        <p:txBody>
          <a:bodyPr/>
          <a:lstStyle/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časová působnost – pro právní poměry vzniklé od </a:t>
            </a:r>
            <a:r>
              <a:rPr lang="cs-CZ" dirty="0" smtClean="0"/>
              <a:t>1. 1. 2002</a:t>
            </a:r>
            <a:endParaRPr lang="cs-CZ" dirty="0" smtClean="0"/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místní působnost – mezi smluvními státy</a:t>
            </a:r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vztah k jiným nástrojům – subsidiarita (čl. 52)</a:t>
            </a:r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věcná působnost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dirty="0" smtClean="0"/>
              <a:t>pozitivní: rodičovská zodpovědnost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dirty="0" smtClean="0"/>
              <a:t>negativní</a:t>
            </a:r>
            <a:r>
              <a:rPr lang="cs-CZ" dirty="0"/>
              <a:t>: </a:t>
            </a:r>
            <a:r>
              <a:rPr lang="cs-CZ" spc="-50" dirty="0" smtClean="0"/>
              <a:t>rodičovství</a:t>
            </a:r>
            <a:r>
              <a:rPr lang="cs-CZ" spc="-50" dirty="0"/>
              <a:t>, adopce, jméno a příjmení, určení </a:t>
            </a:r>
            <a:r>
              <a:rPr lang="cs-CZ" spc="-50" dirty="0" smtClean="0"/>
              <a:t>svéprávnosti, výživné, část správy jmění, dědictví</a:t>
            </a:r>
            <a:r>
              <a:rPr lang="cs-CZ" spc="-50" dirty="0"/>
              <a:t>, </a:t>
            </a:r>
            <a:r>
              <a:rPr lang="cs-CZ" spc="-50" dirty="0" smtClean="0"/>
              <a:t>sociální za-</a:t>
            </a:r>
            <a:r>
              <a:rPr lang="cs-CZ" spc="-50" dirty="0" err="1" smtClean="0"/>
              <a:t>bezpečení</a:t>
            </a:r>
            <a:r>
              <a:rPr lang="cs-CZ" spc="-50" dirty="0" smtClean="0"/>
              <a:t>, veřejná opatření v oblasti vzdělání a zdravotnictví, opatření </a:t>
            </a:r>
            <a:r>
              <a:rPr lang="cs-CZ" spc="-50" dirty="0"/>
              <a:t>přijatá v důsledku trestných činů </a:t>
            </a:r>
            <a:r>
              <a:rPr lang="cs-CZ" spc="-50" dirty="0" smtClean="0"/>
              <a:t>dětí, azyl</a:t>
            </a:r>
            <a:endParaRPr lang="cs-CZ" spc="-50" dirty="0"/>
          </a:p>
          <a:p>
            <a:pPr marL="361950" indent="-361950" algn="just" eaLnBrk="1" hangingPunct="1">
              <a:lnSpc>
                <a:spcPct val="9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cs-CZ" dirty="0" smtClean="0"/>
              <a:t>působnost „</a:t>
            </a:r>
            <a:r>
              <a:rPr lang="cs-CZ" dirty="0" err="1" smtClean="0"/>
              <a:t>MPS</a:t>
            </a:r>
            <a:r>
              <a:rPr lang="cs-CZ" dirty="0" smtClean="0"/>
              <a:t>“: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b="1" dirty="0" smtClean="0"/>
              <a:t>mezinárodní příslušnost</a:t>
            </a:r>
            <a:r>
              <a:rPr lang="cs-CZ" b="1" dirty="0"/>
              <a:t>	 – </a:t>
            </a:r>
            <a:r>
              <a:rPr lang="cs-CZ" b="1" dirty="0" smtClean="0"/>
              <a:t>ano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b="1" dirty="0" smtClean="0"/>
              <a:t>právo rozhodné		</a:t>
            </a:r>
            <a:r>
              <a:rPr lang="cs-CZ" b="1" dirty="0"/>
              <a:t> </a:t>
            </a:r>
            <a:r>
              <a:rPr lang="cs-CZ" b="1" dirty="0" smtClean="0"/>
              <a:t>– ano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b="1" dirty="0" smtClean="0"/>
              <a:t>uznání </a:t>
            </a:r>
            <a:r>
              <a:rPr lang="cs-CZ" b="1" dirty="0"/>
              <a:t>a výkon		 </a:t>
            </a:r>
            <a:r>
              <a:rPr lang="cs-CZ" b="1" dirty="0" smtClean="0"/>
              <a:t>– ano</a:t>
            </a:r>
          </a:p>
          <a:p>
            <a:pPr marL="723900" indent="-3619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b="1" dirty="0" smtClean="0"/>
              <a:t>právní pomoc		</a:t>
            </a:r>
            <a:r>
              <a:rPr lang="cs-CZ" b="1" dirty="0"/>
              <a:t> –</a:t>
            </a:r>
            <a:r>
              <a:rPr lang="cs-CZ" b="1" dirty="0" smtClean="0"/>
              <a:t> ano (omezeně) </a:t>
            </a:r>
          </a:p>
        </p:txBody>
      </p:sp>
      <p:sp>
        <p:nvSpPr>
          <p:cNvPr id="8196" name="Line 20"/>
          <p:cNvSpPr>
            <a:spLocks noChangeShapeType="1"/>
          </p:cNvSpPr>
          <p:nvPr/>
        </p:nvSpPr>
        <p:spPr bwMode="auto">
          <a:xfrm>
            <a:off x="971550" y="235267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7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4000" dirty="0" smtClean="0"/>
              <a:t>Mezinárodní adopční právo</a:t>
            </a:r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8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Systémové poznámky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mezinárodní adopční právo ponechává poměrně velký prostor národním právním řádům, proto nezasahuje do otázek určením mezinárodní pravomoci (příslušnosti), určování práva rozhodného a uznání a výkonu rozhodnutí</a:t>
            </a:r>
          </a:p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hlavní zaměření je na </a:t>
            </a:r>
            <a:r>
              <a:rPr lang="cs-CZ" sz="2000" b="1" dirty="0" smtClean="0"/>
              <a:t>věcnou stránku adopcí</a:t>
            </a:r>
            <a:r>
              <a:rPr lang="cs-CZ" sz="2000" dirty="0" smtClean="0"/>
              <a:t>, zejména unifikaci základních podmínek (to činí zejména evropská úmluva o osvojení) osvojení v právních řádech smluvních států</a:t>
            </a:r>
          </a:p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páteřním dokumentem je haagská adopční úmluva, která mezi smluvními státy reguluje společnou </a:t>
            </a:r>
            <a:r>
              <a:rPr lang="cs-CZ" sz="2000" b="1" dirty="0" smtClean="0"/>
              <a:t>proceduru </a:t>
            </a:r>
            <a:r>
              <a:rPr lang="cs-CZ" sz="2000" dirty="0" smtClean="0"/>
              <a:t>zprostředkování mezinárodního osvojení a záruky </a:t>
            </a:r>
            <a:r>
              <a:rPr lang="cs-CZ" sz="2000" b="1" dirty="0" smtClean="0"/>
              <a:t>legálnosti </a:t>
            </a:r>
            <a:r>
              <a:rPr lang="cs-CZ" sz="2000" dirty="0" smtClean="0"/>
              <a:t>tohoto procesu</a:t>
            </a:r>
            <a:endParaRPr lang="cs-CZ" sz="2000" dirty="0" smtClean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36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Typologie mezinárodních adopcí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06173"/>
            <a:ext cx="7197725" cy="3947659"/>
          </a:xfrm>
        </p:spPr>
        <p:txBody>
          <a:bodyPr/>
          <a:lstStyle/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 smtClean="0"/>
              <a:t>adopce do ciziny </a:t>
            </a:r>
            <a:r>
              <a:rPr lang="cs-CZ" sz="2000" dirty="0" smtClean="0"/>
              <a:t>– vždy je vázána na souhlas </a:t>
            </a:r>
            <a:r>
              <a:rPr lang="cs-CZ" sz="2000" dirty="0" err="1" smtClean="0"/>
              <a:t>ÚMPOD</a:t>
            </a:r>
            <a:endParaRPr lang="cs-CZ" sz="2000" dirty="0"/>
          </a:p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 smtClean="0"/>
              <a:t>adopce z ciziny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1. haagské adopce – adopce do/ze smluvních států haagské Úmluvy o ochraně dětí a spolupráci při mezinárodním osvojení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2. 	adopce podle dvoustranných mezinárodních smluv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3. 	</a:t>
            </a:r>
            <a:r>
              <a:rPr lang="cs-CZ" sz="2000" dirty="0" err="1" smtClean="0"/>
              <a:t>mimohaagské</a:t>
            </a:r>
            <a:r>
              <a:rPr lang="cs-CZ" sz="2000" dirty="0" smtClean="0"/>
              <a:t> (mimosmluvní) adopce – adopce ze zemí, s nimiž nemáme žádnou společnou mezinárodně-právní regulaci; rizika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neregulovaná kvalita žadatelů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právní volnosti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se zdravotním stavem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s uznáním cizozemských rozhodnutí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9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Případy k rozebrání 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nerespektování haagské adopční úmluvy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případ 1 – pětileté dítě v péči třetí osoby – prastrýce (pokrevně příbuzného) a pratety střídavě žijících </a:t>
            </a:r>
            <a:br>
              <a:rPr lang="cs-CZ" sz="2000" dirty="0" smtClean="0"/>
            </a:br>
            <a:r>
              <a:rPr lang="cs-CZ" sz="2000" dirty="0" smtClean="0"/>
              <a:t>v České republice a v Německu; podán návrh na nezrušitelné osvojení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případ </a:t>
            </a:r>
            <a:r>
              <a:rPr lang="cs-CZ" sz="2000" dirty="0" smtClean="0"/>
              <a:t>2 </a:t>
            </a:r>
            <a:r>
              <a:rPr lang="cs-CZ" sz="2000" dirty="0"/>
              <a:t>– </a:t>
            </a:r>
            <a:r>
              <a:rPr lang="cs-CZ" sz="2000" dirty="0" smtClean="0"/>
              <a:t>devítiměsíční dítě </a:t>
            </a:r>
            <a:r>
              <a:rPr lang="cs-CZ" sz="2000" dirty="0"/>
              <a:t>v péči třetí osoby </a:t>
            </a:r>
            <a:r>
              <a:rPr lang="cs-CZ" sz="2000" dirty="0" smtClean="0"/>
              <a:t>– české státní občanky a amerického státního občana; před </a:t>
            </a:r>
            <a:br>
              <a:rPr lang="cs-CZ" sz="2000" dirty="0" smtClean="0"/>
            </a:br>
            <a:r>
              <a:rPr lang="cs-CZ" sz="2000" dirty="0" smtClean="0"/>
              <a:t>31. 12. 2013 podán návrh na nezrušitelné osvojení</a:t>
            </a:r>
            <a:endParaRPr lang="cs-CZ" sz="2000" dirty="0"/>
          </a:p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respektování dvoustranných smluv</a:t>
            </a:r>
          </a:p>
          <a:p>
            <a:pPr marL="812800" lvl="1" indent="-44926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případ šestiletého chlapce, makedonského státního příslušníka v ústavním zařízení v České republice; požadavek na „vydání“ chlapce do Makedonie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3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Případy k rozebrání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podmínky uznatelnosti cizozemských rozhodnutí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úprava do 31. 12. 2013 – příklad osvojení z </a:t>
            </a:r>
            <a:r>
              <a:rPr lang="cs-CZ" sz="2000" dirty="0" err="1" smtClean="0"/>
              <a:t>nehaagské</a:t>
            </a:r>
            <a:r>
              <a:rPr lang="cs-CZ" sz="2000" dirty="0" smtClean="0"/>
              <a:t> země; dítě bylo osvojeno společně nesezdanými partnery za trvání manželství jednoho z nich – je takové rozhodnutí v souladu s českým veřejným pořádkem?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nově úprava v § 63 odst. 1 </a:t>
            </a:r>
            <a:r>
              <a:rPr lang="cs-CZ" sz="2000" dirty="0" err="1" smtClean="0"/>
              <a:t>ZMPS</a:t>
            </a:r>
            <a:r>
              <a:rPr lang="cs-CZ" sz="2000" dirty="0" smtClean="0"/>
              <a:t> (viz podrobněji dále);  vznikají však nové problémy</a:t>
            </a:r>
            <a:endParaRPr lang="cs-CZ" sz="2000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7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Struktura </a:t>
            </a:r>
            <a:r>
              <a:rPr lang="cs-CZ" sz="3200" dirty="0" err="1" smtClean="0"/>
              <a:t>MPSaP</a:t>
            </a:r>
            <a:endParaRPr lang="cs-CZ" sz="32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05025"/>
            <a:ext cx="7197725" cy="4106863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sz="2000" dirty="0" smtClean="0"/>
              <a:t>mezinárodní právo soukromé – soubor norem, které určují právní režim soukromoprávních poměrů s mezinárodním prvek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sz="2000" dirty="0" smtClean="0"/>
              <a:t>mezinárodní právo procesní – soubor právních norem, které upravují postupy při ochraně práva v </a:t>
            </a:r>
            <a:r>
              <a:rPr lang="cs-CZ" sz="2000" dirty="0" err="1" smtClean="0"/>
              <a:t>soukromo</a:t>
            </a:r>
            <a:r>
              <a:rPr lang="cs-CZ" sz="2000" dirty="0" smtClean="0"/>
              <a:t>-právních poměrech s mezinárodním prvek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sz="2000" b="1" dirty="0" err="1" smtClean="0"/>
              <a:t>MPSaP</a:t>
            </a:r>
            <a:r>
              <a:rPr lang="cs-CZ" sz="2000" b="1" dirty="0"/>
              <a:t> </a:t>
            </a:r>
            <a:r>
              <a:rPr lang="cs-CZ" sz="2000" b="1" dirty="0" smtClean="0"/>
              <a:t>upravuje</a:t>
            </a:r>
          </a:p>
          <a:p>
            <a:pPr marL="895350" indent="-533400" algn="just" eaLnBrk="1" hangingPunct="1">
              <a:spcBef>
                <a:spcPts val="0"/>
              </a:spcBef>
              <a:buAutoNum type="arabicPeriod"/>
            </a:pPr>
            <a:r>
              <a:rPr lang="cs-CZ" sz="2000" b="1" dirty="0" smtClean="0"/>
              <a:t>mezinárodní pravomoc (příslušnost) orgánů</a:t>
            </a:r>
          </a:p>
          <a:p>
            <a:pPr marL="895350" indent="-533400" algn="just" eaLnBrk="1" hangingPunct="1">
              <a:spcBef>
                <a:spcPts val="0"/>
              </a:spcBef>
              <a:buAutoNum type="arabicPeriod"/>
            </a:pPr>
            <a:r>
              <a:rPr lang="cs-CZ" sz="2000" b="1" dirty="0" smtClean="0"/>
              <a:t>jakým právem se bude právní poměr řídit</a:t>
            </a:r>
          </a:p>
          <a:p>
            <a:pPr marL="895350" indent="-533400" algn="just" eaLnBrk="1" hangingPunct="1">
              <a:spcBef>
                <a:spcPts val="0"/>
              </a:spcBef>
              <a:buAutoNum type="arabicPeriod"/>
            </a:pPr>
            <a:r>
              <a:rPr lang="cs-CZ" sz="2000" b="1" dirty="0" smtClean="0"/>
              <a:t>zda a za jakých podmínek je rozhodnutí (listina) uznatelná na území jiného státu</a:t>
            </a:r>
          </a:p>
          <a:p>
            <a:pPr marL="895350" indent="-533400" algn="just" eaLnBrk="1" hangingPunct="1">
              <a:spcBef>
                <a:spcPts val="0"/>
              </a:spcBef>
              <a:buAutoNum type="arabicPeriod"/>
            </a:pPr>
            <a:r>
              <a:rPr lang="cs-CZ" sz="2000" b="1" dirty="0" smtClean="0"/>
              <a:t>zda a za jakých podmínek si státy poskytují právní pomoc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err="1" smtClean="0"/>
              <a:t>Nehaagská</a:t>
            </a:r>
            <a:r>
              <a:rPr lang="cs-CZ" altLang="cs-CZ" sz="3100" dirty="0" smtClean="0"/>
              <a:t> osvojení z ciziny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statistiky zvláštní </a:t>
            </a:r>
            <a:r>
              <a:rPr lang="cs-CZ" altLang="cs-CZ" sz="2100" dirty="0" smtClean="0"/>
              <a:t>matriky (…)</a:t>
            </a:r>
            <a:endParaRPr lang="cs-CZ" altLang="cs-CZ" sz="2100" dirty="0"/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 smtClean="0"/>
              <a:t>pokud se nejedná o haagské adopce, respektive adopce probíhající podle mezinárodních smluv, hrozí nebezpečí odepření uznání cizozemských rozhodnutí o osvojení </a:t>
            </a:r>
            <a:br>
              <a:rPr lang="cs-CZ" altLang="cs-CZ" sz="2100" dirty="0" smtClean="0"/>
            </a:br>
            <a:r>
              <a:rPr lang="cs-CZ" altLang="cs-CZ" sz="2100" dirty="0" smtClean="0"/>
              <a:t>s ohledem na hmotněprávní test českého práva (§ 63 odst. 1 </a:t>
            </a:r>
            <a:r>
              <a:rPr lang="cs-CZ" altLang="cs-CZ" sz="2100" dirty="0" err="1" smtClean="0"/>
              <a:t>ZMPS</a:t>
            </a:r>
            <a:r>
              <a:rPr lang="cs-CZ" altLang="cs-CZ" sz="2100" dirty="0" smtClean="0"/>
              <a:t>; viz existující rozhodnutí)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 smtClean="0"/>
              <a:t>zejména k dosažení </a:t>
            </a:r>
            <a:r>
              <a:rPr lang="cs-CZ" altLang="cs-CZ" sz="2100" dirty="0" err="1" smtClean="0"/>
              <a:t>konsenzuálnější</a:t>
            </a:r>
            <a:r>
              <a:rPr lang="cs-CZ" altLang="cs-CZ" sz="2100" dirty="0" smtClean="0"/>
              <a:t> komunikace by bylo vhodné stanovit jasná pravidla podmínek adopcí </a:t>
            </a:r>
            <a:br>
              <a:rPr lang="cs-CZ" altLang="cs-CZ" sz="2100" dirty="0" smtClean="0"/>
            </a:br>
            <a:r>
              <a:rPr lang="cs-CZ" altLang="cs-CZ" sz="2100" dirty="0" smtClean="0"/>
              <a:t>z ciziny – například novelizací zákona o SPOD; vhodný se jeví tzv. italský model (předběžná kontrola schválení)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43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smtClean="0"/>
              <a:t>Osvojení a páry osob stejného pohlaví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 smtClean="0"/>
              <a:t>stanovisko </a:t>
            </a:r>
            <a:r>
              <a:rPr lang="cs-CZ" altLang="cs-CZ" sz="2000" dirty="0" smtClean="0"/>
              <a:t>Nejvyššího soudu: uznání takového rozhodnutí (veřejné listiny) je v rozporu s veřejným pořádkem České republiky 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 smtClean="0"/>
              <a:t>Evropská úmluva o osvojení ve spojení se současnou platnou právní úpravou společné osvojení osobami stejného pohlaví nepřipouští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 smtClean="0"/>
              <a:t>změnu připouští revize Evropské úmluvy o osvojení (dosud nevstoupila pro Českou republiku v platnost</a:t>
            </a:r>
            <a:r>
              <a:rPr lang="cs-CZ" altLang="cs-CZ" sz="2000" dirty="0" smtClean="0"/>
              <a:t>)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 smtClean="0"/>
              <a:t>rozhodnutí Okresního soudu v Prostějově z října 2015, kterým bylo uznáno v České republice zahraniční osvojení osobami stejného pohlaví, rozhodnutí deklaruje, že toto uznání není v rozporu s veřejným pořádkem, zcela opomíjí regulaci v § 63 odst. 1 ZMPS</a:t>
            </a:r>
            <a:endParaRPr lang="cs-CZ" altLang="cs-CZ" sz="2000" dirty="0" smtClean="0"/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3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smtClean="0"/>
              <a:t>Mezinárodní civilní únosové právo</a:t>
            </a:r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1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Prameny </a:t>
            </a:r>
            <a:r>
              <a:rPr lang="cs-CZ" dirty="0" smtClean="0"/>
              <a:t>regulace (režimy)</a:t>
            </a:r>
            <a:endParaRPr lang="cs-CZ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sz="2100" dirty="0" smtClean="0"/>
              <a:t>mezinárodní úprava: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AutoNum type="arabicPeriod"/>
              <a:tabLst>
                <a:tab pos="449263" algn="l"/>
                <a:tab pos="900113" algn="l"/>
              </a:tabLst>
            </a:pPr>
            <a:r>
              <a:rPr lang="cs-CZ" sz="2100" dirty="0" smtClean="0"/>
              <a:t>bezesmluvní reciprocita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AutoNum type="arabicPeriod"/>
              <a:tabLst>
                <a:tab pos="449263" algn="l"/>
                <a:tab pos="900113" algn="l"/>
              </a:tabLst>
            </a:pPr>
            <a:r>
              <a:rPr lang="cs-CZ" sz="2100" dirty="0" smtClean="0"/>
              <a:t>haagská </a:t>
            </a:r>
            <a:r>
              <a:rPr lang="cs-CZ" sz="2100" dirty="0" err="1" smtClean="0"/>
              <a:t>únosová</a:t>
            </a:r>
            <a:r>
              <a:rPr lang="cs-CZ" sz="2100" dirty="0" smtClean="0"/>
              <a:t> úmluva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AutoNum type="arabicPeriod"/>
              <a:tabLst>
                <a:tab pos="449263" algn="l"/>
                <a:tab pos="900113" algn="l"/>
              </a:tabLst>
            </a:pPr>
            <a:r>
              <a:rPr lang="cs-CZ" sz="2100" dirty="0" smtClean="0"/>
              <a:t>nařízení Brusel </a:t>
            </a:r>
            <a:r>
              <a:rPr lang="cs-CZ" sz="2100" dirty="0" err="1" smtClean="0"/>
              <a:t>IIa</a:t>
            </a:r>
            <a:r>
              <a:rPr lang="cs-CZ" sz="2100" dirty="0" smtClean="0"/>
              <a:t> a haagská </a:t>
            </a:r>
            <a:r>
              <a:rPr lang="cs-CZ" sz="2100" dirty="0" err="1" smtClean="0"/>
              <a:t>únosová</a:t>
            </a:r>
            <a:r>
              <a:rPr lang="cs-CZ" sz="2100" dirty="0" smtClean="0"/>
              <a:t> úmluva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sz="2100" dirty="0" smtClean="0"/>
              <a:t>vnitrostátní úprava návratového řízení </a:t>
            </a:r>
            <a:r>
              <a:rPr lang="cs-CZ" sz="1500" dirty="0" smtClean="0"/>
              <a:t>(§§ </a:t>
            </a:r>
            <a:r>
              <a:rPr lang="cs-CZ" sz="1500" dirty="0"/>
              <a:t>478 až 491 z. ř. s</a:t>
            </a:r>
            <a:r>
              <a:rPr lang="cs-CZ" sz="1500" dirty="0" smtClean="0"/>
              <a:t>.)</a:t>
            </a:r>
            <a:endParaRPr lang="cs-CZ" sz="1500" dirty="0"/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</a:pPr>
            <a:r>
              <a:rPr lang="cs-CZ" sz="2100" dirty="0" smtClean="0"/>
              <a:t>povaha řízení – nesporné se zásadou vyšetřovací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</a:pPr>
            <a:r>
              <a:rPr lang="cs-CZ" sz="2100" dirty="0" smtClean="0"/>
              <a:t>zvláštní místní příslušnost (Brno)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</a:pPr>
            <a:r>
              <a:rPr lang="cs-CZ" sz="2100" dirty="0" smtClean="0"/>
              <a:t>meritorní rozhodnutí rozsudkem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</a:pPr>
            <a:r>
              <a:rPr lang="cs-CZ" sz="2100" dirty="0" smtClean="0"/>
              <a:t>omezení možnosti přerušit řízení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</a:pPr>
            <a:r>
              <a:rPr lang="cs-CZ" sz="2100" dirty="0" smtClean="0"/>
              <a:t>zvláštní pravidla pro zaslání repliky k žalobě</a:t>
            </a:r>
          </a:p>
          <a:p>
            <a:pPr marL="973138" lvl="1" indent="-515938" algn="just" eaLnBrk="1" hangingPunct="1">
              <a:spcBef>
                <a:spcPct val="5000"/>
              </a:spcBef>
              <a:buFontTx/>
              <a:buChar char="•"/>
              <a:tabLst>
                <a:tab pos="449263" algn="l"/>
                <a:tab pos="900113" algn="l"/>
              </a:tabLst>
            </a:pPr>
            <a:r>
              <a:rPr lang="cs-CZ" sz="2100" dirty="0" smtClean="0"/>
              <a:t>modifikovaná koncentrace řízení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4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Důležité </a:t>
            </a:r>
            <a:r>
              <a:rPr lang="cs-CZ" sz="3200" dirty="0" smtClean="0"/>
              <a:t>věcné principy</a:t>
            </a:r>
            <a:endParaRPr lang="cs-CZ" sz="32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195513"/>
            <a:ext cx="7197725" cy="4171950"/>
          </a:xfrm>
        </p:spPr>
        <p:txBody>
          <a:bodyPr/>
          <a:lstStyle/>
          <a:p>
            <a:pPr algn="just" eaLnBrk="1" hangingPunct="1"/>
            <a:r>
              <a:rPr lang="cs-CZ" sz="2000" dirty="0"/>
              <a:t>důvodů pro nenavrácení </a:t>
            </a:r>
            <a:r>
              <a:rPr lang="cs-CZ" sz="2000" dirty="0" smtClean="0"/>
              <a:t>smí </a:t>
            </a:r>
            <a:r>
              <a:rPr lang="cs-CZ" sz="2000" dirty="0"/>
              <a:t>být využíváno výjimečně</a:t>
            </a:r>
          </a:p>
          <a:p>
            <a:pPr algn="just" eaLnBrk="1" hangingPunct="1"/>
            <a:r>
              <a:rPr lang="cs-CZ" sz="2000" b="1" dirty="0" smtClean="0"/>
              <a:t>procesní rovina a vztah k jiným řízením ve věcech péče soudu o nezletilé:</a:t>
            </a:r>
          </a:p>
          <a:p>
            <a:pPr marL="811213" lvl="1" indent="-450850" algn="just" eaLnBrk="1" hangingPunct="1"/>
            <a:r>
              <a:rPr lang="cs-CZ" sz="2000" b="1" dirty="0" smtClean="0"/>
              <a:t>předmětem návratového řízení není rozhodování ve věcech péče o dítě a jeho výživy; soud tedy nezkoumá, který z rodičů nabízí lepší výchovné prostředí apod.</a:t>
            </a:r>
          </a:p>
          <a:p>
            <a:pPr marL="811213" lvl="1" indent="-450850" algn="just" eaLnBrk="1" hangingPunct="1"/>
            <a:r>
              <a:rPr lang="cs-CZ" sz="2000" b="1" dirty="0"/>
              <a:t>po zahájení návratového řízení nelze ve státě, ve kterém se dítě nachází, zahájit řízení o úpravě péče</a:t>
            </a:r>
          </a:p>
          <a:p>
            <a:pPr marL="811213" lvl="1" indent="-450850" algn="just" eaLnBrk="1" hangingPunct="1"/>
            <a:r>
              <a:rPr lang="cs-CZ" sz="2000" b="1" dirty="0" smtClean="0"/>
              <a:t>zvláštní </a:t>
            </a:r>
            <a:r>
              <a:rPr lang="cs-CZ" sz="2000" b="1" dirty="0"/>
              <a:t>pravidla konkurence řízení upravují čl. 10 a 11 nařízení Brusel </a:t>
            </a:r>
            <a:r>
              <a:rPr lang="cs-CZ" sz="2000" b="1" dirty="0" err="1" smtClean="0"/>
              <a:t>IIa</a:t>
            </a:r>
            <a:endParaRPr lang="cs-CZ" sz="2000" b="1" dirty="0"/>
          </a:p>
        </p:txBody>
      </p:sp>
      <p:sp>
        <p:nvSpPr>
          <p:cNvPr id="2048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8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9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4000" dirty="0" smtClean="0"/>
              <a:t>Uznání a výkon rozhodnutí</a:t>
            </a:r>
          </a:p>
        </p:txBody>
      </p:sp>
      <p:sp>
        <p:nvSpPr>
          <p:cNvPr id="21507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8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1225169"/>
            <a:ext cx="7197725" cy="900112"/>
          </a:xfrm>
        </p:spPr>
        <p:txBody>
          <a:bodyPr/>
          <a:lstStyle/>
          <a:p>
            <a:r>
              <a:rPr lang="cs-CZ" sz="3200" dirty="0" smtClean="0"/>
              <a:t>Základní pojmy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550" y="2099256"/>
            <a:ext cx="7197725" cy="4353933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altLang="cs-CZ" sz="2600" b="1" dirty="0" smtClean="0"/>
              <a:t>uznání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– mocenskému aktu cizího státu se </a:t>
            </a:r>
            <a:r>
              <a:rPr lang="cs-CZ" altLang="cs-CZ" sz="2600" dirty="0" smtClean="0"/>
              <a:t/>
            </a:r>
            <a:br>
              <a:rPr lang="cs-CZ" altLang="cs-CZ" sz="2600" dirty="0" smtClean="0"/>
            </a:br>
            <a:r>
              <a:rPr lang="cs-CZ" altLang="cs-CZ" sz="2600" dirty="0" smtClean="0"/>
              <a:t>v </a:t>
            </a:r>
            <a:r>
              <a:rPr lang="cs-CZ" altLang="cs-CZ" sz="2600" dirty="0"/>
              <a:t>tuzemsku přiznají účinky jako mocenskému aktu </a:t>
            </a:r>
            <a:r>
              <a:rPr lang="cs-CZ" altLang="cs-CZ" sz="2600" dirty="0" smtClean="0"/>
              <a:t>tuzemskému</a:t>
            </a:r>
            <a:endParaRPr lang="cs-CZ" altLang="cs-CZ" sz="26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altLang="cs-CZ" sz="2600" b="1" dirty="0" smtClean="0"/>
              <a:t>vykonatelnost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– způsobilost mocenského aktu být vynucen proti povinnému (je to vlastnost, potenciál mocenského aktu)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altLang="cs-CZ" sz="2600" b="1" dirty="0" smtClean="0"/>
              <a:t>výkon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– proces vynucení povinnosti uložené mocenským aktem i proti vůli povinného</a:t>
            </a:r>
          </a:p>
          <a:p>
            <a:endParaRPr lang="cs-CZ" dirty="0"/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001121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131639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5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1225169"/>
            <a:ext cx="7197725" cy="900112"/>
          </a:xfrm>
        </p:spPr>
        <p:txBody>
          <a:bodyPr/>
          <a:lstStyle/>
          <a:p>
            <a:r>
              <a:rPr lang="cs-CZ" sz="3200" dirty="0" smtClean="0"/>
              <a:t>Vývojové tendence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550" y="2099257"/>
            <a:ext cx="7197725" cy="3889168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 smtClean="0"/>
              <a:t>vzájemné uznávání rozhodnutí patřilo vždy k </a:t>
            </a:r>
            <a:r>
              <a:rPr lang="cs-CZ" altLang="cs-CZ" sz="2000" dirty="0" err="1" smtClean="0"/>
              <a:t>nejpod</a:t>
            </a:r>
            <a:r>
              <a:rPr lang="cs-CZ" altLang="cs-CZ" sz="2000" dirty="0" smtClean="0"/>
              <a:t>-statnějším oblastem unifikace; jde pravděpodobně o </a:t>
            </a:r>
            <a:r>
              <a:rPr lang="cs-CZ" altLang="cs-CZ" sz="2000" dirty="0" err="1" smtClean="0"/>
              <a:t>nejdů-ležitější</a:t>
            </a:r>
            <a:r>
              <a:rPr lang="cs-CZ" altLang="cs-CZ" sz="2000" dirty="0" smtClean="0"/>
              <a:t> krok k přeshraniční ochraně práva</a:t>
            </a:r>
            <a:endParaRPr lang="cs-CZ" altLang="cs-CZ" sz="2000" dirty="0"/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 smtClean="0"/>
              <a:t>v československém právu byla ve starém </a:t>
            </a:r>
            <a:r>
              <a:rPr lang="cs-CZ" altLang="cs-CZ" sz="2000" dirty="0" err="1" smtClean="0"/>
              <a:t>ZMPS</a:t>
            </a:r>
            <a:r>
              <a:rPr lang="cs-CZ" altLang="cs-CZ" sz="2000" dirty="0" smtClean="0"/>
              <a:t> velmi flexibilní procedura založená na neformálním uznávání a bez procedury prohlášení vykonatelnosti</a:t>
            </a:r>
            <a:endParaRPr lang="cs-CZ" altLang="cs-CZ" sz="2000" dirty="0"/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 smtClean="0"/>
              <a:t>haagské smluvní právo tendovalo k unifikaci důvodů odepření uznání a ponechání zbytku procedury na vnitrostátním právu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 smtClean="0"/>
              <a:t>EHS (později ES a EU) tendovalo nejprve k unifikaci procesu uznání a prohlášení vykonatelnosti, posléze k dal-</a:t>
            </a:r>
            <a:r>
              <a:rPr lang="cs-CZ" altLang="cs-CZ" sz="2000" dirty="0" err="1" smtClean="0"/>
              <a:t>šímu</a:t>
            </a:r>
            <a:r>
              <a:rPr lang="cs-CZ" altLang="cs-CZ" sz="2000" dirty="0" smtClean="0"/>
              <a:t> zjednodušení procesu odstraněním prohlášení vykonatelnosti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001121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131639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13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1225169"/>
            <a:ext cx="7197725" cy="900112"/>
          </a:xfrm>
        </p:spPr>
        <p:txBody>
          <a:bodyPr/>
          <a:lstStyle/>
          <a:p>
            <a:r>
              <a:rPr lang="cs-CZ" sz="3200" dirty="0" smtClean="0"/>
              <a:t>Výsledky srovnání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550" y="2099257"/>
            <a:ext cx="7197725" cy="3889168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 smtClean="0"/>
              <a:t>procedura v </a:t>
            </a:r>
            <a:r>
              <a:rPr lang="cs-CZ" altLang="cs-CZ" sz="2200" dirty="0" err="1" smtClean="0"/>
              <a:t>ZMPS</a:t>
            </a:r>
            <a:r>
              <a:rPr lang="cs-CZ" altLang="cs-CZ" sz="2200" dirty="0" smtClean="0"/>
              <a:t> byla a je flexibilní a jednoduchá</a:t>
            </a:r>
            <a:endParaRPr lang="cs-CZ" altLang="cs-CZ" sz="22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„bruselská“ procedura je </a:t>
            </a:r>
            <a:r>
              <a:rPr lang="cs-CZ" altLang="cs-CZ" sz="2200" dirty="0" smtClean="0"/>
              <a:t>složitější a náročnější na podklady (osvědčení o vykonatelnosti)</a:t>
            </a:r>
            <a:endParaRPr lang="cs-CZ" altLang="cs-CZ" sz="22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 smtClean="0"/>
              <a:t>v oblasti výživného haagské úmluvy tradičně pouze upravily důvody odepření uznání rozhodnutí a zbytek procedury ponechaly vnitrostátnímu právu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 smtClean="0"/>
              <a:t>proto na řízení, na která je použitelné nařízení Brusel I, prosazujeme použití haagský úmluv (princip maximální výhodnosti v čl. 71 nařízení Brusel I) 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001121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131639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3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971550" y="1305664"/>
            <a:ext cx="7197725" cy="738289"/>
          </a:xfrm>
        </p:spPr>
        <p:txBody>
          <a:bodyPr/>
          <a:lstStyle/>
          <a:p>
            <a:r>
              <a:rPr lang="cs-CZ" sz="3200" dirty="0"/>
              <a:t>Krok 1 – uznání</a:t>
            </a:r>
            <a:endParaRPr lang="cs-CZ" sz="3200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971550" y="2174765"/>
            <a:ext cx="7197725" cy="3598509"/>
          </a:xfrm>
        </p:spPr>
        <p:txBody>
          <a:bodyPr/>
          <a:lstStyle/>
          <a:p>
            <a:pPr marL="358775" indent="-358775" algn="just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v majetkových věcech</a:t>
            </a:r>
          </a:p>
          <a:p>
            <a:pPr marL="806450" indent="-447675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cs-CZ" sz="2000" dirty="0" smtClean="0"/>
              <a:t>není nutné vést samostatné řízení, pokud je vedeno, výrok zní na uznání</a:t>
            </a:r>
          </a:p>
          <a:p>
            <a:pPr marL="806450" indent="-447675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cs-CZ" sz="2000" dirty="0" smtClean="0"/>
              <a:t>pokud není vedeno samostatné řízení, procesním důsledkem je nařízení výkonu</a:t>
            </a:r>
          </a:p>
          <a:p>
            <a:pPr marL="358775" indent="-358775" algn="just">
              <a:spcBef>
                <a:spcPts val="0"/>
              </a:spcBef>
              <a:spcAft>
                <a:spcPts val="300"/>
              </a:spcAft>
              <a:tabLst>
                <a:tab pos="358775" algn="l"/>
              </a:tabLst>
            </a:pPr>
            <a:r>
              <a:rPr lang="cs-CZ" sz="2000" dirty="0" smtClean="0"/>
              <a:t>v ostatních věcech se vede samostatné řízení </a:t>
            </a:r>
            <a:br>
              <a:rPr lang="cs-CZ" sz="2000" dirty="0" smtClean="0"/>
            </a:br>
            <a:r>
              <a:rPr lang="cs-CZ" sz="2000" dirty="0" smtClean="0"/>
              <a:t>o uznání</a:t>
            </a:r>
          </a:p>
          <a:p>
            <a:pPr marL="358775" indent="-358775" algn="just">
              <a:spcBef>
                <a:spcPts val="0"/>
              </a:spcBef>
              <a:spcAft>
                <a:spcPts val="300"/>
              </a:spcAft>
              <a:tabLst>
                <a:tab pos="358775" algn="l"/>
              </a:tabLst>
            </a:pPr>
            <a:r>
              <a:rPr lang="cs-CZ" sz="2000" dirty="0" smtClean="0"/>
              <a:t>použitelný právní předpis stanoví důvody pro odepření uznání – zpravidla veřejný pořádek, překážky v řízení, právo na spravedlivý proces</a:t>
            </a:r>
          </a:p>
          <a:p>
            <a:pPr marL="358775" indent="-358775" algn="just">
              <a:spcBef>
                <a:spcPts val="0"/>
              </a:spcBef>
              <a:spcAft>
                <a:spcPts val="300"/>
              </a:spcAft>
              <a:tabLst>
                <a:tab pos="358775" algn="l"/>
              </a:tabLst>
            </a:pPr>
            <a:r>
              <a:rPr lang="cs-CZ" sz="2000" dirty="0" smtClean="0"/>
              <a:t>zpravidla je zakázán přezkum ve věci samé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130566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205592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6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err="1" smtClean="0"/>
              <a:t>MPSaP</a:t>
            </a:r>
            <a:r>
              <a:rPr lang="cs-CZ" sz="3200" dirty="0" smtClean="0"/>
              <a:t> a plynutí času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514600"/>
            <a:ext cx="7197725" cy="3697288"/>
          </a:xfrm>
        </p:spPr>
        <p:txBody>
          <a:bodyPr/>
          <a:lstStyle/>
          <a:p>
            <a:pPr marL="444500" lvl="2" indent="-444500" algn="just" eaLnBrk="1" hangingPunct="1">
              <a:spcBef>
                <a:spcPts val="1200"/>
              </a:spcBef>
              <a:spcAft>
                <a:spcPts val="1200"/>
              </a:spcAft>
              <a:tabLst>
                <a:tab pos="449263" algn="l"/>
              </a:tabLst>
            </a:pPr>
            <a:r>
              <a:rPr lang="cs-CZ" sz="2800" dirty="0" smtClean="0"/>
              <a:t>z hlediska </a:t>
            </a:r>
            <a:r>
              <a:rPr lang="cs-CZ" sz="2800" dirty="0" err="1" smtClean="0"/>
              <a:t>intertemporality</a:t>
            </a:r>
            <a:r>
              <a:rPr lang="cs-CZ" sz="2800" dirty="0" smtClean="0"/>
              <a:t> se </a:t>
            </a:r>
            <a:r>
              <a:rPr lang="cs-CZ" sz="2800" dirty="0" err="1" smtClean="0"/>
              <a:t>MPS</a:t>
            </a:r>
            <a:r>
              <a:rPr lang="cs-CZ" sz="2800" dirty="0" smtClean="0"/>
              <a:t> chová jako hmotné právo a </a:t>
            </a:r>
            <a:r>
              <a:rPr lang="cs-CZ" sz="2800" dirty="0" err="1" smtClean="0"/>
              <a:t>MPP</a:t>
            </a:r>
            <a:r>
              <a:rPr lang="cs-CZ" sz="2800" dirty="0" smtClean="0"/>
              <a:t> jako procesní právo; důležitý je okamžik vzniku právního poměru</a:t>
            </a:r>
          </a:p>
          <a:p>
            <a:pPr marL="444500" lvl="2" indent="-444500" algn="just" eaLnBrk="1" hangingPunct="1">
              <a:spcBef>
                <a:spcPts val="1200"/>
              </a:spcBef>
              <a:tabLst>
                <a:tab pos="449263" algn="l"/>
              </a:tabLst>
            </a:pPr>
            <a:r>
              <a:rPr lang="cs-CZ" sz="2800" dirty="0" smtClean="0"/>
              <a:t>viz přechodná ustanovení obsažená </a:t>
            </a:r>
            <a:br>
              <a:rPr lang="cs-CZ" sz="2800" dirty="0" smtClean="0"/>
            </a:br>
            <a:r>
              <a:rPr lang="cs-CZ" sz="2800" dirty="0" smtClean="0"/>
              <a:t>v § 123 </a:t>
            </a:r>
            <a:r>
              <a:rPr lang="cs-CZ" sz="2800" dirty="0" err="1" smtClean="0"/>
              <a:t>ZMPS</a:t>
            </a:r>
            <a:endParaRPr lang="cs-CZ" sz="2800" dirty="0" smtClean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87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971550" y="1305663"/>
            <a:ext cx="7197725" cy="1096877"/>
          </a:xfrm>
        </p:spPr>
        <p:txBody>
          <a:bodyPr/>
          <a:lstStyle/>
          <a:p>
            <a:r>
              <a:rPr lang="cs-CZ" sz="3200" dirty="0" smtClean="0"/>
              <a:t>Uznání a nedostatky mezinárodní příslušnosti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971550" y="2486220"/>
            <a:ext cx="7197725" cy="3394628"/>
          </a:xfrm>
        </p:spPr>
        <p:txBody>
          <a:bodyPr/>
          <a:lstStyle/>
          <a:p>
            <a:pPr marL="358775" indent="-358775" algn="just">
              <a:spcBef>
                <a:spcPts val="0"/>
              </a:spcBef>
              <a:spcAft>
                <a:spcPts val="300"/>
              </a:spcAft>
            </a:pPr>
            <a:r>
              <a:rPr lang="cs-CZ" sz="1900" dirty="0" smtClean="0"/>
              <a:t>historicky se jednalo o typický důvod „obstrukčního“ vyloučení uznatelnosti cizího rozhodnutí </a:t>
            </a:r>
          </a:p>
          <a:p>
            <a:pPr marL="717550" indent="-358775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samostatný důvod odepření [viz § 64 písm. a) starého </a:t>
            </a:r>
            <a:r>
              <a:rPr lang="cs-CZ" sz="1900" dirty="0" err="1" smtClean="0"/>
              <a:t>ZMPS</a:t>
            </a:r>
            <a:r>
              <a:rPr lang="cs-CZ" sz="1900" dirty="0" smtClean="0"/>
              <a:t>]</a:t>
            </a:r>
          </a:p>
          <a:p>
            <a:pPr marL="717550" indent="-358775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cs-CZ" sz="1900" dirty="0" smtClean="0"/>
              <a:t>námitka rozporu s veřejným pořádkem</a:t>
            </a:r>
          </a:p>
          <a:p>
            <a:pPr marL="358775" indent="-358775" algn="just">
              <a:spcBef>
                <a:spcPts val="0"/>
              </a:spcBef>
              <a:spcAft>
                <a:spcPts val="300"/>
              </a:spcAft>
              <a:tabLst>
                <a:tab pos="358775" algn="l"/>
              </a:tabLst>
            </a:pPr>
            <a:r>
              <a:rPr lang="cs-CZ" sz="1900" dirty="0" smtClean="0"/>
              <a:t>nastává postupný útlum </a:t>
            </a:r>
          </a:p>
          <a:p>
            <a:pPr marL="714375" indent="-357188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358775" algn="l"/>
              </a:tabLst>
            </a:pPr>
            <a:r>
              <a:rPr lang="cs-CZ" sz="1900" dirty="0" smtClean="0"/>
              <a:t>zavedení mezinárodní příslušnosti založení podílením se na řízení [čl. 24 Brusel I, čl. 5 </a:t>
            </a:r>
            <a:r>
              <a:rPr lang="cs-CZ" sz="1900" dirty="0" err="1" smtClean="0"/>
              <a:t>ENV</a:t>
            </a:r>
            <a:r>
              <a:rPr lang="cs-CZ" sz="1900" dirty="0" smtClean="0"/>
              <a:t>, viz i § 15 odst. 1 písm. a) </a:t>
            </a:r>
            <a:r>
              <a:rPr lang="cs-CZ" sz="1900" dirty="0" err="1" smtClean="0"/>
              <a:t>ZMPS</a:t>
            </a:r>
            <a:r>
              <a:rPr lang="cs-CZ" sz="1900" dirty="0" smtClean="0"/>
              <a:t>] </a:t>
            </a:r>
          </a:p>
          <a:p>
            <a:pPr marL="714375" indent="-357188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358775" algn="l"/>
              </a:tabLst>
            </a:pPr>
            <a:r>
              <a:rPr lang="cs-CZ" sz="1900" dirty="0" smtClean="0"/>
              <a:t>výluky nedostatků mezinárodní příslušnosti [čl. 35 odst. 3 Brusel I, čl. 24 Brusel </a:t>
            </a:r>
            <a:r>
              <a:rPr lang="cs-CZ" sz="1900" dirty="0" err="1" smtClean="0"/>
              <a:t>IIa</a:t>
            </a:r>
            <a:r>
              <a:rPr lang="cs-CZ" sz="1900" dirty="0" smtClean="0"/>
              <a:t>, čl. 24 písm. a) </a:t>
            </a:r>
            <a:r>
              <a:rPr lang="cs-CZ" sz="1900" dirty="0" err="1" smtClean="0"/>
              <a:t>ENV</a:t>
            </a:r>
            <a:r>
              <a:rPr lang="cs-CZ" sz="1900" dirty="0" smtClean="0"/>
              <a:t>]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130566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2378646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73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971550" y="1305664"/>
            <a:ext cx="7197725" cy="738289"/>
          </a:xfrm>
        </p:spPr>
        <p:txBody>
          <a:bodyPr/>
          <a:lstStyle/>
          <a:p>
            <a:r>
              <a:rPr lang="cs-CZ" sz="3200" dirty="0"/>
              <a:t>Krok </a:t>
            </a:r>
            <a:r>
              <a:rPr lang="cs-CZ" sz="3200" dirty="0" smtClean="0"/>
              <a:t>2 – prohlášení vykonatelnosti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971550" y="2174765"/>
            <a:ext cx="7197725" cy="3598509"/>
          </a:xfrm>
        </p:spPr>
        <p:txBody>
          <a:bodyPr/>
          <a:lstStyle/>
          <a:p>
            <a:pPr marL="358775" indent="-358775" algn="just">
              <a:spcBef>
                <a:spcPts val="0"/>
              </a:spcBef>
              <a:spcAft>
                <a:spcPts val="300"/>
              </a:spcAft>
            </a:pPr>
            <a:r>
              <a:rPr lang="cs-CZ" sz="2000" dirty="0" err="1" smtClean="0"/>
              <a:t>ZMPS</a:t>
            </a:r>
            <a:r>
              <a:rPr lang="cs-CZ" sz="2000" dirty="0" smtClean="0"/>
              <a:t> „v čisté podobě“ nezná</a:t>
            </a:r>
          </a:p>
          <a:p>
            <a:pPr marL="358775" indent="-358775" algn="just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na prohlášení vykonatelnosti je postaveno nařízení Brusel </a:t>
            </a:r>
            <a:r>
              <a:rPr lang="cs-CZ" sz="2000" dirty="0" err="1" smtClean="0"/>
              <a:t>IIa</a:t>
            </a:r>
            <a:r>
              <a:rPr lang="cs-CZ" sz="2000" dirty="0" smtClean="0"/>
              <a:t> i </a:t>
            </a:r>
            <a:r>
              <a:rPr lang="cs-CZ" sz="2000" dirty="0" err="1" smtClean="0"/>
              <a:t>HZÚ</a:t>
            </a:r>
            <a:r>
              <a:rPr lang="cs-CZ" sz="2000" dirty="0" smtClean="0"/>
              <a:t> 1996; v případě, že mají být použity, obsahuje </a:t>
            </a:r>
            <a:r>
              <a:rPr lang="cs-CZ" sz="2000" dirty="0" err="1" smtClean="0"/>
              <a:t>ZMPS</a:t>
            </a:r>
            <a:r>
              <a:rPr lang="cs-CZ" sz="2000" dirty="0" smtClean="0"/>
              <a:t> adaptační ustanovení dodávající procesní pravidla pro vnitrostátní podmínky</a:t>
            </a:r>
          </a:p>
          <a:p>
            <a:pPr marL="358775" indent="-358775" algn="just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právní nástroje navazující na nařízení Brusel I (evropský exekuční titul, evropský platební rozkaz, evropské řízení pro drobné nároky) se snažily o zjednodušení procesu právě odstraněním exequatur</a:t>
            </a:r>
          </a:p>
          <a:p>
            <a:pPr marL="358775" indent="-358775" algn="just">
              <a:spcBef>
                <a:spcPts val="0"/>
              </a:spcBef>
              <a:spcAft>
                <a:spcPts val="300"/>
              </a:spcAft>
            </a:pPr>
            <a:r>
              <a:rPr lang="cs-CZ" sz="2000" dirty="0" err="1" smtClean="0"/>
              <a:t>ENV</a:t>
            </a:r>
            <a:r>
              <a:rPr lang="cs-CZ" sz="2000" dirty="0" smtClean="0"/>
              <a:t> odstraňuje exequatur pro „nová“ rozhodnutí, pro dříve vydaná rozhodnutí je zachovává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130566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205592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971550" y="1305664"/>
            <a:ext cx="7197725" cy="738289"/>
          </a:xfrm>
        </p:spPr>
        <p:txBody>
          <a:bodyPr/>
          <a:lstStyle/>
          <a:p>
            <a:r>
              <a:rPr lang="cs-CZ" sz="3200" dirty="0" smtClean="0"/>
              <a:t>Krok 3 – výkon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971550" y="2277035"/>
            <a:ext cx="7197725" cy="3496239"/>
          </a:xfrm>
        </p:spPr>
        <p:txBody>
          <a:bodyPr/>
          <a:lstStyle/>
          <a:p>
            <a:pPr marL="358775" indent="-358775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 smtClean="0"/>
              <a:t>spouští se výrokem o nařízení výkonu rozhodnutí odpovídajícím exekučním způsobem</a:t>
            </a:r>
          </a:p>
          <a:p>
            <a:pPr marL="358775" indent="-358775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 smtClean="0"/>
              <a:t>podmínky se řídí pravidly vnitrostátního (procesního) práva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130566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205592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14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/>
              <a:t>Tzv. odebírání dětí v cizině</a:t>
            </a:r>
            <a:endParaRPr lang="cs-CZ" altLang="cs-CZ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0951"/>
            <a:ext cx="7197725" cy="39036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dirty="0" smtClean="0"/>
              <a:t>z rodin v cizině (GB, IRE, NOR) jsou odebírány v systému tamější sociálně-právní ochrany dětí z rodin českých občanů děti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dirty="0" smtClean="0"/>
              <a:t>odebírání dětí je věc regulace rodičovské (z)odpovědnosti, je tedy </a:t>
            </a:r>
            <a:r>
              <a:rPr lang="cs-CZ" altLang="cs-CZ" b="1" dirty="0" smtClean="0"/>
              <a:t>zcela věcí mezinárodně příslušného soudu, jaká opatření </a:t>
            </a:r>
            <a:br>
              <a:rPr lang="cs-CZ" altLang="cs-CZ" b="1" dirty="0" smtClean="0"/>
            </a:br>
            <a:r>
              <a:rPr lang="cs-CZ" altLang="cs-CZ" b="1" dirty="0" smtClean="0"/>
              <a:t>v souladu s právem rozhodným přijme </a:t>
            </a:r>
            <a:endParaRPr lang="cs-CZ" altLang="cs-CZ" b="1" dirty="0" smtClean="0"/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dirty="0" smtClean="0"/>
              <a:t>strategie ÚMPOD:</a:t>
            </a:r>
            <a:endParaRPr lang="cs-CZ" altLang="cs-CZ" dirty="0" smtClean="0"/>
          </a:p>
          <a:p>
            <a:pPr marL="811213" indent="-4508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cs-CZ" altLang="cs-CZ" dirty="0" smtClean="0"/>
              <a:t>včas oznámit odebrání (jeho záměr) podle Vídeňské úmluvy o konzulárních stycích</a:t>
            </a:r>
          </a:p>
          <a:p>
            <a:pPr marL="811213" indent="-4508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cs-CZ" altLang="cs-CZ" dirty="0" smtClean="0"/>
              <a:t>pokud dojde k odebrání: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dirty="0" smtClean="0"/>
              <a:t>pracovat s biologickou rodinou,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dirty="0" smtClean="0"/>
              <a:t>vrátit dítě do rodiny, nebo širší rodiny,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dirty="0" smtClean="0"/>
              <a:t>umístit dítě do ČR postupem podle čl. 56 nařízení Brusel </a:t>
            </a:r>
            <a:r>
              <a:rPr lang="cs-CZ" altLang="cs-CZ" dirty="0" err="1" smtClean="0"/>
              <a:t>IIa</a:t>
            </a:r>
            <a:r>
              <a:rPr lang="cs-CZ" altLang="cs-CZ" dirty="0" smtClean="0"/>
              <a:t>,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dirty="0" smtClean="0"/>
              <a:t>přenést mezinárodní příslušnost na české soudy podle čl. 15 nařízení Brusel </a:t>
            </a:r>
            <a:r>
              <a:rPr lang="cs-CZ" altLang="cs-CZ" dirty="0" err="1" smtClean="0"/>
              <a:t>IIa</a:t>
            </a:r>
            <a:r>
              <a:rPr lang="cs-CZ" altLang="cs-CZ" dirty="0"/>
              <a:t> </a:t>
            </a:r>
            <a:r>
              <a:rPr lang="cs-CZ" altLang="cs-CZ" dirty="0" smtClean="0"/>
              <a:t>(příp. dle čl. 8 haagské úmluvy 1996)</a:t>
            </a:r>
          </a:p>
          <a:p>
            <a:pPr marL="457200" indent="-457200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endParaRPr lang="cs-CZ" altLang="cs-CZ" sz="2000" dirty="0" smtClean="0"/>
          </a:p>
        </p:txBody>
      </p:sp>
      <p:sp>
        <p:nvSpPr>
          <p:cNvPr id="1229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6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4000" dirty="0" smtClean="0"/>
              <a:t>Děkujeme za pozornost.</a:t>
            </a:r>
          </a:p>
        </p:txBody>
      </p:sp>
      <p:sp>
        <p:nvSpPr>
          <p:cNvPr id="21507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8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34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České právo, je když…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94973656"/>
              </p:ext>
            </p:extLst>
          </p:nvPr>
        </p:nvGraphicFramePr>
        <p:xfrm>
          <a:off x="987425" y="2190750"/>
          <a:ext cx="7181850" cy="3971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375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Aplikační přednost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47900"/>
            <a:ext cx="7197725" cy="3963988"/>
          </a:xfrm>
        </p:spPr>
        <p:txBody>
          <a:bodyPr/>
          <a:lstStyle/>
          <a:p>
            <a:pPr marL="442913" indent="-442913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sz="2100" dirty="0"/>
              <a:t>v případě, že je </a:t>
            </a:r>
            <a:r>
              <a:rPr lang="cs-CZ" sz="2100" b="1" dirty="0"/>
              <a:t>otázka regulována současně právem EU, mezinárodním právem </a:t>
            </a:r>
            <a:r>
              <a:rPr lang="cs-CZ" sz="2100" dirty="0"/>
              <a:t>i</a:t>
            </a:r>
            <a:r>
              <a:rPr lang="cs-CZ" sz="2100" b="1" dirty="0"/>
              <a:t> </a:t>
            </a:r>
            <a:r>
              <a:rPr lang="cs-CZ" sz="2100" b="1" dirty="0" smtClean="0"/>
              <a:t>vnitrostátním </a:t>
            </a:r>
            <a:r>
              <a:rPr lang="cs-CZ" sz="2100" b="1" dirty="0"/>
              <a:t>právem</a:t>
            </a:r>
            <a:r>
              <a:rPr lang="cs-CZ" sz="2100" dirty="0"/>
              <a:t>, pak se použije </a:t>
            </a:r>
            <a:r>
              <a:rPr lang="cs-CZ" sz="2100" b="1" dirty="0"/>
              <a:t>v zásadě </a:t>
            </a:r>
            <a:r>
              <a:rPr lang="cs-CZ" sz="2100" dirty="0"/>
              <a:t>pořadí přednosti:</a:t>
            </a:r>
          </a:p>
          <a:p>
            <a:pPr marL="900113" lvl="1" indent="-457200" algn="just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b="1" dirty="0"/>
              <a:t>právo EU</a:t>
            </a:r>
          </a:p>
          <a:p>
            <a:pPr marL="900113" lvl="1" indent="-457200" algn="just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b="1" dirty="0"/>
              <a:t>mezinárodní právo</a:t>
            </a:r>
          </a:p>
          <a:p>
            <a:pPr marL="900113" lvl="1" indent="-457200" algn="just" eaLnBrk="1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b="1" dirty="0"/>
              <a:t>vnitrostátní právo</a:t>
            </a:r>
          </a:p>
          <a:p>
            <a:pPr marL="442913" indent="-442913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sz="2100" dirty="0"/>
              <a:t>výjimky z uvedeného pravidla stanoví většinou samy předpisy, o jejichž vztah se jedná; jednou z výjimek je aplikace </a:t>
            </a:r>
            <a:r>
              <a:rPr lang="cs-CZ" sz="2100" b="1" dirty="0"/>
              <a:t>zásady maximální výhodnosti </a:t>
            </a:r>
            <a:r>
              <a:rPr lang="cs-CZ" sz="2100" dirty="0"/>
              <a:t>(viz příklad vztahu práva EU a Schengenské smlouvy)</a:t>
            </a:r>
          </a:p>
          <a:p>
            <a:pPr marL="442913" indent="-442913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sz="2100" dirty="0"/>
              <a:t>pro lepší pochopení vzpomeňte na schéma pracovně nazvané „Společenství vlastníků jednotek Světové společenství“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82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252537"/>
            <a:ext cx="7197725" cy="1042987"/>
          </a:xfrm>
        </p:spPr>
        <p:txBody>
          <a:bodyPr/>
          <a:lstStyle/>
          <a:p>
            <a:pPr eaLnBrk="1" hangingPunct="1"/>
            <a:r>
              <a:rPr lang="cs-CZ" sz="3200" dirty="0"/>
              <a:t>Řešení (výslovně neřešených)</a:t>
            </a:r>
            <a:br>
              <a:rPr lang="cs-CZ" sz="3200" dirty="0"/>
            </a:br>
            <a:r>
              <a:rPr lang="cs-CZ" sz="3200" dirty="0"/>
              <a:t>konfliktů mezinárodních smluv</a:t>
            </a:r>
            <a:endParaRPr lang="cs-CZ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438400"/>
            <a:ext cx="7197725" cy="3773488"/>
          </a:xfrm>
        </p:spPr>
        <p:txBody>
          <a:bodyPr/>
          <a:lstStyle/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/>
              <a:t>nauka vypracovala pouze pravidla pro řešení konfliktu mezinárodních smluv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/>
              <a:t>pravidla: nastane-li konflikt konvencí, pak se použije ta, která je lex </a:t>
            </a:r>
            <a:r>
              <a:rPr lang="cs-CZ" sz="2200" dirty="0" err="1"/>
              <a:t>specialis</a:t>
            </a:r>
            <a:r>
              <a:rPr lang="cs-CZ" sz="2200" dirty="0"/>
              <a:t>; za lex </a:t>
            </a:r>
            <a:r>
              <a:rPr lang="cs-CZ" sz="2200" dirty="0" err="1"/>
              <a:t>specialis</a:t>
            </a:r>
            <a:r>
              <a:rPr lang="cs-CZ" sz="2200" dirty="0"/>
              <a:t> se považuje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>
                <a:solidFill>
                  <a:srgbClr val="0F3C72"/>
                </a:solidFill>
              </a:rPr>
              <a:t>lex </a:t>
            </a:r>
            <a:r>
              <a:rPr lang="cs-CZ" sz="2200" dirty="0" err="1" smtClean="0">
                <a:solidFill>
                  <a:srgbClr val="0F3C72"/>
                </a:solidFill>
              </a:rPr>
              <a:t>posterior</a:t>
            </a:r>
            <a:endParaRPr lang="cs-CZ" sz="2200" dirty="0" smtClean="0">
              <a:solidFill>
                <a:srgbClr val="0F3C72"/>
              </a:solidFill>
            </a:endParaRP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>
                <a:solidFill>
                  <a:srgbClr val="0F3C72"/>
                </a:solidFill>
              </a:rPr>
              <a:t>přímá metoda před kolizní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>
                <a:solidFill>
                  <a:srgbClr val="0F3C72"/>
                </a:solidFill>
              </a:rPr>
              <a:t>dvoustranná (</a:t>
            </a:r>
            <a:r>
              <a:rPr lang="cs-CZ" sz="2200" dirty="0" err="1" smtClean="0">
                <a:solidFill>
                  <a:srgbClr val="0F3C72"/>
                </a:solidFill>
              </a:rPr>
              <a:t>méněstranná</a:t>
            </a:r>
            <a:r>
              <a:rPr lang="cs-CZ" sz="2200" dirty="0" smtClean="0">
                <a:solidFill>
                  <a:srgbClr val="0F3C72"/>
                </a:solidFill>
              </a:rPr>
              <a:t>) před mnohostrannou (vícestrannou)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sz="2200" b="1" dirty="0" smtClean="0">
                <a:solidFill>
                  <a:srgbClr val="0F3C72"/>
                </a:solidFill>
              </a:rPr>
              <a:t>efektivnější před méně efektivní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/>
              <a:t>použitelnost </a:t>
            </a:r>
            <a:r>
              <a:rPr lang="cs-CZ" sz="2200" dirty="0"/>
              <a:t>i pro vztah unijních nástrojů a mezinárodních smluv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/>
              <a:t>příměr s hromádkou předpisů </a:t>
            </a:r>
            <a:r>
              <a:rPr lang="cs-CZ" sz="2200" dirty="0" smtClean="0"/>
              <a:t>(viz dále), příklady </a:t>
            </a:r>
            <a:r>
              <a:rPr lang="cs-CZ" sz="2200" dirty="0"/>
              <a:t>…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2955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2128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5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738437"/>
            <a:ext cx="7197725" cy="1336675"/>
          </a:xfrm>
        </p:spPr>
        <p:txBody>
          <a:bodyPr/>
          <a:lstStyle/>
          <a:p>
            <a:pPr eaLnBrk="1" hangingPunct="1"/>
            <a:r>
              <a:rPr lang="cs-CZ" sz="4000" dirty="0" smtClean="0"/>
              <a:t>Mezinárodní pravomoc (příslušnost)</a:t>
            </a:r>
          </a:p>
        </p:txBody>
      </p:sp>
      <p:sp>
        <p:nvSpPr>
          <p:cNvPr id="21507" name="Line 20"/>
          <p:cNvSpPr>
            <a:spLocks noChangeShapeType="1"/>
          </p:cNvSpPr>
          <p:nvPr/>
        </p:nvSpPr>
        <p:spPr bwMode="auto">
          <a:xfrm>
            <a:off x="985838" y="40751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8" name="Line 21"/>
          <p:cNvSpPr>
            <a:spLocks noChangeShapeType="1"/>
          </p:cNvSpPr>
          <p:nvPr/>
        </p:nvSpPr>
        <p:spPr bwMode="auto">
          <a:xfrm>
            <a:off x="985838" y="27384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88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Terminologie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sz="2300" dirty="0" smtClean="0"/>
              <a:t>mezinárodní pravomocí se rozumí soubor podmínek, za kterých mohou orgány určitého státu poskytovat právní ochranu soukromoprávním poměrům s mezinárodním prvkem</a:t>
            </a:r>
          </a:p>
          <a:p>
            <a:pPr marL="449263" indent="-449263" algn="just" eaLnBrk="1" hangingPunct="1">
              <a:spcBef>
                <a:spcPct val="5000"/>
              </a:spcBef>
              <a:tabLst>
                <a:tab pos="449263" algn="l"/>
                <a:tab pos="900113" algn="l"/>
              </a:tabLst>
            </a:pPr>
            <a:r>
              <a:rPr lang="cs-CZ" sz="2300" dirty="0" smtClean="0"/>
              <a:t>mezinárodní příslušnost = </a:t>
            </a:r>
            <a:r>
              <a:rPr lang="cs-CZ" sz="2300" dirty="0"/>
              <a:t>(pracovně a prakticky</a:t>
            </a:r>
            <a:r>
              <a:rPr lang="cs-CZ" sz="2300" dirty="0" smtClean="0"/>
              <a:t>) synonymum mezinárodní pravomoci; kritériem pro to, který z termínů používat, je terminologie použitelného předpisu (</a:t>
            </a:r>
            <a:r>
              <a:rPr lang="cs-CZ" sz="2300" dirty="0" err="1" smtClean="0"/>
              <a:t>ZMPS</a:t>
            </a:r>
            <a:r>
              <a:rPr lang="cs-CZ" sz="2300" dirty="0" smtClean="0"/>
              <a:t> – pravomoc, mezinárodní smlouvy Haagské konference </a:t>
            </a:r>
            <a:r>
              <a:rPr lang="cs-CZ" sz="2300" dirty="0" err="1" smtClean="0"/>
              <a:t>MPS</a:t>
            </a:r>
            <a:r>
              <a:rPr lang="cs-CZ" sz="2300" dirty="0" smtClean="0"/>
              <a:t> a předpisy EU – příslušnost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71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UMPOD">
  <a:themeElements>
    <a:clrScheme name="UMPOD_prezentac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UMPOD</Template>
  <TotalTime>3312</TotalTime>
  <Words>2210</Words>
  <Application>Microsoft Macintosh PowerPoint</Application>
  <PresentationFormat>Předvádění na obrazovce (4:3)</PresentationFormat>
  <Paragraphs>250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7" baseType="lpstr">
      <vt:lpstr>Wingdings</vt:lpstr>
      <vt:lpstr>Arial</vt:lpstr>
      <vt:lpstr>Prezentace UMPOD</vt:lpstr>
      <vt:lpstr>Právní nástroje uplatnitelné v oblasti mezinárodněprávní ochrany dětí </vt:lpstr>
      <vt:lpstr>Obecné systémové a otázky</vt:lpstr>
      <vt:lpstr>Struktura MPSaP</vt:lpstr>
      <vt:lpstr>MPSaP a plynutí času</vt:lpstr>
      <vt:lpstr>České právo, je když…</vt:lpstr>
      <vt:lpstr>Aplikační přednost</vt:lpstr>
      <vt:lpstr>Řešení (výslovně neřešených) konfliktů mezinárodních smluv</vt:lpstr>
      <vt:lpstr>Mezinárodní pravomoc (příslušnost)</vt:lpstr>
      <vt:lpstr>Terminologie</vt:lpstr>
      <vt:lpstr>Obecné poznámky</vt:lpstr>
      <vt:lpstr>Mezinárodní pravomoc (příslušnost) ve věcech péče soudu o nezletilé</vt:lpstr>
      <vt:lpstr>Systém ZMPS</vt:lpstr>
      <vt:lpstr>Systém nařízení Brusel IIa</vt:lpstr>
      <vt:lpstr>Forum non conveniens?</vt:lpstr>
      <vt:lpstr>Systém haagské úmluvy 1996</vt:lpstr>
      <vt:lpstr>Mezinárodní příslušnost ve věcech výživného</vt:lpstr>
      <vt:lpstr>Předběžná opatření soudu státu, který není státem obvyklého bydliště</vt:lpstr>
      <vt:lpstr>Metodologie</vt:lpstr>
      <vt:lpstr>„Hromádka předpisů“</vt:lpstr>
      <vt:lpstr>Pro praktickou práci…</vt:lpstr>
      <vt:lpstr>Pravidla</vt:lpstr>
      <vt:lpstr>Metodologie v krocích</vt:lpstr>
      <vt:lpstr>Příklad metodologické práce  s nařízením Brusel IIa</vt:lpstr>
      <vt:lpstr>Příklad metodologické práce  s haagskou úmluvou 1996</vt:lpstr>
      <vt:lpstr>Mezinárodní adopční právo</vt:lpstr>
      <vt:lpstr>Systémové poznámky</vt:lpstr>
      <vt:lpstr>Typologie mezinárodních adopcí</vt:lpstr>
      <vt:lpstr>Případy k rozebrání I</vt:lpstr>
      <vt:lpstr>Případy k rozebrání II</vt:lpstr>
      <vt:lpstr>Nehaagská osvojení z ciziny</vt:lpstr>
      <vt:lpstr>Osvojení a páry osob stejného pohlaví</vt:lpstr>
      <vt:lpstr>Mezinárodní civilní únosové právo</vt:lpstr>
      <vt:lpstr>Prameny regulace (režimy)</vt:lpstr>
      <vt:lpstr>Důležité věcné principy</vt:lpstr>
      <vt:lpstr>Uznání a výkon rozhodnutí</vt:lpstr>
      <vt:lpstr>Základní pojmy</vt:lpstr>
      <vt:lpstr>Vývojové tendence</vt:lpstr>
      <vt:lpstr>Výsledky srovnání</vt:lpstr>
      <vt:lpstr>Krok 1 – uznání</vt:lpstr>
      <vt:lpstr>Uznání a nedostatky mezinárodní příslušnosti</vt:lpstr>
      <vt:lpstr>Krok 2 – prohlášení vykonatelnosti</vt:lpstr>
      <vt:lpstr>Krok 3 – výkon</vt:lpstr>
      <vt:lpstr>Tzv. odebírání dětí v cizině</vt:lpstr>
      <vt:lpstr>Děkujeme za pozornost.</vt:lpstr>
    </vt:vector>
  </TitlesOfParts>
  <Company>Hewlett-Packard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ZK</dc:creator>
  <cp:lastModifiedBy>Zdenek Kapitan</cp:lastModifiedBy>
  <cp:revision>204</cp:revision>
  <cp:lastPrinted>2014-06-04T05:35:31Z</cp:lastPrinted>
  <dcterms:created xsi:type="dcterms:W3CDTF">2010-04-10T12:18:04Z</dcterms:created>
  <dcterms:modified xsi:type="dcterms:W3CDTF">2016-10-12T08:06:01Z</dcterms:modified>
</cp:coreProperties>
</file>