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7" r:id="rId3"/>
    <p:sldId id="257" r:id="rId4"/>
    <p:sldId id="269" r:id="rId5"/>
    <p:sldId id="262" r:id="rId6"/>
    <p:sldId id="263" r:id="rId7"/>
    <p:sldId id="279" r:id="rId8"/>
    <p:sldId id="265" r:id="rId9"/>
    <p:sldId id="266" r:id="rId10"/>
    <p:sldId id="258" r:id="rId11"/>
    <p:sldId id="278" r:id="rId12"/>
    <p:sldId id="261" r:id="rId13"/>
    <p:sldId id="259" r:id="rId14"/>
    <p:sldId id="260" r:id="rId15"/>
    <p:sldId id="270" r:id="rId16"/>
    <p:sldId id="271" r:id="rId17"/>
    <p:sldId id="276" r:id="rId18"/>
    <p:sldId id="268" r:id="rId19"/>
    <p:sldId id="272" r:id="rId20"/>
    <p:sldId id="273" r:id="rId21"/>
    <p:sldId id="274" r:id="rId22"/>
    <p:sldId id="275" r:id="rId23"/>
    <p:sldId id="277" r:id="rId24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29761" y="1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B8DE1-BD05-4616-A1CB-298033D52A79}" type="datetimeFigureOut">
              <a:rPr lang="cs-CZ" smtClean="0"/>
              <a:t>15.12.2016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DDC7-6280-47D6-B024-4C97A64FCF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052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29761" y="1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63678-B9CD-4592-AA86-169401990BD0}" type="datetimeFigureOut">
              <a:rPr lang="cs-CZ" smtClean="0"/>
              <a:t>15.12.2016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6117" y="4784834"/>
            <a:ext cx="5408930" cy="391486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F173B-FA54-4BEB-B58D-DF32B47954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751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F173B-FA54-4BEB-B58D-DF32B47954E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845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E43C065-E91F-4601-B4AB-FB2341AF4D8C}" type="datetimeFigureOut">
              <a:rPr lang="cs-CZ" smtClean="0"/>
              <a:t>15.12.2016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AB6E464-BD16-4018-BE37-28A4E621C4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589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C065-E91F-4601-B4AB-FB2341AF4D8C}" type="datetimeFigureOut">
              <a:rPr lang="cs-CZ" smtClean="0"/>
              <a:t>15.12.2016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464-BD16-4018-BE37-28A4E621C4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42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E43C065-E91F-4601-B4AB-FB2341AF4D8C}" type="datetimeFigureOut">
              <a:rPr lang="cs-CZ" smtClean="0"/>
              <a:t>15.12.2016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AB6E464-BD16-4018-BE37-28A4E621C4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249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C065-E91F-4601-B4AB-FB2341AF4D8C}" type="datetimeFigureOut">
              <a:rPr lang="cs-CZ" smtClean="0"/>
              <a:t>15.12.2016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AAB6E464-BD16-4018-BE37-28A4E621C4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53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E43C065-E91F-4601-B4AB-FB2341AF4D8C}" type="datetimeFigureOut">
              <a:rPr lang="cs-CZ" smtClean="0"/>
              <a:t>15.12.2016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AB6E464-BD16-4018-BE37-28A4E621C4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050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C065-E91F-4601-B4AB-FB2341AF4D8C}" type="datetimeFigureOut">
              <a:rPr lang="cs-CZ" smtClean="0"/>
              <a:t>15.12.2016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464-BD16-4018-BE37-28A4E621C4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60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C065-E91F-4601-B4AB-FB2341AF4D8C}" type="datetimeFigureOut">
              <a:rPr lang="cs-CZ" smtClean="0"/>
              <a:t>15.12.2016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464-BD16-4018-BE37-28A4E621C4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114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C065-E91F-4601-B4AB-FB2341AF4D8C}" type="datetimeFigureOut">
              <a:rPr lang="cs-CZ" smtClean="0"/>
              <a:t>15.12.2016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464-BD16-4018-BE37-28A4E621C4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558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C065-E91F-4601-B4AB-FB2341AF4D8C}" type="datetimeFigureOut">
              <a:rPr lang="cs-CZ" smtClean="0"/>
              <a:t>15.12.2016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464-BD16-4018-BE37-28A4E621C4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69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E43C065-E91F-4601-B4AB-FB2341AF4D8C}" type="datetimeFigureOut">
              <a:rPr lang="cs-CZ" smtClean="0"/>
              <a:t>15.12.2016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AB6E464-BD16-4018-BE37-28A4E621C4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90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C065-E91F-4601-B4AB-FB2341AF4D8C}" type="datetimeFigureOut">
              <a:rPr lang="cs-CZ" smtClean="0"/>
              <a:t>15.12.2016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464-BD16-4018-BE37-28A4E621C4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922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E43C065-E91F-4601-B4AB-FB2341AF4D8C}" type="datetimeFigureOut">
              <a:rPr lang="cs-CZ" smtClean="0"/>
              <a:t>15.12.2016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AB6E464-BD16-4018-BE37-28A4E621C4A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921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hrance.cz/fileadmin/user_upload/zpravy_pro_poslaneckou_snemovnu/Souhrnna-zprava_VOP_2015.pdf" TargetMode="External"/><Relationship Id="rId2" Type="http://schemas.openxmlformats.org/officeDocument/2006/relationships/hyperlink" Target="http://eso.ochrance.cz/Vyhledavani/Search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Veřejný ochránce práv, stížnosti, petice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Alžbeta Králová, 16. 12. 2016</a:t>
            </a:r>
          </a:p>
        </p:txBody>
      </p:sp>
    </p:spTree>
    <p:extLst>
      <p:ext uri="{BB962C8B-B14F-4D97-AF65-F5344CB8AC3E}">
        <p14:creationId xmlns:p14="http://schemas.microsoft.com/office/powerpoint/2010/main" val="2933896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Veřejný ochránce práv</a:t>
            </a:r>
          </a:p>
        </p:txBody>
      </p:sp>
      <p:pic>
        <p:nvPicPr>
          <p:cNvPr id="2050" name="Picture 2" descr="http://www.ochrance.cz/uploads/RTEmagicC_sabatova-fb2_02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214" y="2098945"/>
            <a:ext cx="237863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35436" y="5585478"/>
            <a:ext cx="195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Anna Šabatová</a:t>
            </a:r>
          </a:p>
          <a:p>
            <a:pPr algn="ctr"/>
            <a:r>
              <a:rPr lang="cs-CZ" dirty="0"/>
              <a:t>od 2014</a:t>
            </a:r>
          </a:p>
        </p:txBody>
      </p:sp>
      <p:pic>
        <p:nvPicPr>
          <p:cNvPr id="2052" name="Picture 4" descr="http://www.ochrance.cz/uploads/RTEmagicC_zastupce_popis_03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676" y="2346314"/>
            <a:ext cx="207997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ochrance.cz/fileadmin/user_upload/VOP/varvarovsky-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412" y="2098945"/>
            <a:ext cx="211463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014593" y="5585477"/>
            <a:ext cx="2162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Pavel </a:t>
            </a:r>
            <a:r>
              <a:rPr lang="cs-CZ" b="1" dirty="0" err="1"/>
              <a:t>Varvařovský</a:t>
            </a:r>
            <a:endParaRPr lang="cs-CZ" b="1" dirty="0"/>
          </a:p>
          <a:p>
            <a:pPr algn="ctr"/>
            <a:r>
              <a:rPr lang="cs-CZ" dirty="0"/>
              <a:t>2010–2013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9280568" y="5585478"/>
            <a:ext cx="195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Otakar </a:t>
            </a:r>
            <a:r>
              <a:rPr lang="cs-CZ" b="1" dirty="0" err="1"/>
              <a:t>Motejl</a:t>
            </a:r>
            <a:endParaRPr lang="cs-CZ" b="1" dirty="0"/>
          </a:p>
          <a:p>
            <a:pPr algn="ctr"/>
            <a:r>
              <a:rPr lang="cs-CZ" dirty="0"/>
              <a:t>2000–2010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285018" y="6464485"/>
            <a:ext cx="3906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http://www.ochrance.cz/historie/ochranci-a-zastupci/</a:t>
            </a:r>
          </a:p>
        </p:txBody>
      </p:sp>
    </p:spTree>
    <p:extLst>
      <p:ext uri="{BB962C8B-B14F-4D97-AF65-F5344CB8AC3E}">
        <p14:creationId xmlns:p14="http://schemas.microsoft.com/office/powerpoint/2010/main" val="3386349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zástupce veřejného ochránce práv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180496"/>
            <a:ext cx="6719494" cy="3915504"/>
          </a:xfrm>
        </p:spPr>
        <p:txBody>
          <a:bodyPr>
            <a:normAutofit/>
          </a:bodyPr>
          <a:lstStyle/>
          <a:p>
            <a:pPr algn="just"/>
            <a:r>
              <a:rPr lang="cs-CZ" sz="2200" dirty="0"/>
              <a:t>zástupce ochránce zastupuje ochránce v plném rozsahu v době jeho nepřítomnosti. Ochránce ho může pověřit výkonem části své působnosti. </a:t>
            </a:r>
          </a:p>
          <a:p>
            <a:pPr algn="just"/>
            <a:r>
              <a:rPr lang="cs-CZ" sz="2200" dirty="0"/>
              <a:t>pro volbu, pozbytí funkce, odvolání z funkce a právní postavení zástupce ochránce platí ustanovení tohoto zákona o ochránci obdobně, pokud tento zákon nestanoví jinak.</a:t>
            </a:r>
          </a:p>
          <a:p>
            <a:pPr algn="just"/>
            <a:r>
              <a:rPr lang="cs-CZ" sz="2200" dirty="0"/>
              <a:t>JUDr. Stanislav Křeček (od 2013)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http://www.ochrance.cz/fileadmin/user_upload/img/ZVOP-Krec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582" y="2280873"/>
            <a:ext cx="287655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827818" y="6283215"/>
            <a:ext cx="4100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http://www.ochrance.cz/zastupce-verejne-ochrankyne-prav/</a:t>
            </a:r>
          </a:p>
        </p:txBody>
      </p:sp>
    </p:spTree>
    <p:extLst>
      <p:ext uri="{BB962C8B-B14F-4D97-AF65-F5344CB8AC3E}">
        <p14:creationId xmlns:p14="http://schemas.microsoft.com/office/powerpoint/2010/main" val="1834394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veřejný ochránce práv – sídlo (Brno)</a:t>
            </a:r>
          </a:p>
        </p:txBody>
      </p:sp>
      <p:pic>
        <p:nvPicPr>
          <p:cNvPr id="4" name="Picture 2" descr="http://www.ochrance.cz/fileadmin/user_upload/VOP/Foto-KVOP/kvop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" t="24783" r="-294" b="7032"/>
          <a:stretch/>
        </p:blipFill>
        <p:spPr bwMode="auto">
          <a:xfrm>
            <a:off x="1316471" y="2106396"/>
            <a:ext cx="9559057" cy="436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420262" y="6471139"/>
            <a:ext cx="24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www.ochrance.cz</a:t>
            </a:r>
          </a:p>
        </p:txBody>
      </p:sp>
    </p:spTree>
    <p:extLst>
      <p:ext uri="{BB962C8B-B14F-4D97-AF65-F5344CB8AC3E}">
        <p14:creationId xmlns:p14="http://schemas.microsoft.com/office/powerpoint/2010/main" val="2796864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činnost ochránce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081759"/>
          </a:xfrm>
        </p:spPr>
        <p:txBody>
          <a:bodyPr>
            <a:noAutofit/>
          </a:bodyPr>
          <a:lstStyle/>
          <a:p>
            <a:r>
              <a:rPr lang="cs-CZ" sz="2300" dirty="0"/>
              <a:t>na základě podnětu fyzické nebo právnické osoby jemu adresovanému</a:t>
            </a:r>
          </a:p>
          <a:p>
            <a:r>
              <a:rPr lang="cs-CZ" sz="2300" dirty="0"/>
              <a:t>na základě podnětu adresovaného poslanci nebo senátorovi, který jej ochránci postoupil</a:t>
            </a:r>
          </a:p>
          <a:p>
            <a:r>
              <a:rPr lang="cs-CZ" sz="2300" dirty="0"/>
              <a:t>na základě podnětu adresovaného některé z komor Parlamentu, která jej ochránci postoupila</a:t>
            </a:r>
          </a:p>
          <a:p>
            <a:r>
              <a:rPr lang="cs-CZ" sz="2300" dirty="0"/>
              <a:t>z vlastní iniciativy</a:t>
            </a:r>
          </a:p>
          <a:p>
            <a:endParaRPr lang="cs-CZ" sz="2000" dirty="0"/>
          </a:p>
          <a:p>
            <a:r>
              <a:rPr lang="cs-CZ" sz="2000" dirty="0"/>
              <a:t>v roce 2015 </a:t>
            </a:r>
            <a:r>
              <a:rPr lang="cs-CZ" sz="2000" b="1" dirty="0"/>
              <a:t>7541 podnětů </a:t>
            </a:r>
            <a:r>
              <a:rPr lang="cs-CZ" sz="2000" dirty="0"/>
              <a:t>(64 % v působnosti), </a:t>
            </a:r>
            <a:r>
              <a:rPr lang="cs-CZ" sz="2000" b="1" dirty="0"/>
              <a:t>891 šetření </a:t>
            </a:r>
            <a:r>
              <a:rPr lang="cs-CZ" sz="2000" dirty="0"/>
              <a:t>(42 z vlastní iniciativy)</a:t>
            </a:r>
          </a:p>
          <a:p>
            <a:pPr lvl="1"/>
            <a:r>
              <a:rPr lang="cs-CZ" sz="2200" dirty="0"/>
              <a:t>nejčastěji sociální zabezpečení (1293), stavby a regionální rozvoj (455), armáda, policie, vězeňství (399)</a:t>
            </a:r>
          </a:p>
        </p:txBody>
      </p:sp>
    </p:spTree>
    <p:extLst>
      <p:ext uri="{BB962C8B-B14F-4D97-AF65-F5344CB8AC3E}">
        <p14:creationId xmlns:p14="http://schemas.microsoft.com/office/powerpoint/2010/main" val="152818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podnět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008910"/>
            <a:ext cx="11029615" cy="4849090"/>
          </a:xfrm>
        </p:spPr>
        <p:txBody>
          <a:bodyPr>
            <a:normAutofit lnSpcReduction="10000"/>
          </a:bodyPr>
          <a:lstStyle/>
          <a:p>
            <a:r>
              <a:rPr lang="cs-CZ" sz="2000" b="1" dirty="0"/>
              <a:t>každý</a:t>
            </a:r>
            <a:r>
              <a:rPr lang="cs-CZ" sz="2000" dirty="0"/>
              <a:t> má právo obrátit se s písemným podnětem na ochránce ve věci, která patří do jeho působnosti podle § 1 odst. 1 a 2; podnět lze učinit také ústně do protokolu</a:t>
            </a:r>
          </a:p>
          <a:p>
            <a:r>
              <a:rPr lang="cs-CZ" sz="2000" dirty="0"/>
              <a:t>podnět nepodléhá poplatku</a:t>
            </a:r>
          </a:p>
          <a:p>
            <a:r>
              <a:rPr lang="cs-CZ" dirty="0"/>
              <a:t>musí obsahovat: </a:t>
            </a:r>
          </a:p>
          <a:p>
            <a:pPr lvl="1"/>
            <a:r>
              <a:rPr lang="cs-CZ" dirty="0"/>
              <a:t>vylíčení podstatných okolností věci (včetně sdělení, zda byla věc předložena jinému orgánu)</a:t>
            </a:r>
          </a:p>
          <a:p>
            <a:pPr lvl="1"/>
            <a:r>
              <a:rPr lang="cs-CZ" dirty="0"/>
              <a:t>označení úřadu, popřípadě osoby, jíž se podnět týká</a:t>
            </a:r>
          </a:p>
          <a:p>
            <a:pPr lvl="1"/>
            <a:r>
              <a:rPr lang="cs-CZ" dirty="0"/>
              <a:t>doklad, že úřad, jehož se podnět týká, byl vyzván k nápravě</a:t>
            </a:r>
          </a:p>
          <a:p>
            <a:pPr lvl="1"/>
            <a:r>
              <a:rPr lang="cs-CZ" dirty="0"/>
              <a:t>označení stěžovatele</a:t>
            </a:r>
          </a:p>
          <a:p>
            <a:r>
              <a:rPr lang="cs-CZ" sz="2000" dirty="0"/>
              <a:t>ochránce podnět odloží, pokud nespadá do jeho působnosti</a:t>
            </a:r>
          </a:p>
          <a:p>
            <a:r>
              <a:rPr lang="cs-CZ" sz="2000" dirty="0"/>
              <a:t>ochránce podnět </a:t>
            </a:r>
            <a:r>
              <a:rPr lang="cs-CZ" sz="2000" b="1" dirty="0"/>
              <a:t>může </a:t>
            </a:r>
            <a:r>
              <a:rPr lang="cs-CZ" sz="2000" dirty="0"/>
              <a:t>odložit pokud: (a) nebyly ve stanovené lhůtě doplněny náležitosti, (b) je zjevně neopodstatněný, (c) od právní moci rozhodnutí/opatření/události uplynul více než rok, (d) věc je projednávána soudem nebo již byla soudem rozhodnuta, (e) věc již byla prošetřena a opakovaný podnět nepřináší nové skutečnosti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7608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1842656"/>
            <a:ext cx="11029615" cy="4779817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cs-CZ" sz="9600" dirty="0"/>
              <a:t>ochránce je oprávněn s vědomím vedoucích úřadů, a to i bez předchozího upozornění, vstupovat do všech prostor úřadů a provádět šetření spočívající v </a:t>
            </a:r>
            <a:r>
              <a:rPr lang="cs-CZ" sz="9600" b="1" dirty="0"/>
              <a:t>nahlížení do spisů</a:t>
            </a:r>
            <a:r>
              <a:rPr lang="cs-CZ" sz="9600" dirty="0"/>
              <a:t>, </a:t>
            </a:r>
            <a:r>
              <a:rPr lang="cs-CZ" sz="9600" b="1" dirty="0"/>
              <a:t>kladení otázek zaměstnancům úřadu</a:t>
            </a:r>
            <a:r>
              <a:rPr lang="cs-CZ" sz="9600" dirty="0"/>
              <a:t>, </a:t>
            </a:r>
            <a:r>
              <a:rPr lang="cs-CZ" sz="9600" b="1" dirty="0"/>
              <a:t>rozmluvě s osobami umístěnými v zařízení</a:t>
            </a:r>
          </a:p>
          <a:p>
            <a:r>
              <a:rPr lang="cs-CZ" sz="9600" dirty="0"/>
              <a:t>úřady jsou povinny poskytnout informace a vysvětlení, předložit spisy a jiné písemnosti, sdělit písemné stanovisko, provést ochráncem navržené důkazy, provést úkony dozoru</a:t>
            </a:r>
          </a:p>
          <a:p>
            <a:r>
              <a:rPr lang="cs-CZ" sz="9600" dirty="0"/>
              <a:t>pokud ochránce šetřením nezjistí porušení právních předpisů ani jiná pochybení (§ 1 odst. 1), </a:t>
            </a:r>
            <a:r>
              <a:rPr lang="cs-CZ" sz="9600" b="1" dirty="0"/>
              <a:t>písemně o tom vyrozumí stěžovatele i úřad</a:t>
            </a:r>
          </a:p>
          <a:p>
            <a:r>
              <a:rPr lang="cs-CZ" sz="9600" dirty="0"/>
              <a:t>zjistí-li porušení právních předpisů nebo pochybení → vyjádření úřadu (do 30 dnů) → náprava/závěrečné stanovisko ochránce s návrhem opatření k nápravě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8249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97395"/>
          </a:xfrm>
        </p:spPr>
        <p:txBody>
          <a:bodyPr>
            <a:normAutofit lnSpcReduction="10000"/>
          </a:bodyPr>
          <a:lstStyle/>
          <a:p>
            <a:r>
              <a:rPr lang="cs-CZ" sz="2200" dirty="0"/>
              <a:t>opatření k nápravě (zejména):</a:t>
            </a:r>
          </a:p>
          <a:p>
            <a:pPr lvl="1"/>
            <a:r>
              <a:rPr lang="cs-CZ" sz="2200" dirty="0"/>
              <a:t>zahájení řízení k přezkoumání rozhodnutí</a:t>
            </a:r>
          </a:p>
          <a:p>
            <a:pPr lvl="1"/>
            <a:r>
              <a:rPr lang="cs-CZ" sz="2200" dirty="0"/>
              <a:t>úkony k odstranění nečinnosti</a:t>
            </a:r>
          </a:p>
          <a:p>
            <a:pPr lvl="1"/>
            <a:r>
              <a:rPr lang="cs-CZ" sz="2200" dirty="0"/>
              <a:t>zahájení disciplinárního nebo obdobného řízení</a:t>
            </a:r>
          </a:p>
          <a:p>
            <a:pPr lvl="1"/>
            <a:r>
              <a:rPr lang="cs-CZ" sz="2200" dirty="0"/>
              <a:t>zahájení stíhání pro trestný čin, přestupek nebo jiný správní delikt</a:t>
            </a:r>
          </a:p>
          <a:p>
            <a:pPr lvl="1"/>
            <a:r>
              <a:rPr lang="cs-CZ" sz="2200" dirty="0"/>
              <a:t>poskytnutí náhrady škody nebo uplatnění nároku na náhradu škody</a:t>
            </a:r>
          </a:p>
          <a:p>
            <a:r>
              <a:rPr lang="cs-CZ" sz="2200" dirty="0"/>
              <a:t>úřad sdělí ochránci, jaká nápravná opatření provedl → pokud ne/nejsou dostatečná, ochránce vyrozumí nadřízený úřad nebo může informovat veřejnost</a:t>
            </a:r>
          </a:p>
          <a:p>
            <a:r>
              <a:rPr lang="cs-CZ" sz="2200" dirty="0"/>
              <a:t>jak probíhá šetření: </a:t>
            </a:r>
          </a:p>
          <a:p>
            <a:pPr lvl="1"/>
            <a:r>
              <a:rPr lang="cs-CZ" sz="2000" dirty="0"/>
              <a:t>http://www.ochrance.cz/stiznosti-na-urady/chcete-si-stezovat/jak-probiha-setreni-dalsi/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7194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hlinkClick r:id="rId2"/>
              </a:rPr>
              <a:t>http://eso.ochrance.cz/Vyhledavani/Search</a:t>
            </a:r>
            <a:endParaRPr lang="cs-CZ" sz="3200" dirty="0"/>
          </a:p>
          <a:p>
            <a:r>
              <a:rPr lang="cs-CZ" sz="3200" dirty="0"/>
              <a:t>Výroční zpráva (2015): </a:t>
            </a:r>
            <a:r>
              <a:rPr lang="cs-CZ" sz="3200" dirty="0">
                <a:hlinkClick r:id="rId3"/>
              </a:rPr>
              <a:t>http://www.ochrance.cz/fileadmin/user_upload/zpravy_pro_poslaneckou_snemovnu/Souhrnna-zprava_VOP_2015.pdf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097220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000" dirty="0"/>
              <a:t>kontrola vykonávána na základě podání občanů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stížnosti (individuální podání), petice (kolektivní podání)</a:t>
            </a:r>
          </a:p>
        </p:txBody>
      </p:sp>
    </p:spTree>
    <p:extLst>
      <p:ext uri="{BB962C8B-B14F-4D97-AF65-F5344CB8AC3E}">
        <p14:creationId xmlns:p14="http://schemas.microsoft.com/office/powerpoint/2010/main" val="3575629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individuální podání – stížnosti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286000"/>
            <a:ext cx="11029615" cy="4572000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kontrola realizovaná z iniciativy a za přispění občanů</a:t>
            </a:r>
          </a:p>
          <a:p>
            <a:pPr algn="just"/>
            <a:r>
              <a:rPr lang="cs-CZ" sz="2400" dirty="0"/>
              <a:t>stížnosti – § 175 správního řádu:</a:t>
            </a:r>
          </a:p>
          <a:p>
            <a:pPr algn="just"/>
            <a:r>
              <a:rPr lang="cs-CZ" sz="2400" dirty="0"/>
              <a:t>(1) Dotčené osoby mají právo obracet se na správní orgány se stížnostmi proti </a:t>
            </a:r>
            <a:r>
              <a:rPr lang="cs-CZ" sz="2400" b="1" dirty="0"/>
              <a:t>nevhodnému chování úředních osob</a:t>
            </a:r>
            <a:r>
              <a:rPr lang="cs-CZ" sz="2400" dirty="0"/>
              <a:t> nebo proti </a:t>
            </a:r>
            <a:r>
              <a:rPr lang="cs-CZ" sz="2400" b="1" dirty="0"/>
              <a:t>postupu správního orgánu</a:t>
            </a:r>
            <a:r>
              <a:rPr lang="cs-CZ" sz="2400" dirty="0"/>
              <a:t>, neposkytuje-li tento zákon jiný prostředek ochrany.</a:t>
            </a:r>
          </a:p>
          <a:p>
            <a:pPr algn="just"/>
            <a:r>
              <a:rPr lang="cs-CZ" sz="2400" dirty="0"/>
              <a:t>(2) Podání stížnosti </a:t>
            </a:r>
            <a:r>
              <a:rPr lang="cs-CZ" sz="2400" b="1" dirty="0"/>
              <a:t>nesmí být stěžovateli na újmu</a:t>
            </a:r>
            <a:r>
              <a:rPr lang="cs-CZ" sz="2400" dirty="0"/>
              <a:t>; odpovědnost za trestný čin nebo správní delikt není tímto ustanovením dotčena.</a:t>
            </a:r>
          </a:p>
          <a:p>
            <a:pPr algn="just"/>
            <a:r>
              <a:rPr lang="cs-CZ" sz="2400" dirty="0"/>
              <a:t>(3) Stížnost lze podat písemně nebo ústně; je-li podána ústně stížnost, kterou nelze ihned vyřídit, sepíše o ní správní orgán písemný záznam.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3862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412379" y="1498733"/>
            <a:ext cx="10993549" cy="1475013"/>
          </a:xfrm>
        </p:spPr>
        <p:txBody>
          <a:bodyPr>
            <a:normAutofit/>
          </a:bodyPr>
          <a:lstStyle/>
          <a:p>
            <a:r>
              <a:rPr lang="cs-CZ" sz="3200" dirty="0"/>
              <a:t>kontrola vykonávána veřejným ochráncem práv</a:t>
            </a:r>
          </a:p>
        </p:txBody>
      </p:sp>
    </p:spTree>
    <p:extLst>
      <p:ext uri="{BB962C8B-B14F-4D97-AF65-F5344CB8AC3E}">
        <p14:creationId xmlns:p14="http://schemas.microsoft.com/office/powerpoint/2010/main" val="3188159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stížnosti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1884219"/>
            <a:ext cx="11029615" cy="4835236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2100" dirty="0"/>
              <a:t>(4) Stížnost se podává u toho správního orgánu, který vede řízení. Tento </a:t>
            </a:r>
            <a:r>
              <a:rPr lang="cs-CZ" sz="2100" b="1" dirty="0"/>
              <a:t>správní orgán je povinen prošetřit skutečnosti ve stížnosti uvedené</a:t>
            </a:r>
            <a:r>
              <a:rPr lang="cs-CZ" sz="2100" dirty="0"/>
              <a:t>. Považuje-li to za vhodné, vyslechne stěžovatele, osoby, proti nimž stížnost směřuje, popřípadě další osoby, které mohou přispět k objasnění věci.</a:t>
            </a:r>
          </a:p>
          <a:p>
            <a:pPr algn="just"/>
            <a:r>
              <a:rPr lang="cs-CZ" sz="2100" dirty="0"/>
              <a:t>(5) </a:t>
            </a:r>
            <a:r>
              <a:rPr lang="cs-CZ" sz="2100" b="1" dirty="0"/>
              <a:t>Stížnost musí být vyřízena do 60 dnů </a:t>
            </a:r>
            <a:r>
              <a:rPr lang="cs-CZ" sz="2100" dirty="0"/>
              <a:t>ode dne jejího doručení správnímu orgánu příslušnému k jejímu vyřízení. O vyřízení stížnosti musí být stěžovatel v této lhůtě vyrozuměn. Stanovenou lhůtu lze překročit jen tehdy, nelze-li v jejím průběhu zajistit podklady potřebné pro vyřízení stížnosti.</a:t>
            </a:r>
          </a:p>
          <a:p>
            <a:pPr algn="just"/>
            <a:r>
              <a:rPr lang="cs-CZ" sz="2100" dirty="0"/>
              <a:t>(6) </a:t>
            </a:r>
            <a:r>
              <a:rPr lang="cs-CZ" sz="2100" b="1" dirty="0"/>
              <a:t>Byla-li stížnost shledána důvodnou nebo částečně důvodnou, je správní orgán povinen bezodkladně učinit nezbytná opatření k nápravě. </a:t>
            </a:r>
            <a:r>
              <a:rPr lang="cs-CZ" sz="2100" dirty="0"/>
              <a:t>O výsledku šetření a opatřeních přijatých k nápravě se učiní záznam do spisu; stěžovatel bude vyrozuměn jen tehdy, jestliže o to požádal.</a:t>
            </a:r>
          </a:p>
          <a:p>
            <a:pPr algn="just"/>
            <a:r>
              <a:rPr lang="cs-CZ" sz="2100" dirty="0"/>
              <a:t>(7) Má-li stěžovatel za to, že stížnost, kterou podal u příslušného správního orgánu, nebyla řádně vyřízena, </a:t>
            </a:r>
            <a:r>
              <a:rPr lang="cs-CZ" sz="2100" b="1" dirty="0"/>
              <a:t>může požádat nadřízený správní orgán, aby přešetřil způsob vyřízení stížnosti</a:t>
            </a:r>
            <a:r>
              <a:rPr lang="cs-CZ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9423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kolektivní podání – petice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25104"/>
          </a:xfrm>
        </p:spPr>
        <p:txBody>
          <a:bodyPr/>
          <a:lstStyle/>
          <a:p>
            <a:r>
              <a:rPr lang="cs-CZ" sz="2000" dirty="0"/>
              <a:t>hromadné návrhy a stížnosti</a:t>
            </a:r>
          </a:p>
          <a:p>
            <a:r>
              <a:rPr lang="cs-CZ" sz="2000" dirty="0"/>
              <a:t>čl. 18 LZPS: </a:t>
            </a:r>
            <a:br>
              <a:rPr lang="cs-CZ" sz="2000" dirty="0"/>
            </a:br>
            <a:r>
              <a:rPr lang="cs-CZ" sz="2000" dirty="0"/>
              <a:t>(1) Petiční právo je zaručeno; ve věcech veřejného nebo jiného společného zájmu má každý právo sám nebo s jinými se obracet na státní orgány a orgány územní samosprávy s žádostmi, návrhy a stížnostmi.</a:t>
            </a:r>
            <a:br>
              <a:rPr lang="cs-CZ" sz="2000" dirty="0"/>
            </a:br>
            <a:r>
              <a:rPr lang="cs-CZ" sz="2000" dirty="0"/>
              <a:t>(2) Peticí se nesmí zasahovat do nezávislosti soudu.</a:t>
            </a:r>
            <a:br>
              <a:rPr lang="cs-CZ" sz="2000" dirty="0"/>
            </a:br>
            <a:r>
              <a:rPr lang="cs-CZ" sz="2000" dirty="0"/>
              <a:t>(3) Peticemi se nesmí vyzývat k porušování základních práv a svobod zaručených Listinou.</a:t>
            </a:r>
          </a:p>
          <a:p>
            <a:r>
              <a:rPr lang="cs-CZ" sz="2000" dirty="0"/>
              <a:t>zákon č. 85/1990 Sb., o právu petičním</a:t>
            </a:r>
          </a:p>
          <a:p>
            <a:r>
              <a:rPr lang="cs-CZ" sz="2000" dirty="0"/>
              <a:t>§1/1: </a:t>
            </a:r>
            <a:r>
              <a:rPr lang="cs-CZ" sz="2000" b="1" dirty="0"/>
              <a:t>Každý má právo sám nebo společně s jinými obracet se na státní orgány se žádostmi, návrhy a stížnostmi ve věcech veřejného nebo jiného společného zájmu, které patří do působnosti těchto orgánů (dále jen "petice").</a:t>
            </a:r>
          </a:p>
          <a:p>
            <a:r>
              <a:rPr lang="cs-CZ" sz="2000" dirty="0"/>
              <a:t>podpisy více občanů, jejich počet není stanoven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6703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kolektivní podání – petice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69686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petice nesmí zasahovat do nezávislosti soudů</a:t>
            </a:r>
          </a:p>
          <a:p>
            <a:pPr algn="just"/>
            <a:r>
              <a:rPr lang="cs-CZ" sz="2400" dirty="0"/>
              <a:t>petice nesmí vyzývat k porušování ústavy a zákonů, popírání nebo omezování osobních, politických nebo jiných práv občanů pro jejich národnost, pohlaví, rasu, původ, politické nebo jiné smýšlení, náboženské vyznání a sociální postavení, nebo k rozněcování nenávisti a nesnášenlivosti z těchto důvodů, anebo k násilí nebo hrubé neslušnosti</a:t>
            </a:r>
          </a:p>
          <a:p>
            <a:pPr algn="just"/>
            <a:r>
              <a:rPr lang="cs-CZ" sz="2400" dirty="0"/>
              <a:t>státní orgán </a:t>
            </a:r>
            <a:r>
              <a:rPr lang="cs-CZ" sz="2400" b="1" dirty="0"/>
              <a:t>musí petici přijmout </a:t>
            </a:r>
            <a:r>
              <a:rPr lang="cs-CZ" sz="2400" dirty="0"/>
              <a:t>a je povinen </a:t>
            </a:r>
            <a:r>
              <a:rPr lang="cs-CZ" sz="2400" b="1" dirty="0"/>
              <a:t>její obsah posoudit a do 30 dnů písemně odpovědět tomu, kdo ji podal anebo tomu, kdo zastupuje členy petičního výboru</a:t>
            </a:r>
            <a:r>
              <a:rPr lang="cs-CZ" sz="2400" dirty="0"/>
              <a:t>. V odpovědi uvede stanovisko k obsahu petice a způsob jejího vyřízení.</a:t>
            </a:r>
          </a:p>
        </p:txBody>
      </p:sp>
    </p:spTree>
    <p:extLst>
      <p:ext uri="{BB962C8B-B14F-4D97-AF65-F5344CB8AC3E}">
        <p14:creationId xmlns:p14="http://schemas.microsoft.com/office/powerpoint/2010/main" val="3338598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 a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HENDRYCH, Dušan. </a:t>
            </a:r>
            <a:r>
              <a:rPr lang="cs-CZ" i="1" dirty="0"/>
              <a:t>Správní právo: obecná část</a:t>
            </a:r>
            <a:r>
              <a:rPr lang="cs-CZ" dirty="0"/>
              <a:t>. 9. vydání. V Praze: C.H. Beck, 2016. Academia </a:t>
            </a:r>
            <a:r>
              <a:rPr lang="cs-CZ" dirty="0" err="1"/>
              <a:t>Iuris</a:t>
            </a:r>
            <a:r>
              <a:rPr lang="cs-CZ" dirty="0"/>
              <a:t>. ISBN 978-80-7400-624-1.</a:t>
            </a:r>
          </a:p>
          <a:p>
            <a:r>
              <a:rPr lang="cs-CZ" dirty="0"/>
              <a:t>PRŮCHA, Petr. </a:t>
            </a:r>
            <a:r>
              <a:rPr lang="cs-CZ" i="1" dirty="0"/>
              <a:t>Správní právo: obecná část</a:t>
            </a:r>
            <a:r>
              <a:rPr lang="cs-CZ" dirty="0"/>
              <a:t>. 8., dopl. a </a:t>
            </a:r>
            <a:r>
              <a:rPr lang="cs-CZ" dirty="0" err="1"/>
              <a:t>aktualiz</a:t>
            </a:r>
            <a:r>
              <a:rPr lang="cs-CZ" dirty="0"/>
              <a:t>. vyd., (V nakl. Doplněk 3.). Brno: Doplněk, 2012. ISBN 978-80-7239-281-0.</a:t>
            </a:r>
          </a:p>
          <a:p>
            <a:r>
              <a:rPr lang="cs-CZ" dirty="0"/>
              <a:t>SLÁDEČEK, Vladimír. </a:t>
            </a:r>
            <a:r>
              <a:rPr lang="cs-CZ" i="1" dirty="0"/>
              <a:t>Zákon o Veřejném ochránci práv: komentář</a:t>
            </a:r>
            <a:r>
              <a:rPr lang="cs-CZ" dirty="0"/>
              <a:t>. 2., podstatně </a:t>
            </a:r>
            <a:r>
              <a:rPr lang="cs-CZ" dirty="0" err="1"/>
              <a:t>přeprac</a:t>
            </a:r>
            <a:r>
              <a:rPr lang="cs-CZ" dirty="0"/>
              <a:t>. a </a:t>
            </a:r>
            <a:r>
              <a:rPr lang="cs-CZ" dirty="0" err="1"/>
              <a:t>rozš</a:t>
            </a:r>
            <a:r>
              <a:rPr lang="cs-CZ" dirty="0"/>
              <a:t>. vyd. Praha: C.H. Beck, 2011. Beckovy malé komentáře. ISBN 978-80-7400-158-1.</a:t>
            </a:r>
          </a:p>
          <a:p>
            <a:r>
              <a:rPr lang="cs-CZ" dirty="0"/>
              <a:t>Veřejná ochránce práv.  Výroční zpráva 2015. Dostupné z: http://www.ochrance.cz/fileadmin/user_upload/zpravy_pro_poslaneckou_snemovnu/Souhrnna-zprava_VOP_2015.pdf</a:t>
            </a:r>
          </a:p>
        </p:txBody>
      </p:sp>
    </p:spTree>
    <p:extLst>
      <p:ext uri="{BB962C8B-B14F-4D97-AF65-F5344CB8AC3E}">
        <p14:creationId xmlns:p14="http://schemas.microsoft.com/office/powerpoint/2010/main" val="126272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veřejný ochránce práv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1842868"/>
            <a:ext cx="11029615" cy="4909624"/>
          </a:xfrm>
        </p:spPr>
        <p:txBody>
          <a:bodyPr>
            <a:normAutofit/>
          </a:bodyPr>
          <a:lstStyle/>
          <a:p>
            <a:r>
              <a:rPr lang="cs-CZ" sz="2200" dirty="0"/>
              <a:t>„ochránce“, „ombudsman“ (ze švédského „</a:t>
            </a:r>
            <a:r>
              <a:rPr lang="cs-CZ" sz="2200" dirty="0" err="1"/>
              <a:t>ombud</a:t>
            </a:r>
            <a:r>
              <a:rPr lang="cs-CZ" sz="2200" dirty="0"/>
              <a:t>“ – zástupce, zmocněnec, mluvčí jiných) </a:t>
            </a:r>
          </a:p>
          <a:p>
            <a:r>
              <a:rPr lang="cs-CZ" sz="2200" dirty="0"/>
              <a:t>vznik v 18. století ve Švédsku</a:t>
            </a:r>
          </a:p>
          <a:p>
            <a:r>
              <a:rPr lang="cs-CZ" sz="2200" dirty="0"/>
              <a:t>rozvoj instituce ve 20. století, zejména po 2. světové válce</a:t>
            </a:r>
          </a:p>
          <a:p>
            <a:r>
              <a:rPr lang="cs-CZ" sz="2200" dirty="0"/>
              <a:t>Česká republika:</a:t>
            </a:r>
          </a:p>
          <a:p>
            <a:pPr lvl="1"/>
            <a:r>
              <a:rPr lang="cs-CZ" sz="2200" dirty="0"/>
              <a:t>zákon č. 349/1999 Sb., o veřejném ochránci práv</a:t>
            </a:r>
          </a:p>
          <a:p>
            <a:pPr lvl="1" algn="just"/>
            <a:r>
              <a:rPr lang="cs-CZ" sz="2200" dirty="0"/>
              <a:t>model parlamentního všeobecného ombudsmana působícího centrálně</a:t>
            </a:r>
          </a:p>
          <a:p>
            <a:pPr lvl="1" algn="just"/>
            <a:r>
              <a:rPr lang="cs-CZ" sz="2200" dirty="0"/>
              <a:t>„Veřejný ochránce práv (dále jen "ochránce") působí k ochraně osob před jednáním úřadů a dalších institucí uvedených v tomto zákoně, pokud je v rozporu s právem, neodpovídá principům demokratického právního státu a dobré správy, jakož i před jejich nečinností, a tím přispívá k ochraně základních práv a svobod.“ (§ 1 odst. 1 </a:t>
            </a:r>
            <a:r>
              <a:rPr lang="cs-CZ" sz="2200" dirty="0" err="1"/>
              <a:t>ZoVOP</a:t>
            </a:r>
            <a:r>
              <a:rPr lang="cs-CZ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7781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veřejný ochránce práv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sz="2600" dirty="0"/>
              <a:t>kontrolní institut, který působí zvenčí a zaměřuje se jednak na rozpor s právem, jednak na rozpor s principy dobré správy</a:t>
            </a:r>
          </a:p>
          <a:p>
            <a:pPr algn="just"/>
            <a:r>
              <a:rPr lang="cs-CZ" sz="2600" dirty="0"/>
              <a:t>možnost řešit problémy neformálně, rychle, levně</a:t>
            </a:r>
          </a:p>
          <a:p>
            <a:pPr algn="just"/>
            <a:r>
              <a:rPr lang="cs-CZ" sz="2600" u="sng" dirty="0"/>
              <a:t>má iniciační charakter</a:t>
            </a:r>
            <a:r>
              <a:rPr lang="cs-CZ" sz="2600" dirty="0"/>
              <a:t> (signalizuje potřebu zjednat nápravu, a to vlastním návazným postupem veřejné správy)</a:t>
            </a:r>
            <a:endParaRPr lang="cs-CZ" sz="2600" dirty="0"/>
          </a:p>
          <a:p>
            <a:pPr algn="just"/>
            <a:r>
              <a:rPr lang="cs-CZ" sz="2600" dirty="0"/>
              <a:t>zpravidla přichází v úvahu až v návaznosti na využití možností nápravy v samotné veřejné správě</a:t>
            </a:r>
          </a:p>
          <a:p>
            <a:pPr algn="just"/>
            <a:r>
              <a:rPr lang="cs-CZ" sz="2600" dirty="0"/>
              <a:t>jedná na základě podnětů i z vlastní iniciativy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1195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působnost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739288"/>
              </p:ext>
            </p:extLst>
          </p:nvPr>
        </p:nvGraphicFramePr>
        <p:xfrm>
          <a:off x="580858" y="1885072"/>
          <a:ext cx="11029950" cy="4874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4975">
                  <a:extLst>
                    <a:ext uri="{9D8B030D-6E8A-4147-A177-3AD203B41FA5}">
                      <a16:colId xmlns:a16="http://schemas.microsoft.com/office/drawing/2014/main" val="1281160505"/>
                    </a:ext>
                  </a:extLst>
                </a:gridCol>
                <a:gridCol w="5514975">
                  <a:extLst>
                    <a:ext uri="{9D8B030D-6E8A-4147-A177-3AD203B41FA5}">
                      <a16:colId xmlns:a16="http://schemas.microsoft.com/office/drawing/2014/main" val="1826683836"/>
                    </a:ext>
                  </a:extLst>
                </a:gridCol>
              </a:tblGrid>
              <a:tr h="72958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 </a:t>
                      </a:r>
                    </a:p>
                    <a:p>
                      <a:pPr algn="ctr"/>
                      <a:r>
                        <a:rPr lang="cs-CZ" dirty="0"/>
                        <a:t>§1/2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  <a:p>
                      <a:pPr algn="ctr"/>
                      <a:r>
                        <a:rPr lang="cs-CZ" dirty="0"/>
                        <a:t>§1/7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775921"/>
                  </a:ext>
                </a:extLst>
              </a:tr>
              <a:tr h="414528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ministerstva a jiné správní úřady s působností pro celé území státu, správní úřady jim podléhající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Česká národní banka, pokud působí jako správní úřad,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Rada pro rozhlasové a televizní vysílání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orgány územních samosprávných celků </a:t>
                      </a:r>
                      <a:r>
                        <a:rPr lang="cs-CZ" sz="19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při výkonu státní správy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není-li dále stanoveno jinak Policie České republiky, Armáda České republiky, Hradní stráž, Vězeňská službu České republiky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zařízení, v nichž se vykonává vazba, trest odnětí svobody, ochranná nebo ústavní výchova, ochranné léčení, zabezpečovací detence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veřejné zdravotní pojišťovny </a:t>
                      </a:r>
                      <a:endParaRPr lang="cs-CZ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parlament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prezident republiky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Vláda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Nejvyšší kontrolní úřad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zpravodajské služby České republiky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orgány činné v trestním řízení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státní zastupitelství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soudy, s výjimkou orgánů správy státního zastupitelství a státní správy soudů</a:t>
                      </a:r>
                      <a:endParaRPr lang="cs-CZ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166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676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Působnost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300" dirty="0"/>
              <a:t>systematické návštěvy míst, kde se nacházejí nebo mohou nacházet osoby omezené na svobodě veřejnou mocí nebo v důsledku závislosti na poskytované péči, s cílem posílit ochranu těchto osob před mučením, krutým, nelidským, ponižujícím zacházením nebo trestáním a jiným špatným zacházením (zákon č. 381/2005 Sb.)</a:t>
            </a:r>
          </a:p>
          <a:p>
            <a:pPr algn="just"/>
            <a:r>
              <a:rPr lang="cs-CZ" sz="2300" dirty="0"/>
              <a:t>působnost ve věcech práva na rovné zacházení a ochrany před diskriminací (zákon č. 198/2005 Sb.)</a:t>
            </a:r>
          </a:p>
          <a:p>
            <a:pPr algn="just"/>
            <a:r>
              <a:rPr lang="cs-CZ" sz="2300" dirty="0"/>
              <a:t>sledování zajištění cizinců a výkonu správního vyhoštění, předání nebo průvozu zajištěných cizinců a trestu vyhoštění cizinců, kteří byli vzati do </a:t>
            </a:r>
            <a:r>
              <a:rPr lang="cs-CZ" sz="2300" dirty="0" err="1"/>
              <a:t>vyhošťovací</a:t>
            </a:r>
            <a:r>
              <a:rPr lang="cs-CZ" sz="2300" dirty="0"/>
              <a:t> vazby nebo kteří vykonávají trest odnětí svobody (zákon č. 427/2010 Sb.)</a:t>
            </a:r>
          </a:p>
        </p:txBody>
      </p:sp>
    </p:spTree>
    <p:extLst>
      <p:ext uri="{BB962C8B-B14F-4D97-AF65-F5344CB8AC3E}">
        <p14:creationId xmlns:p14="http://schemas.microsoft.com/office/powerpoint/2010/main" val="1595924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zvláštní oprávnění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1898074"/>
            <a:ext cx="11029615" cy="4835236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návrh na vydání, změnu nebo zrušení právního či vnitřního předpisu</a:t>
            </a:r>
          </a:p>
          <a:p>
            <a:pPr lvl="1"/>
            <a:r>
              <a:rPr lang="cs-CZ" dirty="0"/>
              <a:t>ochránce je oprávněn doporučit vydání, změnu nebo zrušení právního nebo vnitřního předpisu. Doporučení podává úřadu, jehož působnosti se týká, a jde-li o nařízení nebo usnesení vlády nebo zákon, vládě.</a:t>
            </a:r>
            <a:endParaRPr lang="cs-CZ" b="1" dirty="0"/>
          </a:p>
          <a:p>
            <a:r>
              <a:rPr lang="cs-CZ" b="1" dirty="0"/>
              <a:t>ochránce jako účastník řízení u ústavního soudu</a:t>
            </a:r>
          </a:p>
          <a:p>
            <a:pPr lvl="1"/>
            <a:r>
              <a:rPr lang="cs-CZ" dirty="0"/>
              <a:t>možnost podat návrh na zrušení jiného právního předpisu nebo jeho jednotlivých ustanovení (v roce 2015 2x)</a:t>
            </a:r>
          </a:p>
          <a:p>
            <a:pPr lvl="1"/>
            <a:r>
              <a:rPr lang="cs-CZ" dirty="0"/>
              <a:t>možnost účastnit se řízení o zrušení právního předpisu</a:t>
            </a:r>
          </a:p>
          <a:p>
            <a:pPr lvl="1"/>
            <a:r>
              <a:rPr lang="cs-CZ" dirty="0"/>
              <a:t>§ 64 odst. 2 písm. f) a ustanovení § 69 zákona č. 182/1993 Sb., o Ústavním soudu</a:t>
            </a:r>
          </a:p>
          <a:p>
            <a:r>
              <a:rPr lang="cs-CZ" b="1" dirty="0"/>
              <a:t>žaloba k ochraně veřejného zájmu</a:t>
            </a:r>
          </a:p>
          <a:p>
            <a:pPr lvl="1"/>
            <a:r>
              <a:rPr lang="cs-CZ" dirty="0"/>
              <a:t>§ 66 odst. 3 s. ř. s.</a:t>
            </a:r>
          </a:p>
          <a:p>
            <a:pPr lvl="1"/>
            <a:r>
              <a:rPr lang="cs-CZ" dirty="0"/>
              <a:t>veřejný ochránce práv může před soudem napadnout pravomocné rozhodnutí správního orgánu, a to až do tří let od právní moci rozhodnutí</a:t>
            </a:r>
            <a:endParaRPr lang="cs-CZ" b="1" dirty="0"/>
          </a:p>
          <a:p>
            <a:r>
              <a:rPr lang="cs-CZ" b="1" dirty="0"/>
              <a:t>ochránce jako kárný žalobce</a:t>
            </a:r>
          </a:p>
          <a:p>
            <a:pPr lvl="1"/>
            <a:r>
              <a:rPr lang="cs-CZ" dirty="0"/>
              <a:t>ochránce je oprávněn podat návrh na zahájení řízení podle zákona o řízení ve věcech soudců a státních zástupců</a:t>
            </a:r>
            <a:r>
              <a:rPr lang="cs-CZ" b="1" baseline="30000" dirty="0"/>
              <a:t> </a:t>
            </a:r>
            <a:r>
              <a:rPr lang="cs-CZ" dirty="0"/>
              <a:t>a zúčastnit se tohoto řízení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8681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34393" t="19032" r="12036" b="6012"/>
          <a:stretch/>
        </p:blipFill>
        <p:spPr bwMode="auto">
          <a:xfrm>
            <a:off x="2127750" y="738000"/>
            <a:ext cx="7745676" cy="61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034982" y="6550223"/>
            <a:ext cx="5655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Zdroj: http://www.ochrance.cz/stiznosti-na-urady/chcete-si-stezovat</a:t>
            </a:r>
            <a:r>
              <a:rPr lang="cs-CZ" sz="8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338890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veřejný ochránce práv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166425"/>
            <a:ext cx="11029615" cy="4093698"/>
          </a:xfrm>
        </p:spPr>
        <p:txBody>
          <a:bodyPr>
            <a:normAutofit/>
          </a:bodyPr>
          <a:lstStyle/>
          <a:p>
            <a:r>
              <a:rPr lang="cs-CZ" sz="2400" dirty="0"/>
              <a:t>volen Poslaneckou sněmovnou na funkční období 6 let (může být zvolen na dvě bezprostředně po sobě jdoucí volební období) z kandidátů, z nichž po dvou navrhuje prezident republiky a Senát</a:t>
            </a:r>
          </a:p>
          <a:p>
            <a:r>
              <a:rPr lang="cs-CZ" sz="2400" dirty="0"/>
              <a:t>každý, kdo je volitelný do Senátu  (každý občan České republiky, který má právo volit a dosáhl věku 40 let)</a:t>
            </a:r>
          </a:p>
          <a:p>
            <a:r>
              <a:rPr lang="cs-CZ" sz="2400" dirty="0"/>
              <a:t>vykonává funkci nezávisle a nestranně</a:t>
            </a:r>
          </a:p>
          <a:p>
            <a:r>
              <a:rPr lang="cs-CZ" sz="2400" dirty="0"/>
              <a:t>za výkon funkce odpovídá Poslanecké sněmovně (každoročně předkládá závěrečnou správu)</a:t>
            </a:r>
          </a:p>
          <a:p>
            <a:r>
              <a:rPr lang="cs-CZ" sz="2400" dirty="0"/>
              <a:t>funkce ochránce je veřejnou funkcí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384506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a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TM03457464[[fn=Dividenda]]</Template>
  <TotalTime>9793</TotalTime>
  <Words>1534</Words>
  <Application>Microsoft Office PowerPoint</Application>
  <PresentationFormat>Širokoúhlá obrazovka</PresentationFormat>
  <Paragraphs>140</Paragraphs>
  <Slides>23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Gill Sans MT</vt:lpstr>
      <vt:lpstr>Wingdings 2</vt:lpstr>
      <vt:lpstr>Dividenda</vt:lpstr>
      <vt:lpstr>Veřejný ochránce práv, stížnosti, petice</vt:lpstr>
      <vt:lpstr>kontrola vykonávána veřejným ochráncem práv</vt:lpstr>
      <vt:lpstr>veřejný ochránce práv</vt:lpstr>
      <vt:lpstr>veřejný ochránce práv</vt:lpstr>
      <vt:lpstr>působnost</vt:lpstr>
      <vt:lpstr>Působnost</vt:lpstr>
      <vt:lpstr>zvláštní oprávnění</vt:lpstr>
      <vt:lpstr>Prezentace aplikace PowerPoint</vt:lpstr>
      <vt:lpstr>veřejný ochránce práv</vt:lpstr>
      <vt:lpstr>Veřejný ochránce práv</vt:lpstr>
      <vt:lpstr>zástupce veřejného ochránce práv</vt:lpstr>
      <vt:lpstr>veřejný ochránce práv – sídlo (Brno)</vt:lpstr>
      <vt:lpstr>činnost ochránce</vt:lpstr>
      <vt:lpstr>podnět</vt:lpstr>
      <vt:lpstr>šetření</vt:lpstr>
      <vt:lpstr>šetření</vt:lpstr>
      <vt:lpstr>příklady</vt:lpstr>
      <vt:lpstr>kontrola vykonávána na základě podání občanů</vt:lpstr>
      <vt:lpstr>individuální podání – stížnosti</vt:lpstr>
      <vt:lpstr>stížnosti</vt:lpstr>
      <vt:lpstr>kolektivní podání – petice</vt:lpstr>
      <vt:lpstr>kolektivní podání – petice</vt:lpstr>
      <vt:lpstr>literatura a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Veřejný ochránce práv, stížnosti, petice</dc:title>
  <dc:creator>Alžbeta Králová</dc:creator>
  <cp:lastModifiedBy>Alžbeta Králová</cp:lastModifiedBy>
  <cp:revision>40</cp:revision>
  <cp:lastPrinted>2016-11-14T16:55:00Z</cp:lastPrinted>
  <dcterms:created xsi:type="dcterms:W3CDTF">2016-10-31T20:20:22Z</dcterms:created>
  <dcterms:modified xsi:type="dcterms:W3CDTF">2016-12-15T20:31:53Z</dcterms:modified>
</cp:coreProperties>
</file>