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3"/>
  </p:notesMasterIdLst>
  <p:handoutMasterIdLst>
    <p:handoutMasterId r:id="rId14"/>
  </p:handoutMasterIdLst>
  <p:sldIdLst>
    <p:sldId id="256" r:id="rId2"/>
    <p:sldId id="257" r:id="rId3"/>
    <p:sldId id="260" r:id="rId4"/>
    <p:sldId id="261" r:id="rId5"/>
    <p:sldId id="262" r:id="rId6"/>
    <p:sldId id="259" r:id="rId7"/>
    <p:sldId id="263" r:id="rId8"/>
    <p:sldId id="264" r:id="rId9"/>
    <p:sldId id="265" r:id="rId10"/>
    <p:sldId id="258" r:id="rId11"/>
    <p:sldId id="283"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03" d="100"/>
          <a:sy n="103" d="100"/>
        </p:scale>
        <p:origin x="-276" y="-96"/>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en-GB" altLang="cs-CZ" noProof="0" dirty="0" smtClean="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noProof="0" smtClean="0"/>
              <a:t>Kliknutím lze upravit styly předlohy textu.</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noProof="0" smtClean="0"/>
              <a:t>Kliknutím lze upravit styl.</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smtClean="0"/>
              <a:t>Kliknutím lze upravit styly předlohy textu.</a:t>
            </a:r>
          </a:p>
          <a:p>
            <a:pPr lvl="1"/>
            <a:r>
              <a:rPr lang="cs-CZ" noProof="0"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err="1" smtClean="0"/>
              <a:t>Dpt</a:t>
            </a:r>
            <a:r>
              <a:rPr lang="cs-CZ" altLang="cs-CZ" dirty="0" smtClean="0"/>
              <a:t>. Of Financial Law and Economics, </a:t>
            </a:r>
            <a:r>
              <a:rPr lang="cs-CZ" altLang="cs-CZ" dirty="0" err="1" smtClean="0"/>
              <a:t>Faculty</a:t>
            </a:r>
            <a:r>
              <a:rPr lang="cs-CZ" altLang="cs-CZ" dirty="0" smtClean="0"/>
              <a:t> of Law, Masaryk University</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en-US" altLang="cs-CZ" dirty="0" smtClean="0"/>
              <a:t>Extraordinary Taxes </a:t>
            </a:r>
            <a:r>
              <a:rPr lang="cs-CZ" altLang="cs-CZ" dirty="0" smtClean="0"/>
              <a:t>in Europe</a:t>
            </a:r>
            <a:br>
              <a:rPr lang="cs-CZ" altLang="cs-CZ" dirty="0" smtClean="0"/>
            </a:br>
            <a:r>
              <a:rPr lang="cs-CZ" altLang="cs-CZ" dirty="0"/>
              <a:t/>
            </a:r>
            <a:br>
              <a:rPr lang="cs-CZ" altLang="cs-CZ" dirty="0"/>
            </a:br>
            <a:r>
              <a:rPr lang="cs-CZ" altLang="cs-CZ" dirty="0" smtClean="0"/>
              <a:t>		</a:t>
            </a:r>
            <a:r>
              <a:rPr lang="cs-CZ" altLang="cs-CZ" sz="2000" dirty="0" smtClean="0"/>
              <a:t>Michal Radvan</a:t>
            </a:r>
            <a:endParaRPr lang="en-US" altLang="cs-CZ"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3771"/>
            <a:ext cx="8086635" cy="54429"/>
          </a:xfrm>
        </p:spPr>
        <p:txBody>
          <a:bodyPr/>
          <a:lstStyle/>
          <a:p>
            <a:endParaRPr lang="cs-CZ" dirty="0"/>
          </a:p>
        </p:txBody>
      </p:sp>
      <p:sp>
        <p:nvSpPr>
          <p:cNvPr id="5" name="Zástupný symbol pro obsah 4"/>
          <p:cNvSpPr>
            <a:spLocks noGrp="1"/>
          </p:cNvSpPr>
          <p:nvPr>
            <p:ph idx="1"/>
          </p:nvPr>
        </p:nvSpPr>
        <p:spPr>
          <a:xfrm>
            <a:off x="509589" y="947057"/>
            <a:ext cx="8082321" cy="5185456"/>
          </a:xfrm>
        </p:spPr>
        <p:txBody>
          <a:bodyPr/>
          <a:lstStyle/>
          <a:p>
            <a:pPr lvl="0"/>
            <a:r>
              <a:rPr lang="cs-CZ" dirty="0" err="1" smtClean="0"/>
              <a:t>According</a:t>
            </a:r>
            <a:r>
              <a:rPr lang="cs-CZ" dirty="0" smtClean="0"/>
              <a:t> to the </a:t>
            </a:r>
            <a:r>
              <a:rPr lang="cs-CZ" dirty="0" err="1" smtClean="0"/>
              <a:t>object</a:t>
            </a:r>
            <a:r>
              <a:rPr lang="cs-CZ" dirty="0" smtClean="0"/>
              <a:t> of taxation</a:t>
            </a:r>
          </a:p>
          <a:p>
            <a:pPr lvl="1"/>
            <a:r>
              <a:rPr lang="en-US" dirty="0" smtClean="0"/>
              <a:t>Income </a:t>
            </a:r>
            <a:r>
              <a:rPr lang="en-US" dirty="0"/>
              <a:t>taxes – taxes on income of natural persons and legal </a:t>
            </a:r>
            <a:r>
              <a:rPr lang="en-US" dirty="0" smtClean="0"/>
              <a:t>entities</a:t>
            </a:r>
            <a:endParaRPr lang="en-US" dirty="0"/>
          </a:p>
          <a:p>
            <a:pPr lvl="1"/>
            <a:r>
              <a:rPr lang="en-US" dirty="0"/>
              <a:t>Property taxes – taxes on ownership, holding, lease or using of </a:t>
            </a:r>
            <a:r>
              <a:rPr lang="en-US" dirty="0" smtClean="0"/>
              <a:t>property</a:t>
            </a:r>
            <a:endParaRPr lang="cs-CZ" dirty="0" smtClean="0"/>
          </a:p>
          <a:p>
            <a:pPr lvl="1"/>
            <a:r>
              <a:rPr lang="en-US" dirty="0" smtClean="0"/>
              <a:t>Transfer </a:t>
            </a:r>
            <a:r>
              <a:rPr lang="en-US" dirty="0"/>
              <a:t>taxes </a:t>
            </a:r>
            <a:r>
              <a:rPr lang="cs-CZ" dirty="0" smtClean="0"/>
              <a:t>- </a:t>
            </a:r>
            <a:r>
              <a:rPr lang="en-US" dirty="0" smtClean="0"/>
              <a:t>from </a:t>
            </a:r>
            <a:r>
              <a:rPr lang="en-US" dirty="0"/>
              <a:t>transfer or transference of ownership </a:t>
            </a:r>
            <a:r>
              <a:rPr lang="en-US" dirty="0" smtClean="0"/>
              <a:t>title</a:t>
            </a:r>
            <a:endParaRPr lang="cs-CZ" dirty="0" smtClean="0"/>
          </a:p>
          <a:p>
            <a:pPr lvl="1"/>
            <a:r>
              <a:rPr lang="en-US" dirty="0" smtClean="0"/>
              <a:t>Subject </a:t>
            </a:r>
            <a:r>
              <a:rPr lang="en-US" dirty="0"/>
              <a:t>taxes </a:t>
            </a:r>
            <a:r>
              <a:rPr lang="cs-CZ" dirty="0" smtClean="0"/>
              <a:t>- </a:t>
            </a:r>
            <a:r>
              <a:rPr lang="en-US" dirty="0" smtClean="0"/>
              <a:t>paid </a:t>
            </a:r>
            <a:r>
              <a:rPr lang="en-US" dirty="0"/>
              <a:t>because of the existence of a </a:t>
            </a:r>
            <a:r>
              <a:rPr lang="en-US" dirty="0" smtClean="0"/>
              <a:t>subject</a:t>
            </a:r>
            <a:endParaRPr lang="cs-CZ" dirty="0" smtClean="0"/>
          </a:p>
          <a:p>
            <a:pPr lvl="1"/>
            <a:r>
              <a:rPr lang="en-US" dirty="0" smtClean="0"/>
              <a:t>Turnover </a:t>
            </a:r>
            <a:r>
              <a:rPr lang="en-US" dirty="0"/>
              <a:t>taxes </a:t>
            </a:r>
            <a:r>
              <a:rPr lang="cs-CZ" dirty="0" smtClean="0"/>
              <a:t>- </a:t>
            </a:r>
            <a:r>
              <a:rPr lang="en-US" dirty="0" smtClean="0"/>
              <a:t>paid </a:t>
            </a:r>
            <a:r>
              <a:rPr lang="en-US" dirty="0"/>
              <a:t>from the value added by every </a:t>
            </a:r>
            <a:r>
              <a:rPr lang="en-US" dirty="0" smtClean="0"/>
              <a:t>processor</a:t>
            </a:r>
            <a:endParaRPr lang="cs-CZ" dirty="0" smtClean="0"/>
          </a:p>
          <a:p>
            <a:pPr lvl="1"/>
            <a:r>
              <a:rPr lang="en-US" dirty="0" smtClean="0"/>
              <a:t>Excises </a:t>
            </a:r>
            <a:r>
              <a:rPr lang="en-US" dirty="0"/>
              <a:t>(excise taxes) are imposed on the consumption of selected </a:t>
            </a:r>
            <a:r>
              <a:rPr lang="en-US" dirty="0" smtClean="0"/>
              <a:t>commodities</a:t>
            </a:r>
            <a:endParaRPr lang="cs-CZ" dirty="0"/>
          </a:p>
        </p:txBody>
      </p:sp>
      <p:sp>
        <p:nvSpPr>
          <p:cNvPr id="3"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10</a:t>
            </a:fld>
            <a:endParaRPr lang="cs-CZ" alt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altLang="cs-CZ" dirty="0" err="1"/>
              <a:t>Thank</a:t>
            </a:r>
            <a:r>
              <a:rPr lang="cs-CZ" altLang="cs-CZ" dirty="0"/>
              <a:t> </a:t>
            </a:r>
            <a:r>
              <a:rPr lang="cs-CZ" altLang="cs-CZ" dirty="0" err="1"/>
              <a:t>you</a:t>
            </a:r>
            <a:r>
              <a:rPr lang="cs-CZ" altLang="cs-CZ" dirty="0"/>
              <a:t> for </a:t>
            </a:r>
            <a:r>
              <a:rPr lang="cs-CZ" altLang="cs-CZ" dirty="0" err="1"/>
              <a:t>your</a:t>
            </a:r>
            <a:r>
              <a:rPr lang="cs-CZ" altLang="cs-CZ" dirty="0"/>
              <a:t> </a:t>
            </a:r>
            <a:r>
              <a:rPr lang="cs-CZ" altLang="cs-CZ" dirty="0" err="1"/>
              <a:t>attention</a:t>
            </a:r>
            <a:r>
              <a:rPr lang="cs-CZ" altLang="cs-CZ" dirty="0"/>
              <a:t/>
            </a:r>
            <a:br>
              <a:rPr lang="cs-CZ" altLang="cs-CZ" dirty="0"/>
            </a:br>
            <a:endParaRPr lang="en-US" dirty="0"/>
          </a:p>
        </p:txBody>
      </p:sp>
      <p:sp>
        <p:nvSpPr>
          <p:cNvPr id="3" name="Zástupný symbol pro číslo snímku 2"/>
          <p:cNvSpPr>
            <a:spLocks noGrp="1"/>
          </p:cNvSpPr>
          <p:nvPr>
            <p:ph type="sldNum" sz="quarter" idx="4"/>
          </p:nvPr>
        </p:nvSpPr>
        <p:spPr/>
        <p:txBody>
          <a:bodyPr/>
          <a:lstStyle/>
          <a:p>
            <a:fld id="{0DE708CC-0C3F-4567-9698-B54C0F35BD31}" type="slidenum">
              <a:rPr lang="cs-CZ" altLang="cs-CZ" smtClean="0"/>
              <a:pPr/>
              <a:t>11</a:t>
            </a:fld>
            <a:endParaRPr lang="cs-CZ" altLang="cs-CZ" dirty="0"/>
          </a:p>
        </p:txBody>
      </p:sp>
      <p:sp>
        <p:nvSpPr>
          <p:cNvPr id="4" name="Zástupný symbol pro zápatí 3"/>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07793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altLang="cs-CZ" dirty="0" err="1" smtClean="0"/>
              <a:t>Why</a:t>
            </a:r>
            <a:r>
              <a:rPr lang="cs-CZ" altLang="cs-CZ" dirty="0" smtClean="0"/>
              <a:t> to tax?</a:t>
            </a:r>
            <a:endParaRPr lang="cs-CZ" altLang="cs-CZ" dirty="0"/>
          </a:p>
        </p:txBody>
      </p:sp>
      <p:sp>
        <p:nvSpPr>
          <p:cNvPr id="96259" name="Rectangle 3"/>
          <p:cNvSpPr>
            <a:spLocks noGrp="1" noChangeArrowheads="1"/>
          </p:cNvSpPr>
          <p:nvPr>
            <p:ph type="body" idx="1"/>
          </p:nvPr>
        </p:nvSpPr>
        <p:spPr/>
        <p:txBody>
          <a:bodyPr/>
          <a:lstStyle/>
          <a:p>
            <a:r>
              <a:rPr lang="en-US" dirty="0" smtClean="0"/>
              <a:t>Economy</a:t>
            </a:r>
            <a:r>
              <a:rPr lang="cs-CZ" dirty="0" smtClean="0"/>
              <a:t> - budget</a:t>
            </a:r>
            <a:r>
              <a:rPr lang="en-US" dirty="0" smtClean="0"/>
              <a:t>, </a:t>
            </a:r>
            <a:r>
              <a:rPr lang="en-US" dirty="0"/>
              <a:t>government policy, international </a:t>
            </a:r>
            <a:r>
              <a:rPr lang="en-US" dirty="0" smtClean="0"/>
              <a:t>situation</a:t>
            </a:r>
            <a:r>
              <a:rPr lang="cs-CZ" dirty="0" smtClean="0"/>
              <a:t>: </a:t>
            </a:r>
            <a:r>
              <a:rPr lang="en-US" dirty="0"/>
              <a:t>The limits of taxation are in effectiveness of economic system.</a:t>
            </a:r>
            <a:endParaRPr lang="cs-CZ" altLang="cs-CZ" dirty="0"/>
          </a:p>
          <a:p>
            <a:r>
              <a:rPr lang="en-US" dirty="0" smtClean="0"/>
              <a:t>Politics</a:t>
            </a:r>
            <a:r>
              <a:rPr lang="cs-CZ" dirty="0" smtClean="0"/>
              <a:t> – </a:t>
            </a:r>
            <a:r>
              <a:rPr lang="cs-CZ" dirty="0" err="1" smtClean="0"/>
              <a:t>voters</a:t>
            </a:r>
            <a:r>
              <a:rPr lang="cs-CZ" dirty="0" smtClean="0"/>
              <a:t>, </a:t>
            </a:r>
            <a:r>
              <a:rPr lang="en-US" dirty="0" smtClean="0"/>
              <a:t>level </a:t>
            </a:r>
            <a:r>
              <a:rPr lang="en-US" dirty="0"/>
              <a:t>of state intervention to social life</a:t>
            </a:r>
            <a:endParaRPr lang="cs-CZ" dirty="0" smtClean="0"/>
          </a:p>
          <a:p>
            <a:r>
              <a:rPr lang="cs-CZ" dirty="0"/>
              <a:t>L</a:t>
            </a:r>
            <a:r>
              <a:rPr lang="en-US" dirty="0" smtClean="0"/>
              <a:t>aw</a:t>
            </a:r>
            <a:r>
              <a:rPr lang="cs-CZ" dirty="0" smtClean="0"/>
              <a:t> – </a:t>
            </a:r>
            <a:r>
              <a:rPr lang="cs-CZ" dirty="0" err="1" smtClean="0"/>
              <a:t>who</a:t>
            </a:r>
            <a:r>
              <a:rPr lang="cs-CZ" dirty="0" smtClean="0"/>
              <a:t> </a:t>
            </a:r>
            <a:r>
              <a:rPr lang="cs-CZ" dirty="0" err="1" smtClean="0"/>
              <a:t>cares</a:t>
            </a:r>
            <a:r>
              <a:rPr lang="cs-CZ" dirty="0" smtClean="0"/>
              <a:t>?</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Functions</a:t>
            </a:r>
            <a:r>
              <a:rPr lang="cs-CZ" dirty="0" smtClean="0"/>
              <a:t> of </a:t>
            </a:r>
            <a:r>
              <a:rPr lang="cs-CZ" dirty="0" err="1" smtClean="0"/>
              <a:t>taxes</a:t>
            </a:r>
            <a:endParaRPr lang="en-US" dirty="0"/>
          </a:p>
        </p:txBody>
      </p:sp>
      <p:sp>
        <p:nvSpPr>
          <p:cNvPr id="3" name="Zástupný symbol pro obsah 2"/>
          <p:cNvSpPr>
            <a:spLocks noGrp="1"/>
          </p:cNvSpPr>
          <p:nvPr>
            <p:ph idx="1"/>
          </p:nvPr>
        </p:nvSpPr>
        <p:spPr/>
        <p:txBody>
          <a:bodyPr/>
          <a:lstStyle/>
          <a:p>
            <a:r>
              <a:rPr lang="en-US" dirty="0" smtClean="0"/>
              <a:t>fiscal function</a:t>
            </a:r>
            <a:r>
              <a:rPr lang="cs-CZ" dirty="0" smtClean="0"/>
              <a:t>: to</a:t>
            </a:r>
            <a:r>
              <a:rPr lang="en-US" dirty="0" smtClean="0"/>
              <a:t> guarantee </a:t>
            </a:r>
            <a:r>
              <a:rPr lang="en-US" dirty="0"/>
              <a:t>the incomes of the State and municipal budgets and other (public corporation) </a:t>
            </a:r>
            <a:r>
              <a:rPr lang="en-US" dirty="0" smtClean="0"/>
              <a:t>budgets</a:t>
            </a:r>
            <a:endParaRPr lang="cs-CZ" dirty="0" smtClean="0"/>
          </a:p>
          <a:p>
            <a:pPr lvl="1"/>
            <a:r>
              <a:rPr lang="cs-CZ" dirty="0" err="1" smtClean="0"/>
              <a:t>Laffer</a:t>
            </a:r>
            <a:r>
              <a:rPr lang="cs-CZ" dirty="0" smtClean="0"/>
              <a:t> </a:t>
            </a:r>
            <a:r>
              <a:rPr lang="cs-CZ" dirty="0" err="1" smtClean="0"/>
              <a:t>curve</a:t>
            </a:r>
            <a:r>
              <a:rPr lang="en-US" dirty="0" smtClean="0"/>
              <a:t> </a:t>
            </a:r>
            <a:endParaRPr lang="cs-CZ" dirty="0" smtClean="0"/>
          </a:p>
          <a:p>
            <a:r>
              <a:rPr lang="en-US" dirty="0" smtClean="0"/>
              <a:t>regulation function</a:t>
            </a:r>
            <a:r>
              <a:rPr lang="cs-CZ" dirty="0" smtClean="0"/>
              <a:t>: to </a:t>
            </a:r>
            <a:r>
              <a:rPr lang="cs-CZ" dirty="0" err="1" smtClean="0"/>
              <a:t>regulate</a:t>
            </a:r>
            <a:r>
              <a:rPr lang="cs-CZ" dirty="0" smtClean="0"/>
              <a:t> </a:t>
            </a:r>
            <a:r>
              <a:rPr lang="cs-CZ" dirty="0" err="1" smtClean="0"/>
              <a:t>certain</a:t>
            </a:r>
            <a:r>
              <a:rPr lang="cs-CZ" dirty="0" smtClean="0"/>
              <a:t> </a:t>
            </a:r>
            <a:r>
              <a:rPr lang="cs-CZ" dirty="0" err="1" smtClean="0"/>
              <a:t>kind</a:t>
            </a:r>
            <a:r>
              <a:rPr lang="cs-CZ" dirty="0" smtClean="0"/>
              <a:t> of </a:t>
            </a:r>
            <a:r>
              <a:rPr lang="cs-CZ" dirty="0" err="1" smtClean="0"/>
              <a:t>behaviour</a:t>
            </a:r>
            <a:endParaRPr lang="cs-CZ" dirty="0" smtClean="0"/>
          </a:p>
          <a:p>
            <a:r>
              <a:rPr lang="en-US" dirty="0" smtClean="0"/>
              <a:t>stimulation function</a:t>
            </a:r>
            <a:r>
              <a:rPr lang="cs-CZ" dirty="0" smtClean="0"/>
              <a:t>:</a:t>
            </a:r>
            <a:r>
              <a:rPr lang="en-US" dirty="0" smtClean="0"/>
              <a:t> to </a:t>
            </a:r>
            <a:r>
              <a:rPr lang="en-US" dirty="0"/>
              <a:t>impress an economic </a:t>
            </a:r>
            <a:r>
              <a:rPr lang="en-US" dirty="0" smtClean="0"/>
              <a:t>subject</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946165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Tax vs. Fee vs. ???</a:t>
            </a:r>
            <a:endParaRPr lang="en-US" dirty="0"/>
          </a:p>
        </p:txBody>
      </p:sp>
      <p:sp>
        <p:nvSpPr>
          <p:cNvPr id="3" name="Zástupný symbol pro obsah 2"/>
          <p:cNvSpPr>
            <a:spLocks noGrp="1"/>
          </p:cNvSpPr>
          <p:nvPr>
            <p:ph idx="1"/>
          </p:nvPr>
        </p:nvSpPr>
        <p:spPr>
          <a:xfrm>
            <a:off x="509589" y="1774372"/>
            <a:ext cx="8082321" cy="4615542"/>
          </a:xfrm>
        </p:spPr>
        <p:txBody>
          <a:bodyPr/>
          <a:lstStyle/>
          <a:p>
            <a:r>
              <a:rPr lang="cs-CZ" dirty="0" smtClean="0"/>
              <a:t>Tax: </a:t>
            </a:r>
            <a:r>
              <a:rPr lang="en-US" dirty="0" smtClean="0"/>
              <a:t>an </a:t>
            </a:r>
            <a:r>
              <a:rPr lang="en-US" dirty="0"/>
              <a:t>obligatory amount defined by an act with a laid down rate which is more or less regularly collected from the incomes of economic subjects to the public budgets on the irrecoverable </a:t>
            </a:r>
            <a:r>
              <a:rPr lang="en-US" dirty="0" smtClean="0"/>
              <a:t>principle</a:t>
            </a:r>
            <a:endParaRPr lang="cs-CZ" dirty="0" smtClean="0"/>
          </a:p>
          <a:p>
            <a:r>
              <a:rPr lang="cs-CZ" dirty="0" smtClean="0"/>
              <a:t>Fee / </a:t>
            </a:r>
            <a:r>
              <a:rPr lang="cs-CZ" dirty="0" err="1" smtClean="0"/>
              <a:t>Charge</a:t>
            </a:r>
            <a:r>
              <a:rPr lang="cs-CZ" dirty="0" smtClean="0"/>
              <a:t>: </a:t>
            </a:r>
            <a:r>
              <a:rPr lang="en-US" dirty="0"/>
              <a:t>an obligatory irrecoverable amount defined by an act and collected by the State or other public corporations for certain legal </a:t>
            </a:r>
            <a:r>
              <a:rPr lang="en-US" dirty="0" smtClean="0"/>
              <a:t>acts</a:t>
            </a:r>
            <a:r>
              <a:rPr lang="cs-CZ" dirty="0" smtClean="0"/>
              <a:t>; i</a:t>
            </a:r>
            <a:r>
              <a:rPr lang="en-US" dirty="0" smtClean="0"/>
              <a:t>n </a:t>
            </a:r>
            <a:r>
              <a:rPr lang="en-US" dirty="0"/>
              <a:t>contrast to tax this amount is irregular (ad hoc) and the fee payor is eligible to ask for some </a:t>
            </a:r>
            <a:r>
              <a:rPr lang="en-US" dirty="0" smtClean="0"/>
              <a:t>consideration</a:t>
            </a:r>
            <a:endParaRPr lang="cs-CZ" dirty="0" smtClean="0"/>
          </a:p>
          <a:p>
            <a:r>
              <a:rPr lang="cs-CZ" dirty="0" err="1" smtClean="0"/>
              <a:t>Price</a:t>
            </a:r>
            <a:r>
              <a:rPr lang="cs-CZ" dirty="0" smtClean="0"/>
              <a:t>, Levy, </a:t>
            </a:r>
            <a:r>
              <a:rPr lang="cs-CZ" dirty="0" err="1" smtClean="0"/>
              <a:t>Custom</a:t>
            </a:r>
            <a:r>
              <a:rPr lang="cs-CZ" dirty="0" smtClean="0"/>
              <a:t>, Tribute, </a:t>
            </a:r>
            <a:r>
              <a:rPr lang="cs-CZ" dirty="0" err="1" smtClean="0"/>
              <a:t>Toll</a:t>
            </a:r>
            <a:r>
              <a:rPr lang="en-US" dirty="0" smtClean="0"/>
              <a:t> </a:t>
            </a:r>
            <a:endParaRPr lang="cs-CZ" dirty="0" smtClean="0"/>
          </a:p>
          <a:p>
            <a:r>
              <a:rPr lang="cs-CZ" dirty="0" smtClean="0"/>
              <a:t>Tax in law: </a:t>
            </a:r>
            <a:r>
              <a:rPr lang="cs-CZ" dirty="0" err="1" smtClean="0"/>
              <a:t>legal</a:t>
            </a:r>
            <a:r>
              <a:rPr lang="cs-CZ" dirty="0" smtClean="0"/>
              <a:t> </a:t>
            </a:r>
            <a:r>
              <a:rPr lang="cs-CZ" dirty="0" err="1" smtClean="0"/>
              <a:t>relationship</a:t>
            </a:r>
            <a:r>
              <a:rPr lang="cs-CZ" dirty="0" smtClean="0"/>
              <a:t> </a:t>
            </a:r>
            <a:r>
              <a:rPr lang="cs-CZ" dirty="0" err="1" smtClean="0"/>
              <a:t>with</a:t>
            </a:r>
            <a:r>
              <a:rPr lang="cs-CZ" dirty="0" smtClean="0"/>
              <a:t> </a:t>
            </a:r>
            <a:r>
              <a:rPr lang="cs-CZ" dirty="0" err="1" smtClean="0"/>
              <a:t>its</a:t>
            </a:r>
            <a:r>
              <a:rPr lang="cs-CZ" dirty="0" smtClean="0"/>
              <a:t> </a:t>
            </a:r>
            <a:r>
              <a:rPr lang="cs-CZ" dirty="0" err="1" smtClean="0"/>
              <a:t>components</a:t>
            </a:r>
            <a:r>
              <a:rPr lang="cs-CZ" dirty="0" smtClean="0"/>
              <a:t> </a:t>
            </a:r>
            <a:r>
              <a:rPr lang="en-US" dirty="0" smtClean="0"/>
              <a:t>subject</a:t>
            </a:r>
            <a:r>
              <a:rPr lang="cs-CZ" dirty="0" smtClean="0"/>
              <a:t> - </a:t>
            </a:r>
            <a:r>
              <a:rPr lang="en-US" dirty="0" smtClean="0"/>
              <a:t>object </a:t>
            </a:r>
            <a:r>
              <a:rPr lang="cs-CZ" dirty="0" smtClean="0"/>
              <a:t>- </a:t>
            </a:r>
            <a:r>
              <a:rPr lang="en-US" dirty="0" smtClean="0"/>
              <a:t>content</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 of the presentation / Your name / Unit, Office</a:t>
            </a:r>
            <a:endParaRPr lang="cs-CZ" altLang="cs-CZ" dirty="0"/>
          </a:p>
        </p:txBody>
      </p:sp>
    </p:spTree>
    <p:extLst>
      <p:ext uri="{BB962C8B-B14F-4D97-AF65-F5344CB8AC3E}">
        <p14:creationId xmlns:p14="http://schemas.microsoft.com/office/powerpoint/2010/main" val="21568950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Structural</a:t>
            </a:r>
            <a:r>
              <a:rPr lang="cs-CZ" dirty="0" smtClean="0"/>
              <a:t> </a:t>
            </a:r>
            <a:r>
              <a:rPr lang="cs-CZ" dirty="0" err="1" smtClean="0"/>
              <a:t>Components</a:t>
            </a:r>
            <a:endParaRPr lang="en-US" dirty="0"/>
          </a:p>
        </p:txBody>
      </p:sp>
      <p:sp>
        <p:nvSpPr>
          <p:cNvPr id="3" name="Zástupný symbol pro obsah 2"/>
          <p:cNvSpPr>
            <a:spLocks noGrp="1"/>
          </p:cNvSpPr>
          <p:nvPr>
            <p:ph idx="1"/>
          </p:nvPr>
        </p:nvSpPr>
        <p:spPr/>
        <p:txBody>
          <a:bodyPr/>
          <a:lstStyle/>
          <a:p>
            <a:pPr lvl="0"/>
            <a:r>
              <a:rPr lang="cs-CZ" dirty="0" err="1" smtClean="0"/>
              <a:t>Subjects</a:t>
            </a:r>
            <a:endParaRPr lang="en-US" dirty="0"/>
          </a:p>
          <a:p>
            <a:pPr lvl="1"/>
            <a:r>
              <a:rPr lang="en-US" dirty="0"/>
              <a:t>a natural person or legal entity whose income, property or legal acts (legal transactions) are object of taxation (taxpayer</a:t>
            </a:r>
            <a:r>
              <a:rPr lang="en-US" dirty="0" smtClean="0"/>
              <a:t>)</a:t>
            </a:r>
            <a:endParaRPr lang="en-US" dirty="0"/>
          </a:p>
          <a:p>
            <a:pPr lvl="1"/>
            <a:r>
              <a:rPr lang="en-US" dirty="0"/>
              <a:t>a natural person or legal entity that has responsibility to calculate the tax, collect it or withheld it and transfer it in time to the tax administrator (payor</a:t>
            </a:r>
            <a:r>
              <a:rPr lang="en-US" dirty="0" smtClean="0"/>
              <a:t>)</a:t>
            </a:r>
            <a:endParaRPr lang="en-US" dirty="0"/>
          </a:p>
          <a:p>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498593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idx="1"/>
          </p:nvPr>
        </p:nvSpPr>
        <p:spPr>
          <a:xfrm>
            <a:off x="509589" y="892629"/>
            <a:ext cx="8082321" cy="5239884"/>
          </a:xfrm>
        </p:spPr>
        <p:txBody>
          <a:bodyPr/>
          <a:lstStyle/>
          <a:p>
            <a:r>
              <a:rPr lang="cs-CZ" altLang="cs-CZ" dirty="0" err="1" smtClean="0"/>
              <a:t>Object</a:t>
            </a:r>
            <a:r>
              <a:rPr lang="cs-CZ" altLang="cs-CZ" dirty="0" smtClean="0"/>
              <a:t>: </a:t>
            </a:r>
            <a:r>
              <a:rPr lang="en-US" dirty="0"/>
              <a:t>a legally relevant situation described by law that is connected with a tax </a:t>
            </a:r>
            <a:r>
              <a:rPr lang="en-US" dirty="0" smtClean="0"/>
              <a:t>duty</a:t>
            </a:r>
            <a:endParaRPr lang="cs-CZ" dirty="0" smtClean="0"/>
          </a:p>
          <a:p>
            <a:pPr lvl="1"/>
            <a:r>
              <a:rPr lang="en-US" dirty="0" smtClean="0"/>
              <a:t>usually </a:t>
            </a:r>
            <a:r>
              <a:rPr lang="en-US" dirty="0"/>
              <a:t>obvious what the object of taxation is just from the title of the </a:t>
            </a:r>
            <a:r>
              <a:rPr lang="en-US" dirty="0" smtClean="0"/>
              <a:t>tax</a:t>
            </a:r>
            <a:endParaRPr lang="cs-CZ" dirty="0" smtClean="0"/>
          </a:p>
          <a:p>
            <a:pPr lvl="1"/>
            <a:r>
              <a:rPr lang="cs-CZ" dirty="0" smtClean="0"/>
              <a:t>i</a:t>
            </a:r>
            <a:r>
              <a:rPr lang="en-US" dirty="0" err="1" smtClean="0"/>
              <a:t>ncomes</a:t>
            </a:r>
            <a:r>
              <a:rPr lang="en-US" dirty="0"/>
              <a:t>, possession or using property, transfers with </a:t>
            </a:r>
            <a:r>
              <a:rPr lang="en-US" dirty="0" smtClean="0"/>
              <a:t>property</a:t>
            </a:r>
            <a:r>
              <a:rPr lang="en-US" dirty="0"/>
              <a:t>, consumption, etc. </a:t>
            </a:r>
            <a:endParaRPr lang="cs-CZ" dirty="0" smtClean="0"/>
          </a:p>
          <a:p>
            <a:pPr lvl="0"/>
            <a:r>
              <a:rPr lang="cs-CZ" dirty="0" smtClean="0"/>
              <a:t>T</a:t>
            </a:r>
            <a:r>
              <a:rPr lang="en-US" dirty="0" smtClean="0"/>
              <a:t>ax base</a:t>
            </a:r>
            <a:r>
              <a:rPr lang="cs-CZ" dirty="0" smtClean="0"/>
              <a:t>:</a:t>
            </a:r>
            <a:r>
              <a:rPr lang="en-US" dirty="0" smtClean="0"/>
              <a:t> the </a:t>
            </a:r>
            <a:r>
              <a:rPr lang="en-US" dirty="0"/>
              <a:t>quantity of the object of </a:t>
            </a:r>
            <a:r>
              <a:rPr lang="en-US" dirty="0" smtClean="0"/>
              <a:t>taxation</a:t>
            </a:r>
            <a:endParaRPr lang="cs-CZ" dirty="0" smtClean="0"/>
          </a:p>
          <a:p>
            <a:pPr lvl="1"/>
            <a:r>
              <a:rPr lang="en-US" dirty="0" smtClean="0"/>
              <a:t>economic </a:t>
            </a:r>
            <a:r>
              <a:rPr lang="en-US" dirty="0"/>
              <a:t>income (for income taxes), value (for VAT, inheritance tax, gift tax, real estate transfer tax, partly excise taxes), area (real estate tax) or something different (for example combination of weight and number of axles or engine capacity for the road tax</a:t>
            </a:r>
            <a:r>
              <a:rPr lang="en-US" dirty="0" smtClean="0"/>
              <a:t>)</a:t>
            </a:r>
            <a:endParaRPr lang="en-US" dirty="0"/>
          </a:p>
          <a:p>
            <a:endParaRPr lang="cs-CZ" altLang="cs-CZ" dirty="0"/>
          </a:p>
        </p:txBody>
      </p:sp>
      <p:sp>
        <p:nvSpPr>
          <p:cNvPr id="3"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4" name="Zástupný symbol pro číslo snímku 4"/>
          <p:cNvSpPr>
            <a:spLocks noGrp="1"/>
          </p:cNvSpPr>
          <p:nvPr>
            <p:ph type="sldNum" sz="quarter" idx="11"/>
          </p:nvPr>
        </p:nvSpPr>
        <p:spPr/>
        <p:txBody>
          <a:bodyPr/>
          <a:lstStyle/>
          <a:p>
            <a:fld id="{144F1E0D-48A8-445D-BC38-B468E187C867}" type="slidenum">
              <a:rPr lang="cs-CZ" altLang="cs-CZ"/>
              <a:pPr/>
              <a:t>6</a:t>
            </a:fld>
            <a:endParaRPr lang="cs-CZ" alt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509589" y="792478"/>
            <a:ext cx="8086635" cy="45719"/>
          </a:xfrm>
        </p:spPr>
        <p:txBody>
          <a:bodyPr/>
          <a:lstStyle/>
          <a:p>
            <a:endParaRPr lang="en-US" dirty="0"/>
          </a:p>
        </p:txBody>
      </p:sp>
      <p:sp>
        <p:nvSpPr>
          <p:cNvPr id="3" name="Zástupný symbol pro obsah 2"/>
          <p:cNvSpPr>
            <a:spLocks noGrp="1"/>
          </p:cNvSpPr>
          <p:nvPr>
            <p:ph idx="1"/>
          </p:nvPr>
        </p:nvSpPr>
        <p:spPr>
          <a:xfrm>
            <a:off x="509589" y="979714"/>
            <a:ext cx="8082321" cy="5152799"/>
          </a:xfrm>
        </p:spPr>
        <p:txBody>
          <a:bodyPr/>
          <a:lstStyle/>
          <a:p>
            <a:pPr lvl="0"/>
            <a:r>
              <a:rPr lang="en-US" dirty="0"/>
              <a:t>Tax </a:t>
            </a:r>
            <a:r>
              <a:rPr lang="en-US" dirty="0" smtClean="0"/>
              <a:t>rate</a:t>
            </a:r>
            <a:r>
              <a:rPr lang="cs-CZ" dirty="0" smtClean="0"/>
              <a:t>:</a:t>
            </a:r>
            <a:r>
              <a:rPr lang="en-US" dirty="0" smtClean="0"/>
              <a:t> </a:t>
            </a:r>
            <a:r>
              <a:rPr lang="en-US" dirty="0"/>
              <a:t>determines the amount of the tax to the tax </a:t>
            </a:r>
            <a:r>
              <a:rPr lang="en-US" dirty="0" smtClean="0"/>
              <a:t>base</a:t>
            </a:r>
            <a:endParaRPr lang="cs-CZ" dirty="0" smtClean="0"/>
          </a:p>
          <a:p>
            <a:pPr lvl="1"/>
            <a:r>
              <a:rPr lang="en-US" dirty="0" smtClean="0"/>
              <a:t>fixed </a:t>
            </a:r>
            <a:r>
              <a:rPr lang="en-US" dirty="0"/>
              <a:t>tax rate – fixed amount of money irrespective of the quantity of the tax base,</a:t>
            </a:r>
          </a:p>
          <a:p>
            <a:pPr lvl="1"/>
            <a:r>
              <a:rPr lang="en-US" dirty="0"/>
              <a:t>percent tax rate – tax includes several percent of the tax base and there are three possibilities for percent tax rate:</a:t>
            </a:r>
          </a:p>
          <a:p>
            <a:pPr lvl="2"/>
            <a:r>
              <a:rPr lang="en-US" dirty="0" smtClean="0"/>
              <a:t>linear </a:t>
            </a:r>
            <a:r>
              <a:rPr lang="en-US" dirty="0"/>
              <a:t>tax rate – the same percentage for a different tax base,</a:t>
            </a:r>
          </a:p>
          <a:p>
            <a:pPr lvl="2"/>
            <a:r>
              <a:rPr lang="en-US" dirty="0"/>
              <a:t>progressive tax rate – the higher the tax base, the higher the percentage,</a:t>
            </a:r>
          </a:p>
          <a:p>
            <a:pPr lvl="2"/>
            <a:r>
              <a:rPr lang="en-US" dirty="0" err="1"/>
              <a:t>degressive</a:t>
            </a:r>
            <a:r>
              <a:rPr lang="en-US" dirty="0"/>
              <a:t> tax rate – the higher the tax base, the lower the </a:t>
            </a:r>
            <a:r>
              <a:rPr lang="en-US" dirty="0" smtClean="0"/>
              <a:t>percentage</a:t>
            </a:r>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530246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3771"/>
            <a:ext cx="8086635" cy="54429"/>
          </a:xfrm>
        </p:spPr>
        <p:txBody>
          <a:bodyPr/>
          <a:lstStyle/>
          <a:p>
            <a:endParaRPr lang="en-US" dirty="0"/>
          </a:p>
        </p:txBody>
      </p:sp>
      <p:sp>
        <p:nvSpPr>
          <p:cNvPr id="3" name="Zástupný symbol pro obsah 2"/>
          <p:cNvSpPr>
            <a:spLocks noGrp="1"/>
          </p:cNvSpPr>
          <p:nvPr>
            <p:ph idx="1"/>
          </p:nvPr>
        </p:nvSpPr>
        <p:spPr>
          <a:xfrm>
            <a:off x="509589" y="914400"/>
            <a:ext cx="8082321" cy="5218113"/>
          </a:xfrm>
        </p:spPr>
        <p:txBody>
          <a:bodyPr/>
          <a:lstStyle/>
          <a:p>
            <a:r>
              <a:rPr lang="en-US" dirty="0"/>
              <a:t>Correction </a:t>
            </a:r>
            <a:r>
              <a:rPr lang="en-US" dirty="0" smtClean="0"/>
              <a:t>components</a:t>
            </a:r>
            <a:r>
              <a:rPr lang="cs-CZ" dirty="0" smtClean="0"/>
              <a:t>:</a:t>
            </a:r>
            <a:r>
              <a:rPr lang="en-US" dirty="0" smtClean="0"/>
              <a:t> possibilities </a:t>
            </a:r>
            <a:r>
              <a:rPr lang="en-US" dirty="0"/>
              <a:t>for the taxpayer not to pay the tax or pay less than it is </a:t>
            </a:r>
            <a:r>
              <a:rPr lang="en-US" dirty="0" smtClean="0"/>
              <a:t>usual</a:t>
            </a:r>
            <a:endParaRPr lang="cs-CZ" dirty="0" smtClean="0"/>
          </a:p>
          <a:p>
            <a:pPr lvl="1"/>
            <a:r>
              <a:rPr lang="cs-CZ" dirty="0" smtClean="0"/>
              <a:t>t</a:t>
            </a:r>
            <a:r>
              <a:rPr lang="en-US" dirty="0" smtClean="0"/>
              <a:t>ax </a:t>
            </a:r>
            <a:r>
              <a:rPr lang="en-US" dirty="0"/>
              <a:t>reduction and exemptions </a:t>
            </a:r>
            <a:r>
              <a:rPr lang="cs-CZ" dirty="0" err="1" smtClean="0"/>
              <a:t>or</a:t>
            </a:r>
            <a:r>
              <a:rPr lang="cs-CZ" dirty="0" smtClean="0"/>
              <a:t> </a:t>
            </a:r>
            <a:r>
              <a:rPr lang="cs-CZ" dirty="0" err="1" smtClean="0"/>
              <a:t>even</a:t>
            </a:r>
            <a:r>
              <a:rPr lang="cs-CZ" dirty="0" smtClean="0"/>
              <a:t> </a:t>
            </a:r>
            <a:r>
              <a:rPr lang="en-US" dirty="0" smtClean="0"/>
              <a:t>increase </a:t>
            </a:r>
            <a:r>
              <a:rPr lang="cs-CZ" dirty="0" smtClean="0"/>
              <a:t>of </a:t>
            </a:r>
            <a:r>
              <a:rPr lang="en-US" dirty="0" smtClean="0"/>
              <a:t>tax duty</a:t>
            </a:r>
            <a:endParaRPr lang="cs-CZ" dirty="0" smtClean="0"/>
          </a:p>
          <a:p>
            <a:r>
              <a:rPr lang="en-US" dirty="0"/>
              <a:t>Payment </a:t>
            </a:r>
            <a:r>
              <a:rPr lang="en-US" dirty="0" smtClean="0"/>
              <a:t>conditions</a:t>
            </a:r>
            <a:r>
              <a:rPr lang="cs-CZ" dirty="0" smtClean="0"/>
              <a:t>:</a:t>
            </a:r>
            <a:r>
              <a:rPr lang="en-US" dirty="0" smtClean="0"/>
              <a:t> terms </a:t>
            </a:r>
            <a:r>
              <a:rPr lang="en-US" dirty="0"/>
              <a:t>and fundamentals of </a:t>
            </a:r>
            <a:r>
              <a:rPr lang="en-US" dirty="0" smtClean="0"/>
              <a:t>payment</a:t>
            </a:r>
            <a:endParaRPr lang="cs-CZ" dirty="0" smtClean="0"/>
          </a:p>
          <a:p>
            <a:pPr lvl="0"/>
            <a:r>
              <a:rPr lang="cs-CZ" dirty="0" smtClean="0"/>
              <a:t>T</a:t>
            </a:r>
            <a:r>
              <a:rPr lang="en-US" dirty="0" smtClean="0"/>
              <a:t>ax administrator</a:t>
            </a:r>
            <a:endParaRPr lang="en-US" dirty="0"/>
          </a:p>
          <a:p>
            <a:r>
              <a:rPr lang="cs-CZ" dirty="0" smtClean="0"/>
              <a:t>B</a:t>
            </a:r>
            <a:r>
              <a:rPr lang="en-US" dirty="0" err="1" smtClean="0"/>
              <a:t>udget</a:t>
            </a:r>
            <a:r>
              <a:rPr lang="en-US" dirty="0" smtClean="0"/>
              <a:t> destination</a:t>
            </a:r>
            <a:r>
              <a:rPr lang="cs-CZ" dirty="0" smtClean="0"/>
              <a:t>:</a:t>
            </a:r>
            <a:r>
              <a:rPr lang="en-US" dirty="0" smtClean="0"/>
              <a:t> state </a:t>
            </a:r>
            <a:r>
              <a:rPr lang="en-US" dirty="0"/>
              <a:t>budget and local budgets (municipal budgets and region budgets)</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036595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a:t>
            </a:r>
            <a:r>
              <a:rPr lang="en-US" dirty="0" err="1" smtClean="0"/>
              <a:t>lassification</a:t>
            </a:r>
            <a:r>
              <a:rPr lang="cs-CZ" dirty="0" smtClean="0"/>
              <a:t> of </a:t>
            </a:r>
            <a:r>
              <a:rPr lang="cs-CZ" dirty="0" err="1" smtClean="0"/>
              <a:t>taxes</a:t>
            </a:r>
            <a:endParaRPr lang="en-US" dirty="0"/>
          </a:p>
        </p:txBody>
      </p:sp>
      <p:sp>
        <p:nvSpPr>
          <p:cNvPr id="3" name="Zástupný symbol pro obsah 2"/>
          <p:cNvSpPr>
            <a:spLocks noGrp="1"/>
          </p:cNvSpPr>
          <p:nvPr>
            <p:ph idx="1"/>
          </p:nvPr>
        </p:nvSpPr>
        <p:spPr/>
        <p:txBody>
          <a:bodyPr/>
          <a:lstStyle/>
          <a:p>
            <a:r>
              <a:rPr lang="en-US" dirty="0" smtClean="0"/>
              <a:t>according </a:t>
            </a:r>
            <a:r>
              <a:rPr lang="en-US" dirty="0"/>
              <a:t>to tax </a:t>
            </a:r>
            <a:r>
              <a:rPr lang="en-US" dirty="0" smtClean="0"/>
              <a:t>impact</a:t>
            </a:r>
            <a:r>
              <a:rPr lang="cs-CZ" dirty="0" smtClean="0"/>
              <a:t>:</a:t>
            </a:r>
            <a:r>
              <a:rPr lang="en-US" dirty="0" smtClean="0"/>
              <a:t> direct </a:t>
            </a:r>
            <a:r>
              <a:rPr lang="en-US" dirty="0"/>
              <a:t>taxes and indirect </a:t>
            </a:r>
            <a:r>
              <a:rPr lang="en-US" dirty="0" smtClean="0"/>
              <a:t>taxes</a:t>
            </a:r>
            <a:endParaRPr lang="cs-CZ" dirty="0" smtClean="0"/>
          </a:p>
          <a:p>
            <a:pPr lvl="1"/>
            <a:r>
              <a:rPr lang="cs-CZ" dirty="0"/>
              <a:t>d</a:t>
            </a:r>
            <a:r>
              <a:rPr lang="en-US" dirty="0" err="1" smtClean="0"/>
              <a:t>irect</a:t>
            </a:r>
            <a:r>
              <a:rPr lang="en-US" dirty="0" smtClean="0"/>
              <a:t> taxes</a:t>
            </a:r>
            <a:r>
              <a:rPr lang="cs-CZ" dirty="0" smtClean="0"/>
              <a:t>:</a:t>
            </a:r>
            <a:r>
              <a:rPr lang="en-US" dirty="0" smtClean="0"/>
              <a:t> assessed </a:t>
            </a:r>
            <a:r>
              <a:rPr lang="en-US" dirty="0"/>
              <a:t>to every taxpayer according to his / her incomes, property and they usually respect the personal situation of the </a:t>
            </a:r>
            <a:r>
              <a:rPr lang="en-US" dirty="0" smtClean="0"/>
              <a:t>taxpayer</a:t>
            </a:r>
            <a:endParaRPr lang="cs-CZ" dirty="0" smtClean="0"/>
          </a:p>
          <a:p>
            <a:pPr lvl="2"/>
            <a:r>
              <a:rPr lang="en-US" dirty="0" smtClean="0"/>
              <a:t>income </a:t>
            </a:r>
            <a:r>
              <a:rPr lang="en-US" dirty="0"/>
              <a:t>taxes, road tax, real estate tax, transfer taxes, etc. </a:t>
            </a:r>
            <a:endParaRPr lang="cs-CZ" dirty="0" smtClean="0"/>
          </a:p>
          <a:p>
            <a:pPr marL="685800">
              <a:buFont typeface="Arial" panose="020B0604020202020204" pitchFamily="34" charset="0"/>
              <a:buChar char="•"/>
            </a:pPr>
            <a:r>
              <a:rPr lang="en-US" dirty="0" smtClean="0"/>
              <a:t>indirect taxes</a:t>
            </a:r>
            <a:r>
              <a:rPr lang="cs-CZ" dirty="0" smtClean="0"/>
              <a:t>:</a:t>
            </a:r>
            <a:r>
              <a:rPr lang="en-US" dirty="0" smtClean="0"/>
              <a:t> </a:t>
            </a:r>
            <a:r>
              <a:rPr lang="en-US" dirty="0"/>
              <a:t>paid and collected in the prices of goods, service, etc. and does not respect personal situation of the </a:t>
            </a:r>
            <a:r>
              <a:rPr lang="en-US" dirty="0" smtClean="0"/>
              <a:t>taxpayer</a:t>
            </a:r>
            <a:endParaRPr lang="cs-CZ" dirty="0" smtClean="0"/>
          </a:p>
          <a:p>
            <a:pPr marL="800100" lvl="1" indent="0">
              <a:buNone/>
            </a:pPr>
            <a:r>
              <a:rPr lang="cs-CZ" dirty="0"/>
              <a:t>	</a:t>
            </a:r>
            <a:r>
              <a:rPr lang="en-US" dirty="0" smtClean="0"/>
              <a:t>VAT </a:t>
            </a:r>
            <a:r>
              <a:rPr lang="en-US" dirty="0"/>
              <a:t>and excise </a:t>
            </a:r>
            <a:r>
              <a:rPr lang="en-US" dirty="0" smtClean="0"/>
              <a:t>taxes</a:t>
            </a:r>
            <a:endParaRPr lang="en-US" dirty="0"/>
          </a:p>
          <a:p>
            <a:endParaRPr lang="en-US"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453841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law_sablona_en">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law_sablona_en</Template>
  <TotalTime>202</TotalTime>
  <Words>851</Words>
  <Application>Microsoft Office PowerPoint</Application>
  <PresentationFormat>Předvádění na obrazovce (4:3)</PresentationFormat>
  <Paragraphs>71</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law_sablona_en</vt:lpstr>
      <vt:lpstr>Extraordinary Taxes in Europe    Michal Radvan</vt:lpstr>
      <vt:lpstr>Why to tax?</vt:lpstr>
      <vt:lpstr>Functions of taxes</vt:lpstr>
      <vt:lpstr>Tax vs. Fee vs. ???</vt:lpstr>
      <vt:lpstr>Structural Components</vt:lpstr>
      <vt:lpstr>Prezentace aplikace PowerPoint</vt:lpstr>
      <vt:lpstr>Prezentace aplikace PowerPoint</vt:lpstr>
      <vt:lpstr>Prezentace aplikace PowerPoint</vt:lpstr>
      <vt:lpstr>Classification of taxes</vt:lpstr>
      <vt:lpstr>Prezentace aplikace PowerPoint</vt:lpstr>
      <vt:lpstr>Thank you for your attention </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Extraordinary Taxes in Europe    Michal Radvan</dc:title>
  <dc:creator>12547</dc:creator>
  <cp:lastModifiedBy>Michal Radvan</cp:lastModifiedBy>
  <cp:revision>15</cp:revision>
  <cp:lastPrinted>1601-01-01T00:00:00Z</cp:lastPrinted>
  <dcterms:created xsi:type="dcterms:W3CDTF">2016-02-21T08:55:08Z</dcterms:created>
  <dcterms:modified xsi:type="dcterms:W3CDTF">2016-03-02T09:50:52Z</dcterms:modified>
</cp:coreProperties>
</file>