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9" r:id="rId6"/>
    <p:sldId id="260" r:id="rId7"/>
    <p:sldId id="270" r:id="rId8"/>
    <p:sldId id="267" r:id="rId9"/>
    <p:sldId id="268" r:id="rId10"/>
    <p:sldId id="261" r:id="rId11"/>
    <p:sldId id="263" r:id="rId12"/>
    <p:sldId id="265" r:id="rId13"/>
    <p:sldId id="266" r:id="rId14"/>
    <p:sldId id="264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6600"/>
    <a:srgbClr val="FF9900"/>
    <a:srgbClr val="0000CC"/>
    <a:srgbClr val="FFFF99"/>
    <a:srgbClr val="82F0E6"/>
    <a:srgbClr val="FFFFCC"/>
    <a:srgbClr val="FF5050"/>
    <a:srgbClr val="0C0595"/>
    <a:srgbClr val="8BC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2B4BB-A068-4E2E-B95B-AE8818E7F13B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DC523-B1E0-4BEE-BAE5-1961260DA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77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B4460E4D-869E-4B8B-9251-9D01352E1053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6963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62241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05734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553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7267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FFFF99"/>
                </a:solidFill>
              </a:rPr>
              <a:t>Pravomoci EU</a:t>
            </a:r>
            <a:br>
              <a:rPr lang="cs-CZ" sz="66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/>
            </a:r>
            <a:br>
              <a:rPr lang="cs-CZ" sz="20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chemeClr val="bg1"/>
                </a:solidFill>
              </a:rPr>
              <a:t>301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Článek 5 Smlouvy o EU</a:t>
            </a:r>
            <a:endParaRPr lang="cs-CZ" dirty="0"/>
          </a:p>
          <a:p>
            <a:r>
              <a:rPr lang="cs-CZ" dirty="0" smtClean="0"/>
              <a:t>4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proporcionality </a:t>
            </a:r>
            <a:r>
              <a:rPr lang="cs-CZ" dirty="0"/>
              <a:t>nepřekročí obsah ani forma činnosti Unie rámec toho, co je </a:t>
            </a:r>
            <a:r>
              <a:rPr lang="cs-CZ" b="1" dirty="0"/>
              <a:t>nezbytné pro dosažení cílů </a:t>
            </a:r>
            <a:r>
              <a:rPr lang="cs-CZ" dirty="0"/>
              <a:t>Smluv.</a:t>
            </a:r>
          </a:p>
          <a:p>
            <a:r>
              <a:rPr lang="cs-CZ" b="1" i="1" u="sng" dirty="0" smtClean="0"/>
              <a:t>Protokol </a:t>
            </a:r>
            <a:r>
              <a:rPr lang="cs-CZ" b="1" i="1" u="sng" dirty="0"/>
              <a:t>o používání zásad subsidiarity a </a:t>
            </a:r>
            <a:r>
              <a:rPr lang="cs-CZ" b="1" i="1" u="sng" dirty="0" smtClean="0"/>
              <a:t>proporcionality:</a:t>
            </a:r>
            <a:r>
              <a:rPr lang="cs-CZ" dirty="0" smtClean="0"/>
              <a:t> </a:t>
            </a:r>
            <a:r>
              <a:rPr lang="cs-CZ" dirty="0"/>
              <a:t>povinnost Komise doprovodit návrhy legislativních aktů informacemi umožňujícími posoudit soulad se zásadami subsidiarity a </a:t>
            </a:r>
            <a:r>
              <a:rPr lang="cs-CZ" dirty="0" smtClean="0"/>
              <a:t>proporcionality (bývá to v preambuli, někdy jen velmi obecně).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352</a:t>
            </a:r>
          </a:p>
          <a:p>
            <a:pPr marL="0" indent="0">
              <a:buNone/>
            </a:pPr>
            <a:r>
              <a:rPr lang="cs-CZ" dirty="0"/>
              <a:t>(bývalý článek 308 Smlouvy o </a:t>
            </a:r>
            <a:r>
              <a:rPr lang="cs-CZ" dirty="0" smtClean="0"/>
              <a:t>ES - rozšířený)</a:t>
            </a:r>
            <a:endParaRPr lang="cs-CZ" dirty="0"/>
          </a:p>
          <a:p>
            <a:r>
              <a:rPr lang="cs-CZ" dirty="0"/>
              <a:t>1. Ukáže-li se, že </a:t>
            </a:r>
            <a:r>
              <a:rPr lang="cs-CZ" b="1" u="sng" dirty="0">
                <a:solidFill>
                  <a:srgbClr val="C00000"/>
                </a:solidFill>
              </a:rPr>
              <a:t>k dosažení některého z cílů </a:t>
            </a:r>
            <a:r>
              <a:rPr lang="cs-CZ" dirty="0"/>
              <a:t>stanovených Smlouvami je </a:t>
            </a:r>
            <a:r>
              <a:rPr lang="cs-CZ" b="1" dirty="0"/>
              <a:t>nezbytná určitá činnost Unie </a:t>
            </a:r>
            <a:r>
              <a:rPr lang="cs-CZ" dirty="0"/>
              <a:t>v rámci politik vymezených </a:t>
            </a:r>
            <a:r>
              <a:rPr lang="cs-CZ" u="sng" dirty="0"/>
              <a:t>Smlouvami, které však k této činnosti </a:t>
            </a:r>
            <a:r>
              <a:rPr lang="cs-CZ" b="1" u="sng" dirty="0">
                <a:latin typeface="Britannic Bold" panose="020B0903060703020204" pitchFamily="34" charset="0"/>
              </a:rPr>
              <a:t>neposkytují nezbytné pravomoci</a:t>
            </a:r>
            <a:r>
              <a:rPr lang="cs-CZ" b="1" dirty="0"/>
              <a:t>, </a:t>
            </a:r>
            <a:r>
              <a:rPr lang="cs-CZ" b="1" dirty="0">
                <a:solidFill>
                  <a:srgbClr val="FF0000"/>
                </a:solidFill>
              </a:rPr>
              <a:t>přijme Rada na návrh Komise jednomyslně po obdržení souhlasu Evropského parlamentu vhodná ustanovení.</a:t>
            </a:r>
            <a:r>
              <a:rPr lang="cs-CZ" dirty="0"/>
              <a:t> Pokud jsou dotyčná ustanovení přijímána Radou zvláštním legislativním postupem, rozhoduje rovněž jednomyslně, na návrh Komise a po obdržení souhlasu Evropského parlamentu.</a:t>
            </a:r>
          </a:p>
          <a:p>
            <a:r>
              <a:rPr lang="cs-CZ" dirty="0"/>
              <a:t>2. </a:t>
            </a:r>
            <a:r>
              <a:rPr lang="cs-CZ" dirty="0" smtClean="0"/>
              <a:t>…</a:t>
            </a:r>
            <a:endParaRPr lang="cs-CZ" dirty="0"/>
          </a:p>
          <a:p>
            <a:r>
              <a:rPr lang="cs-CZ" dirty="0"/>
              <a:t>3. Opatření založená na tomto článku nesmějí harmonizovat právní předpisy členských států v případech, kdy Smlouvy tuto harmonizaci vylučují.</a:t>
            </a:r>
          </a:p>
          <a:p>
            <a:r>
              <a:rPr lang="cs-CZ" dirty="0"/>
              <a:t>4. Tento článek nemůže sloužit jako základ pro dosažení cílů stanovených v rámci společné zahraniční a bezpečnostní </a:t>
            </a:r>
            <a:r>
              <a:rPr lang="cs-CZ" dirty="0" smtClean="0"/>
              <a:t>politiky ….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– </a:t>
            </a:r>
            <a:br>
              <a:rPr lang="cs-CZ" dirty="0" smtClean="0"/>
            </a:br>
            <a:r>
              <a:rPr lang="cs-CZ" dirty="0" smtClean="0"/>
              <a:t>oblasti pravomoci sdílené a podpůrné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Článek </a:t>
            </a:r>
            <a:r>
              <a:rPr lang="cs-CZ" dirty="0"/>
              <a:t>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</a:t>
            </a:r>
            <a:br>
              <a:rPr lang="cs-CZ" dirty="0" smtClean="0"/>
            </a:br>
            <a:r>
              <a:rPr lang="cs-CZ" dirty="0" smtClean="0"/>
              <a:t>v oblasti pravomoci sdílené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 smtClean="0"/>
              <a:t>1</a:t>
            </a:r>
            <a:r>
              <a:rPr lang="cs-CZ" dirty="0"/>
              <a:t>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</a:t>
            </a:r>
            <a:r>
              <a:rPr lang="cs-CZ" dirty="0" smtClean="0"/>
              <a:t>,….</a:t>
            </a:r>
          </a:p>
          <a:p>
            <a:endParaRPr lang="cs-CZ" dirty="0" smtClean="0"/>
          </a:p>
          <a:p>
            <a:r>
              <a:rPr lang="cs-CZ" b="1" dirty="0" smtClean="0"/>
              <a:t>Za </a:t>
            </a:r>
            <a:r>
              <a:rPr lang="cs-CZ" b="1" dirty="0"/>
              <a:t>tímto účelem mohou Evropský parlament a </a:t>
            </a:r>
            <a:r>
              <a:rPr lang="cs-CZ" b="1" dirty="0" smtClean="0"/>
              <a:t>Rada </a:t>
            </a:r>
            <a:r>
              <a:rPr lang="cs-CZ" b="1" i="1" dirty="0" smtClean="0">
                <a:solidFill>
                  <a:srgbClr val="C00000"/>
                </a:solidFill>
              </a:rPr>
              <a:t>směrnicemi</a:t>
            </a:r>
            <a:r>
              <a:rPr lang="cs-CZ" b="1" i="1" dirty="0" smtClean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/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– </a:t>
            </a:r>
            <a:br>
              <a:rPr lang="cs-CZ" dirty="0" smtClean="0"/>
            </a:br>
            <a:r>
              <a:rPr lang="cs-CZ" dirty="0" smtClean="0"/>
              <a:t>sdílená pravomoc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</a:t>
            </a:r>
            <a:r>
              <a:rPr lang="cs-CZ" dirty="0" smtClean="0"/>
              <a:t>….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 smtClean="0"/>
              <a:t>Evropský </a:t>
            </a:r>
            <a:r>
              <a:rPr lang="cs-CZ" b="1" i="1" dirty="0"/>
              <a:t>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států, </a:t>
            </a:r>
            <a:r>
              <a:rPr lang="cs-CZ" dirty="0"/>
              <a:t>jejichž účelem je vytvoření a fungování vnitřního trhu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</a:t>
            </a:r>
            <a:r>
              <a:rPr lang="cs-CZ" b="1" dirty="0" smtClean="0">
                <a:solidFill>
                  <a:srgbClr val="C00000"/>
                </a:solidFill>
              </a:rPr>
              <a:t>patření = legislativní opatření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Posílená spolupráce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/>
              <a:t>býv</a:t>
            </a:r>
            <a:r>
              <a:rPr lang="cs-CZ" dirty="0"/>
              <a:t>. užší spolupráce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</a:t>
            </a:r>
            <a:r>
              <a:rPr lang="cs-CZ" dirty="0" smtClean="0"/>
              <a:t>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2 </a:t>
            </a:r>
            <a:r>
              <a:rPr lang="cs-CZ" dirty="0"/>
              <a:t>řešení (čekat až na posledního nebo umožnit skupině </a:t>
            </a:r>
            <a:r>
              <a:rPr lang="cs-CZ" dirty="0" smtClean="0"/>
              <a:t>iniciativnějších zájemců </a:t>
            </a:r>
            <a:r>
              <a:rPr lang="cs-CZ" dirty="0"/>
              <a:t>postup vpřed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důvody</a:t>
            </a:r>
            <a:r>
              <a:rPr lang="cs-CZ" dirty="0"/>
              <a:t>: 1. chybí vůle, 2. chybí </a:t>
            </a:r>
            <a:r>
              <a:rPr lang="cs-CZ" dirty="0" smtClean="0"/>
              <a:t>způsobilost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Diferenciace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Diferenciace </a:t>
            </a:r>
            <a:r>
              <a:rPr lang="cs-CZ" b="1" i="1" dirty="0"/>
              <a:t>různými </a:t>
            </a:r>
            <a:r>
              <a:rPr lang="cs-CZ" b="1" i="1" dirty="0" smtClean="0"/>
              <a:t>cestami před zavedením posílené spolupráce nebo jiným způsobem:</a:t>
            </a:r>
            <a:endParaRPr lang="cs-CZ" b="1" i="1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primární právo</a:t>
            </a:r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</a:t>
            </a:r>
            <a:r>
              <a:rPr lang="cs-CZ" dirty="0" smtClean="0"/>
              <a:t>(„fiskální kompakt“) (odmítly </a:t>
            </a:r>
            <a:r>
              <a:rPr lang="cs-CZ" dirty="0"/>
              <a:t>GB a CZ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 smtClean="0"/>
          </a:p>
          <a:p>
            <a:r>
              <a:rPr lang="cs-CZ" b="1" dirty="0">
                <a:solidFill>
                  <a:srgbClr val="FF0000"/>
                </a:solidFill>
              </a:rPr>
              <a:t>Posílená spolupráce </a:t>
            </a:r>
            <a:r>
              <a:rPr lang="cs-CZ" b="1" dirty="0" smtClean="0">
                <a:solidFill>
                  <a:srgbClr val="FF0000"/>
                </a:solidFill>
              </a:rPr>
              <a:t>– Amsterodam – představy v době zavedení: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</a:t>
            </a:r>
            <a:r>
              <a:rPr lang="cs-CZ" dirty="0" smtClean="0"/>
              <a:t>) (?)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nevhodnost </a:t>
            </a:r>
            <a:r>
              <a:rPr lang="cs-CZ" dirty="0"/>
              <a:t>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</a:t>
            </a:r>
          </a:p>
          <a:p>
            <a:r>
              <a:rPr lang="cs-CZ" dirty="0"/>
              <a:t>lze se dodatečně </a:t>
            </a:r>
            <a:r>
              <a:rPr lang="cs-CZ" dirty="0" smtClean="0"/>
              <a:t>připojit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Podmínky a postup dle Lisabonu: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čl</a:t>
            </a:r>
            <a:r>
              <a:rPr lang="cs-CZ" dirty="0"/>
              <a:t>. 43-45 </a:t>
            </a:r>
            <a:r>
              <a:rPr lang="cs-CZ" dirty="0" err="1"/>
              <a:t>SEU</a:t>
            </a:r>
            <a:r>
              <a:rPr lang="cs-CZ" dirty="0"/>
              <a:t>, 326-334 </a:t>
            </a:r>
            <a:r>
              <a:rPr lang="cs-CZ" dirty="0" err="1" smtClean="0"/>
              <a:t>SFEU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všechny oblasti sdílené pravomoci (i </a:t>
            </a:r>
            <a:r>
              <a:rPr lang="cs-CZ" dirty="0" err="1"/>
              <a:t>SZBP</a:t>
            </a:r>
            <a:r>
              <a:rPr lang="cs-CZ" dirty="0"/>
              <a:t>)</a:t>
            </a:r>
          </a:p>
          <a:p>
            <a:r>
              <a:rPr lang="cs-CZ" dirty="0"/>
              <a:t>minimum 9 účastníků</a:t>
            </a:r>
          </a:p>
          <a:p>
            <a:r>
              <a:rPr lang="cs-CZ" dirty="0"/>
              <a:t>povoluje Rada </a:t>
            </a:r>
            <a:r>
              <a:rPr lang="cs-CZ" dirty="0" err="1"/>
              <a:t>kvalif</a:t>
            </a:r>
            <a:r>
              <a:rPr lang="cs-CZ" dirty="0"/>
              <a:t>. většinou - na návrh Komise a se souhlasem Evrop. parlamentu</a:t>
            </a:r>
          </a:p>
          <a:p>
            <a:r>
              <a:rPr lang="cs-CZ" dirty="0"/>
              <a:t>v případě </a:t>
            </a:r>
            <a:r>
              <a:rPr lang="cs-CZ" dirty="0" err="1"/>
              <a:t>SZBP</a:t>
            </a:r>
            <a:r>
              <a:rPr lang="cs-CZ" dirty="0"/>
              <a:t> Rada jednomyslně</a:t>
            </a:r>
          </a:p>
          <a:p>
            <a:r>
              <a:rPr lang="cs-CZ" dirty="0"/>
              <a:t>jen účastníci budou přijímat příslušné akty (např. nařízení)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Zatím 4 případy nepříliš významné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8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 smtClean="0"/>
              <a:t>Prameny práva EU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57338"/>
            <a:ext cx="8142288" cy="4464050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smtClean="0">
                <a:solidFill>
                  <a:srgbClr val="CC0000"/>
                </a:solidFill>
              </a:rPr>
              <a:t>primární právo: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smtClean="0"/>
              <a:t>mezinárodní smlouvy </a:t>
            </a:r>
            <a:r>
              <a:rPr lang="cs-CZ" altLang="cs-CZ" sz="2400" smtClean="0"/>
              <a:t>(„zřizovací“) mezi členskými státy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smtClean="0">
                <a:solidFill>
                  <a:srgbClr val="CC0000"/>
                </a:solidFill>
              </a:rPr>
              <a:t>sekundární právo: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smtClean="0"/>
              <a:t>nařízení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smtClean="0"/>
              <a:t>směrnice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smtClean="0"/>
              <a:t>rozhodnutí</a:t>
            </a:r>
            <a:endParaRPr lang="cs-CZ" altLang="cs-CZ" sz="2400" smtClean="0"/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smtClean="0">
                <a:solidFill>
                  <a:srgbClr val="006600"/>
                </a:solidFill>
              </a:rPr>
              <a:t>mezinárodní smlouvy uzavírané EU, judikatura ESD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400" b="1" smtClean="0"/>
          </a:p>
        </p:txBody>
      </p:sp>
    </p:spTree>
    <p:extLst>
      <p:ext uri="{BB962C8B-B14F-4D97-AF65-F5344CB8AC3E}">
        <p14:creationId xmlns:p14="http://schemas.microsoft.com/office/powerpoint/2010/main" val="10627890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Zásada svěřených pravomocí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chemeClr val="bg1"/>
                </a:solidFill>
              </a:rPr>
              <a:t>Typy pravomocí EU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5 Smlouvy o EU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Pravomoci, které nejsou Smlouvami Unii svěřeny, náležejí členským státům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UNIE MÁ JEN TY PRAVOMOCI, KTERÉ JÍ ČLENSKÉ STÁTY DOBROVOLNĚ A VĚDOMĚ PŘEDALY SE SOUHLASEM SVÝCH PARLAMENTŮ !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T y p y  p r a v o m o c í 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1</a:t>
            </a:r>
            <a:r>
              <a:rPr lang="cs-CZ" b="1" dirty="0">
                <a:solidFill>
                  <a:srgbClr val="0C0595"/>
                </a:solidFill>
              </a:rPr>
              <a:t>. výlučné,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2. sdílené a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3. podpůrné, koordinační a doplňkové.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74757" name="Line 4"/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8" name="Line 5"/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9" name="Line 6"/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0" name="Line 7"/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1" name="Text Box 8"/>
          <p:cNvSpPr txBox="1">
            <a:spLocks noChangeArrowheads="1"/>
          </p:cNvSpPr>
          <p:nvPr/>
        </p:nvSpPr>
        <p:spPr bwMode="auto">
          <a:xfrm rot="-4320000">
            <a:off x="2751138" y="3019425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74762" name="Text Box 9"/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74763" name="Text Box 10"/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upravené podle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implementované směrnice</a:t>
            </a:r>
          </a:p>
        </p:txBody>
      </p:sp>
      <p:sp>
        <p:nvSpPr>
          <p:cNvPr id="74764" name="Text Box 11"/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implementace </a:t>
            </a:r>
          </a:p>
        </p:txBody>
      </p:sp>
      <p:sp>
        <p:nvSpPr>
          <p:cNvPr id="74765" name="Line 12"/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6" name="Line 13"/>
          <p:cNvSpPr>
            <a:spLocks noChangeShapeType="1"/>
          </p:cNvSpPr>
          <p:nvPr/>
        </p:nvSpPr>
        <p:spPr bwMode="auto">
          <a:xfrm>
            <a:off x="4500563" y="1916113"/>
            <a:ext cx="1943100" cy="1441450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7" name="Text Box 14"/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směrnice</a:t>
            </a:r>
          </a:p>
        </p:txBody>
      </p:sp>
      <p:sp>
        <p:nvSpPr>
          <p:cNvPr id="74768" name="Text Box 15"/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prameny sekundárního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práva v jednotlivých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vztazích</a:t>
            </a:r>
          </a:p>
        </p:txBody>
      </p:sp>
    </p:spTree>
    <p:extLst>
      <p:ext uri="{BB962C8B-B14F-4D97-AF65-F5344CB8AC3E}">
        <p14:creationId xmlns:p14="http://schemas.microsoft.com/office/powerpoint/2010/main" val="93877877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 smtClean="0"/>
              <a:t>Právo EU jako integrační nástroj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>
            <a:normAutofit lnSpcReduction="10000"/>
          </a:bodyPr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smtClean="0">
                <a:solidFill>
                  <a:srgbClr val="DC2300"/>
                </a:solidFill>
              </a:rPr>
              <a:t>právo jako integrační nástroj </a:t>
            </a:r>
            <a:r>
              <a:rPr lang="cs-CZ" altLang="cs-CZ" smtClean="0"/>
              <a:t>nadstátního prostředí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smtClean="0">
                <a:solidFill>
                  <a:srgbClr val="DC2300"/>
                </a:solidFill>
              </a:rPr>
              <a:t>primární a sekundární</a:t>
            </a:r>
            <a:r>
              <a:rPr lang="cs-CZ" altLang="cs-CZ" smtClean="0">
                <a:solidFill>
                  <a:srgbClr val="DC2300"/>
                </a:solidFill>
              </a:rPr>
              <a:t> právo</a:t>
            </a:r>
            <a:r>
              <a:rPr lang="cs-CZ" altLang="cs-CZ" smtClean="0"/>
              <a:t> ES (EU)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mtClean="0"/>
              <a:t>orientace ve smlouvách ES, EU, Lisabon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smtClean="0">
                <a:solidFill>
                  <a:srgbClr val="DC2300"/>
                </a:solidFill>
              </a:rPr>
              <a:t>2 metody úpravy</a:t>
            </a:r>
            <a:r>
              <a:rPr lang="cs-CZ" altLang="cs-CZ" smtClean="0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mtClean="0"/>
              <a:t>	- samostatná unijní úprava (primární, nařízení) – paralelně s vnitrostát. právem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mtClean="0"/>
              <a:t>	- určování obsahu vnitrostátní úpravy 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mtClean="0"/>
              <a:t>	- zajímají nás směrnice?</a:t>
            </a:r>
          </a:p>
        </p:txBody>
      </p:sp>
    </p:spTree>
    <p:extLst>
      <p:ext uri="{BB962C8B-B14F-4D97-AF65-F5344CB8AC3E}">
        <p14:creationId xmlns:p14="http://schemas.microsoft.com/office/powerpoint/2010/main" val="278728829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1. Výlučné pravomoci (čl. 3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i="1" dirty="0" smtClean="0"/>
              <a:t>Taxativní výčet:</a:t>
            </a:r>
          </a:p>
          <a:p>
            <a:pPr lvl="0"/>
            <a:r>
              <a:rPr lang="cs-CZ" dirty="0" smtClean="0"/>
              <a:t>celní </a:t>
            </a:r>
            <a:r>
              <a:rPr lang="cs-CZ" dirty="0"/>
              <a:t>unie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</a:t>
            </a:r>
            <a:r>
              <a:rPr lang="cs-CZ" dirty="0" smtClean="0"/>
              <a:t>rybolovné </a:t>
            </a:r>
            <a:r>
              <a:rPr lang="cs-CZ" dirty="0"/>
              <a:t>politiky</a:t>
            </a:r>
          </a:p>
          <a:p>
            <a:pPr lvl="0"/>
            <a:r>
              <a:rPr lang="cs-CZ" dirty="0"/>
              <a:t>společná obchodní </a:t>
            </a:r>
            <a:r>
              <a:rPr lang="cs-CZ" dirty="0" smtClean="0"/>
              <a:t>politika</a:t>
            </a:r>
          </a:p>
          <a:p>
            <a:pPr marL="0" lv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Čl. 2 odst. 1: </a:t>
            </a:r>
            <a:r>
              <a:rPr lang="cs-CZ" dirty="0"/>
              <a:t>Svěřují-li v určité oblasti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Členské státy nemohou jednat ani kdyby unijní úprava chyběla.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 (čl. 4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sz="4400" b="1" dirty="0" smtClean="0">
                <a:solidFill>
                  <a:srgbClr val="C00000"/>
                </a:solidFill>
              </a:rPr>
              <a:t>Vše mimo oblast pravomoci výlučné a podpůrné (tj. mimo čl. 3 a 6 </a:t>
            </a:r>
            <a:r>
              <a:rPr lang="cs-CZ" sz="4400" b="1" dirty="0" err="1" smtClean="0">
                <a:solidFill>
                  <a:srgbClr val="C00000"/>
                </a:solidFill>
              </a:rPr>
              <a:t>SFEU</a:t>
            </a:r>
            <a:r>
              <a:rPr lang="cs-CZ" sz="4400" b="1" dirty="0" smtClean="0">
                <a:solidFill>
                  <a:srgbClr val="C00000"/>
                </a:solidFill>
              </a:rPr>
              <a:t>)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ZEJMÉNA V OBLASTECH:</a:t>
            </a:r>
          </a:p>
          <a:p>
            <a:pPr lvl="0"/>
            <a:r>
              <a:rPr lang="cs-CZ" dirty="0" smtClean="0"/>
              <a:t>vnitřní </a:t>
            </a:r>
            <a:r>
              <a:rPr lang="cs-CZ" dirty="0"/>
              <a:t>trh</a:t>
            </a: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/>
              <a:t>hospodářská, sociální a územní soudržnost</a:t>
            </a:r>
          </a:p>
          <a:p>
            <a:pPr lvl="0"/>
            <a:r>
              <a:rPr lang="cs-CZ" dirty="0"/>
              <a:t>zemědělství a rybolov, vyjma zachování biologických mořských zdrojů</a:t>
            </a:r>
          </a:p>
          <a:p>
            <a:pPr lvl="0"/>
            <a:r>
              <a:rPr lang="cs-CZ" dirty="0"/>
              <a:t>životní prostředí</a:t>
            </a:r>
          </a:p>
          <a:p>
            <a:pPr lvl="0"/>
            <a:r>
              <a:rPr lang="cs-CZ" dirty="0"/>
              <a:t>ochrana spotřebitele</a:t>
            </a:r>
          </a:p>
          <a:p>
            <a:pPr lvl="0"/>
            <a:r>
              <a:rPr lang="cs-CZ" dirty="0"/>
              <a:t>doprava</a:t>
            </a:r>
          </a:p>
          <a:p>
            <a:pPr lvl="0"/>
            <a:r>
              <a:rPr lang="cs-CZ" dirty="0"/>
              <a:t>transevropské sítě</a:t>
            </a:r>
          </a:p>
          <a:p>
            <a:pPr lvl="0"/>
            <a:r>
              <a:rPr lang="cs-CZ" dirty="0"/>
              <a:t>energetika</a:t>
            </a:r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vesmíru</a:t>
            </a:r>
          </a:p>
          <a:p>
            <a:pPr lvl="0"/>
            <a:r>
              <a:rPr lang="cs-CZ" dirty="0"/>
              <a:t>společná politika v oblasti rozvojové spolupráce a humanitární </a:t>
            </a:r>
            <a:r>
              <a:rPr lang="cs-CZ" dirty="0" smtClean="0"/>
              <a:t>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Čl. 2 odst. 2 </a:t>
            </a:r>
            <a:r>
              <a:rPr lang="cs-CZ" dirty="0" err="1" smtClean="0"/>
              <a:t>SFEU</a:t>
            </a:r>
            <a:r>
              <a:rPr lang="cs-CZ" dirty="0" smtClean="0"/>
              <a:t>:</a:t>
            </a:r>
          </a:p>
          <a:p>
            <a:pPr marL="0" lvl="0" indent="0">
              <a:buNone/>
            </a:pPr>
            <a:r>
              <a:rPr lang="cs-CZ" dirty="0" smtClean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mohou v této oblasti vytvářet a přijímat právně závazné akty Unie i členské státy. </a:t>
            </a:r>
            <a:endParaRPr lang="cs-CZ" dirty="0" smtClean="0"/>
          </a:p>
          <a:p>
            <a:pPr marL="0" lvl="0" indent="0">
              <a:buNone/>
            </a:pPr>
            <a:r>
              <a:rPr lang="cs-CZ" u="sng" dirty="0" smtClean="0">
                <a:solidFill>
                  <a:srgbClr val="C00000"/>
                </a:solidFill>
              </a:rPr>
              <a:t>Členské </a:t>
            </a:r>
            <a:r>
              <a:rPr lang="cs-CZ" u="sng" dirty="0">
                <a:solidFill>
                  <a:srgbClr val="C00000"/>
                </a:solidFill>
              </a:rPr>
              <a:t>státy vykonávají svou pravomoc v rozsahu, v jakém ji Unie </a:t>
            </a:r>
            <a:r>
              <a:rPr lang="cs-CZ" u="sng" dirty="0" smtClean="0">
                <a:solidFill>
                  <a:srgbClr val="C00000"/>
                </a:solidFill>
              </a:rPr>
              <a:t>nevykonala </a:t>
            </a:r>
            <a:r>
              <a:rPr lang="cs-CZ" dirty="0" smtClean="0"/>
              <a:t>nebo přestala </a:t>
            </a:r>
            <a:r>
              <a:rPr lang="cs-CZ" dirty="0"/>
              <a:t>vykonávat.  </a:t>
            </a: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3. Podpůrné, koordinační a doplňkové pravomoci (čl. 6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ochrana </a:t>
            </a:r>
            <a:r>
              <a:rPr lang="cs-CZ" dirty="0"/>
              <a:t>a zlepšování lidského zdraví</a:t>
            </a:r>
          </a:p>
          <a:p>
            <a:pPr lvl="0"/>
            <a:r>
              <a:rPr lang="cs-CZ" dirty="0"/>
              <a:t>průmysl</a:t>
            </a:r>
          </a:p>
          <a:p>
            <a:pPr lvl="0"/>
            <a:r>
              <a:rPr lang="cs-CZ" dirty="0"/>
              <a:t>kultura</a:t>
            </a:r>
          </a:p>
          <a:p>
            <a:pPr lvl="0"/>
            <a:r>
              <a:rPr lang="cs-CZ" dirty="0"/>
              <a:t>cestovní ruch</a:t>
            </a:r>
          </a:p>
          <a:p>
            <a:pPr lvl="0"/>
            <a:r>
              <a:rPr lang="cs-CZ" dirty="0"/>
              <a:t>všeobecné vzdělávání, odborné </a:t>
            </a:r>
            <a:r>
              <a:rPr lang="cs-CZ" dirty="0" smtClean="0"/>
              <a:t>vzdělávání (školství), </a:t>
            </a:r>
            <a:r>
              <a:rPr lang="cs-CZ" dirty="0"/>
              <a:t>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</a:t>
            </a:r>
            <a:r>
              <a:rPr lang="cs-CZ" dirty="0" smtClean="0"/>
              <a:t>spolupráce</a:t>
            </a:r>
          </a:p>
          <a:p>
            <a:pPr marL="0" indent="0">
              <a:buNone/>
            </a:pPr>
            <a:r>
              <a:rPr lang="cs-CZ" dirty="0" smtClean="0"/>
              <a:t>(jen v rozsahu stanoveném Smlouvami)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dirty="0" smtClean="0"/>
              <a:t>Zvláštní oblast - </a:t>
            </a:r>
            <a:r>
              <a:rPr lang="cs-CZ" dirty="0" err="1"/>
              <a:t>S</a:t>
            </a:r>
            <a:r>
              <a:rPr lang="cs-CZ" dirty="0" err="1" smtClean="0"/>
              <a:t>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Čl. 2 odst. 4: </a:t>
            </a:r>
            <a:r>
              <a:rPr lang="cs-CZ" dirty="0"/>
              <a:t>Unie má v souladu s ustanoveními Smlouvy o Evropské unii pravomoc vymezovat a provádět </a:t>
            </a:r>
            <a:endParaRPr lang="cs-CZ" dirty="0" smtClean="0"/>
          </a:p>
          <a:p>
            <a:pPr marL="0" lvl="0" indent="0">
              <a:buNone/>
            </a:pPr>
            <a:r>
              <a:rPr lang="cs-CZ" b="1" dirty="0" smtClean="0"/>
              <a:t>společnou </a:t>
            </a:r>
            <a:r>
              <a:rPr lang="cs-CZ" b="1" dirty="0"/>
              <a:t>zahraniční a bezpečnostní politiku </a:t>
            </a:r>
            <a:r>
              <a:rPr lang="cs-CZ" dirty="0"/>
              <a:t>včetně postupného vymezení </a:t>
            </a:r>
            <a:r>
              <a:rPr lang="cs-CZ" b="1" dirty="0"/>
              <a:t>společné obranné politiky. </a:t>
            </a:r>
            <a:endParaRPr lang="cs-CZ" b="1" dirty="0" smtClean="0"/>
          </a:p>
          <a:p>
            <a:pPr marL="0" lvl="0" indent="0">
              <a:buNone/>
            </a:pPr>
            <a:r>
              <a:rPr lang="cs-CZ" b="1" smtClean="0"/>
              <a:t>-------------------------------------------------------------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291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Týkají se rozsahu VÝKONU PRAVOMOCÍ, ne jejich vymezení</a:t>
            </a:r>
          </a:p>
          <a:p>
            <a:r>
              <a:rPr lang="cs-CZ" sz="2000" u="sng" dirty="0" smtClean="0"/>
              <a:t>Článek 5 Smlouvy o EU</a:t>
            </a:r>
            <a:endParaRPr lang="cs-CZ" sz="2000" u="sng" dirty="0"/>
          </a:p>
          <a:p>
            <a:r>
              <a:rPr lang="cs-CZ" sz="2400" dirty="0" smtClean="0"/>
              <a:t>3</a:t>
            </a:r>
            <a:r>
              <a:rPr lang="cs-CZ" sz="2400" dirty="0"/>
              <a:t>. Podle </a:t>
            </a:r>
            <a:r>
              <a:rPr lang="cs-CZ" sz="2400" b="1" u="sng" dirty="0">
                <a:solidFill>
                  <a:srgbClr val="FF0000"/>
                </a:solidFill>
              </a:rPr>
              <a:t>zásady </a:t>
            </a:r>
            <a:r>
              <a:rPr lang="cs-CZ" sz="2400" b="1" u="sng" dirty="0" smtClean="0">
                <a:solidFill>
                  <a:srgbClr val="FF0000"/>
                </a:solidFill>
              </a:rPr>
              <a:t>subsidiarity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jedná </a:t>
            </a:r>
            <a:r>
              <a:rPr lang="cs-CZ" sz="2400" dirty="0"/>
              <a:t>Unie v oblastech, které nespadají do její výlučné pravomoci, pouze tehdy a do té míry, </a:t>
            </a:r>
            <a:r>
              <a:rPr lang="cs-CZ" sz="2400" b="1" dirty="0"/>
              <a:t>pokud cílů zamýšlené činnosti nemůže být dosaženo uspokojivě členskými státy</a:t>
            </a:r>
            <a:r>
              <a:rPr lang="cs-CZ" sz="2400" dirty="0"/>
              <a:t> na úrovni ústřední, regionální či místní, ale spíše jich, z důvodu jejího rozsahu či účinků, může být </a:t>
            </a:r>
            <a:r>
              <a:rPr lang="cs-CZ" sz="2400" b="1" dirty="0">
                <a:solidFill>
                  <a:srgbClr val="C00000"/>
                </a:solidFill>
              </a:rPr>
              <a:t>lépe dosaženo na úrovni Unie.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r>
              <a:rPr lang="cs-CZ" sz="2400" i="1" dirty="0" smtClean="0">
                <a:solidFill>
                  <a:srgbClr val="0000CC"/>
                </a:solidFill>
              </a:rPr>
              <a:t>Cíl</a:t>
            </a:r>
            <a:r>
              <a:rPr lang="cs-CZ" sz="2400" i="1" dirty="0">
                <a:solidFill>
                  <a:srgbClr val="0000CC"/>
                </a:solidFill>
              </a:rPr>
              <a:t>: rozhodovat co nejvíce na úrovni nejbližší občanům.</a:t>
            </a:r>
          </a:p>
          <a:p>
            <a:r>
              <a:rPr lang="cs-CZ" sz="2400" dirty="0" smtClean="0"/>
              <a:t>Orgány </a:t>
            </a:r>
            <a:r>
              <a:rPr lang="cs-CZ" sz="2400" dirty="0"/>
              <a:t>Unie uplatňují zásadu subsidiarity v souladu s </a:t>
            </a:r>
            <a:r>
              <a:rPr lang="cs-CZ" sz="2400" b="1" i="1" u="sng" dirty="0"/>
              <a:t>Protokolem o používání zásad subsidiarity a proporcionality.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</a:t>
            </a:r>
            <a:r>
              <a:rPr lang="cs-CZ" sz="2400" dirty="0" smtClean="0"/>
              <a:t>protokolu </a:t>
            </a:r>
            <a:r>
              <a:rPr lang="cs-CZ" sz="2400" b="1" dirty="0" smtClean="0">
                <a:solidFill>
                  <a:srgbClr val="CC6600"/>
                </a:solidFill>
              </a:rPr>
              <a:t>(žlutá a oranžová karta)</a:t>
            </a:r>
            <a:endParaRPr lang="cs-CZ" sz="2400" b="1" dirty="0">
              <a:solidFill>
                <a:srgbClr val="CC6600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Zásada </a:t>
            </a:r>
            <a:r>
              <a:rPr lang="cs-CZ" dirty="0"/>
              <a:t>subsidiarity stanovuje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</a:t>
            </a:r>
            <a:r>
              <a:rPr lang="cs-CZ" dirty="0" smtClean="0"/>
              <a:t>Ve </a:t>
            </a:r>
            <a:r>
              <a:rPr lang="cs-CZ" dirty="0"/>
              <a:t>všech případech </a:t>
            </a:r>
            <a:r>
              <a:rPr lang="cs-CZ" u="sng" dirty="0"/>
              <a:t>smí EU zasáhnout jen tehdy, když je schopná jednat účinněji než členské státy. </a:t>
            </a:r>
            <a:endParaRPr lang="cs-CZ" u="sng" dirty="0" smtClean="0"/>
          </a:p>
          <a:p>
            <a:r>
              <a:rPr lang="cs-CZ" dirty="0" smtClean="0"/>
              <a:t>Protokol:</a:t>
            </a:r>
            <a:endParaRPr lang="cs-CZ" dirty="0"/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aspekty, </a:t>
            </a:r>
            <a:r>
              <a:rPr lang="cs-CZ" dirty="0">
                <a:solidFill>
                  <a:srgbClr val="0000CC"/>
                </a:solidFill>
              </a:rPr>
              <a:t>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výhody?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B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1302</Words>
  <Application>Microsoft Office PowerPoint</Application>
  <PresentationFormat>Předvádění na obrazovce (4:3)</PresentationFormat>
  <Paragraphs>183</Paragraphs>
  <Slides>21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 Unicode MS</vt:lpstr>
      <vt:lpstr>Arial</vt:lpstr>
      <vt:lpstr>Britannic Bold</vt:lpstr>
      <vt:lpstr>Calibri</vt:lpstr>
      <vt:lpstr>Times New Roman</vt:lpstr>
      <vt:lpstr>Motiv systému Office</vt:lpstr>
      <vt:lpstr>Pravomoci EU  301</vt:lpstr>
      <vt:lpstr>Zásada svěřených pravomocí  Typy pravomocí EU</vt:lpstr>
      <vt:lpstr>1. Výlučné pravomoci (čl. 3 SFEU)</vt:lpstr>
      <vt:lpstr>2. Sdílené pravomoci (čl. 4 SFEU)</vt:lpstr>
      <vt:lpstr>2. Sdílené pravomoci - podstata</vt:lpstr>
      <vt:lpstr>3. Podpůrné, koordinační a doplňkové pravomoci (čl. 6 SFEU)</vt:lpstr>
      <vt:lpstr>Zvláštní oblast - SZBP</vt:lpstr>
      <vt:lpstr>Principy subsidiarity a proporcionality</vt:lpstr>
      <vt:lpstr>Principy subsidiarity a proporcionality</vt:lpstr>
      <vt:lpstr>Principy subsidiarity a proporcionality</vt:lpstr>
      <vt:lpstr>„Flexibilita“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Posílená spolupráce  (býv. užší spolupráce)</vt:lpstr>
      <vt:lpstr>Diferenciace</vt:lpstr>
      <vt:lpstr>Důvody</vt:lpstr>
      <vt:lpstr>Podmínky a postup dle Lisabonu:  Podmínky a postup dle Lisabonu: čl. 43-45 SEU, 326-334 SFEU  </vt:lpstr>
      <vt:lpstr>Prameny práva EU</vt:lpstr>
      <vt:lpstr>Prezentace aplikace PowerPoint</vt:lpstr>
      <vt:lpstr>Právo EU jako integrační nástroj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 Týč</cp:lastModifiedBy>
  <cp:revision>35</cp:revision>
  <dcterms:created xsi:type="dcterms:W3CDTF">2014-03-05T12:51:14Z</dcterms:created>
  <dcterms:modified xsi:type="dcterms:W3CDTF">2017-11-09T11:31:06Z</dcterms:modified>
</cp:coreProperties>
</file>