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6"/>
  </p:notesMasterIdLst>
  <p:handoutMasterIdLst>
    <p:handoutMasterId r:id="rId37"/>
  </p:handoutMasterIdLst>
  <p:sldIdLst>
    <p:sldId id="264" r:id="rId3"/>
    <p:sldId id="277" r:id="rId4"/>
    <p:sldId id="313" r:id="rId5"/>
    <p:sldId id="319" r:id="rId6"/>
    <p:sldId id="282" r:id="rId7"/>
    <p:sldId id="289" r:id="rId8"/>
    <p:sldId id="283" r:id="rId9"/>
    <p:sldId id="284" r:id="rId10"/>
    <p:sldId id="290" r:id="rId11"/>
    <p:sldId id="320" r:id="rId12"/>
    <p:sldId id="321" r:id="rId13"/>
    <p:sldId id="303" r:id="rId14"/>
    <p:sldId id="285" r:id="rId15"/>
    <p:sldId id="286" r:id="rId16"/>
    <p:sldId id="287" r:id="rId17"/>
    <p:sldId id="322" r:id="rId18"/>
    <p:sldId id="324" r:id="rId19"/>
    <p:sldId id="323" r:id="rId20"/>
    <p:sldId id="325" r:id="rId21"/>
    <p:sldId id="326" r:id="rId22"/>
    <p:sldId id="293" r:id="rId23"/>
    <p:sldId id="308" r:id="rId24"/>
    <p:sldId id="309" r:id="rId25"/>
    <p:sldId id="310" r:id="rId26"/>
    <p:sldId id="311" r:id="rId27"/>
    <p:sldId id="312" r:id="rId28"/>
    <p:sldId id="294" r:id="rId29"/>
    <p:sldId id="295" r:id="rId30"/>
    <p:sldId id="314" r:id="rId31"/>
    <p:sldId id="315" r:id="rId32"/>
    <p:sldId id="316" r:id="rId33"/>
    <p:sldId id="317" r:id="rId34"/>
    <p:sldId id="266" r:id="rId3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34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FEB66-F22F-40AF-987D-18572B82B3D9}" type="doc">
      <dgm:prSet loTypeId="urn:microsoft.com/office/officeart/2005/8/layout/process4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D941ACC5-6B31-4688-85B3-56C5D9389120}">
      <dgm:prSet custT="1"/>
      <dgm:spPr>
        <a:xfrm rot="10800000">
          <a:off x="0" y="746"/>
          <a:ext cx="7488832" cy="1008685"/>
        </a:xfrm>
        <a:prstGeom prst="upArrowCallout">
          <a:avLst/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cs-CZ" sz="2800" b="1" i="1" dirty="0">
              <a:latin typeface="Calibri"/>
              <a:ea typeface="+mn-ea"/>
              <a:cs typeface="+mn-cs"/>
            </a:rPr>
            <a:t>Stát (správní úřad, vykonavatel veřejné správy)</a:t>
          </a:r>
          <a:endParaRPr lang="cs-CZ" sz="2800" b="1" dirty="0">
            <a:latin typeface="Calibri"/>
            <a:ea typeface="+mn-ea"/>
            <a:cs typeface="+mn-cs"/>
          </a:endParaRPr>
        </a:p>
      </dgm:t>
    </dgm:pt>
    <dgm:pt modelId="{5F3AA6C3-78AB-4E6C-BDD5-C306522161B1}" type="parTrans" cxnId="{B8C93043-3100-4C47-89E1-63243120D463}">
      <dgm:prSet/>
      <dgm:spPr/>
      <dgm:t>
        <a:bodyPr/>
        <a:lstStyle/>
        <a:p>
          <a:endParaRPr lang="cs-CZ"/>
        </a:p>
      </dgm:t>
    </dgm:pt>
    <dgm:pt modelId="{C1DC23E2-C1F2-4E1E-8E17-B6C757C63A06}" type="sibTrans" cxnId="{B8C93043-3100-4C47-89E1-63243120D463}">
      <dgm:prSet/>
      <dgm:spPr/>
      <dgm:t>
        <a:bodyPr/>
        <a:lstStyle/>
        <a:p>
          <a:endParaRPr lang="cs-CZ"/>
        </a:p>
      </dgm:t>
    </dgm:pt>
    <dgm:pt modelId="{8B3175A9-1029-4348-A779-2F2CED260CC7}">
      <dgm:prSet custT="1"/>
      <dgm:spPr>
        <a:xfrm>
          <a:off x="0" y="999594"/>
          <a:ext cx="7488832" cy="655842"/>
        </a:xfrm>
        <a:prstGeom prst="rect">
          <a:avLst/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cs-CZ" sz="2800" b="1" i="1" dirty="0">
              <a:latin typeface="Calibri"/>
              <a:ea typeface="+mn-ea"/>
              <a:cs typeface="+mn-cs"/>
            </a:rPr>
            <a:t>Občan (adresát </a:t>
          </a:r>
          <a:r>
            <a:rPr lang="cs-CZ" sz="2800" b="1" i="1" dirty="0" err="1">
              <a:latin typeface="Calibri"/>
              <a:ea typeface="+mn-ea"/>
              <a:cs typeface="+mn-cs"/>
            </a:rPr>
            <a:t>veřejnosprávního</a:t>
          </a:r>
          <a:r>
            <a:rPr lang="cs-CZ" sz="2800" b="1" i="1" dirty="0">
              <a:latin typeface="Calibri"/>
              <a:ea typeface="+mn-ea"/>
              <a:cs typeface="+mn-cs"/>
            </a:rPr>
            <a:t> působení)</a:t>
          </a:r>
          <a:endParaRPr lang="cs-CZ" sz="2800" b="1" dirty="0">
            <a:latin typeface="Calibri"/>
            <a:ea typeface="+mn-ea"/>
            <a:cs typeface="+mn-cs"/>
          </a:endParaRPr>
        </a:p>
      </dgm:t>
    </dgm:pt>
    <dgm:pt modelId="{E154939E-1552-4F23-8F12-832700594CFB}" type="parTrans" cxnId="{E595A032-5B59-4CF9-BB1E-24B80C76F52C}">
      <dgm:prSet/>
      <dgm:spPr/>
      <dgm:t>
        <a:bodyPr/>
        <a:lstStyle/>
        <a:p>
          <a:endParaRPr lang="cs-CZ"/>
        </a:p>
      </dgm:t>
    </dgm:pt>
    <dgm:pt modelId="{B890B023-7BEE-4442-BC19-B9574F1D0A48}" type="sibTrans" cxnId="{E595A032-5B59-4CF9-BB1E-24B80C76F52C}">
      <dgm:prSet/>
      <dgm:spPr/>
      <dgm:t>
        <a:bodyPr/>
        <a:lstStyle/>
        <a:p>
          <a:endParaRPr lang="cs-CZ"/>
        </a:p>
      </dgm:t>
    </dgm:pt>
    <dgm:pt modelId="{7846B693-2CCE-4CE3-9A48-C982778D6BB8}" type="pres">
      <dgm:prSet presAssocID="{125FEB66-F22F-40AF-987D-18572B82B3D9}" presName="Name0" presStyleCnt="0">
        <dgm:presLayoutVars>
          <dgm:dir/>
          <dgm:animLvl val="lvl"/>
          <dgm:resizeHandles val="exact"/>
        </dgm:presLayoutVars>
      </dgm:prSet>
      <dgm:spPr/>
    </dgm:pt>
    <dgm:pt modelId="{9AE873FF-937E-479D-A6BA-F940CF919A9C}" type="pres">
      <dgm:prSet presAssocID="{8B3175A9-1029-4348-A779-2F2CED260CC7}" presName="boxAndChildren" presStyleCnt="0"/>
      <dgm:spPr/>
    </dgm:pt>
    <dgm:pt modelId="{0A19CD41-D107-424D-936F-A2AB9F74D2DF}" type="pres">
      <dgm:prSet presAssocID="{8B3175A9-1029-4348-A779-2F2CED260CC7}" presName="parentTextBox" presStyleLbl="node1" presStyleIdx="0" presStyleCnt="2"/>
      <dgm:spPr/>
    </dgm:pt>
    <dgm:pt modelId="{373CE9F5-F8F1-453A-A118-BBDF89788596}" type="pres">
      <dgm:prSet presAssocID="{C1DC23E2-C1F2-4E1E-8E17-B6C757C63A06}" presName="sp" presStyleCnt="0"/>
      <dgm:spPr/>
    </dgm:pt>
    <dgm:pt modelId="{C1FC3D84-1271-4E3A-A305-2A3523A61A14}" type="pres">
      <dgm:prSet presAssocID="{D941ACC5-6B31-4688-85B3-56C5D9389120}" presName="arrowAndChildren" presStyleCnt="0"/>
      <dgm:spPr/>
    </dgm:pt>
    <dgm:pt modelId="{D837EA46-F48B-484B-9242-8348A39E6F3D}" type="pres">
      <dgm:prSet presAssocID="{D941ACC5-6B31-4688-85B3-56C5D9389120}" presName="parentTextArrow" presStyleLbl="node1" presStyleIdx="1" presStyleCnt="2"/>
      <dgm:spPr/>
    </dgm:pt>
  </dgm:ptLst>
  <dgm:cxnLst>
    <dgm:cxn modelId="{E595A032-5B59-4CF9-BB1E-24B80C76F52C}" srcId="{125FEB66-F22F-40AF-987D-18572B82B3D9}" destId="{8B3175A9-1029-4348-A779-2F2CED260CC7}" srcOrd="1" destOrd="0" parTransId="{E154939E-1552-4F23-8F12-832700594CFB}" sibTransId="{B890B023-7BEE-4442-BC19-B9574F1D0A48}"/>
    <dgm:cxn modelId="{4D68163A-92A7-4630-BE07-CD80CC400D6E}" type="presOf" srcId="{8B3175A9-1029-4348-A779-2F2CED260CC7}" destId="{0A19CD41-D107-424D-936F-A2AB9F74D2DF}" srcOrd="0" destOrd="0" presId="urn:microsoft.com/office/officeart/2005/8/layout/process4"/>
    <dgm:cxn modelId="{B8C93043-3100-4C47-89E1-63243120D463}" srcId="{125FEB66-F22F-40AF-987D-18572B82B3D9}" destId="{D941ACC5-6B31-4688-85B3-56C5D9389120}" srcOrd="0" destOrd="0" parTransId="{5F3AA6C3-78AB-4E6C-BDD5-C306522161B1}" sibTransId="{C1DC23E2-C1F2-4E1E-8E17-B6C757C63A06}"/>
    <dgm:cxn modelId="{3D88EE9E-0131-472E-86F0-D4AB9350F22C}" type="presOf" srcId="{125FEB66-F22F-40AF-987D-18572B82B3D9}" destId="{7846B693-2CCE-4CE3-9A48-C982778D6BB8}" srcOrd="0" destOrd="0" presId="urn:microsoft.com/office/officeart/2005/8/layout/process4"/>
    <dgm:cxn modelId="{C45DECBC-296E-4D67-B29E-54E9623A6C85}" type="presOf" srcId="{D941ACC5-6B31-4688-85B3-56C5D9389120}" destId="{D837EA46-F48B-484B-9242-8348A39E6F3D}" srcOrd="0" destOrd="0" presId="urn:microsoft.com/office/officeart/2005/8/layout/process4"/>
    <dgm:cxn modelId="{533295A2-ACBF-4387-9777-EE33EA3C11EB}" type="presParOf" srcId="{7846B693-2CCE-4CE3-9A48-C982778D6BB8}" destId="{9AE873FF-937E-479D-A6BA-F940CF919A9C}" srcOrd="0" destOrd="0" presId="urn:microsoft.com/office/officeart/2005/8/layout/process4"/>
    <dgm:cxn modelId="{2F366A25-368D-490F-BA5B-AB283B0D272F}" type="presParOf" srcId="{9AE873FF-937E-479D-A6BA-F940CF919A9C}" destId="{0A19CD41-D107-424D-936F-A2AB9F74D2DF}" srcOrd="0" destOrd="0" presId="urn:microsoft.com/office/officeart/2005/8/layout/process4"/>
    <dgm:cxn modelId="{85F8EDE7-257D-454D-945E-F3F29F007FE7}" type="presParOf" srcId="{7846B693-2CCE-4CE3-9A48-C982778D6BB8}" destId="{373CE9F5-F8F1-453A-A118-BBDF89788596}" srcOrd="1" destOrd="0" presId="urn:microsoft.com/office/officeart/2005/8/layout/process4"/>
    <dgm:cxn modelId="{701A5434-0A2B-4F01-A753-97EC5A9BA207}" type="presParOf" srcId="{7846B693-2CCE-4CE3-9A48-C982778D6BB8}" destId="{C1FC3D84-1271-4E3A-A305-2A3523A61A14}" srcOrd="2" destOrd="0" presId="urn:microsoft.com/office/officeart/2005/8/layout/process4"/>
    <dgm:cxn modelId="{E03A19DE-5ED2-489B-A19F-173F5DECA256}" type="presParOf" srcId="{C1FC3D84-1271-4E3A-A305-2A3523A61A14}" destId="{D837EA46-F48B-484B-9242-8348A39E6F3D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9CD41-D107-424D-936F-A2AB9F74D2DF}">
      <dsp:nvSpPr>
        <dsp:cNvPr id="0" name=""/>
        <dsp:cNvSpPr/>
      </dsp:nvSpPr>
      <dsp:spPr>
        <a:xfrm>
          <a:off x="0" y="827833"/>
          <a:ext cx="8153400" cy="5431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1" kern="1200" dirty="0">
              <a:latin typeface="Calibri"/>
              <a:ea typeface="+mn-ea"/>
              <a:cs typeface="+mn-cs"/>
            </a:rPr>
            <a:t>Občan (adresát </a:t>
          </a:r>
          <a:r>
            <a:rPr lang="cs-CZ" sz="2800" b="1" i="1" kern="1200" dirty="0" err="1">
              <a:latin typeface="Calibri"/>
              <a:ea typeface="+mn-ea"/>
              <a:cs typeface="+mn-cs"/>
            </a:rPr>
            <a:t>veřejnosprávního</a:t>
          </a:r>
          <a:r>
            <a:rPr lang="cs-CZ" sz="2800" b="1" i="1" kern="1200" dirty="0">
              <a:latin typeface="Calibri"/>
              <a:ea typeface="+mn-ea"/>
              <a:cs typeface="+mn-cs"/>
            </a:rPr>
            <a:t> působení)</a:t>
          </a:r>
          <a:endParaRPr lang="cs-CZ" sz="2800" b="1" kern="1200" dirty="0">
            <a:latin typeface="Calibri"/>
            <a:ea typeface="+mn-ea"/>
            <a:cs typeface="+mn-cs"/>
          </a:endParaRPr>
        </a:p>
      </dsp:txBody>
      <dsp:txXfrm>
        <a:off x="0" y="827833"/>
        <a:ext cx="8153400" cy="543148"/>
      </dsp:txXfrm>
    </dsp:sp>
    <dsp:sp modelId="{D837EA46-F48B-484B-9242-8348A39E6F3D}">
      <dsp:nvSpPr>
        <dsp:cNvPr id="0" name=""/>
        <dsp:cNvSpPr/>
      </dsp:nvSpPr>
      <dsp:spPr>
        <a:xfrm rot="10800000">
          <a:off x="0" y="618"/>
          <a:ext cx="8153400" cy="83536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1" kern="1200" dirty="0">
              <a:latin typeface="Calibri"/>
              <a:ea typeface="+mn-ea"/>
              <a:cs typeface="+mn-cs"/>
            </a:rPr>
            <a:t>Stát (správní úřad, vykonavatel veřejné správy)</a:t>
          </a:r>
          <a:endParaRPr lang="cs-CZ" sz="2800" b="1" kern="1200" dirty="0">
            <a:latin typeface="Calibri"/>
            <a:ea typeface="+mn-ea"/>
            <a:cs typeface="+mn-cs"/>
          </a:endParaRPr>
        </a:p>
      </dsp:txBody>
      <dsp:txXfrm rot="10800000">
        <a:off x="0" y="618"/>
        <a:ext cx="8153400" cy="54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cs-CZ" smtClean="0">
                <a:solidFill>
                  <a:schemeClr val="tx2"/>
                </a:solidFill>
              </a:rPr>
              <a:pPr/>
              <a:t>2.10.2017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cs-CZ" smtClean="0">
                <a:solidFill>
                  <a:schemeClr val="tx2"/>
                </a:solidFill>
              </a:rPr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cs-CZ" smtClean="0"/>
              <a:pPr/>
              <a:t>2.10.2017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pPr/>
              <a:t>2.10.2017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pPr/>
              <a:t>2.10.2017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cs-CZ" noProof="0" smtClean="0"/>
              <a:pPr/>
              <a:t>2.10.2017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2.10.2017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2.10.2017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2.10.2017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2.10.2017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pPr/>
              <a:t>2.10.2017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cs-CZ" noProof="0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pPr/>
              <a:t>2.10.2017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cs-CZ" noProof="0" smtClean="0"/>
              <a:pPr/>
              <a:t>2.10.2017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oud.cz/listina-zakladnich-prav-a-svobod/" TargetMode="External"/><Relationship Id="rId2" Type="http://schemas.openxmlformats.org/officeDocument/2006/relationships/hyperlink" Target="http://www.usoud.cz/ustava-ceske-republiky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oud.cz/listina-zakladnich-prav-a-svobod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37012" y="152400"/>
            <a:ext cx="7924800" cy="6400799"/>
          </a:xfrm>
        </p:spPr>
        <p:txBody>
          <a:bodyPr>
            <a:noAutofit/>
          </a:bodyPr>
          <a:lstStyle/>
          <a:p>
            <a:pPr algn="ctr" defTabSz="1216152">
              <a:spcBef>
                <a:spcPts val="0"/>
              </a:spcBef>
            </a:pPr>
            <a:r>
              <a:rPr lang="cs-CZ" sz="2400" dirty="0"/>
              <a:t>BEP302Zk Veřejná správa v ČR a v Evropě</a:t>
            </a:r>
            <a:br>
              <a:rPr lang="cs-CZ" sz="3600" dirty="0"/>
            </a:br>
            <a:br>
              <a:rPr lang="cs-CZ" sz="3600" dirty="0"/>
            </a:br>
            <a:r>
              <a:rPr lang="cs-CZ" sz="3600" b="1" dirty="0"/>
              <a:t>Správní právo – pojem, zařazení, úloha, předmět, systém, prameny.</a:t>
            </a:r>
            <a:br>
              <a:rPr lang="cs-CZ" sz="3600" b="1" dirty="0"/>
            </a:br>
            <a:br>
              <a:rPr lang="cs-CZ" sz="3600" b="1" dirty="0"/>
            </a:br>
            <a:r>
              <a:rPr lang="cs-CZ" sz="3600" b="1" dirty="0"/>
              <a:t>Ústavní základy a právní regulace veřejné správy.</a:t>
            </a:r>
            <a:br>
              <a:rPr lang="cs-CZ" sz="3600" b="1" dirty="0"/>
            </a:br>
            <a:br>
              <a:rPr lang="cs-CZ" sz="3600" b="1" dirty="0"/>
            </a:br>
            <a:r>
              <a:rPr lang="cs-CZ" sz="3600" b="1" dirty="0"/>
              <a:t>Evropské správní právo.</a:t>
            </a:r>
            <a:br>
              <a:rPr lang="cs-CZ" sz="3600" b="1" dirty="0"/>
            </a:br>
            <a:r>
              <a:rPr lang="cs-CZ" sz="2800" dirty="0"/>
              <a:t>(3. 10. 2017)</a:t>
            </a:r>
            <a:br>
              <a:rPr lang="cs-CZ" sz="3600" b="1" dirty="0"/>
            </a:br>
            <a:br>
              <a:rPr lang="cs-CZ" sz="3600" b="1" dirty="0"/>
            </a:br>
            <a:r>
              <a:rPr lang="cs-CZ" sz="2400" dirty="0">
                <a:solidFill>
                  <a:srgbClr val="374C81"/>
                </a:solidFill>
              </a:rPr>
              <a:t>JUDr. Veronika Smutná, Ph.D.</a:t>
            </a:r>
            <a:br>
              <a:rPr lang="cs-CZ" sz="3600" dirty="0">
                <a:solidFill>
                  <a:srgbClr val="374C81"/>
                </a:solidFill>
              </a:rPr>
            </a:br>
            <a:endParaRPr lang="cs-CZ" sz="36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188A6-CB1E-46F8-BD65-BA7F6925B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právo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163845-882E-45BE-AE97-3F7CDED22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27600"/>
          </a:xfrm>
        </p:spPr>
        <p:txBody>
          <a:bodyPr>
            <a:normAutofit/>
          </a:bodyPr>
          <a:lstStyle/>
          <a:p>
            <a:r>
              <a:rPr lang="cs-CZ" sz="3200" dirty="0"/>
              <a:t>zaměřuje se na organizaci a  činnost veřejné správy, vč. některých záruk zákonnosti ve veřejné správě  </a:t>
            </a:r>
          </a:p>
          <a:p>
            <a:r>
              <a:rPr lang="cs-CZ" sz="3200" dirty="0"/>
              <a:t>vnitřně se člení na</a:t>
            </a:r>
          </a:p>
          <a:p>
            <a:pPr lvl="1"/>
            <a:r>
              <a:rPr lang="cs-CZ" sz="2800" dirty="0"/>
              <a:t>správní právo hmotné</a:t>
            </a:r>
          </a:p>
          <a:p>
            <a:pPr lvl="1"/>
            <a:r>
              <a:rPr lang="cs-CZ" sz="2800" dirty="0"/>
              <a:t>správní právo procesní</a:t>
            </a:r>
          </a:p>
          <a:p>
            <a:pPr lvl="1"/>
            <a:r>
              <a:rPr lang="cs-CZ" sz="2800" dirty="0"/>
              <a:t>správní právo organizační a kompetenční</a:t>
            </a:r>
          </a:p>
          <a:p>
            <a:pPr lvl="1"/>
            <a:r>
              <a:rPr lang="cs-CZ" sz="2800" dirty="0"/>
              <a:t>správní právo trestní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1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B151B-9825-4927-BD80-73366663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právo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C39B38-9031-46C4-B06F-050FB1136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právní řád </a:t>
            </a:r>
            <a:r>
              <a:rPr lang="cs-CZ" sz="3200" b="1" dirty="0"/>
              <a:t>výkonné moci </a:t>
            </a:r>
            <a:r>
              <a:rPr lang="cs-CZ" sz="3200" dirty="0"/>
              <a:t>ve sféře veřejné správy</a:t>
            </a:r>
          </a:p>
          <a:p>
            <a:r>
              <a:rPr lang="cs-CZ" sz="3200" dirty="0"/>
              <a:t>veřejná správa jako činnost</a:t>
            </a:r>
          </a:p>
          <a:p>
            <a:pPr lvl="1"/>
            <a:r>
              <a:rPr lang="cs-CZ" sz="2800" dirty="0"/>
              <a:t>Podzákonná</a:t>
            </a:r>
          </a:p>
          <a:p>
            <a:pPr lvl="1"/>
            <a:r>
              <a:rPr lang="cs-CZ" sz="2800" dirty="0"/>
              <a:t>Výkonná</a:t>
            </a:r>
          </a:p>
          <a:p>
            <a:pPr lvl="1"/>
            <a:r>
              <a:rPr lang="cs-CZ" sz="2800" dirty="0"/>
              <a:t>Nařizovací</a:t>
            </a:r>
          </a:p>
        </p:txBody>
      </p:sp>
    </p:spTree>
    <p:extLst>
      <p:ext uri="{BB962C8B-B14F-4D97-AF65-F5344CB8AC3E}">
        <p14:creationId xmlns:p14="http://schemas.microsoft.com/office/powerpoint/2010/main" val="84103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správa v rámci dělby moci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Je realizována </a:t>
            </a:r>
            <a:r>
              <a:rPr lang="cs-CZ" sz="3200" b="1" dirty="0"/>
              <a:t>v rámci moci výkonné</a:t>
            </a:r>
          </a:p>
          <a:p>
            <a:r>
              <a:rPr lang="cs-CZ" sz="3200" dirty="0"/>
              <a:t>Její mantinely jsou určovány </a:t>
            </a:r>
            <a:r>
              <a:rPr lang="cs-CZ" sz="3200" b="1" dirty="0"/>
              <a:t>mocí zákonodárnou</a:t>
            </a:r>
          </a:p>
          <a:p>
            <a:r>
              <a:rPr lang="cs-CZ" sz="3200" dirty="0"/>
              <a:t>Kontrolována je mimo jiné </a:t>
            </a:r>
            <a:r>
              <a:rPr lang="cs-CZ" sz="3200" b="1" dirty="0"/>
              <a:t>mocí soudní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>
                <a:solidFill>
                  <a:srgbClr val="374C81"/>
                </a:solidFill>
              </a:rPr>
              <a:t>Veřejnoprávní vztah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rmAutofit/>
          </a:bodyPr>
          <a:lstStyle/>
          <a:p>
            <a:r>
              <a:rPr lang="cs-CZ" sz="3200" dirty="0"/>
              <a:t>je právní vztah (poměr mezi stranami), který vzniká při realizaci veřejné správy</a:t>
            </a:r>
          </a:p>
          <a:p>
            <a:r>
              <a:rPr lang="cs-CZ" sz="2800" i="1" dirty="0"/>
              <a:t>nadřazený</a:t>
            </a:r>
            <a:r>
              <a:rPr lang="cs-CZ" sz="2800" dirty="0"/>
              <a:t> subjekt jednostranně, závazně určuje </a:t>
            </a:r>
            <a:r>
              <a:rPr lang="cs-CZ" sz="2800" i="1" dirty="0"/>
              <a:t>podřazenému</a:t>
            </a:r>
            <a:r>
              <a:rPr lang="cs-CZ" sz="2800" dirty="0"/>
              <a:t> subjektu, co bude či nebude dělat (a může to vynutit)</a:t>
            </a:r>
          </a:p>
          <a:p>
            <a:endParaRPr lang="cs-CZ" sz="28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979612" y="4343400"/>
          <a:ext cx="81534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délník 6"/>
          <p:cNvSpPr/>
          <p:nvPr/>
        </p:nvSpPr>
        <p:spPr>
          <a:xfrm>
            <a:off x="2055812" y="6096000"/>
            <a:ext cx="806489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cs-CZ" sz="28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Kdo je ve výhodnějším postavení - úřad nebo občan?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>
                <a:solidFill>
                  <a:srgbClr val="374C81"/>
                </a:solidFill>
              </a:rPr>
              <a:t>Veřejnoprávní vztah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3200" b="1" dirty="0"/>
              <a:t>Čl. 2 Ústavy ČR</a:t>
            </a:r>
          </a:p>
          <a:p>
            <a:r>
              <a:rPr lang="cs-CZ" sz="3200" i="1" dirty="0"/>
              <a:t>(3) Státní moc slouží všem občanům a lze ji uplatňovat jen v případech, v mezích a způsoby, které stanoví zákon.</a:t>
            </a:r>
          </a:p>
          <a:p>
            <a:r>
              <a:rPr lang="cs-CZ" sz="3200" i="1" dirty="0"/>
              <a:t>(4) Každý občan může činit, co není zákonem zakázáno, a nikdo nesmí být nucen činit, co zákon neukládá.</a:t>
            </a:r>
          </a:p>
          <a:p>
            <a:pPr>
              <a:buNone/>
            </a:pPr>
            <a:r>
              <a:rPr lang="cs-CZ" sz="3200" b="1" dirty="0"/>
              <a:t>Čl. 2 Listiny základních práv a svobod</a:t>
            </a:r>
          </a:p>
          <a:p>
            <a:r>
              <a:rPr lang="cs-CZ" sz="3200" i="1" dirty="0"/>
              <a:t>(2) Státní moc lze uplatňovat jen v případech a v mezích stanoveným zákonem, a to způsobem, který zákon stanoví.</a:t>
            </a:r>
          </a:p>
          <a:p>
            <a:r>
              <a:rPr lang="cs-CZ" sz="3200" i="1" dirty="0"/>
              <a:t>(3) Každý může činit, co není zákonem zakázáno, a nikdo nesmí být nucen činit, co zákon neukládá.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>
                <a:solidFill>
                  <a:srgbClr val="374C81"/>
                </a:solidFill>
              </a:rPr>
              <a:t>Veřejnoprávní vztah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3200" b="1" dirty="0"/>
              <a:t>Občan</a:t>
            </a:r>
          </a:p>
          <a:p>
            <a:r>
              <a:rPr lang="cs-CZ" sz="3200" dirty="0"/>
              <a:t>může činit vše, co mu zákon nezakazuje</a:t>
            </a:r>
          </a:p>
          <a:p>
            <a:pPr>
              <a:buNone/>
            </a:pPr>
            <a:r>
              <a:rPr lang="cs-CZ" sz="3200" b="1" dirty="0"/>
              <a:t>Úřad</a:t>
            </a:r>
          </a:p>
          <a:p>
            <a:r>
              <a:rPr lang="cs-CZ" sz="3200" dirty="0"/>
              <a:t>může činit jen to, co mu zákon umožňuje (k čemu ho zmocňuje)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1EE4C-0C6F-4AE3-982F-498469E7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maxima (výhrada zákona)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2B8F65-2C52-419E-A333-21FC67C1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Veřejná správa může konat jen</a:t>
            </a:r>
          </a:p>
          <a:p>
            <a:pPr lvl="1"/>
            <a:r>
              <a:rPr lang="cs-CZ" sz="3200" dirty="0"/>
              <a:t>na základě zákona (působnost, pravomoc)</a:t>
            </a:r>
          </a:p>
          <a:p>
            <a:pPr lvl="1"/>
            <a:r>
              <a:rPr lang="cs-CZ" sz="3200" dirty="0"/>
              <a:t>v jeho mezích (hmotněprávní základ)</a:t>
            </a:r>
          </a:p>
          <a:p>
            <a:pPr lvl="1"/>
            <a:r>
              <a:rPr lang="cs-CZ" sz="3200" dirty="0"/>
              <a:t>stanoveným způsobem (forma, procedura)</a:t>
            </a:r>
          </a:p>
          <a:p>
            <a:pPr lvl="1"/>
            <a:endParaRPr lang="cs-CZ" sz="3200" dirty="0"/>
          </a:p>
          <a:p>
            <a:r>
              <a:rPr lang="cs-CZ" sz="3600" dirty="0"/>
              <a:t>Příklad: vyloučení ze studia na VŠ (MU)</a:t>
            </a:r>
          </a:p>
        </p:txBody>
      </p:sp>
    </p:spTree>
    <p:extLst>
      <p:ext uri="{BB962C8B-B14F-4D97-AF65-F5344CB8AC3E}">
        <p14:creationId xmlns:p14="http://schemas.microsoft.com/office/powerpoint/2010/main" val="8213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5A4E9-16AD-424A-99F6-0F171E32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Vyloučení ze studia na VŠ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48B54B-E810-49D4-B665-B52385C9D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§ 64 zákona o vysokých školách (ZVŠ)</a:t>
            </a:r>
          </a:p>
          <a:p>
            <a:pPr marL="0" indent="0">
              <a:buNone/>
            </a:pPr>
            <a:r>
              <a:rPr lang="cs-CZ" i="1" dirty="0"/>
              <a:t>Disciplinárním přestupkem je zaviněné porušení povinností stanovených právními předpisy nebo vnitřními předpisy vysoké školy a jejích součástí.</a:t>
            </a:r>
          </a:p>
          <a:p>
            <a:r>
              <a:rPr lang="cs-CZ" b="1" dirty="0"/>
              <a:t>§ 65 ZVŠ</a:t>
            </a:r>
          </a:p>
          <a:p>
            <a:pPr marL="0" indent="0">
              <a:buNone/>
            </a:pPr>
            <a:r>
              <a:rPr lang="cs-CZ" i="1" dirty="0"/>
              <a:t>(1) Za disciplinární přestupek lze uložit některou z následujících sankcí:</a:t>
            </a:r>
          </a:p>
          <a:p>
            <a:pPr marL="0" indent="0">
              <a:buNone/>
            </a:pPr>
            <a:r>
              <a:rPr lang="cs-CZ" i="1" dirty="0"/>
              <a:t>a) napomenutí,</a:t>
            </a:r>
          </a:p>
          <a:p>
            <a:pPr marL="0" indent="0">
              <a:buNone/>
            </a:pPr>
            <a:r>
              <a:rPr lang="cs-CZ" i="1" dirty="0"/>
              <a:t>b) podmíněné vyloučení ze studia se stanovením lhůty a podmínek k osvědčení,</a:t>
            </a:r>
          </a:p>
          <a:p>
            <a:pPr marL="0" indent="0">
              <a:buNone/>
            </a:pPr>
            <a:r>
              <a:rPr lang="cs-CZ" i="1" dirty="0"/>
              <a:t>c) </a:t>
            </a:r>
            <a:r>
              <a:rPr lang="cs-CZ" b="1" i="1" dirty="0"/>
              <a:t>vyloučení ze studia.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47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D21A0-2126-40A5-B450-DC84BBEA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základě zákona </a:t>
            </a:r>
            <a:r>
              <a:rPr lang="cs-CZ" sz="2800" dirty="0"/>
              <a:t>(působnost, pravomoc)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8FA81A-5BA6-4562-A1F6-65C149EE5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473200"/>
            <a:ext cx="11506200" cy="5384800"/>
          </a:xfrm>
        </p:spPr>
        <p:txBody>
          <a:bodyPr>
            <a:normAutofit/>
          </a:bodyPr>
          <a:lstStyle/>
          <a:p>
            <a:r>
              <a:rPr lang="cs-CZ" sz="2000" b="1" dirty="0"/>
              <a:t>§ 56 odst. 3 ZVŠ</a:t>
            </a:r>
          </a:p>
          <a:p>
            <a:pPr marL="0" indent="0">
              <a:buNone/>
            </a:pPr>
            <a:r>
              <a:rPr lang="cs-CZ" sz="2000" b="1" i="1" dirty="0"/>
              <a:t>O ukončení studia podle odstavce 1 písm. h) </a:t>
            </a:r>
            <a:r>
              <a:rPr lang="cs-CZ" sz="2000" i="1" dirty="0"/>
              <a:t>nebo přerušení studia podle § 54 </a:t>
            </a:r>
            <a:r>
              <a:rPr lang="cs-CZ" sz="2000" b="1" i="1" dirty="0"/>
              <a:t>rozhodují orgány uvedené v § 50 odst. 2 a 3</a:t>
            </a:r>
            <a:r>
              <a:rPr lang="cs-CZ" sz="2000" i="1" dirty="0"/>
              <a:t>; na rozhodování se vztahuje § 50 odst. 4 až 6 obdobně, přičemž účastníkem řízení je pouze osoba, o jejíž studium jde.</a:t>
            </a:r>
          </a:p>
          <a:p>
            <a:r>
              <a:rPr lang="cs-CZ" sz="2000" b="1" dirty="0"/>
              <a:t>§ 56 odst. 1 písm. h)</a:t>
            </a:r>
          </a:p>
          <a:p>
            <a:pPr marL="0" indent="0">
              <a:buNone/>
            </a:pPr>
            <a:r>
              <a:rPr lang="pl-PL" sz="2000" i="1" dirty="0"/>
              <a:t>Studium se dále ukončuje ... </a:t>
            </a:r>
            <a:r>
              <a:rPr lang="pl-PL" sz="2000" b="1" i="1" dirty="0"/>
              <a:t>vyloučením ze studia</a:t>
            </a:r>
            <a:r>
              <a:rPr lang="pl-PL" sz="2000" i="1" dirty="0"/>
              <a:t> podle § 65 odst. 1 písm. c) nebo podle § 67.</a:t>
            </a:r>
          </a:p>
          <a:p>
            <a:r>
              <a:rPr lang="cs-CZ" sz="2000" b="1" dirty="0"/>
              <a:t>§ 65 ZVŠ odst. 1 písm. c)</a:t>
            </a:r>
          </a:p>
          <a:p>
            <a:pPr marL="0" indent="0">
              <a:buNone/>
            </a:pPr>
            <a:r>
              <a:rPr lang="cs-CZ" sz="2000" b="1" i="1" dirty="0"/>
              <a:t>Za disciplinární přestupek </a:t>
            </a:r>
            <a:r>
              <a:rPr lang="cs-CZ" sz="2000" i="1" dirty="0"/>
              <a:t>lze uložit některou z následujících sankcí: … vyloučení ze studia.</a:t>
            </a:r>
          </a:p>
          <a:p>
            <a:r>
              <a:rPr lang="cs-CZ" sz="2000" b="1" i="1" dirty="0"/>
              <a:t>§ 50 odst. 2</a:t>
            </a:r>
          </a:p>
          <a:p>
            <a:pPr marL="0" indent="0">
              <a:buNone/>
            </a:pPr>
            <a:r>
              <a:rPr lang="cs-CZ" sz="2000" dirty="0"/>
              <a:t>O přijetí ke studiu ve studijním programu, který uskutečňuje fakulta, rozhoduje děkan fakulty. O přijetí ke studiu ve studijním programu, který uskutečňuje vysoká škola, rozhoduje rektor.</a:t>
            </a:r>
          </a:p>
        </p:txBody>
      </p:sp>
    </p:spTree>
    <p:extLst>
      <p:ext uri="{BB962C8B-B14F-4D97-AF65-F5344CB8AC3E}">
        <p14:creationId xmlns:p14="http://schemas.microsoft.com/office/powerpoint/2010/main" val="17717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ACDBE-CC03-4FD2-BA5E-438B8339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mezích zákona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7A5319-2A51-4D56-830C-4ED3220E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1701800"/>
            <a:ext cx="11277599" cy="4851400"/>
          </a:xfrm>
        </p:spPr>
        <p:txBody>
          <a:bodyPr>
            <a:normAutofit lnSpcReduction="10000"/>
          </a:bodyPr>
          <a:lstStyle/>
          <a:p>
            <a:r>
              <a:rPr lang="cs-CZ" sz="2800" b="1" dirty="0"/>
              <a:t>§ 65 ZVŠ</a:t>
            </a:r>
          </a:p>
          <a:p>
            <a:pPr marL="0" indent="0">
              <a:buNone/>
            </a:pPr>
            <a:r>
              <a:rPr lang="cs-CZ" sz="2800" i="1" dirty="0"/>
              <a:t>(1) </a:t>
            </a:r>
            <a:r>
              <a:rPr lang="cs-CZ" sz="2800" b="1" i="1" dirty="0"/>
              <a:t>Za disciplinární přestupek </a:t>
            </a:r>
            <a:r>
              <a:rPr lang="cs-CZ" sz="2800" i="1" dirty="0"/>
              <a:t>lze uložit některou z následujících sankcí</a:t>
            </a:r>
          </a:p>
          <a:p>
            <a:pPr marL="0" indent="0">
              <a:buNone/>
            </a:pPr>
            <a:r>
              <a:rPr lang="cs-CZ" sz="2800" i="1" dirty="0"/>
              <a:t>c) </a:t>
            </a:r>
            <a:r>
              <a:rPr lang="cs-CZ" sz="2800" b="1" i="1" dirty="0"/>
              <a:t>vyloučení ze studia</a:t>
            </a:r>
            <a:r>
              <a:rPr lang="cs-CZ" sz="2800" i="1" dirty="0"/>
              <a:t>.</a:t>
            </a:r>
          </a:p>
          <a:p>
            <a:pPr marL="0" indent="0">
              <a:buNone/>
            </a:pPr>
            <a:r>
              <a:rPr lang="cs-CZ" sz="2800" i="1" dirty="0"/>
              <a:t>(3) Při ukládání sankcí se přihlíží k charakteru jednání, jímž byl disciplinární přestupek spáchán, k okolnostem, za nichž k němu došlo, ke způsobeným následkům, k míře zavinění, jakož i k dosavadnímu chování studenta, který se disciplinárního přestupku dopustil, a k projevené snaze o nápravu jeho následků. </a:t>
            </a:r>
            <a:r>
              <a:rPr lang="cs-CZ" sz="2800" b="1" i="1" dirty="0"/>
              <a:t>Vyloučit ze studia lze pouze v případě úmyslného spáchání disciplinárního přestupku.</a:t>
            </a:r>
          </a:p>
        </p:txBody>
      </p:sp>
    </p:spTree>
    <p:extLst>
      <p:ext uri="{BB962C8B-B14F-4D97-AF65-F5344CB8AC3E}">
        <p14:creationId xmlns:p14="http://schemas.microsoft.com/office/powerpoint/2010/main" val="29560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9777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>
                <a:solidFill>
                  <a:srgbClr val="374C81"/>
                </a:solidFill>
              </a:rPr>
              <a:t>Právo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47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3200" dirty="0"/>
              <a:t>= regulativní systém (podobně jako morálka či náboženství), vynutitelný „silou“ (veřejnou mocí)</a:t>
            </a:r>
          </a:p>
          <a:p>
            <a:pPr>
              <a:buNone/>
            </a:pPr>
            <a:r>
              <a:rPr lang="cs-CZ" sz="3200" dirty="0"/>
              <a:t>≠ spravedlnost, ke spravedlnosti by ale mělo směřovat</a:t>
            </a:r>
          </a:p>
          <a:p>
            <a:pPr>
              <a:buFontTx/>
              <a:buChar char="-"/>
            </a:pPr>
            <a:r>
              <a:rPr lang="cs-CZ" sz="3200" dirty="0"/>
              <a:t>je systémem </a:t>
            </a:r>
            <a:r>
              <a:rPr lang="cs-CZ" sz="3200" b="1" i="1" dirty="0"/>
              <a:t>právních norem</a:t>
            </a:r>
            <a:r>
              <a:rPr lang="cs-CZ" sz="3200" b="1" dirty="0"/>
              <a:t> </a:t>
            </a:r>
            <a:r>
              <a:rPr lang="cs-CZ" sz="3200" dirty="0"/>
              <a:t>(závazných pravidel chování)</a:t>
            </a:r>
          </a:p>
          <a:p>
            <a:pPr>
              <a:buFontTx/>
              <a:buChar char="-"/>
            </a:pPr>
            <a:r>
              <a:rPr lang="cs-CZ" sz="3200" dirty="0"/>
              <a:t>podle okruhu vztahů se člení na různá odvětví </a:t>
            </a:r>
          </a:p>
        </p:txBody>
      </p:sp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40203-00D1-4E25-820D-743AE9B5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Způsobem zákonem stanoveným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7788F7-8A87-4F39-A872-54C750A35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701800"/>
            <a:ext cx="11277599" cy="5003800"/>
          </a:xfrm>
        </p:spPr>
        <p:txBody>
          <a:bodyPr>
            <a:normAutofit/>
          </a:bodyPr>
          <a:lstStyle/>
          <a:p>
            <a:r>
              <a:rPr lang="cs-CZ" b="1" dirty="0"/>
              <a:t>§ 69 odst. 1 ZVŠ</a:t>
            </a:r>
          </a:p>
          <a:p>
            <a:pPr marL="0" indent="0">
              <a:buNone/>
            </a:pPr>
            <a:r>
              <a:rPr lang="cs-CZ" i="1" dirty="0"/>
              <a:t>Disciplinární řízení zahajuje </a:t>
            </a:r>
            <a:r>
              <a:rPr lang="cs-CZ" b="1" i="1" dirty="0"/>
              <a:t>disciplinární komise </a:t>
            </a:r>
            <a:r>
              <a:rPr lang="cs-CZ" i="1" dirty="0"/>
              <a:t>veřejné vysoké školy na </a:t>
            </a:r>
            <a:r>
              <a:rPr lang="cs-CZ" b="1" i="1" dirty="0"/>
              <a:t>návrh … děkana</a:t>
            </a:r>
            <a:r>
              <a:rPr lang="cs-CZ" i="1" dirty="0"/>
              <a:t>, jestliže jde o projednání disciplinárního přestupku studenta, který je zapsán na fakultě. </a:t>
            </a:r>
            <a:r>
              <a:rPr lang="cs-CZ" b="1" i="1" dirty="0"/>
              <a:t>Návrh obsahuje </a:t>
            </a:r>
            <a:r>
              <a:rPr lang="cs-CZ" i="1" dirty="0"/>
              <a:t>popis skutku, popřípadě navrhované důkazy, o které se opírá, jakož i zdůvodnění, proč je ve skutku spatřován disciplinární přestupek. Disciplinární řízení je zahájeno </a:t>
            </a:r>
            <a:r>
              <a:rPr lang="cs-CZ" b="1" i="1" dirty="0"/>
              <a:t>seznámením studenta s návrhem</a:t>
            </a:r>
            <a:r>
              <a:rPr lang="cs-CZ" i="1" dirty="0"/>
              <a:t>. O disciplinárním přestupku se koná </a:t>
            </a:r>
            <a:r>
              <a:rPr lang="cs-CZ" b="1" i="1" dirty="0"/>
              <a:t>ústní jednání za přítomnosti studenta</a:t>
            </a:r>
            <a:r>
              <a:rPr lang="cs-CZ" i="1" dirty="0"/>
              <a:t>. V nepřítomnosti studenta lze ústní jednání konat pouze v případě, že se k němu nedostaví bez omluvy, ačkoli byl řádně pozván. Rektor nebo děkan </a:t>
            </a:r>
            <a:r>
              <a:rPr lang="cs-CZ" b="1" i="1" dirty="0"/>
              <a:t>nemohou uložit přísnější sankci</a:t>
            </a:r>
            <a:r>
              <a:rPr lang="cs-CZ" i="1" dirty="0"/>
              <a:t>, než navrhla disciplinární komise.</a:t>
            </a:r>
          </a:p>
          <a:p>
            <a:r>
              <a:rPr lang="cs-CZ" b="1" dirty="0"/>
              <a:t>a další </a:t>
            </a:r>
            <a:r>
              <a:rPr lang="cs-CZ" dirty="0"/>
              <a:t>(§ 68 ZVŠ, příslušná ustanovení správního řádu)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0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5585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>
                <a:solidFill>
                  <a:srgbClr val="374C81"/>
                </a:solidFill>
              </a:rPr>
              <a:t>Ústavní základy veřejné správy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/>
              <a:t>Vymezení činnosti (zejména)</a:t>
            </a:r>
          </a:p>
          <a:p>
            <a:r>
              <a:rPr lang="cs-CZ" sz="2800" dirty="0"/>
              <a:t>ústavní maxima (výhrada zákona), (soudní) kontrola</a:t>
            </a:r>
          </a:p>
          <a:p>
            <a:r>
              <a:rPr lang="cs-CZ" sz="2800" dirty="0"/>
              <a:t>základní pravidla pro podzákonnou </a:t>
            </a:r>
            <a:r>
              <a:rPr lang="cs-CZ" sz="2800" dirty="0" err="1"/>
              <a:t>normotvorbu</a:t>
            </a:r>
            <a:endParaRPr lang="cs-CZ" sz="2800" dirty="0"/>
          </a:p>
          <a:p>
            <a:r>
              <a:rPr lang="cs-CZ" sz="2800" dirty="0"/>
              <a:t>okruh činností (Listina)</a:t>
            </a:r>
          </a:p>
          <a:p>
            <a:pPr>
              <a:buNone/>
            </a:pPr>
            <a:r>
              <a:rPr lang="cs-CZ" sz="2800" b="1" dirty="0"/>
              <a:t>Vymezení organizace (zejména)</a:t>
            </a:r>
          </a:p>
          <a:p>
            <a:r>
              <a:rPr lang="cs-CZ" sz="2800" dirty="0"/>
              <a:t>základní orgány moci výkonné</a:t>
            </a:r>
          </a:p>
          <a:p>
            <a:r>
              <a:rPr lang="cs-CZ" sz="2800" dirty="0"/>
              <a:t>územní samospráva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Ústavní maxima (výhrada zákona)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447800"/>
            <a:ext cx="10808293" cy="514985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sz="2800" b="1" dirty="0"/>
              <a:t>Čl. 2 Ústavy ČR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i="1" dirty="0"/>
              <a:t>(3) Státní moc slouží všem občanům a lze ji uplatňovat jen v případech, v mezích a způsoby, které stanoví zákon.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i="1" dirty="0"/>
              <a:t>(4) Každý občan může činit, co není zákonem zakázáno, a nikdo nesmí být nucen činit, co zákon neukládá.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sz="2800" b="1" dirty="0"/>
              <a:t>Čl. 2 Listiny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i="1" dirty="0"/>
              <a:t>(2) Státní moc lze uplatňovat jen v případech a v mezích stanoveným zákonem, a to způsobem, který zákon stanoví.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i="1" dirty="0"/>
              <a:t>(3) Každý může činit, co není zákonem zakázáno, a nikdo nesmí být nucen činit, co zákon neukládá.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Soudní kontrola (a náhrada škody)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447800"/>
            <a:ext cx="10808293" cy="5149850"/>
          </a:xfrm>
        </p:spPr>
        <p:txBody>
          <a:bodyPr>
            <a:noAutofit/>
          </a:bodyPr>
          <a:lstStyle/>
          <a:p>
            <a:pPr marL="365760" indent="-283464">
              <a:buNone/>
              <a:defRPr/>
            </a:pPr>
            <a:r>
              <a:rPr lang="cs-CZ" sz="2800" b="1" dirty="0"/>
              <a:t>Čl. 36 Listiny</a:t>
            </a:r>
          </a:p>
          <a:p>
            <a:pPr marL="365760" indent="-283464">
              <a:buNone/>
              <a:defRPr/>
            </a:pPr>
            <a:r>
              <a:rPr lang="cs-CZ" sz="2800" i="1" dirty="0"/>
              <a:t>(1) Každý se může domáhat stanoveným postupem svého práva u nezávislého a nestranného soudu a ve stanovených případech u jiného orgánu.</a:t>
            </a:r>
          </a:p>
          <a:p>
            <a:pPr marL="365760" indent="-283464">
              <a:buNone/>
              <a:defRPr/>
            </a:pPr>
            <a:r>
              <a:rPr lang="cs-CZ" sz="2800" i="1" dirty="0"/>
              <a:t>(3) Každý má právo na náhradu škody způsobené mu nezákonným rozhodnutím soudu, m. jiného státního orgánu či orgánu veřejné správy nebo nesprávným úředním postupem.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768304" cy="1397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Úst. východiska </a:t>
            </a:r>
            <a:r>
              <a:rPr lang="cs-CZ" dirty="0" err="1"/>
              <a:t>podzák</a:t>
            </a:r>
            <a:r>
              <a:rPr lang="cs-CZ" dirty="0"/>
              <a:t>. </a:t>
            </a:r>
            <a:r>
              <a:rPr lang="cs-CZ" dirty="0" err="1"/>
              <a:t>normotvorby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447800"/>
            <a:ext cx="10808293" cy="514985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sz="2800" b="1" dirty="0"/>
              <a:t>Čl. 78 Ústavy</a:t>
            </a:r>
          </a:p>
          <a:p>
            <a:pPr marL="365760" indent="-283464">
              <a:buNone/>
              <a:defRPr/>
            </a:pPr>
            <a:r>
              <a:rPr lang="cs-CZ" i="1" dirty="0"/>
              <a:t>K provedení zákona a v jeho mezích je vláda oprávněna vydávat nařízení. Nařízení podepisuje předseda vlády a příslušný člen vlády.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sz="2800" b="1" dirty="0"/>
              <a:t>Čl. 79 Ústavy</a:t>
            </a:r>
          </a:p>
          <a:p>
            <a:pPr marL="365760" indent="-283464">
              <a:buNone/>
              <a:defRPr/>
            </a:pPr>
            <a:r>
              <a:rPr lang="cs-CZ" i="1" dirty="0"/>
              <a:t>(3) Ministerstva, jiné správní úřady a orgány územní samosprávy mohou na základě a v mezích zákona vydávat právní předpisy, jsou-li k tomu zákonem zmocněny.</a:t>
            </a:r>
          </a:p>
          <a:p>
            <a:pPr marL="365760" indent="-283464">
              <a:buNone/>
              <a:defRPr/>
            </a:pPr>
            <a:r>
              <a:rPr lang="cs-CZ" sz="2800" b="1" dirty="0"/>
              <a:t>Čl. 104 Ústavy</a:t>
            </a:r>
          </a:p>
          <a:p>
            <a:pPr marL="365760" indent="-283464">
              <a:buNone/>
              <a:defRPr/>
            </a:pPr>
            <a:r>
              <a:rPr lang="cs-CZ" i="1" dirty="0"/>
              <a:t>(3) Zastupitelstva mohou v mezích své působnosti vydávat obecně závazné vyhlášky.</a:t>
            </a:r>
          </a:p>
          <a:p>
            <a:pPr marL="365760" indent="-283464">
              <a:buNone/>
              <a:defRPr/>
            </a:pP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768304" cy="1397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Základní orgány moci výkonné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447800"/>
            <a:ext cx="10808293" cy="514985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sz="2800" b="1" dirty="0"/>
              <a:t>Hlava třetí (čl. 54 – 80) Ústavy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- postavení (vč. ustavení)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- vztah k jiným orgánům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- vybrané kompetence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b="1" i="1" dirty="0"/>
              <a:t>- prezident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b="1" i="1" dirty="0"/>
              <a:t>- vláda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i="1" dirty="0"/>
              <a:t>- podmínky zřízení ministerstev a jiných správních úřadů (čl. 79)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i="1" dirty="0"/>
              <a:t>- postavení státních zaměstnanců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i="1" dirty="0"/>
              <a:t>- postavení státního zastupitelství</a:t>
            </a:r>
          </a:p>
          <a:p>
            <a:pPr marL="365760" indent="-283464">
              <a:buNone/>
              <a:defRPr/>
            </a:pP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768304" cy="1397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Územní samospráva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447800"/>
            <a:ext cx="10808293" cy="514985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sz="2800" b="1" dirty="0"/>
              <a:t>Hlava sedmá (čl. 99 – 105) Ústavy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- členění na obce a kraje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- právo na samosprávu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- základní postavení obce a kraje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- postavení zastupitelstva</a:t>
            </a:r>
          </a:p>
          <a:p>
            <a:pPr marL="365760" indent="-283464">
              <a:buNone/>
              <a:defRPr/>
            </a:pPr>
            <a:r>
              <a:rPr lang="cs-CZ" sz="2800" b="1" dirty="0"/>
              <a:t>Ústavní zákon č. 347/1997 Sb., o vytvoření vyšších územních samosprávných celků</a:t>
            </a:r>
          </a:p>
          <a:p>
            <a:pPr marL="365760" indent="-283464">
              <a:buNone/>
              <a:defRPr/>
            </a:pPr>
            <a:r>
              <a:rPr lang="cs-CZ" dirty="0"/>
              <a:t>- zřízení a vymezení krajů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634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>
                <a:solidFill>
                  <a:srgbClr val="374C81"/>
                </a:solidFill>
              </a:rPr>
              <a:t>Zákonný základ veřejné správy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5003800"/>
          </a:xfrm>
        </p:spPr>
        <p:txBody>
          <a:bodyPr>
            <a:noAutofit/>
          </a:bodyPr>
          <a:lstStyle/>
          <a:p>
            <a:pPr marL="514350" indent="-514350"/>
            <a:r>
              <a:rPr lang="cs-CZ" sz="2800" dirty="0"/>
              <a:t>Správní právo není kodifikované</a:t>
            </a:r>
          </a:p>
          <a:p>
            <a:pPr marL="514350" indent="-514350"/>
            <a:r>
              <a:rPr lang="cs-CZ" sz="2800" dirty="0"/>
              <a:t>Vybrané stěžejní předpisy pro činnost</a:t>
            </a:r>
          </a:p>
          <a:p>
            <a:pPr marL="940995" lvl="1" indent="-514350"/>
            <a:r>
              <a:rPr lang="cs-CZ" sz="2400" dirty="0"/>
              <a:t>Správní řád</a:t>
            </a:r>
          </a:p>
          <a:p>
            <a:pPr marL="940995" lvl="1" indent="-514350"/>
            <a:r>
              <a:rPr lang="cs-CZ" sz="2400" dirty="0"/>
              <a:t>Zákon o přestupcích</a:t>
            </a:r>
          </a:p>
          <a:p>
            <a:pPr marL="514350" indent="-514350"/>
            <a:r>
              <a:rPr lang="cs-CZ" sz="2800" dirty="0"/>
              <a:t>Vybrané stěžejní předpisy pro organizaci</a:t>
            </a:r>
          </a:p>
          <a:p>
            <a:pPr marL="940995" lvl="1" indent="-514350"/>
            <a:r>
              <a:rPr lang="cs-CZ" sz="2400" dirty="0"/>
              <a:t>Kompetenční zákon</a:t>
            </a:r>
          </a:p>
          <a:p>
            <a:pPr marL="940995" lvl="1" indent="-514350"/>
            <a:r>
              <a:rPr lang="cs-CZ" sz="2400" dirty="0"/>
              <a:t>Zákon o obcích, o krajích, o hlavním městě Praze</a:t>
            </a:r>
          </a:p>
          <a:p>
            <a:pPr marL="514350" indent="-514350"/>
            <a:r>
              <a:rPr lang="cs-CZ" sz="2800" dirty="0"/>
              <a:t>Zmocňující ustanovení předpisů</a:t>
            </a:r>
          </a:p>
          <a:p>
            <a:pPr marL="514350" indent="-514350"/>
            <a:r>
              <a:rPr lang="cs-CZ" sz="2800" dirty="0"/>
              <a:t>Zvláštní zákony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>
                <a:solidFill>
                  <a:srgbClr val="374C81"/>
                </a:solidFill>
              </a:rPr>
              <a:t>Podzákonné předpisy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Autofit/>
          </a:bodyPr>
          <a:lstStyle/>
          <a:p>
            <a:r>
              <a:rPr lang="cs-CZ" sz="2800" dirty="0"/>
              <a:t>Nařízení vlády</a:t>
            </a:r>
          </a:p>
          <a:p>
            <a:r>
              <a:rPr lang="cs-CZ" sz="2800" dirty="0"/>
              <a:t>Vyhlášky ministerstev a jiných ústředních orgánů</a:t>
            </a:r>
          </a:p>
          <a:p>
            <a:r>
              <a:rPr lang="cs-CZ" sz="2800" dirty="0"/>
              <a:t>Obecně závazné vyhlášky obcí a krajů</a:t>
            </a:r>
          </a:p>
          <a:p>
            <a:r>
              <a:rPr lang="cs-CZ" sz="2800" dirty="0"/>
              <a:t>Nařízení obcí a krajů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CF9C4-4855-4B3B-9D74-6228FEAB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správní právo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81B3E8-C1C3-4D5F-9EED-F632DE9B3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Evropský rozměr správního práva</a:t>
            </a:r>
          </a:p>
          <a:p>
            <a:r>
              <a:rPr lang="cs-CZ" sz="3200" dirty="0"/>
              <a:t>3 rozměry:</a:t>
            </a:r>
          </a:p>
          <a:p>
            <a:pPr marL="883845" lvl="1" indent="-457200">
              <a:buFont typeface="+mj-lt"/>
              <a:buAutoNum type="arabicPeriod"/>
            </a:pPr>
            <a:r>
              <a:rPr lang="cs-CZ" sz="2800" i="1" dirty="0"/>
              <a:t>správní právo Evropské unie</a:t>
            </a:r>
          </a:p>
          <a:p>
            <a:pPr marL="883845" lvl="1" indent="-457200">
              <a:buFont typeface="+mj-lt"/>
              <a:buAutoNum type="arabicPeriod"/>
            </a:pPr>
            <a:r>
              <a:rPr lang="cs-CZ" sz="2800" i="1" dirty="0"/>
              <a:t>právo společného právního prostoru</a:t>
            </a:r>
          </a:p>
          <a:p>
            <a:pPr marL="883845" lvl="1" indent="-457200">
              <a:buFont typeface="+mj-lt"/>
              <a:buAutoNum type="arabicPeriod"/>
            </a:pPr>
            <a:r>
              <a:rPr lang="cs-CZ" sz="2800" i="1" dirty="0"/>
              <a:t>správní právo společné evropským demokratickým státům (ius </a:t>
            </a:r>
            <a:r>
              <a:rPr lang="cs-CZ" sz="2800" i="1" dirty="0" err="1"/>
              <a:t>commune</a:t>
            </a:r>
            <a:r>
              <a:rPr lang="cs-CZ" sz="28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180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D5C4E-A429-4CE1-9DF1-4E8B24A9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odvětví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91D2FC-5692-468F-B3FD-B43ADB2A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Občanské právo</a:t>
            </a:r>
          </a:p>
          <a:p>
            <a:r>
              <a:rPr lang="cs-CZ" sz="3200" dirty="0"/>
              <a:t>Rodinné právo</a:t>
            </a:r>
          </a:p>
          <a:p>
            <a:r>
              <a:rPr lang="cs-CZ" sz="3200" dirty="0"/>
              <a:t>Obchodní právo</a:t>
            </a:r>
          </a:p>
          <a:p>
            <a:r>
              <a:rPr lang="cs-CZ" sz="3200" dirty="0"/>
              <a:t>Trestní právo</a:t>
            </a:r>
          </a:p>
          <a:p>
            <a:r>
              <a:rPr lang="cs-CZ" sz="3200" b="1" dirty="0"/>
              <a:t>Správní právo</a:t>
            </a:r>
          </a:p>
          <a:p>
            <a:pPr lvl="1"/>
            <a:r>
              <a:rPr lang="cs-CZ" sz="2800" dirty="0"/>
              <a:t>Souhrn právních norem upravujících vztahy související s výkonem </a:t>
            </a:r>
            <a:r>
              <a:rPr lang="cs-CZ" sz="2800" u="sng" dirty="0"/>
              <a:t>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34702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C4F2B-B68E-412D-967D-78FB0744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právo Evropské unie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A668BA-0777-47D6-9DF1-53EC9BA79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99000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3200" dirty="0"/>
              <a:t>součást práva EU</a:t>
            </a:r>
          </a:p>
          <a:p>
            <a:r>
              <a:rPr lang="cs-CZ" altLang="cs-CZ" sz="3200" dirty="0"/>
              <a:t>právní normy, které upravují správní procesy v EU (zaměřené zejména na hospodářkou spolupráci a s ní související sociální a další)</a:t>
            </a:r>
          </a:p>
          <a:p>
            <a:r>
              <a:rPr lang="cs-CZ" sz="3200" dirty="0"/>
              <a:t>tvořeno primárním a sekundárním právem EU, je tedy výsledkem právotvorných procesů v rámci EU</a:t>
            </a:r>
          </a:p>
          <a:p>
            <a:r>
              <a:rPr lang="cs-CZ" sz="3200" dirty="0"/>
              <a:t>je vykonávané buď orgány (resp. institucemi) EU a Evropského společenství pro atomovou energii, anebo orgány členských států Evropské unie v  případech, kdy se uplatňuje přímý účinek práva EU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871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860B66-03AA-471F-AC25-042B9CA2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8" y="76200"/>
            <a:ext cx="10311103" cy="1397000"/>
          </a:xfrm>
        </p:spPr>
        <p:txBody>
          <a:bodyPr>
            <a:normAutofit/>
          </a:bodyPr>
          <a:lstStyle/>
          <a:p>
            <a:r>
              <a:rPr lang="cs-CZ" dirty="0"/>
              <a:t>Právo společného právního prostoru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37363B-318E-4E49-87AC-2FF448C07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/>
              <a:t>součást mezinárodního práva veřejného</a:t>
            </a:r>
          </a:p>
          <a:p>
            <a:r>
              <a:rPr lang="cs-CZ" sz="3200" dirty="0"/>
              <a:t>pramenem jsou převážně mezinárodní smlouvy</a:t>
            </a:r>
          </a:p>
          <a:p>
            <a:r>
              <a:rPr lang="cs-CZ" altLang="cs-CZ" sz="3200" dirty="0"/>
              <a:t>právo administrativní spolupráce států, veřejnoprávních korporací i </a:t>
            </a:r>
            <a:r>
              <a:rPr lang="cs-CZ" altLang="cs-CZ" sz="3200" dirty="0" err="1"/>
              <a:t>NGOs</a:t>
            </a:r>
            <a:r>
              <a:rPr lang="cs-CZ" altLang="cs-CZ" sz="3200" dirty="0"/>
              <a:t> ve sjednocující se Evropě</a:t>
            </a:r>
          </a:p>
          <a:p>
            <a:r>
              <a:rPr lang="cs-CZ" sz="3200" dirty="0"/>
              <a:t>zahrnuje např. vzájemné uznávání kvalifikací, vzdělání, dokladů, snazší možnost pohybu a pobytu nebo větší spolupráce oblastí a regionů</a:t>
            </a:r>
          </a:p>
        </p:txBody>
      </p:sp>
    </p:spTree>
    <p:extLst>
      <p:ext uri="{BB962C8B-B14F-4D97-AF65-F5344CB8AC3E}">
        <p14:creationId xmlns:p14="http://schemas.microsoft.com/office/powerpoint/2010/main" val="42475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C71CF-F81B-466E-9424-F6755203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Ius </a:t>
            </a:r>
            <a:r>
              <a:rPr lang="cs-CZ" dirty="0" err="1"/>
              <a:t>commune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FDF207-53C4-434F-A17C-7D1DC5607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1701800"/>
            <a:ext cx="10539704" cy="4851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3200" dirty="0"/>
              <a:t>= správní právo společné evropským demokratickým státům</a:t>
            </a:r>
            <a:endParaRPr lang="cs-CZ" altLang="cs-CZ" sz="3200" dirty="0"/>
          </a:p>
          <a:p>
            <a:r>
              <a:rPr lang="cs-CZ" altLang="cs-CZ" sz="3200" dirty="0"/>
              <a:t>součást domácího práva</a:t>
            </a:r>
          </a:p>
          <a:p>
            <a:r>
              <a:rPr lang="cs-CZ" altLang="cs-CZ" sz="3200" dirty="0"/>
              <a:t>určitý standard národní právní úpravy (správního práva) sdílený všemi evropskými státy</a:t>
            </a:r>
          </a:p>
          <a:p>
            <a:r>
              <a:rPr lang="cs-CZ" altLang="cs-CZ" sz="3200" dirty="0"/>
              <a:t>souvisí zejména s tzv. soft </a:t>
            </a:r>
            <a:r>
              <a:rPr lang="cs-CZ" altLang="cs-CZ" sz="3200" dirty="0" err="1"/>
              <a:t>law</a:t>
            </a:r>
            <a:r>
              <a:rPr lang="cs-CZ" altLang="cs-CZ" sz="3200" dirty="0"/>
              <a:t> Rady Evropy zaměřené primárně na oblast lidských práv</a:t>
            </a:r>
          </a:p>
          <a:p>
            <a:r>
              <a:rPr lang="cs-CZ" sz="3200" dirty="0"/>
              <a:t>vzájemná inspirace mezi jednotlivými evropskými státy, a to zejména prostřednictvím společných hodnot, zásad či principů, jakož i pojmů a institutů, které v Evropě lze nalézt a jež jsou pro evropský (správní) prostor typické a příznačné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4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2514600"/>
            <a:ext cx="7008574" cy="2514600"/>
          </a:xfrm>
        </p:spPr>
        <p:txBody>
          <a:bodyPr>
            <a:normAutofit/>
          </a:bodyPr>
          <a:lstStyle/>
          <a:p>
            <a:r>
              <a:rPr lang="cs-CZ" sz="3200" dirty="0"/>
              <a:t>Konec</a:t>
            </a:r>
          </a:p>
          <a:p>
            <a:br>
              <a:rPr lang="cs-CZ" sz="3200" dirty="0"/>
            </a:br>
            <a:r>
              <a:rPr lang="cs-CZ" sz="32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3C49-4351-440D-9951-42DEE786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správa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288561-1BB5-4DE7-892C-4FAE41726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6600" dirty="0"/>
              <a:t>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08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>
                <a:solidFill>
                  <a:srgbClr val="374C81"/>
                </a:solidFill>
              </a:rPr>
              <a:t>Právní řád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Autofit/>
          </a:bodyPr>
          <a:lstStyle/>
          <a:p>
            <a:r>
              <a:rPr lang="cs-CZ" sz="3200" dirty="0"/>
              <a:t>Souhrnem pravidel určité země, vzniklých na základě určité „společenské smlouvy“</a:t>
            </a:r>
          </a:p>
          <a:p>
            <a:r>
              <a:rPr lang="cs-CZ" sz="3200" dirty="0"/>
              <a:t>Tvořen právními předpisy, ty jsou tvořeny právními normami</a:t>
            </a:r>
          </a:p>
          <a:p>
            <a:r>
              <a:rPr lang="cs-CZ" sz="3200" dirty="0"/>
              <a:t>Hierarchicky uspořádán</a:t>
            </a:r>
          </a:p>
          <a:p>
            <a:pPr lvl="1"/>
            <a:r>
              <a:rPr lang="cs-CZ" sz="2800" dirty="0"/>
              <a:t>Ústavní pořádek</a:t>
            </a:r>
          </a:p>
          <a:p>
            <a:pPr lvl="1"/>
            <a:r>
              <a:rPr lang="cs-CZ" sz="2800" dirty="0"/>
              <a:t>Zákony (a zákonná opatření senátu)</a:t>
            </a:r>
          </a:p>
          <a:p>
            <a:pPr lvl="1"/>
            <a:r>
              <a:rPr lang="cs-CZ" sz="2800" dirty="0"/>
              <a:t>Podzákonné právní předpisy (vyhlášky, nařízení)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>
                <a:solidFill>
                  <a:srgbClr val="374C81"/>
                </a:solidFill>
              </a:rPr>
              <a:t>Právní řád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10463504" cy="4470400"/>
          </a:xfrm>
        </p:spPr>
        <p:txBody>
          <a:bodyPr>
            <a:noAutofit/>
          </a:bodyPr>
          <a:lstStyle/>
          <a:p>
            <a:r>
              <a:rPr lang="cs-CZ" sz="3200" dirty="0"/>
              <a:t>Ústavní pořádek</a:t>
            </a:r>
          </a:p>
          <a:p>
            <a:pPr lvl="1"/>
            <a:r>
              <a:rPr lang="cs-CZ" sz="2800" dirty="0"/>
              <a:t>Zejména </a:t>
            </a:r>
            <a:r>
              <a:rPr lang="cs-CZ" sz="2800" dirty="0">
                <a:hlinkClick r:id="rId2"/>
              </a:rPr>
              <a:t>Ústava ČR </a:t>
            </a:r>
            <a:r>
              <a:rPr lang="cs-CZ" sz="2800" dirty="0"/>
              <a:t>a </a:t>
            </a:r>
            <a:r>
              <a:rPr lang="cs-CZ" sz="2800" dirty="0">
                <a:hlinkClick r:id="rId3"/>
              </a:rPr>
              <a:t>Listina základních práv a svobod</a:t>
            </a:r>
            <a:endParaRPr lang="cs-CZ" sz="2800" dirty="0"/>
          </a:p>
          <a:p>
            <a:r>
              <a:rPr lang="cs-CZ" sz="3200" dirty="0"/>
              <a:t>Zákony (a zákonná opatření senátu)</a:t>
            </a:r>
          </a:p>
          <a:p>
            <a:r>
              <a:rPr lang="cs-CZ" sz="3200" dirty="0"/>
              <a:t>Podzákonné právní předpisy</a:t>
            </a:r>
          </a:p>
          <a:p>
            <a:pPr lvl="1"/>
            <a:r>
              <a:rPr lang="cs-CZ" sz="2800" dirty="0"/>
              <a:t>Nařízení vlády</a:t>
            </a:r>
          </a:p>
          <a:p>
            <a:pPr lvl="1"/>
            <a:r>
              <a:rPr lang="cs-CZ" sz="2800" dirty="0"/>
              <a:t>Vyhlášky ministerstev a dalších (ústředních) úřadů</a:t>
            </a:r>
          </a:p>
          <a:p>
            <a:pPr lvl="1"/>
            <a:r>
              <a:rPr lang="cs-CZ" sz="2800" dirty="0"/>
              <a:t>Obecně závazné vyhlášky obcí a krajů</a:t>
            </a:r>
          </a:p>
          <a:p>
            <a:pPr lvl="1"/>
            <a:r>
              <a:rPr lang="cs-CZ" sz="2800" dirty="0"/>
              <a:t>Nařízení obcí a krajů</a:t>
            </a:r>
          </a:p>
          <a:p>
            <a:pPr lvl="1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>
                <a:solidFill>
                  <a:srgbClr val="374C81"/>
                </a:solidFill>
              </a:rPr>
              <a:t>Ústavní základy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linkClick r:id="rId2"/>
              </a:rPr>
              <a:t>Listina základních práv a svobod </a:t>
            </a:r>
            <a:r>
              <a:rPr lang="cs-CZ" sz="2800" dirty="0"/>
              <a:t>je katalogem řady základních lidských práv (a svobod), např.</a:t>
            </a:r>
          </a:p>
          <a:p>
            <a:r>
              <a:rPr lang="cs-CZ" sz="2800" dirty="0"/>
              <a:t>Právo na život</a:t>
            </a:r>
          </a:p>
          <a:p>
            <a:r>
              <a:rPr lang="cs-CZ" sz="2800" dirty="0"/>
              <a:t>Právo vlastnit majetek</a:t>
            </a:r>
          </a:p>
          <a:p>
            <a:r>
              <a:rPr lang="cs-CZ" sz="2800" dirty="0"/>
              <a:t>Svoboda slova</a:t>
            </a:r>
          </a:p>
          <a:p>
            <a:pPr lvl="1" algn="r">
              <a:buFont typeface="Arial" pitchFamily="34" charset="0"/>
              <a:buChar char="•"/>
            </a:pPr>
            <a:r>
              <a:rPr lang="cs-CZ" sz="2800" dirty="0"/>
              <a:t>Právo na nezávislého soudce</a:t>
            </a:r>
          </a:p>
          <a:p>
            <a:pPr lvl="1" algn="r">
              <a:buFont typeface="Arial" pitchFamily="34" charset="0"/>
              <a:buChar char="•"/>
            </a:pPr>
            <a:r>
              <a:rPr lang="cs-CZ" sz="2800" dirty="0"/>
              <a:t>Právo na bezplatnou zdravotní péči</a:t>
            </a:r>
          </a:p>
          <a:p>
            <a:pPr lvl="1" algn="r">
              <a:buFont typeface="Arial" pitchFamily="34" charset="0"/>
              <a:buChar char="•"/>
            </a:pPr>
            <a:r>
              <a:rPr lang="cs-CZ" sz="2800" dirty="0"/>
              <a:t>Právo na vzdělání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>
                <a:solidFill>
                  <a:srgbClr val="374C81"/>
                </a:solidFill>
              </a:rPr>
              <a:t>Veřejná správa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rmAutofit/>
          </a:bodyPr>
          <a:lstStyle/>
          <a:p>
            <a:r>
              <a:rPr lang="cs-CZ" sz="3200" dirty="0"/>
              <a:t>sytém orgánů a činností, kterými stát (jiné veřejnoprávní subjekty) zajišťuje dodržování základních hodnot a umožňuje realizaci základních lidských práv a svobod</a:t>
            </a:r>
          </a:p>
          <a:p>
            <a:r>
              <a:rPr lang="cs-CZ" sz="3200" dirty="0"/>
              <a:t>vykonávána v zájmu občanů (obyvatel) za $ občanů (obyvatel)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253703" cy="1397000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cs-CZ" dirty="0">
                <a:solidFill>
                  <a:srgbClr val="374C81"/>
                </a:solidFill>
              </a:rPr>
              <a:t>Veřejná správa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853903" cy="4470400"/>
          </a:xfrm>
        </p:spPr>
        <p:txBody>
          <a:bodyPr>
            <a:normAutofit/>
          </a:bodyPr>
          <a:lstStyle/>
          <a:p>
            <a:r>
              <a:rPr lang="cs-CZ" sz="3600" dirty="0"/>
              <a:t>v organizačním (formálním) pojetí</a:t>
            </a:r>
          </a:p>
          <a:p>
            <a:pPr lvl="1"/>
            <a:r>
              <a:rPr lang="cs-CZ" sz="3200" dirty="0"/>
              <a:t>velmi zjednodušeně souhrn orgánů a vztahů mezi nimi</a:t>
            </a:r>
          </a:p>
          <a:p>
            <a:r>
              <a:rPr lang="cs-CZ" sz="3600" dirty="0"/>
              <a:t>ve funkčním (materiálním) pojetí</a:t>
            </a:r>
          </a:p>
          <a:p>
            <a:pPr lvl="1"/>
            <a:r>
              <a:rPr lang="cs-CZ" sz="3200" dirty="0"/>
              <a:t>velmi zjednodušeně souhrn </a:t>
            </a:r>
            <a:r>
              <a:rPr lang="cs-CZ" sz="3200" dirty="0" err="1"/>
              <a:t>činnností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FFFF2C-1B15-416E-8792-2CF484226C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1703</Words>
  <Application>Microsoft Office PowerPoint</Application>
  <PresentationFormat>Vlastní</PresentationFormat>
  <Paragraphs>198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Gothic</vt:lpstr>
      <vt:lpstr>Wingdings 2</vt:lpstr>
      <vt:lpstr>Books_16x9</vt:lpstr>
      <vt:lpstr>BEP302Zk Veřejná správa v ČR a v Evropě  Správní právo – pojem, zařazení, úloha, předmět, systém, prameny.  Ústavní základy a právní regulace veřejné správy.  Evropské správní právo. (3. 10. 2017)  JUDr. Veronika Smutná, Ph.D. </vt:lpstr>
      <vt:lpstr>Právo</vt:lpstr>
      <vt:lpstr>Právní odvětví</vt:lpstr>
      <vt:lpstr>Veřejná správa</vt:lpstr>
      <vt:lpstr>Právní řád</vt:lpstr>
      <vt:lpstr>Právní řád</vt:lpstr>
      <vt:lpstr>Ústavní základy</vt:lpstr>
      <vt:lpstr>Veřejná správa</vt:lpstr>
      <vt:lpstr>Veřejná správa</vt:lpstr>
      <vt:lpstr>Správní právo</vt:lpstr>
      <vt:lpstr>Správní právo</vt:lpstr>
      <vt:lpstr>Veřejná správa v rámci dělby moci</vt:lpstr>
      <vt:lpstr>Veřejnoprávní vztah</vt:lpstr>
      <vt:lpstr>Veřejnoprávní vztah</vt:lpstr>
      <vt:lpstr>Veřejnoprávní vztah</vt:lpstr>
      <vt:lpstr>Ústavní maxima (výhrada zákona)</vt:lpstr>
      <vt:lpstr>Vyloučení ze studia na VŠ</vt:lpstr>
      <vt:lpstr>Na základě zákona (působnost, pravomoc)</vt:lpstr>
      <vt:lpstr>V mezích zákona</vt:lpstr>
      <vt:lpstr>Způsobem zákonem stanoveným</vt:lpstr>
      <vt:lpstr>Ústavní základy veřejné správy</vt:lpstr>
      <vt:lpstr>Ústavní maxima (výhrada zákona)</vt:lpstr>
      <vt:lpstr>Soudní kontrola (a náhrada škody)</vt:lpstr>
      <vt:lpstr>Úst. východiska podzák. normotvorby</vt:lpstr>
      <vt:lpstr>Základní orgány moci výkonné</vt:lpstr>
      <vt:lpstr>Územní samospráva</vt:lpstr>
      <vt:lpstr>Zákonný základ veřejné správy</vt:lpstr>
      <vt:lpstr>Podzákonné předpisy</vt:lpstr>
      <vt:lpstr>Evropské správní právo</vt:lpstr>
      <vt:lpstr>Správní právo Evropské unie</vt:lpstr>
      <vt:lpstr>Právo společného právního prostoru</vt:lpstr>
      <vt:lpstr>Ius commune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2017-10-03T06:46:25Z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