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2"/>
  </p:notesMasterIdLst>
  <p:handoutMasterIdLst>
    <p:handoutMasterId r:id="rId33"/>
  </p:handoutMasterIdLst>
  <p:sldIdLst>
    <p:sldId id="256" r:id="rId2"/>
    <p:sldId id="262" r:id="rId3"/>
    <p:sldId id="263" r:id="rId4"/>
    <p:sldId id="260" r:id="rId5"/>
    <p:sldId id="264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83" r:id="rId20"/>
    <p:sldId id="279" r:id="rId21"/>
    <p:sldId id="287" r:id="rId22"/>
    <p:sldId id="281" r:id="rId23"/>
    <p:sldId id="280" r:id="rId24"/>
    <p:sldId id="282" r:id="rId25"/>
    <p:sldId id="284" r:id="rId26"/>
    <p:sldId id="285" r:id="rId27"/>
    <p:sldId id="288" r:id="rId28"/>
    <p:sldId id="289" r:id="rId29"/>
    <p:sldId id="290" r:id="rId30"/>
    <p:sldId id="261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4611" autoAdjust="0"/>
  </p:normalViewPr>
  <p:slideViewPr>
    <p:cSldViewPr snapToGrid="0">
      <p:cViewPr varScale="1">
        <p:scale>
          <a:sx n="69" d="100"/>
          <a:sy n="69" d="100"/>
        </p:scale>
        <p:origin x="1404" y="6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1" d="100"/>
          <a:sy n="121" d="100"/>
        </p:scale>
        <p:origin x="75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BEP302Zk Veřejná správa v ČR a v Evropě • 17. 10. 2017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BEP302Zk Veřejná správa v ČR a v Evropě • 17. 10. 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BEP302Zk Veřejná správa v ČR a v Evropě • 17. 10. 2017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91816" y="1353553"/>
            <a:ext cx="8067173" cy="3875673"/>
          </a:xfrm>
        </p:spPr>
        <p:txBody>
          <a:bodyPr/>
          <a:lstStyle/>
          <a:p>
            <a:pPr algn="ctr"/>
            <a:r>
              <a:rPr lang="cs-CZ" altLang="cs-CZ" sz="2000" dirty="0"/>
              <a:t>BEP302Zk Veřejná správa v ČR a v Evropě</a:t>
            </a:r>
            <a:br>
              <a:rPr lang="cs-CZ" altLang="cs-CZ" sz="2000" dirty="0"/>
            </a:br>
            <a:br>
              <a:rPr lang="cs-CZ" altLang="cs-CZ" dirty="0"/>
            </a:br>
            <a:r>
              <a:rPr lang="cs-CZ" dirty="0"/>
              <a:t>Samospráva v ČR.</a:t>
            </a:r>
            <a:br>
              <a:rPr lang="cs-CZ" dirty="0"/>
            </a:br>
            <a:r>
              <a:rPr lang="cs-CZ" dirty="0"/>
              <a:t>Obecné principy, zájmová samospráva.  </a:t>
            </a:r>
            <a:br>
              <a:rPr lang="cs-CZ" dirty="0"/>
            </a:br>
            <a:r>
              <a:rPr lang="cs-CZ" sz="3600" dirty="0"/>
              <a:t>(17. 10. 2017)</a:t>
            </a:r>
            <a:br>
              <a:rPr lang="cs-CZ" sz="4400" dirty="0"/>
            </a:br>
            <a:br>
              <a:rPr lang="cs-CZ" sz="4400" dirty="0"/>
            </a:br>
            <a:r>
              <a:rPr lang="cs-CZ" sz="2000" dirty="0">
                <a:solidFill>
                  <a:srgbClr val="374C81"/>
                </a:solidFill>
              </a:rPr>
              <a:t>JUDr. Veronika Smutná, Ph.D.</a:t>
            </a:r>
            <a:endParaRPr lang="cs-CZ" alt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911396-7A24-4516-9106-5C65BF591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Normotvorná pravomoc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04D992E-66DA-4A83-B591-48B31D0FE6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„Statutární předpisy“ (různé názvy)</a:t>
            </a:r>
          </a:p>
          <a:p>
            <a:pPr lvl="1"/>
            <a:r>
              <a:rPr lang="cs-CZ" dirty="0"/>
              <a:t>Regulují postavení členů, popř. </a:t>
            </a:r>
            <a:r>
              <a:rPr lang="cs-CZ" dirty="0" err="1"/>
              <a:t>extraenů</a:t>
            </a:r>
            <a:endParaRPr lang="cs-CZ" dirty="0"/>
          </a:p>
          <a:p>
            <a:r>
              <a:rPr lang="cs-CZ" dirty="0"/>
              <a:t>Právní předpisy územního samosprávného celku (OZV, vč. statutu města)</a:t>
            </a:r>
          </a:p>
          <a:p>
            <a:pPr lvl="1"/>
            <a:r>
              <a:rPr lang="cs-CZ" dirty="0"/>
              <a:t>Regulují též postavení osob nacházejících se na jejím území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49B4144-D5B7-457D-8985-1D6446387F1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BEP302Zk Veřejná správa v ČR a v Evropě • 17. 10. 2017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38EBB2A-5E17-4402-A19F-3D5CF22530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68506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FB1B36-4997-45BD-BE26-C8CCC2C95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Výkon veřejné správy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591F85-6D90-4D90-98DC-10D78092F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Svěřené působnosti</a:t>
            </a:r>
          </a:p>
          <a:p>
            <a:pPr lvl="1"/>
            <a:r>
              <a:rPr lang="cs-CZ" dirty="0"/>
              <a:t>Zákonem nebo na základě zákona</a:t>
            </a:r>
          </a:p>
          <a:p>
            <a:r>
              <a:rPr lang="cs-CZ" dirty="0"/>
              <a:t>Zahrnuje též oprávněné vrchnostensky rozhodovat o adresátech (členech, popř. osobách na území samosprávy)</a:t>
            </a:r>
          </a:p>
          <a:p>
            <a:r>
              <a:rPr lang="cs-CZ" dirty="0"/>
              <a:t>Vlastním jménem a na vlastní odpovědnost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78D3244-C739-42B0-A581-2CDD2809D1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BEP302Zk Veřejná správa v ČR a v Evropě • 17. 10. 2017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D72DFB6-ED28-4470-8370-096AA62EFE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706223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5F02CF-00A7-4264-B816-47B6E4EFA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Území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43BAE5-EE98-43E4-8947-4C6CF0A2E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Jen u územní samosprávy…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7938907-523E-43A3-81F0-76F342A8CC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BEP302Zk Veřejná správa v ČR a v Evropě • 17. 10. 2017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DEC098B-E5EE-46B6-9445-BCD305C2A16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3978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2515B8-1C9E-4A23-BD30-00C1B0212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Členění samosprávy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EAD610-286D-4FC8-A31F-08037C298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Územní</a:t>
            </a:r>
          </a:p>
          <a:p>
            <a:pPr lvl="1"/>
            <a:r>
              <a:rPr lang="cs-CZ" dirty="0"/>
              <a:t>VÚSC</a:t>
            </a:r>
          </a:p>
          <a:p>
            <a:pPr lvl="1"/>
            <a:r>
              <a:rPr lang="cs-CZ" dirty="0"/>
              <a:t>ÚSC</a:t>
            </a:r>
          </a:p>
          <a:p>
            <a:r>
              <a:rPr lang="cs-CZ" dirty="0"/>
              <a:t>Zájmová</a:t>
            </a:r>
          </a:p>
          <a:p>
            <a:pPr lvl="1"/>
            <a:r>
              <a:rPr lang="cs-CZ" dirty="0"/>
              <a:t>Komory s povinným členstvím</a:t>
            </a:r>
          </a:p>
          <a:p>
            <a:pPr lvl="1"/>
            <a:r>
              <a:rPr lang="cs-CZ" dirty="0"/>
              <a:t>Komory s nepovinným členstvím</a:t>
            </a:r>
          </a:p>
          <a:p>
            <a:pPr lvl="1"/>
            <a:r>
              <a:rPr lang="cs-CZ" dirty="0"/>
              <a:t>(Veřejné) vysoké školy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1AC65CC-7896-45E2-94DE-825772CEFF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BEP302Zk Veřejná správa v ČR a v Evropě • 17. 10. 2017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6A3952D-4363-414A-8315-1DE6493AE6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111827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4E4DA1-A495-4BD6-9299-73653A064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Zájmová samospráva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69B1628-7600-4773-9FCB-C22649910E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Nemá přímé ústavní zakotvení (na rozdíl od územní samosprávy)</a:t>
            </a:r>
          </a:p>
          <a:p>
            <a:r>
              <a:rPr lang="cs-CZ" dirty="0"/>
              <a:t>Zahrnuje subjekty zřízené zákonem</a:t>
            </a:r>
          </a:p>
          <a:p>
            <a:r>
              <a:rPr lang="cs-CZ" dirty="0"/>
              <a:t>Klíčový je pro ni členský základ</a:t>
            </a:r>
          </a:p>
          <a:p>
            <a:r>
              <a:rPr lang="cs-CZ" dirty="0"/>
              <a:t>Zásadně se u ní uplatňuje disciplinární (kárná) odpovědnost</a:t>
            </a:r>
          </a:p>
          <a:p>
            <a:r>
              <a:rPr lang="cs-CZ" dirty="0"/>
              <a:t>12 komor s povinným členstvím</a:t>
            </a:r>
          </a:p>
          <a:p>
            <a:r>
              <a:rPr lang="cs-CZ" dirty="0"/>
              <a:t>2 komory s nepovinným členství</a:t>
            </a:r>
          </a:p>
          <a:p>
            <a:r>
              <a:rPr lang="cs-CZ" dirty="0"/>
              <a:t>26 VVŠ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5E23F05-FDC4-4559-978F-6926D366A4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BEP302Zk Veřejná správa v ČR a v Evropě • 17. 10. 2017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9CCB4B2-C23F-438D-BC26-8F3989DDDD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817496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1362FF-3F0F-45DD-82ED-D44533616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Komory s povinným členstvím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861672-22BB-43D8-B45E-2268D90687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2017713"/>
            <a:ext cx="8468156" cy="4114800"/>
          </a:xfrm>
        </p:spPr>
        <p:txBody>
          <a:bodyPr numCol="2"/>
          <a:lstStyle/>
          <a:p>
            <a:r>
              <a:rPr lang="cs-CZ" dirty="0"/>
              <a:t>Členy jsou pouze FO</a:t>
            </a:r>
          </a:p>
          <a:p>
            <a:r>
              <a:rPr lang="cs-CZ" dirty="0"/>
              <a:t>Bez členství nelze vykonávat danou profesi </a:t>
            </a:r>
          </a:p>
          <a:p>
            <a:r>
              <a:rPr lang="cs-CZ" dirty="0"/>
              <a:t>12 komor</a:t>
            </a:r>
          </a:p>
          <a:p>
            <a:pPr lvl="1"/>
            <a:r>
              <a:rPr lang="cs-CZ" sz="1800" dirty="0"/>
              <a:t>Exekutorská komora ČR</a:t>
            </a:r>
          </a:p>
          <a:p>
            <a:pPr lvl="1"/>
            <a:r>
              <a:rPr lang="cs-CZ" sz="1800" dirty="0"/>
              <a:t>Komora daňových poradců ČR</a:t>
            </a:r>
          </a:p>
          <a:p>
            <a:pPr lvl="1"/>
            <a:r>
              <a:rPr lang="cs-CZ" sz="1800" dirty="0"/>
              <a:t>Komora patentových zástupců ČR</a:t>
            </a:r>
          </a:p>
          <a:p>
            <a:pPr lvl="1"/>
            <a:r>
              <a:rPr lang="cs-CZ" sz="1800" dirty="0"/>
              <a:t>Komora veterinárních lékařů ČR</a:t>
            </a:r>
          </a:p>
          <a:p>
            <a:pPr lvl="1"/>
            <a:r>
              <a:rPr lang="cs-CZ" sz="1800" dirty="0"/>
              <a:t>Česká lékařská komora</a:t>
            </a:r>
          </a:p>
          <a:p>
            <a:pPr lvl="1"/>
            <a:r>
              <a:rPr lang="cs-CZ" sz="1800" dirty="0"/>
              <a:t>Česká advokátní komora</a:t>
            </a:r>
          </a:p>
          <a:p>
            <a:pPr lvl="1"/>
            <a:r>
              <a:rPr lang="cs-CZ" sz="1800" dirty="0"/>
              <a:t>Česká komora architektů</a:t>
            </a:r>
          </a:p>
          <a:p>
            <a:pPr lvl="1"/>
            <a:endParaRPr lang="cs-CZ" sz="1800" dirty="0"/>
          </a:p>
          <a:p>
            <a:pPr lvl="1"/>
            <a:endParaRPr lang="cs-CZ" sz="1800" dirty="0"/>
          </a:p>
          <a:p>
            <a:pPr lvl="1"/>
            <a:endParaRPr lang="cs-CZ" sz="1800" dirty="0"/>
          </a:p>
          <a:p>
            <a:pPr lvl="1"/>
            <a:endParaRPr lang="cs-CZ" sz="1800" dirty="0"/>
          </a:p>
          <a:p>
            <a:pPr lvl="1"/>
            <a:endParaRPr lang="cs-CZ" sz="1800" dirty="0"/>
          </a:p>
          <a:p>
            <a:pPr lvl="1"/>
            <a:endParaRPr lang="cs-CZ" sz="1800" dirty="0"/>
          </a:p>
          <a:p>
            <a:pPr lvl="1"/>
            <a:r>
              <a:rPr lang="cs-CZ" sz="1800" dirty="0"/>
              <a:t>Česká komora autorizovaných inženýrů a techniků činných ve výstavbě</a:t>
            </a:r>
          </a:p>
          <a:p>
            <a:pPr lvl="1"/>
            <a:r>
              <a:rPr lang="cs-CZ" sz="1800" dirty="0"/>
              <a:t>Komora auditorů ČR</a:t>
            </a:r>
          </a:p>
          <a:p>
            <a:pPr lvl="1"/>
            <a:r>
              <a:rPr lang="cs-CZ" sz="1800" dirty="0"/>
              <a:t>Notářská komora ČR</a:t>
            </a:r>
          </a:p>
          <a:p>
            <a:pPr lvl="1"/>
            <a:r>
              <a:rPr lang="cs-CZ" sz="1800" dirty="0"/>
              <a:t>Česká stomatologická komora</a:t>
            </a:r>
          </a:p>
          <a:p>
            <a:pPr lvl="1"/>
            <a:r>
              <a:rPr lang="cs-CZ" sz="1800" dirty="0"/>
              <a:t>Česká lékárnická komora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0E90956-8F25-44BA-8655-97042A5537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BEP302Zk Veřejná správa v ČR a v Evropě • 17. 10. 2017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639CA8F-310B-4834-8A5D-416BDEAFBE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797920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C7FF88-629B-47E4-96AE-B4CDA2CE8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Komory s nepovinným členstvím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22A7962-BCC3-4051-B550-D3649B96B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Agrární komora ČR</a:t>
            </a:r>
          </a:p>
          <a:p>
            <a:r>
              <a:rPr lang="cs-CZ" dirty="0"/>
              <a:t>Hospodářská komora ČR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466EDE2-6687-4E19-82EC-FE41C0C6799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BEP302Zk Veřejná správa v ČR a v Evropě • 17. 10. 2017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D4BBEEF-8699-4782-B895-BF567A13AC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362562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A277CF-55C9-489F-A632-7160C02B5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Vysoké školy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0F07932-CC69-48DD-B4A8-801CDE456C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čisté podobě je samosprávná jen veřejná VŠ (26)</a:t>
            </a:r>
          </a:p>
          <a:p>
            <a:r>
              <a:rPr lang="cs-CZ" dirty="0"/>
              <a:t>Státní VŠ nemá P subjektivitu + je spoluřízena</a:t>
            </a:r>
          </a:p>
          <a:p>
            <a:r>
              <a:rPr lang="cs-CZ" dirty="0"/>
              <a:t>Soukromá VŠ nevzniká zákonem, není tak pečlivě regulována (a řízena orgány, které nutně odvozují svou legitimitu od členů akademické obce)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5D57326-5B38-42A6-990B-F28A30AAC9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BEP302Zk Veřejná správa v ČR a v Evropě • 17. 10. 2017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D97A199-AF56-4070-BDC4-24147A7573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947807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77FAF2-3B13-4CB1-AAB2-36E7DE2A1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Podrobněji k VŠ samosprávě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B908595-F50D-4AAB-9C4A-B75213F42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VŠ je subjekt nadaný samosprávnými působnostmi, tj. „spravující sám sebe“ – rozhodující o svých „záležitostech“ a o svých členech (prostřednictvím svých orgánů)</a:t>
            </a:r>
          </a:p>
          <a:p>
            <a:r>
              <a:rPr lang="cs-CZ" dirty="0"/>
              <a:t>některá pravidla stanoví přímo zákon (zejména zákon o vysokých školách – 111/1998 Sb. či správní řád)</a:t>
            </a:r>
          </a:p>
          <a:p>
            <a:r>
              <a:rPr lang="cs-CZ" dirty="0"/>
              <a:t>jiná si vysoká škola stanoví sama, např. zaměření vzdělávací a vědeckovýzkumné činnosti, podmínky studia…</a:t>
            </a:r>
          </a:p>
          <a:p>
            <a:r>
              <a:rPr lang="cs-CZ" dirty="0"/>
              <a:t>Subjekt sloužící veřejným potřebám – mj. umožňující realizaci ústavně zaručeného práva na vzdělání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C36621C-A67C-4E9C-8725-8ABC9191326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BEP302Zk Veřejná správa v ČR a v Evropě • 17. 10. 2017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F604BBB-42CD-4073-BA2D-1A99165452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25337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CEFEE4-848F-4DB3-95A1-9B64D7C02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vysoká škola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215244C-3B66-4BBD-81A8-795D55770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Zřízena zákonem</a:t>
            </a:r>
          </a:p>
          <a:p>
            <a:r>
              <a:rPr lang="cs-CZ" dirty="0"/>
              <a:t>PO svého druhu</a:t>
            </a:r>
          </a:p>
          <a:p>
            <a:r>
              <a:rPr lang="cs-CZ" dirty="0"/>
              <a:t>Vnitřně se člení na součásti</a:t>
            </a:r>
          </a:p>
          <a:p>
            <a:pPr lvl="1"/>
            <a:r>
              <a:rPr lang="cs-CZ" dirty="0"/>
              <a:t>Fakulty (jen univerzitního typu)</a:t>
            </a:r>
          </a:p>
          <a:p>
            <a:pPr lvl="1"/>
            <a:r>
              <a:rPr lang="cs-CZ" dirty="0"/>
              <a:t>Ústavy</a:t>
            </a:r>
          </a:p>
          <a:p>
            <a:pPr lvl="1"/>
            <a:r>
              <a:rPr lang="cs-CZ" dirty="0"/>
              <a:t>Účelová zařízení</a:t>
            </a:r>
          </a:p>
          <a:p>
            <a:pPr lvl="1"/>
            <a:r>
              <a:rPr lang="cs-CZ" dirty="0"/>
              <a:t>Jiná pracoviště</a:t>
            </a:r>
          </a:p>
          <a:p>
            <a:r>
              <a:rPr lang="cs-CZ" dirty="0"/>
              <a:t>Součásti nemají právní subjektivitu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E84DE6F-5B75-4E35-835C-88AD81421D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BEP302Zk Veřejná správa v ČR a v Evropě • 17. 10. 2017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B8DCFE7-4350-4147-9940-C67DF04070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41748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7DBBBF-2459-42EF-8501-42312488B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Samospráva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110261-E3CD-4986-A3B5-45A5CDE12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politické rovině může být chápána jako spoluúčast občanů na výkonu veřejné správy (rozhodnutí jsou vydávána státními orgány, ale občané plní funkci iniciační či kontrolní)</a:t>
            </a:r>
          </a:p>
          <a:p>
            <a:r>
              <a:rPr lang="cs-CZ" dirty="0"/>
              <a:t>V právním smyslu (tj. v „tomto předmětu“) je to </a:t>
            </a:r>
            <a:r>
              <a:rPr lang="cs-CZ" b="1" dirty="0"/>
              <a:t>veřejná správa vykonávaná subjektem odlišným od státu a relativně na něm nezávislá </a:t>
            </a:r>
            <a:r>
              <a:rPr lang="cs-CZ" dirty="0"/>
              <a:t>– tedy jako </a:t>
            </a:r>
            <a:r>
              <a:rPr lang="cs-CZ" u="sng" dirty="0"/>
              <a:t>protiklad státní správy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34AC3C9-658A-40EB-A3CE-0DAC5224746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BEP302Zk Veřejná správa v ČR a v Evropě • 17. 10. 2017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A4E3700-CF87-4FF5-8A26-347BA0A8F2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249423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A3C35D-9E0C-4081-9007-068CC67CE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Samosprávná působnost VVŠ (§ 6 odst. 1 ZVŠ)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DA7B60C-8E3C-4A35-A211-B7049483E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2017712"/>
            <a:ext cx="8371175" cy="4687888"/>
          </a:xfrm>
        </p:spPr>
        <p:txBody>
          <a:bodyPr/>
          <a:lstStyle/>
          <a:p>
            <a:r>
              <a:rPr lang="cs-CZ" dirty="0"/>
              <a:t>určovat vnitřní organizaci a ustavovat samosprávné </a:t>
            </a:r>
            <a:r>
              <a:rPr lang="cs-CZ" dirty="0" err="1"/>
              <a:t>ak</a:t>
            </a:r>
            <a:r>
              <a:rPr lang="cs-CZ" dirty="0"/>
              <a:t>. orgány</a:t>
            </a:r>
          </a:p>
          <a:p>
            <a:r>
              <a:rPr lang="cs-CZ" dirty="0"/>
              <a:t>hospodařit a nakládat s majetkem</a:t>
            </a:r>
          </a:p>
          <a:p>
            <a:r>
              <a:rPr lang="cs-CZ" dirty="0"/>
              <a:t>realizovat pracovněprávní vztahy a určovat počet akademických pracovníků a ostatních zaměstnanců</a:t>
            </a:r>
          </a:p>
          <a:p>
            <a:r>
              <a:rPr lang="cs-CZ" dirty="0"/>
              <a:t>konat habilitační a prof. řízení a stanovovat výše poplatků spojených s konáním habilitačního a profesorského řízení</a:t>
            </a:r>
          </a:p>
          <a:p>
            <a:r>
              <a:rPr lang="cs-CZ" dirty="0"/>
              <a:t>určovat zaměření a organizaci výzkumné, vývojové … nebo další tvůrčí činnosti, jako i spolupracovat s jinými VŠ a PO a zahraniční styky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32C448C-D9D9-4D6A-8CF3-7F985AB426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399321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A3C35D-9E0C-4081-9007-068CC67CE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Samosprávná působnost VVŠ (§ 6 odst. 1 ZVŠ)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DA7B60C-8E3C-4A35-A211-B7049483E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2017712"/>
            <a:ext cx="8371175" cy="4687888"/>
          </a:xfrm>
        </p:spPr>
        <p:txBody>
          <a:bodyPr/>
          <a:lstStyle/>
          <a:p>
            <a:r>
              <a:rPr lang="cs-CZ" dirty="0"/>
              <a:t>určovat počty přijímaných uchazečů a další podmínky pro přijetí, vč. a rozhodování v přijímacím řízení</a:t>
            </a:r>
          </a:p>
          <a:p>
            <a:r>
              <a:rPr lang="cs-CZ" dirty="0"/>
              <a:t>tvořit a uskutečňovat studijní programy a organizovat studium</a:t>
            </a:r>
          </a:p>
          <a:p>
            <a:r>
              <a:rPr lang="cs-CZ" dirty="0"/>
              <a:t>rozhodovat o právech a povinnostech studentů, a též stanovovat výše poplatků spojených se studiem (§ 58 ZVŠ)</a:t>
            </a:r>
          </a:p>
          <a:p>
            <a:r>
              <a:rPr lang="cs-CZ" dirty="0"/>
              <a:t>zajišťovat a vnitřně hodnotit Q vzdělávací, tvůrčí a </a:t>
            </a:r>
            <a:r>
              <a:rPr lang="cs-CZ" dirty="0" err="1"/>
              <a:t>souv</a:t>
            </a:r>
            <a:r>
              <a:rPr lang="cs-CZ" dirty="0"/>
              <a:t>. </a:t>
            </a:r>
            <a:r>
              <a:rPr lang="cs-CZ" dirty="0" err="1"/>
              <a:t>činn</a:t>
            </a:r>
            <a:r>
              <a:rPr lang="cs-CZ" dirty="0"/>
              <a:t>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32C448C-D9D9-4D6A-8CF3-7F985AB426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721426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128CE1-3DD6-4A08-8D68-BCCE601F0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VŠ samosprávy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659681-2E52-451E-B3C8-A893C05A9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Samosprávné</a:t>
            </a:r>
          </a:p>
          <a:p>
            <a:pPr lvl="1"/>
            <a:r>
              <a:rPr lang="cs-CZ" dirty="0"/>
              <a:t>Akademický senát</a:t>
            </a:r>
          </a:p>
          <a:p>
            <a:pPr lvl="1"/>
            <a:r>
              <a:rPr lang="cs-CZ" dirty="0"/>
              <a:t>Rektor</a:t>
            </a:r>
          </a:p>
          <a:p>
            <a:pPr lvl="1"/>
            <a:r>
              <a:rPr lang="cs-CZ" dirty="0"/>
              <a:t>Vědecká (akademická) rada</a:t>
            </a:r>
          </a:p>
          <a:p>
            <a:pPr lvl="1"/>
            <a:r>
              <a:rPr lang="cs-CZ" dirty="0"/>
              <a:t>Disciplinární komise</a:t>
            </a:r>
          </a:p>
          <a:p>
            <a:pPr lvl="1"/>
            <a:r>
              <a:rPr lang="cs-CZ" dirty="0"/>
              <a:t>Rada pro vnitřní hodnocení, je-li zřízena </a:t>
            </a:r>
          </a:p>
          <a:p>
            <a:r>
              <a:rPr lang="cs-CZ" dirty="0"/>
              <a:t>Ostatní</a:t>
            </a:r>
          </a:p>
          <a:p>
            <a:pPr lvl="1"/>
            <a:r>
              <a:rPr lang="cs-CZ" dirty="0"/>
              <a:t>Kvestor</a:t>
            </a:r>
          </a:p>
          <a:p>
            <a:pPr lvl="1"/>
            <a:r>
              <a:rPr lang="cs-CZ" dirty="0"/>
              <a:t>Správní rada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32D9E78-3B26-46BC-9AD5-8AB8D158D6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BEP302Zk Veřejná správa v ČR a v Evropě • 17. 10. 2017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C360654-8D9F-404D-90DB-518DB9BD77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324776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56C6BE-BCBD-4527-A67E-C61706E49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Členský základ VŠ samosprávy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B182F4-01CF-4B83-905C-BBB5CB4C33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Studenti</a:t>
            </a:r>
          </a:p>
          <a:p>
            <a:r>
              <a:rPr lang="cs-CZ" dirty="0"/>
              <a:t>Akademičtí pracovníci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024F661-D176-41A8-B625-37CF428AF9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BEP302Zk Veřejná správa v ČR a v Evropě • 17. 10. 2017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CE68401-084F-495A-8E3F-55F78EF1D4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750867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17BEE6-A54F-43CE-BBEB-8B0AF1EC3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Vlastní majetek (a hospodaření)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D02216F-F387-4D66-A147-BF355C083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VŠ vlastní hmotný i nehmotný majetek</a:t>
            </a:r>
          </a:p>
          <a:p>
            <a:r>
              <a:rPr lang="cs-CZ" dirty="0"/>
              <a:t>sestavuje vlastní rozpočet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58A7C8D-453D-41D1-A8FD-491F69D8075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BEP302Zk Veřejná správa v ČR a v Evropě • 17. 10. 2017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04CD6B9-C442-45C6-8498-DCEAEBBA70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527119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627173-947E-467D-80E6-B2FCEA8AF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Normotvorba – vnitřní předpisy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9991CDA-3243-477B-9351-224C04E9F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2017713"/>
            <a:ext cx="8385029" cy="4114800"/>
          </a:xfrm>
        </p:spPr>
        <p:txBody>
          <a:bodyPr/>
          <a:lstStyle/>
          <a:p>
            <a:r>
              <a:rPr lang="cs-CZ" dirty="0"/>
              <a:t>Schvaluje senát na návrh rektora, dozoruje MŠMT</a:t>
            </a:r>
          </a:p>
          <a:p>
            <a:r>
              <a:rPr lang="cs-CZ" dirty="0"/>
              <a:t>§ 17, např. </a:t>
            </a:r>
          </a:p>
          <a:p>
            <a:pPr lvl="1"/>
            <a:r>
              <a:rPr lang="cs-CZ" dirty="0"/>
              <a:t>statut veřejné vysoké školy,</a:t>
            </a:r>
          </a:p>
          <a:p>
            <a:pPr lvl="1"/>
            <a:r>
              <a:rPr lang="cs-CZ" dirty="0"/>
              <a:t>volební řád akademického senátu veřejné vysoké školy,</a:t>
            </a:r>
          </a:p>
          <a:p>
            <a:pPr lvl="1"/>
            <a:r>
              <a:rPr lang="cs-CZ" dirty="0"/>
              <a:t>jednací řád akademického senátu veřejné vysoké školy,</a:t>
            </a:r>
          </a:p>
          <a:p>
            <a:pPr lvl="1"/>
            <a:r>
              <a:rPr lang="cs-CZ" dirty="0"/>
              <a:t>studijní a zkušební řád,</a:t>
            </a:r>
          </a:p>
          <a:p>
            <a:pPr lvl="1"/>
            <a:r>
              <a:rPr lang="cs-CZ" dirty="0"/>
              <a:t>stipendijní řád,</a:t>
            </a:r>
          </a:p>
          <a:p>
            <a:pPr lvl="1"/>
            <a:r>
              <a:rPr lang="cs-CZ" dirty="0"/>
              <a:t>[disciplinární řád pro studenty,]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BCDB1FB-2892-4171-AB48-D9C0D96D96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133289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40F7C9-1869-4C53-AEBF-81D466900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Dozor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70A3457-86B4-4159-B0EE-05FDCB928C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2017712"/>
            <a:ext cx="8082321" cy="4535487"/>
          </a:xfrm>
        </p:spPr>
        <p:txBody>
          <a:bodyPr/>
          <a:lstStyle/>
          <a:p>
            <a:r>
              <a:rPr lang="cs-CZ" i="1" dirty="0"/>
              <a:t>Státní orgány mohou zasahovat do činnosti veřejné vysoké školy jen na základě a v mezích zákona a způsobem zákonem stanoveným </a:t>
            </a:r>
            <a:r>
              <a:rPr lang="cs-CZ" dirty="0"/>
              <a:t>(§ 6 odst. 3 ZVŠ)</a:t>
            </a:r>
          </a:p>
          <a:p>
            <a:r>
              <a:rPr lang="cs-CZ" dirty="0"/>
              <a:t>MŠMT / NAÚ</a:t>
            </a:r>
          </a:p>
          <a:p>
            <a:pPr lvl="1"/>
            <a:r>
              <a:rPr lang="cs-CZ" dirty="0"/>
              <a:t>Financování</a:t>
            </a:r>
          </a:p>
          <a:p>
            <a:pPr lvl="1"/>
            <a:r>
              <a:rPr lang="cs-CZ" dirty="0"/>
              <a:t>Dozor nad normotvorbou (§ 36)</a:t>
            </a:r>
          </a:p>
          <a:p>
            <a:pPr lvl="1"/>
            <a:r>
              <a:rPr lang="cs-CZ" dirty="0"/>
              <a:t>Dozor nad zákonností (§ 37) a konkrétními povinnostmi VŠ (§ 38)</a:t>
            </a:r>
          </a:p>
          <a:p>
            <a:pPr lvl="1"/>
            <a:r>
              <a:rPr lang="cs-CZ" dirty="0"/>
              <a:t>Dozor nad kvalitou poskytovaného vzdělání / vlastním mechanismem zajišťování kvality</a:t>
            </a:r>
          </a:p>
          <a:p>
            <a:pPr lvl="1"/>
            <a:r>
              <a:rPr lang="cs-CZ" dirty="0"/>
              <a:t>Projednává přestupky a ukládá za ně sankce (§ 93m)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9636241-DAE6-47AD-9F29-AA20C88BAB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340644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8E2B57-DC87-4F82-961A-A502A6A25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Dvouúrovňová samospráva: VŠ a fakulta (§ 24)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36CA64A-6DD7-4690-A8E3-41297A259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2017713"/>
            <a:ext cx="8509720" cy="4114800"/>
          </a:xfrm>
        </p:spPr>
        <p:txBody>
          <a:bodyPr/>
          <a:lstStyle/>
          <a:p>
            <a:r>
              <a:rPr lang="cs-CZ" sz="2100" u="sng" dirty="0"/>
              <a:t>vnitřní organizace a ustavování samosprávných akademických orgánů</a:t>
            </a:r>
          </a:p>
          <a:p>
            <a:r>
              <a:rPr lang="cs-CZ" sz="2100" dirty="0"/>
              <a:t>hospodaření a nakládání s majetkem (</a:t>
            </a:r>
            <a:r>
              <a:rPr lang="cs-CZ" sz="2100" u="sng" dirty="0"/>
              <a:t>nakládání s přidělenými </a:t>
            </a:r>
            <a:r>
              <a:rPr lang="cs-CZ" sz="2100" u="sng" dirty="0" err="1"/>
              <a:t>prostř</a:t>
            </a:r>
            <a:r>
              <a:rPr lang="cs-CZ" sz="2100" u="sng" dirty="0"/>
              <a:t>.</a:t>
            </a:r>
            <a:r>
              <a:rPr lang="cs-CZ" sz="2100" dirty="0"/>
              <a:t>)</a:t>
            </a:r>
          </a:p>
          <a:p>
            <a:r>
              <a:rPr lang="cs-CZ" sz="2100" u="sng" dirty="0"/>
              <a:t>realizace </a:t>
            </a:r>
            <a:r>
              <a:rPr lang="cs-CZ" sz="2100" u="sng" dirty="0" err="1"/>
              <a:t>pracP</a:t>
            </a:r>
            <a:r>
              <a:rPr lang="cs-CZ" sz="2100" u="sng" dirty="0"/>
              <a:t> vztahů </a:t>
            </a:r>
            <a:r>
              <a:rPr lang="cs-CZ" sz="2100" dirty="0"/>
              <a:t>a určování počtu AP a ostatních </a:t>
            </a:r>
            <a:r>
              <a:rPr lang="cs-CZ" sz="2100" dirty="0" err="1"/>
              <a:t>zamců</a:t>
            </a:r>
            <a:r>
              <a:rPr lang="cs-CZ" sz="2100" dirty="0"/>
              <a:t>, jako i </a:t>
            </a:r>
            <a:r>
              <a:rPr lang="cs-CZ" sz="2100" u="sng" dirty="0" err="1"/>
              <a:t>hab</a:t>
            </a:r>
            <a:r>
              <a:rPr lang="cs-CZ" sz="2100" u="sng" dirty="0"/>
              <a:t>./prof. řízení </a:t>
            </a:r>
            <a:r>
              <a:rPr lang="cs-CZ" sz="2100" dirty="0"/>
              <a:t>+ poplatky</a:t>
            </a:r>
          </a:p>
          <a:p>
            <a:r>
              <a:rPr lang="cs-CZ" sz="2100" u="sng" dirty="0"/>
              <a:t>určování zaměření a organizaci výzkumné, vývojové … nebo další tvůrčí činnosti</a:t>
            </a:r>
            <a:r>
              <a:rPr lang="cs-CZ" sz="2100" dirty="0"/>
              <a:t>, jako i spolupráce s jinými VŠ a PO a </a:t>
            </a:r>
            <a:r>
              <a:rPr lang="cs-CZ" sz="2100" u="sng" dirty="0"/>
              <a:t>zahraniční styky</a:t>
            </a:r>
            <a:endParaRPr lang="cs-CZ" sz="2100" dirty="0"/>
          </a:p>
          <a:p>
            <a:r>
              <a:rPr lang="cs-CZ" sz="2100" dirty="0"/>
              <a:t>kompetence při přijímání studentů</a:t>
            </a:r>
          </a:p>
          <a:p>
            <a:r>
              <a:rPr lang="cs-CZ" sz="2100" u="sng" dirty="0"/>
              <a:t>tvorba a uskutečňovat studijních programů </a:t>
            </a:r>
            <a:r>
              <a:rPr lang="cs-CZ" sz="2100" dirty="0"/>
              <a:t>a organizace studia, včetně rozhodování o právech a povinnostech studentů + poplatky</a:t>
            </a:r>
          </a:p>
          <a:p>
            <a:r>
              <a:rPr lang="cs-CZ" sz="2100" dirty="0"/>
              <a:t>zajišťování a vnitřní hodnocení Q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FB0B836-DE65-4F1E-9EDC-E82B4BC09F8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BEP302Zk Veřejná správa v ČR a v Evropě • 17. 10. 2017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CA81D59-3D01-4B97-BCE6-E323DACDC2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80445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309E33-4149-4469-A218-6A8F26437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Fakulta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68F1CC9-2AD6-4AC7-90B2-253074C2E6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Orgány</a:t>
            </a:r>
          </a:p>
          <a:p>
            <a:pPr lvl="1"/>
            <a:r>
              <a:rPr lang="cs-CZ" dirty="0"/>
              <a:t>Samosprávné</a:t>
            </a:r>
          </a:p>
          <a:p>
            <a:pPr lvl="2"/>
            <a:r>
              <a:rPr lang="cs-CZ" sz="2000" dirty="0"/>
              <a:t>Akademický senát</a:t>
            </a:r>
          </a:p>
          <a:p>
            <a:pPr lvl="2"/>
            <a:r>
              <a:rPr lang="cs-CZ" sz="2000" dirty="0"/>
              <a:t>Děkan</a:t>
            </a:r>
          </a:p>
          <a:p>
            <a:pPr lvl="2"/>
            <a:r>
              <a:rPr lang="cs-CZ" sz="2000" dirty="0"/>
              <a:t>Vědecká rada</a:t>
            </a:r>
          </a:p>
          <a:p>
            <a:pPr lvl="2"/>
            <a:r>
              <a:rPr lang="cs-CZ" sz="2000" dirty="0"/>
              <a:t>Disciplinární komise</a:t>
            </a:r>
          </a:p>
          <a:p>
            <a:pPr lvl="1"/>
            <a:r>
              <a:rPr lang="cs-CZ" dirty="0"/>
              <a:t>Ostatní</a:t>
            </a:r>
          </a:p>
          <a:p>
            <a:pPr lvl="2"/>
            <a:r>
              <a:rPr lang="cs-CZ" sz="2000" dirty="0"/>
              <a:t>Tajemník</a:t>
            </a:r>
          </a:p>
          <a:p>
            <a:r>
              <a:rPr lang="cs-CZ" dirty="0"/>
              <a:t>Členové – studenti a AP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E6CAFC4-02F4-4E9B-BE09-6C7626FD2F8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BEP302Zk Veřejná správa v ČR a v Evropě • 17. 10. 2017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E3C644C-D5AA-4363-A76F-2ED0FD3B2DF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74646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8C48A7-453B-4C61-A131-BF4D5690E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Fakulta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34913B-5494-4048-BB87-608BA8509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Vnitřní předpisy</a:t>
            </a:r>
          </a:p>
          <a:p>
            <a:pPr lvl="1"/>
            <a:r>
              <a:rPr lang="cs-CZ" dirty="0"/>
              <a:t>statut fakulty,</a:t>
            </a:r>
          </a:p>
          <a:p>
            <a:pPr lvl="1"/>
            <a:r>
              <a:rPr lang="cs-CZ" dirty="0"/>
              <a:t>volební řád akademického senátu fakulty,</a:t>
            </a:r>
          </a:p>
          <a:p>
            <a:pPr lvl="1"/>
            <a:r>
              <a:rPr lang="cs-CZ" dirty="0"/>
              <a:t>jednací řád akademického senátu fakulty,</a:t>
            </a:r>
          </a:p>
          <a:p>
            <a:pPr lvl="1"/>
            <a:r>
              <a:rPr lang="cs-CZ" dirty="0"/>
              <a:t>jednací řád vědecké rady fakulty,</a:t>
            </a:r>
          </a:p>
          <a:p>
            <a:pPr lvl="1"/>
            <a:r>
              <a:rPr lang="cs-CZ" dirty="0"/>
              <a:t>disciplinární řád fakulty pro studenty,</a:t>
            </a:r>
          </a:p>
          <a:p>
            <a:pPr lvl="1"/>
            <a:r>
              <a:rPr lang="cs-CZ" dirty="0"/>
              <a:t>další předpisy, pokud tak stanoví statut fakulty</a:t>
            </a:r>
          </a:p>
          <a:p>
            <a:endParaRPr lang="cs-CZ" dirty="0"/>
          </a:p>
          <a:p>
            <a:r>
              <a:rPr lang="cs-CZ" dirty="0"/>
              <a:t>Majetek, rozpočet,…? Ne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66C8399-0A3C-47D6-9D16-F7BBD45BDC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BEP302Zk Veřejná správa v ČR a v Evropě • 17. 10. 2017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780E870-A138-44A0-BB26-92BB28AE8D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36429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C66627-6AE6-440A-9B7C-809690FBB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 správa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B2A0BA-9A7C-441F-8B1A-6FD7E2A62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2017713"/>
            <a:ext cx="8387764" cy="4114800"/>
          </a:xfrm>
        </p:spPr>
        <p:txBody>
          <a:bodyPr/>
          <a:lstStyle/>
          <a:p>
            <a:r>
              <a:rPr lang="cs-CZ" dirty="0"/>
              <a:t>Veřejná správa vykonávaná státem, resp. jeho orgány (přímá státní správa) anebo orgány jiných subjektů, popř. soukromými osobami (FO nebo PO), na které stát výkon státní správy v určitém rozsahu přenesl</a:t>
            </a:r>
          </a:p>
          <a:p>
            <a:r>
              <a:rPr lang="cs-CZ" dirty="0"/>
              <a:t>Je (má být) vykonávána jednotně na celém území ČR, a to i když je v různých místech vykonávána jinými konkrétními orgány</a:t>
            </a:r>
          </a:p>
          <a:p>
            <a:pPr lvl="1"/>
            <a:r>
              <a:rPr lang="cs-CZ" dirty="0"/>
              <a:t>např. OSSZ v Brně, OSSZ v Plzni, OSSZ v Příbrami…</a:t>
            </a:r>
          </a:p>
          <a:p>
            <a:r>
              <a:rPr lang="cs-CZ" dirty="0"/>
              <a:t>Je vykonávána v zájmu všech občanů ČR</a:t>
            </a:r>
          </a:p>
          <a:p>
            <a:r>
              <a:rPr lang="cs-CZ" dirty="0"/>
              <a:t>Za její výkon odpovídá stát (např. podle zákona č. 82/1998 Sb.)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F110BEB-0421-408B-A492-F0E26312B3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BEP302Zk Veřejná správa v ČR a v Evropě • 17. 10. 2017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569BEA7-7506-4E0F-9558-9744EAF79E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671506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FD83A3-CFF4-40A1-9F36-D79FC0EDD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Konec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08A972A-9CE8-4842-9D30-B6DBF46E8E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cs-CZ" dirty="0"/>
              <a:t>Děkuji za pozornost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2000" b="1" dirty="0"/>
              <a:t>Příští přednáška</a:t>
            </a:r>
          </a:p>
          <a:p>
            <a:pPr marL="0" indent="0" algn="ctr">
              <a:buNone/>
            </a:pPr>
            <a:r>
              <a:rPr lang="cs-CZ" sz="2000" dirty="0"/>
              <a:t>Územní samospráva, postavení obcí a krajů (dr. </a:t>
            </a:r>
            <a:r>
              <a:rPr lang="cs-CZ" sz="2000" dirty="0" err="1"/>
              <a:t>Jurníková</a:t>
            </a:r>
            <a:r>
              <a:rPr lang="cs-CZ" sz="2000" dirty="0"/>
              <a:t>)</a:t>
            </a:r>
          </a:p>
          <a:p>
            <a:pPr marL="0" indent="0" algn="ctr">
              <a:buNone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4B1D3E4-B7B7-4704-AFAA-3596817BB8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BEP302Zk Veřejná správa v ČR a v Evropě • 17. 10. 2017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073EAB9-7E71-4C78-A7A1-C22141F78E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60016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CA75C4-03D7-4C43-96A0-DDD631A57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 správa a samospráva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008A8A6-584B-4140-A7F0-5DF7E76C6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Veřejné služby jsou vždy poskytovány státem </a:t>
            </a:r>
            <a:br>
              <a:rPr lang="cs-CZ" dirty="0"/>
            </a:br>
            <a:r>
              <a:rPr lang="cs-CZ" dirty="0"/>
              <a:t>=&gt; státní správa je přítomna vždy</a:t>
            </a:r>
          </a:p>
          <a:p>
            <a:r>
              <a:rPr lang="cs-CZ" dirty="0"/>
              <a:t>Některé jsou ale poskytovány i subjektem odlišným od státu (tzv. samosprávou)</a:t>
            </a:r>
          </a:p>
          <a:p>
            <a:r>
              <a:rPr lang="cs-CZ" dirty="0"/>
              <a:t>„Subjekt“ ve smyslu právní subjektivity (způsobilosti k P&amp;P a k PJ)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F61A3B1-2892-458B-BB48-22B30B4BA3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BEP302Zk Veřejná správa v ČR a v Evropě • 17. 10. 2017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5FE7CFC-D358-43B2-A768-8EBF974EF6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23360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248A05-D76F-4EB2-A3C3-C80E91993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Samospráva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206629-8F28-478D-BD85-923A89ED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Subjekt odlišný od státu (veřejnoprávní korporace)</a:t>
            </a:r>
          </a:p>
          <a:p>
            <a:r>
              <a:rPr lang="cs-CZ" dirty="0"/>
              <a:t>Společenství osob - „členů“, kteří si „své záležitosti“ spravují sami</a:t>
            </a:r>
          </a:p>
          <a:p>
            <a:r>
              <a:rPr lang="cs-CZ" dirty="0"/>
              <a:t>Blízkost členů ke spravovanému subjektu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413BEE7-9DC7-4C81-A3EA-D0728778F9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BEP302Zk Veřejná správa v ČR a v Evropě • 17. 10. 2017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EC0540B-5D1A-4339-B722-94A3890F8C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04672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0083C6-6927-40A3-97ED-153F240E5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Pojmové znaky samosprávy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E85A87-B2E5-4CB4-9A0F-5D512B9C8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Právní subjektivita</a:t>
            </a:r>
          </a:p>
          <a:p>
            <a:r>
              <a:rPr lang="cs-CZ" dirty="0"/>
              <a:t>Ekonomický základ</a:t>
            </a:r>
          </a:p>
          <a:p>
            <a:r>
              <a:rPr lang="cs-CZ" dirty="0"/>
              <a:t>Členský základ</a:t>
            </a:r>
          </a:p>
          <a:p>
            <a:r>
              <a:rPr lang="cs-CZ" dirty="0"/>
              <a:t>Vlastní orgány</a:t>
            </a:r>
          </a:p>
          <a:p>
            <a:r>
              <a:rPr lang="cs-CZ" dirty="0"/>
              <a:t>Vlastní normotvorba</a:t>
            </a:r>
          </a:p>
          <a:p>
            <a:r>
              <a:rPr lang="cs-CZ" dirty="0"/>
              <a:t>Výkon veřejné správy</a:t>
            </a:r>
          </a:p>
          <a:p>
            <a:r>
              <a:rPr lang="cs-CZ" dirty="0"/>
              <a:t>Území - jen územní samospráva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E0C6365-D3DB-4E00-99F1-2E736FBBA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BEP302Zk Veřejná správa v ČR a v Evropě • 17. 10. 2017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F4FF9C1-7579-4BC1-B647-B1F5558EC6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4932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F197A8-6C37-4C24-88AE-B50F1EDD3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subjektivita samosprávy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C94806B-B5E9-4A0F-A1C0-1C89E29F0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Založení (změna, rušení) zákonem</a:t>
            </a:r>
          </a:p>
          <a:p>
            <a:r>
              <a:rPr lang="cs-CZ" dirty="0"/>
              <a:t>Veřejnoprávní korporace</a:t>
            </a:r>
          </a:p>
          <a:p>
            <a:r>
              <a:rPr lang="cs-CZ" dirty="0"/>
              <a:t>Možnost vstupovat do právních vztahů</a:t>
            </a:r>
          </a:p>
          <a:p>
            <a:r>
              <a:rPr lang="cs-CZ" dirty="0"/>
              <a:t>Vlastní odpovědnost</a:t>
            </a:r>
          </a:p>
          <a:p>
            <a:r>
              <a:rPr lang="cs-CZ" dirty="0"/>
              <a:t>Možnost vlastnit </a:t>
            </a:r>
            <a:r>
              <a:rPr lang="cs-CZ" b="1" dirty="0">
                <a:solidFill>
                  <a:srgbClr val="002060"/>
                </a:solidFill>
              </a:rPr>
              <a:t>majetek a hospodařit s ním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3DC3BEF-B8F5-4F1A-BE92-FCC4CF7213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BEP302Zk Veřejná správa v ČR a v Evropě • 17. 10. 2017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395F47C-B003-45A6-956A-7C18147851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74198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0948AD-1706-4D2B-95E2-DED32B9C6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Členský základ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CA414BC-9D3B-4E5E-AF1B-469C0CDA37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Adresáti výkonu samosprávy</a:t>
            </a:r>
          </a:p>
          <a:p>
            <a:r>
              <a:rPr lang="cs-CZ" dirty="0"/>
              <a:t>Voliči (a kandidáti) orgánů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67B266E-F40F-4FB8-AD56-EBFE2526D6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BEP302Zk Veřejná správa v ČR a v Evropě • 17. 10. 2017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AA368D4-95A6-4F54-96E0-89625A881D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60682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76BFC1-42E6-490B-ACCC-8ACD43511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Vlastní orgány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A58D1B0-262C-4E62-854B-554C788D18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Legitimita odvozena primárně od členů samosprávy</a:t>
            </a:r>
          </a:p>
          <a:p>
            <a:r>
              <a:rPr lang="cs-CZ" dirty="0"/>
              <a:t>Vrcholný zastupitelský orgán (kolegiální)</a:t>
            </a:r>
          </a:p>
          <a:p>
            <a:r>
              <a:rPr lang="cs-CZ" dirty="0"/>
              <a:t>Vrcholný výkonný orgán (monokratický)</a:t>
            </a:r>
          </a:p>
          <a:p>
            <a:r>
              <a:rPr lang="cs-CZ" dirty="0"/>
              <a:t>Legislativní orgán</a:t>
            </a:r>
          </a:p>
          <a:p>
            <a:r>
              <a:rPr lang="cs-CZ" dirty="0"/>
              <a:t>Kontrolní (dozorový) orgán</a:t>
            </a:r>
          </a:p>
          <a:p>
            <a:r>
              <a:rPr lang="cs-CZ" dirty="0"/>
              <a:t>Odborný orgán</a:t>
            </a:r>
          </a:p>
          <a:p>
            <a:r>
              <a:rPr lang="cs-CZ" dirty="0"/>
              <a:t>Kárný (disciplinární) orgán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B2ABEFA-EE59-4387-AF43-B4A215DF51C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BEP302Zk Veřejná správa v ČR a v Evropě • 17. 10. 2017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BB8B615-9DC3-49A6-8AD1-315DF240B8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6035242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šablona PrF MU (CZ)</Template>
  <TotalTime>1182</TotalTime>
  <Words>1053</Words>
  <Application>Microsoft Office PowerPoint</Application>
  <PresentationFormat>Předvádění na obrazovce (4:3)</PresentationFormat>
  <Paragraphs>248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Arial</vt:lpstr>
      <vt:lpstr>Tahoma</vt:lpstr>
      <vt:lpstr>Wingdings</vt:lpstr>
      <vt:lpstr>Prezentace_MU_CZ</vt:lpstr>
      <vt:lpstr>BEP302Zk Veřejná správa v ČR a v Evropě  Samospráva v ČR. Obecné principy, zájmová samospráva.   (17. 10. 2017)  JUDr. Veronika Smutná, Ph.D.</vt:lpstr>
      <vt:lpstr>Samospráva</vt:lpstr>
      <vt:lpstr>Státní správa</vt:lpstr>
      <vt:lpstr>Státní správa a samospráva</vt:lpstr>
      <vt:lpstr>Samospráva</vt:lpstr>
      <vt:lpstr>Pojmové znaky samosprávy</vt:lpstr>
      <vt:lpstr>Právní subjektivita samosprávy</vt:lpstr>
      <vt:lpstr>Členský základ</vt:lpstr>
      <vt:lpstr>Vlastní orgány</vt:lpstr>
      <vt:lpstr>Normotvorná pravomoc</vt:lpstr>
      <vt:lpstr>Výkon veřejné správy</vt:lpstr>
      <vt:lpstr>Území</vt:lpstr>
      <vt:lpstr>Členění samosprávy</vt:lpstr>
      <vt:lpstr>Zájmová samospráva</vt:lpstr>
      <vt:lpstr>Komory s povinným členstvím</vt:lpstr>
      <vt:lpstr>Komory s nepovinným členstvím</vt:lpstr>
      <vt:lpstr>Vysoké školy</vt:lpstr>
      <vt:lpstr>Podrobněji k VŠ samosprávě</vt:lpstr>
      <vt:lpstr>Veřejná vysoká škola</vt:lpstr>
      <vt:lpstr>Samosprávná působnost VVŠ (§ 6 odst. 1 ZVŠ)</vt:lpstr>
      <vt:lpstr>Samosprávná působnost VVŠ (§ 6 odst. 1 ZVŠ)</vt:lpstr>
      <vt:lpstr>Organizace VŠ samosprávy</vt:lpstr>
      <vt:lpstr>Členský základ VŠ samosprávy</vt:lpstr>
      <vt:lpstr>Vlastní majetek (a hospodaření)</vt:lpstr>
      <vt:lpstr>Normotvorba – vnitřní předpisy</vt:lpstr>
      <vt:lpstr>Dozor</vt:lpstr>
      <vt:lpstr>Dvouúrovňová samospráva: VŠ a fakulta (§ 24)</vt:lpstr>
      <vt:lpstr> Fakulta</vt:lpstr>
      <vt:lpstr>Fakulta</vt:lpstr>
      <vt:lpstr>Konec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Veronika Smutná</dc:creator>
  <cp:lastModifiedBy>Veronika Smutná</cp:lastModifiedBy>
  <cp:revision>15</cp:revision>
  <cp:lastPrinted>1601-01-01T00:00:00Z</cp:lastPrinted>
  <dcterms:created xsi:type="dcterms:W3CDTF">2017-10-16T10:51:47Z</dcterms:created>
  <dcterms:modified xsi:type="dcterms:W3CDTF">2017-10-17T06:34:28Z</dcterms:modified>
</cp:coreProperties>
</file>