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52"/>
  </p:notesMasterIdLst>
  <p:sldIdLst>
    <p:sldId id="256" r:id="rId2"/>
    <p:sldId id="258" r:id="rId3"/>
    <p:sldId id="260" r:id="rId4"/>
    <p:sldId id="330" r:id="rId5"/>
    <p:sldId id="331" r:id="rId6"/>
    <p:sldId id="335" r:id="rId7"/>
    <p:sldId id="332" r:id="rId8"/>
    <p:sldId id="333" r:id="rId9"/>
    <p:sldId id="334" r:id="rId10"/>
    <p:sldId id="340" r:id="rId11"/>
    <p:sldId id="264" r:id="rId12"/>
    <p:sldId id="263" r:id="rId13"/>
    <p:sldId id="282" r:id="rId14"/>
    <p:sldId id="283" r:id="rId15"/>
    <p:sldId id="336" r:id="rId16"/>
    <p:sldId id="287" r:id="rId17"/>
    <p:sldId id="277" r:id="rId18"/>
    <p:sldId id="278" r:id="rId19"/>
    <p:sldId id="337" r:id="rId20"/>
    <p:sldId id="329" r:id="rId21"/>
    <p:sldId id="268" r:id="rId22"/>
    <p:sldId id="338" r:id="rId23"/>
    <p:sldId id="295" r:id="rId24"/>
    <p:sldId id="296" r:id="rId25"/>
    <p:sldId id="328" r:id="rId26"/>
    <p:sldId id="327" r:id="rId27"/>
    <p:sldId id="269" r:id="rId28"/>
    <p:sldId id="315" r:id="rId29"/>
    <p:sldId id="262" r:id="rId30"/>
    <p:sldId id="322" r:id="rId31"/>
    <p:sldId id="324" r:id="rId32"/>
    <p:sldId id="325" r:id="rId33"/>
    <p:sldId id="326" r:id="rId34"/>
    <p:sldId id="341" r:id="rId35"/>
    <p:sldId id="342" r:id="rId36"/>
    <p:sldId id="343" r:id="rId37"/>
    <p:sldId id="344" r:id="rId38"/>
    <p:sldId id="345" r:id="rId39"/>
    <p:sldId id="346" r:id="rId40"/>
    <p:sldId id="347" r:id="rId41"/>
    <p:sldId id="348" r:id="rId42"/>
    <p:sldId id="349" r:id="rId43"/>
    <p:sldId id="350" r:id="rId44"/>
    <p:sldId id="351" r:id="rId45"/>
    <p:sldId id="352" r:id="rId46"/>
    <p:sldId id="353" r:id="rId47"/>
    <p:sldId id="354" r:id="rId48"/>
    <p:sldId id="363" r:id="rId49"/>
    <p:sldId id="364" r:id="rId50"/>
    <p:sldId id="274" r:id="rId5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60"/>
  </p:normalViewPr>
  <p:slideViewPr>
    <p:cSldViewPr>
      <p:cViewPr varScale="1">
        <p:scale>
          <a:sx n="150" d="100"/>
          <a:sy n="150" d="100"/>
        </p:scale>
        <p:origin x="4554"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C914F6-58C1-477F-8CE5-D9927DD320C9}" type="datetimeFigureOut">
              <a:rPr lang="cs-CZ" smtClean="0"/>
              <a:pPr/>
              <a:t>29.10.2017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694C53-BC07-48E6-B831-320979E2FFD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Nadpis 13"/>
          <p:cNvSpPr>
            <a:spLocks noGrp="1"/>
          </p:cNvSpPr>
          <p:nvPr>
            <p:ph type="ctrTitle"/>
          </p:nvPr>
        </p:nvSpPr>
        <p:spPr>
          <a:xfrm>
            <a:off x="1432560" y="359898"/>
            <a:ext cx="7406640" cy="1472184"/>
          </a:xfrm>
        </p:spPr>
        <p:txBody>
          <a:bodyPr anchor="b"/>
          <a:lstStyle>
            <a:lvl1pPr algn="l">
              <a:defRPr/>
            </a:lvl1pPr>
            <a:extLst/>
          </a:lstStyle>
          <a:p>
            <a:r>
              <a:rPr lang="cs-CZ"/>
              <a:t>Klepnutím lze upravit styl předlohy nadpisů.</a:t>
            </a:r>
            <a:endParaRPr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a:t>Klepnutím lze upravit styl předlohy podnadpisů.</a:t>
            </a:r>
            <a:endParaRPr lang="en-US"/>
          </a:p>
        </p:txBody>
      </p:sp>
      <p:sp>
        <p:nvSpPr>
          <p:cNvPr id="6" name="Zástupný symbol pro datum 6"/>
          <p:cNvSpPr>
            <a:spLocks noGrp="1"/>
          </p:cNvSpPr>
          <p:nvPr>
            <p:ph type="dt" sz="half" idx="10"/>
          </p:nvPr>
        </p:nvSpPr>
        <p:spPr/>
        <p:txBody>
          <a:bodyPr/>
          <a:lstStyle>
            <a:lvl1pPr>
              <a:defRPr/>
            </a:lvl1pPr>
            <a:extLst/>
          </a:lstStyle>
          <a:p>
            <a:pPr>
              <a:defRPr/>
            </a:pPr>
            <a:fld id="{8027AFDD-45A1-4315-A4BF-80A4EF8A600C}" type="datetimeFigureOut">
              <a:rPr lang="cs-CZ"/>
              <a:pPr>
                <a:defRPr/>
              </a:pPr>
              <a:t>29.10.2017</a:t>
            </a:fld>
            <a:endParaRPr lang="cs-CZ"/>
          </a:p>
        </p:txBody>
      </p:sp>
      <p:sp>
        <p:nvSpPr>
          <p:cNvPr id="7" name="Zástupný symbol pro zápatí 19"/>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9"/>
          <p:cNvSpPr>
            <a:spLocks noGrp="1"/>
          </p:cNvSpPr>
          <p:nvPr>
            <p:ph type="sldNum" sz="quarter" idx="12"/>
          </p:nvPr>
        </p:nvSpPr>
        <p:spPr/>
        <p:txBody>
          <a:bodyPr/>
          <a:lstStyle>
            <a:lvl1pPr>
              <a:defRPr/>
            </a:lvl1pPr>
            <a:extLst/>
          </a:lstStyle>
          <a:p>
            <a:pPr>
              <a:defRPr/>
            </a:pPr>
            <a:fld id="{72743ABD-7D34-4055-B803-C757E7D33E1B}" type="slidenum">
              <a:rPr lang="cs-CZ"/>
              <a:pPr>
                <a:defRPr/>
              </a:pPr>
              <a:t>‹#›</a:t>
            </a:fld>
            <a:endParaRPr lang="cs-CZ"/>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7B2AA471-C3C2-4536-82AE-5E9168F145DB}" type="datetimeFigureOut">
              <a:rPr lang="cs-CZ"/>
              <a:pPr>
                <a:defRPr/>
              </a:pPr>
              <a:t>29.10.2017</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91CFE13B-D147-4105-B902-DDC15B42ADF8}" type="slidenum">
              <a:rPr lang="cs-CZ"/>
              <a:pPr>
                <a:defRPr/>
              </a:pPr>
              <a:t>‹#›</a:t>
            </a:fld>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8A84467C-B4EE-4F6D-B0BF-74C4381C8AC0}" type="datetimeFigureOut">
              <a:rPr lang="cs-CZ"/>
              <a:pPr>
                <a:defRPr/>
              </a:pPr>
              <a:t>29.10.2017</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CBF3BD8A-86AC-41CC-8A56-FA4557F03110}" type="slidenum">
              <a:rPr lang="cs-CZ"/>
              <a:pPr>
                <a:defRPr/>
              </a:pPr>
              <a:t>‹#›</a:t>
            </a:fld>
            <a:endParaRPr lang="cs-C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C5C29734-3AAD-4DB3-8593-F1CEBFD907AE}" type="datetimeFigureOut">
              <a:rPr lang="cs-CZ"/>
              <a:pPr>
                <a:defRPr/>
              </a:pPr>
              <a:t>29.10.2017</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38E7CCAB-F246-4D55-80BF-3E9F8F54D360}" type="slidenum">
              <a:rPr lang="cs-CZ"/>
              <a:pPr>
                <a:defRPr/>
              </a:pPr>
              <a:t>‹#›</a:t>
            </a:fld>
            <a:endParaRPr lang="cs-C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bdélník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a:t>Klepnutím lze upravit styly předlohy textu.</a:t>
            </a:r>
          </a:p>
        </p:txBody>
      </p:sp>
      <p:sp>
        <p:nvSpPr>
          <p:cNvPr id="8" name="Zástupný symbol pro datum 3"/>
          <p:cNvSpPr>
            <a:spLocks noGrp="1"/>
          </p:cNvSpPr>
          <p:nvPr>
            <p:ph type="dt" sz="half" idx="10"/>
          </p:nvPr>
        </p:nvSpPr>
        <p:spPr/>
        <p:txBody>
          <a:bodyPr/>
          <a:lstStyle>
            <a:lvl1pPr>
              <a:defRPr/>
            </a:lvl1pPr>
            <a:extLst/>
          </a:lstStyle>
          <a:p>
            <a:pPr>
              <a:defRPr/>
            </a:pPr>
            <a:fld id="{CCB4178F-6272-4915-AF53-662B6A9CC31B}" type="datetimeFigureOut">
              <a:rPr lang="cs-CZ"/>
              <a:pPr>
                <a:defRPr/>
              </a:pPr>
              <a:t>29.10.2017</a:t>
            </a:fld>
            <a:endParaRPr lang="cs-CZ"/>
          </a:p>
        </p:txBody>
      </p:sp>
      <p:sp>
        <p:nvSpPr>
          <p:cNvPr id="9" name="Zástupný symbol pro zápatí 4"/>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extLst/>
          </a:lstStyle>
          <a:p>
            <a:pPr>
              <a:defRPr/>
            </a:pPr>
            <a:fld id="{7030FD48-CC4A-4C18-8AA2-AC4E388F3D62}" type="slidenum">
              <a:rPr lang="cs-CZ"/>
              <a:pPr>
                <a:defRPr/>
              </a:pPr>
              <a:t>‹#›</a:t>
            </a:fld>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fld id="{F6447CF1-DAB8-4DCA-A71D-823209512F8F}" type="datetimeFigureOut">
              <a:rPr lang="cs-CZ"/>
              <a:pPr>
                <a:defRPr/>
              </a:pPr>
              <a:t>29.10.2017</a:t>
            </a:fld>
            <a:endParaRPr lang="cs-CZ"/>
          </a:p>
        </p:txBody>
      </p:sp>
      <p:sp>
        <p:nvSpPr>
          <p:cNvPr id="6" name="Zástupný symbol pro zápatí 9"/>
          <p:cNvSpPr>
            <a:spLocks noGrp="1"/>
          </p:cNvSpPr>
          <p:nvPr>
            <p:ph type="ftr" sz="quarter" idx="11"/>
          </p:nvPr>
        </p:nvSpPr>
        <p:spPr/>
        <p:txBody>
          <a:bodyPr/>
          <a:lstStyle>
            <a:lvl1pPr>
              <a:defRPr/>
            </a:lvl1pPr>
          </a:lstStyle>
          <a:p>
            <a:pPr>
              <a:defRPr/>
            </a:pPr>
            <a:endParaRPr lang="cs-CZ"/>
          </a:p>
        </p:txBody>
      </p:sp>
      <p:sp>
        <p:nvSpPr>
          <p:cNvPr id="7" name="Zástupný symbol pro číslo snímku 21"/>
          <p:cNvSpPr>
            <a:spLocks noGrp="1"/>
          </p:cNvSpPr>
          <p:nvPr>
            <p:ph type="sldNum" sz="quarter" idx="12"/>
          </p:nvPr>
        </p:nvSpPr>
        <p:spPr/>
        <p:txBody>
          <a:bodyPr/>
          <a:lstStyle>
            <a:lvl1pPr>
              <a:defRPr/>
            </a:lvl1pPr>
          </a:lstStyle>
          <a:p>
            <a:pPr>
              <a:defRPr/>
            </a:pPr>
            <a:fld id="{AC9763A0-B18A-450E-944F-7F0F0BE0DA5E}" type="slidenum">
              <a:rPr lang="cs-CZ"/>
              <a:pPr>
                <a:defRPr/>
              </a:pPr>
              <a:t>‹#›</a:t>
            </a:fld>
            <a:endParaRPr lang="cs-C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lstStyle>
            <a:lvl1pPr algn="ctr">
              <a:defRPr sz="4500" b="1" cap="none" baseline="0"/>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C1B51F8D-D61E-4CFD-9F82-29497AF3920A}" type="datetimeFigureOut">
              <a:rPr lang="cs-CZ"/>
              <a:pPr>
                <a:defRPr/>
              </a:pPr>
              <a:t>29.10.2017</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21D6BADD-C289-4754-97C2-CDF3E13D1B63}" type="slidenum">
              <a:rPr lang="cs-CZ"/>
              <a:pPr>
                <a:defRPr/>
              </a:pPr>
              <a:t>‹#›</a:t>
            </a:fld>
            <a:endParaRPr lang="cs-C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p>
            <a:r>
              <a:rPr lang="cs-CZ"/>
              <a:t>Klepnutím lze upravit styl předlohy nadpisů.</a:t>
            </a:r>
            <a:endParaRPr lang="en-US"/>
          </a:p>
        </p:txBody>
      </p:sp>
      <p:sp>
        <p:nvSpPr>
          <p:cNvPr id="3" name="Zástupný symbol pro datum 23"/>
          <p:cNvSpPr>
            <a:spLocks noGrp="1"/>
          </p:cNvSpPr>
          <p:nvPr>
            <p:ph type="dt" sz="half" idx="10"/>
          </p:nvPr>
        </p:nvSpPr>
        <p:spPr/>
        <p:txBody>
          <a:bodyPr/>
          <a:lstStyle>
            <a:lvl1pPr>
              <a:defRPr/>
            </a:lvl1pPr>
          </a:lstStyle>
          <a:p>
            <a:pPr>
              <a:defRPr/>
            </a:pPr>
            <a:fld id="{3E11DEB1-1ECC-4433-A0FD-9A03226227DE}" type="datetimeFigureOut">
              <a:rPr lang="cs-CZ"/>
              <a:pPr>
                <a:defRPr/>
              </a:pPr>
              <a:t>29.10.2017</a:t>
            </a:fld>
            <a:endParaRPr lang="cs-CZ"/>
          </a:p>
        </p:txBody>
      </p:sp>
      <p:sp>
        <p:nvSpPr>
          <p:cNvPr id="4" name="Zástupný symbol pro zápatí 9"/>
          <p:cNvSpPr>
            <a:spLocks noGrp="1"/>
          </p:cNvSpPr>
          <p:nvPr>
            <p:ph type="ftr" sz="quarter" idx="11"/>
          </p:nvPr>
        </p:nvSpPr>
        <p:spPr/>
        <p:txBody>
          <a:bodyPr/>
          <a:lstStyle>
            <a:lvl1pPr>
              <a:defRPr/>
            </a:lvl1pPr>
          </a:lstStyle>
          <a:p>
            <a:pPr>
              <a:defRPr/>
            </a:pPr>
            <a:endParaRPr lang="cs-CZ"/>
          </a:p>
        </p:txBody>
      </p:sp>
      <p:sp>
        <p:nvSpPr>
          <p:cNvPr id="5" name="Zástupný symbol pro číslo snímku 21"/>
          <p:cNvSpPr>
            <a:spLocks noGrp="1"/>
          </p:cNvSpPr>
          <p:nvPr>
            <p:ph type="sldNum" sz="quarter" idx="12"/>
          </p:nvPr>
        </p:nvSpPr>
        <p:spPr/>
        <p:txBody>
          <a:bodyPr/>
          <a:lstStyle>
            <a:lvl1pPr>
              <a:defRPr/>
            </a:lvl1pPr>
          </a:lstStyle>
          <a:p>
            <a:pPr>
              <a:defRPr/>
            </a:pPr>
            <a:fld id="{03BCA631-B5FD-4D1F-B1E1-FEAE88C0E3B8}" type="slidenum">
              <a:rPr lang="cs-CZ"/>
              <a:pPr>
                <a:defRPr/>
              </a:pPr>
              <a:t>‹#›</a:t>
            </a:fld>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Obdélník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Zástupný symbol pro datum 1"/>
          <p:cNvSpPr>
            <a:spLocks noGrp="1"/>
          </p:cNvSpPr>
          <p:nvPr>
            <p:ph type="dt" sz="half" idx="10"/>
          </p:nvPr>
        </p:nvSpPr>
        <p:spPr/>
        <p:txBody>
          <a:bodyPr/>
          <a:lstStyle>
            <a:lvl1pPr>
              <a:defRPr/>
            </a:lvl1pPr>
            <a:extLst/>
          </a:lstStyle>
          <a:p>
            <a:pPr>
              <a:defRPr/>
            </a:pPr>
            <a:fld id="{C228E9E7-757D-427D-A165-16881C65CF86}" type="datetimeFigureOut">
              <a:rPr lang="cs-CZ"/>
              <a:pPr>
                <a:defRPr/>
              </a:pPr>
              <a:t>29.10.2017</a:t>
            </a:fld>
            <a:endParaRPr lang="cs-CZ"/>
          </a:p>
        </p:txBody>
      </p:sp>
      <p:sp>
        <p:nvSpPr>
          <p:cNvPr id="5" name="Zástupný symbol pro zápatí 2"/>
          <p:cNvSpPr>
            <a:spLocks noGrp="1"/>
          </p:cNvSpPr>
          <p:nvPr>
            <p:ph type="ftr" sz="quarter" idx="11"/>
          </p:nvPr>
        </p:nvSpPr>
        <p:spPr/>
        <p:txBody>
          <a:bodyPr/>
          <a:lstStyle>
            <a:lvl1pPr>
              <a:defRPr/>
            </a:lvl1pPr>
            <a:extLst/>
          </a:lstStyle>
          <a:p>
            <a:pPr>
              <a:defRPr/>
            </a:pPr>
            <a:endParaRPr lang="cs-CZ"/>
          </a:p>
        </p:txBody>
      </p:sp>
      <p:sp>
        <p:nvSpPr>
          <p:cNvPr id="6" name="Zástupný symbol pro číslo snímku 3"/>
          <p:cNvSpPr>
            <a:spLocks noGrp="1"/>
          </p:cNvSpPr>
          <p:nvPr>
            <p:ph type="sldNum" sz="quarter" idx="12"/>
          </p:nvPr>
        </p:nvSpPr>
        <p:spPr/>
        <p:txBody>
          <a:bodyPr/>
          <a:lstStyle>
            <a:lvl1pPr>
              <a:defRPr/>
            </a:lvl1pPr>
            <a:extLst/>
          </a:lstStyle>
          <a:p>
            <a:pPr>
              <a:defRPr/>
            </a:pPr>
            <a:fld id="{E22E3CBD-DA77-46D5-A209-17B16D11EC94}" type="slidenum">
              <a:rPr lang="cs-CZ"/>
              <a:pPr>
                <a:defRPr/>
              </a:pPr>
              <a:t>‹#›</a:t>
            </a:fld>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cs-CZ"/>
              <a:t>Klepnutím lze upravit styl předlohy nadpisů.</a:t>
            </a:r>
            <a:endParaRPr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cs-CZ"/>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D691525-1B67-465A-BFB0-96DEDA9AB360}" type="datetimeFigureOut">
              <a:rPr lang="cs-CZ"/>
              <a:pPr>
                <a:defRPr/>
              </a:pPr>
              <a:t>29.10.2017</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68F505D5-9D8C-438D-9A6A-2B7EF8E21653}" type="slidenum">
              <a:rPr lang="cs-CZ"/>
              <a:pPr>
                <a:defRPr/>
              </a:pPr>
              <a:t>‹#›</a:t>
            </a:fld>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Vývojový diagram: postup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Vývojový diagram: postup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cs-CZ"/>
              <a:t>Klepnutím lze upravit styl předlohy nadpisů.</a:t>
            </a:r>
            <a:endParaRPr lang="en-US"/>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cs-CZ"/>
              <a:t>Klepnutím lze upravit styly předlohy textu.</a:t>
            </a:r>
          </a:p>
        </p:txBody>
      </p:sp>
      <p:sp>
        <p:nvSpPr>
          <p:cNvPr id="8" name="Zástupný symbol pro datum 4"/>
          <p:cNvSpPr>
            <a:spLocks noGrp="1"/>
          </p:cNvSpPr>
          <p:nvPr>
            <p:ph type="dt" sz="half" idx="10"/>
          </p:nvPr>
        </p:nvSpPr>
        <p:spPr/>
        <p:txBody>
          <a:bodyPr/>
          <a:lstStyle>
            <a:lvl1pPr>
              <a:defRPr/>
            </a:lvl1pPr>
            <a:extLst/>
          </a:lstStyle>
          <a:p>
            <a:pPr>
              <a:defRPr/>
            </a:pPr>
            <a:fld id="{D0DF3262-8CF2-4472-A344-84A1F0AB34FC}" type="datetimeFigureOut">
              <a:rPr lang="cs-CZ"/>
              <a:pPr>
                <a:defRPr/>
              </a:pPr>
              <a:t>29.10.2017</a:t>
            </a:fld>
            <a:endParaRPr lang="cs-CZ"/>
          </a:p>
        </p:txBody>
      </p:sp>
      <p:sp>
        <p:nvSpPr>
          <p:cNvPr id="9" name="Zástupný symbol pro zápatí 5"/>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extLst/>
          </a:lstStyle>
          <a:p>
            <a:pPr>
              <a:defRPr/>
            </a:pPr>
            <a:fld id="{EA707C38-2380-4F7A-A74D-07ACCE206937}" type="slidenum">
              <a:rPr lang="cs-CZ"/>
              <a:pPr>
                <a:defRPr/>
              </a:pPr>
              <a:t>‹#›</a:t>
            </a:fld>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bdélní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Zástupný symbol pro nadpis 4"/>
          <p:cNvSpPr>
            <a:spLocks noGrp="1"/>
          </p:cNvSpPr>
          <p:nvPr>
            <p:ph type="title"/>
          </p:nvPr>
        </p:nvSpPr>
        <p:spPr>
          <a:xfrm>
            <a:off x="1435100" y="274638"/>
            <a:ext cx="7499350" cy="1143000"/>
          </a:xfrm>
          <a:prstGeom prst="rect">
            <a:avLst/>
          </a:prstGeom>
        </p:spPr>
        <p:txBody>
          <a:bodyPr anchor="ctr">
            <a:normAutofit/>
          </a:bodyPr>
          <a:lstStyle/>
          <a:p>
            <a:r>
              <a:rPr lang="cs-CZ"/>
              <a:t>Klepnutím lze upravit styl předlohy nadpisů.</a:t>
            </a:r>
            <a:endParaRPr lang="en-US"/>
          </a:p>
        </p:txBody>
      </p:sp>
      <p:sp>
        <p:nvSpPr>
          <p:cNvPr id="1033" name="Zástupný symbol pro tex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A1772691-4A3E-49F4-AD72-AE95D3815D40}" type="datetimeFigureOut">
              <a:rPr lang="cs-CZ"/>
              <a:pPr>
                <a:defRPr/>
              </a:pPr>
              <a:t>29.10.2017</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cs-CZ"/>
          </a:p>
        </p:txBody>
      </p:sp>
      <p:sp>
        <p:nvSpPr>
          <p:cNvPr id="22" name="Zástupný symbol pro číslo snímk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51B84364-8010-4441-A087-7329BB8C855D}" type="slidenum">
              <a:rPr lang="cs-CZ"/>
              <a:pPr>
                <a:defRPr/>
              </a:pPr>
              <a:t>‹#›</a:t>
            </a:fld>
            <a:endParaRPr lang="cs-CZ"/>
          </a:p>
        </p:txBody>
      </p:sp>
      <p:sp>
        <p:nvSpPr>
          <p:cNvPr id="15" name="Obdélní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77" r:id="rId1"/>
    <p:sldLayoutId id="2147483772" r:id="rId2"/>
    <p:sldLayoutId id="2147483778" r:id="rId3"/>
    <p:sldLayoutId id="2147483773" r:id="rId4"/>
    <p:sldLayoutId id="2147483779" r:id="rId5"/>
    <p:sldLayoutId id="2147483774" r:id="rId6"/>
    <p:sldLayoutId id="2147483780" r:id="rId7"/>
    <p:sldLayoutId id="2147483781" r:id="rId8"/>
    <p:sldLayoutId id="2147483782" r:id="rId9"/>
    <p:sldLayoutId id="2147483775" r:id="rId10"/>
    <p:sldLayoutId id="2147483776" r:id="rId11"/>
  </p:sldLayoutIdLst>
  <p:transition/>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18"/>
        </a:defRPr>
      </a:lvl2pPr>
      <a:lvl3pPr algn="l" rtl="0" eaLnBrk="0" fontAlgn="base" hangingPunct="0">
        <a:spcBef>
          <a:spcPct val="0"/>
        </a:spcBef>
        <a:spcAft>
          <a:spcPct val="0"/>
        </a:spcAft>
        <a:defRPr sz="4300">
          <a:solidFill>
            <a:srgbClr val="572314"/>
          </a:solidFill>
          <a:latin typeface="Gill Sans MT" pitchFamily="34" charset="-18"/>
        </a:defRPr>
      </a:lvl3pPr>
      <a:lvl4pPr algn="l" rtl="0" eaLnBrk="0" fontAlgn="base" hangingPunct="0">
        <a:spcBef>
          <a:spcPct val="0"/>
        </a:spcBef>
        <a:spcAft>
          <a:spcPct val="0"/>
        </a:spcAft>
        <a:defRPr sz="4300">
          <a:solidFill>
            <a:srgbClr val="572314"/>
          </a:solidFill>
          <a:latin typeface="Gill Sans MT" pitchFamily="34" charset="-18"/>
        </a:defRPr>
      </a:lvl4pPr>
      <a:lvl5pPr algn="l" rtl="0" eaLnBrk="0" fontAlgn="base" hangingPunct="0">
        <a:spcBef>
          <a:spcPct val="0"/>
        </a:spcBef>
        <a:spcAft>
          <a:spcPct val="0"/>
        </a:spcAft>
        <a:defRPr sz="4300">
          <a:solidFill>
            <a:srgbClr val="572314"/>
          </a:solidFill>
          <a:latin typeface="Gill Sans MT" pitchFamily="34" charset="-18"/>
        </a:defRPr>
      </a:lvl5pPr>
      <a:lvl6pPr marL="457200" algn="l" rtl="0" fontAlgn="base">
        <a:spcBef>
          <a:spcPct val="0"/>
        </a:spcBef>
        <a:spcAft>
          <a:spcPct val="0"/>
        </a:spcAft>
        <a:defRPr sz="4300">
          <a:solidFill>
            <a:srgbClr val="572314"/>
          </a:solidFill>
          <a:latin typeface="Gill Sans MT" pitchFamily="34" charset="-18"/>
        </a:defRPr>
      </a:lvl6pPr>
      <a:lvl7pPr marL="914400" algn="l" rtl="0" fontAlgn="base">
        <a:spcBef>
          <a:spcPct val="0"/>
        </a:spcBef>
        <a:spcAft>
          <a:spcPct val="0"/>
        </a:spcAft>
        <a:defRPr sz="4300">
          <a:solidFill>
            <a:srgbClr val="572314"/>
          </a:solidFill>
          <a:latin typeface="Gill Sans MT" pitchFamily="34" charset="-18"/>
        </a:defRPr>
      </a:lvl7pPr>
      <a:lvl8pPr marL="1371600" algn="l" rtl="0" fontAlgn="base">
        <a:spcBef>
          <a:spcPct val="0"/>
        </a:spcBef>
        <a:spcAft>
          <a:spcPct val="0"/>
        </a:spcAft>
        <a:defRPr sz="4300">
          <a:solidFill>
            <a:srgbClr val="572314"/>
          </a:solidFill>
          <a:latin typeface="Gill Sans MT" pitchFamily="34" charset="-18"/>
        </a:defRPr>
      </a:lvl8pPr>
      <a:lvl9pPr marL="1828800" algn="l" rtl="0" fontAlgn="base">
        <a:spcBef>
          <a:spcPct val="0"/>
        </a:spcBef>
        <a:spcAft>
          <a:spcPct val="0"/>
        </a:spcAft>
        <a:defRPr sz="4300">
          <a:solidFill>
            <a:srgbClr val="57231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450" y="2780928"/>
            <a:ext cx="7956550" cy="1062410"/>
          </a:xfrm>
        </p:spPr>
        <p:txBody>
          <a:bodyPr>
            <a:noAutofit/>
          </a:bodyPr>
          <a:lstStyle/>
          <a:p>
            <a:pPr eaLnBrk="1" fontAlgn="auto" hangingPunct="1">
              <a:spcAft>
                <a:spcPts val="0"/>
              </a:spcAft>
              <a:defRPr/>
            </a:pPr>
            <a:r>
              <a:rPr lang="cs-CZ" sz="3600" dirty="0">
                <a:solidFill>
                  <a:schemeClr val="tx2">
                    <a:satMod val="130000"/>
                  </a:schemeClr>
                </a:solidFill>
              </a:rPr>
              <a:t>Metody a formy realizace veřejné správy. Rozhodovací procesy ve veřejné správě. Principy dobré správy </a:t>
            </a:r>
            <a:br>
              <a:rPr lang="cs-CZ" sz="3600" dirty="0">
                <a:solidFill>
                  <a:schemeClr val="tx2">
                    <a:satMod val="130000"/>
                  </a:schemeClr>
                </a:solidFill>
              </a:rPr>
            </a:br>
            <a:r>
              <a:rPr lang="cs-CZ" sz="3600" dirty="0">
                <a:solidFill>
                  <a:schemeClr val="tx2">
                    <a:satMod val="130000"/>
                  </a:schemeClr>
                </a:solidFill>
              </a:rPr>
              <a:t>a základní zásady činnosti veřejné správy.</a:t>
            </a:r>
          </a:p>
        </p:txBody>
      </p:sp>
      <p:sp>
        <p:nvSpPr>
          <p:cNvPr id="3" name="Podnadpis 2"/>
          <p:cNvSpPr>
            <a:spLocks noGrp="1"/>
          </p:cNvSpPr>
          <p:nvPr>
            <p:ph type="subTitle" idx="1"/>
          </p:nvPr>
        </p:nvSpPr>
        <p:spPr>
          <a:xfrm>
            <a:off x="1331913" y="4005263"/>
            <a:ext cx="7405687" cy="461962"/>
          </a:xfrm>
        </p:spPr>
        <p:txBody>
          <a:bodyPr>
            <a:noAutofit/>
          </a:bodyPr>
          <a:lstStyle/>
          <a:p>
            <a:pPr eaLnBrk="1" fontAlgn="auto" hangingPunct="1">
              <a:spcAft>
                <a:spcPts val="0"/>
              </a:spcAft>
              <a:buFont typeface="Wingdings 2"/>
              <a:buNone/>
              <a:defRPr/>
            </a:pPr>
            <a:r>
              <a:rPr lang="cs-CZ" sz="2400" dirty="0"/>
              <a:t>JUDr. Veronika Smutná, Ph.D.</a:t>
            </a:r>
          </a:p>
          <a:p>
            <a:pPr eaLnBrk="1" fontAlgn="auto" hangingPunct="1">
              <a:spcAft>
                <a:spcPts val="0"/>
              </a:spcAft>
              <a:buFont typeface="Wingdings 2"/>
              <a:buNone/>
              <a:defRPr/>
            </a:pPr>
            <a:endParaRPr lang="cs-CZ" sz="2400" dirty="0"/>
          </a:p>
          <a:p>
            <a:pPr eaLnBrk="1" fontAlgn="auto" hangingPunct="1">
              <a:spcAft>
                <a:spcPts val="0"/>
              </a:spcAft>
              <a:buFont typeface="Wingdings 2"/>
              <a:buNone/>
              <a:defRPr/>
            </a:pPr>
            <a:r>
              <a:rPr lang="cs-CZ" sz="2400" b="1" dirty="0"/>
              <a:t>BEP302Zk Veřejná správa v ČR a v Evropě</a:t>
            </a:r>
          </a:p>
          <a:p>
            <a:pPr eaLnBrk="1" fontAlgn="auto" hangingPunct="1">
              <a:spcAft>
                <a:spcPts val="0"/>
              </a:spcAft>
              <a:buFont typeface="Wingdings 2"/>
              <a:buNone/>
              <a:defRPr/>
            </a:pPr>
            <a:r>
              <a:rPr lang="cs-CZ" sz="2400" dirty="0"/>
              <a:t>31.  10.  2017</a:t>
            </a:r>
          </a:p>
          <a:p>
            <a:pPr eaLnBrk="1" fontAlgn="auto" hangingPunct="1">
              <a:spcAft>
                <a:spcPts val="0"/>
              </a:spcAft>
              <a:buFont typeface="Wingdings 2"/>
              <a:buNone/>
              <a:defRPr/>
            </a:pPr>
            <a:endParaRPr lang="cs-CZ" sz="24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8D739-305A-40FD-930D-C63C03022478}"/>
              </a:ext>
            </a:extLst>
          </p:cNvPr>
          <p:cNvSpPr>
            <a:spLocks noGrp="1"/>
          </p:cNvSpPr>
          <p:nvPr>
            <p:ph type="title"/>
          </p:nvPr>
        </p:nvSpPr>
        <p:spPr/>
        <p:txBody>
          <a:bodyPr/>
          <a:lstStyle/>
          <a:p>
            <a:r>
              <a:rPr lang="cs-CZ" dirty="0"/>
              <a:t>Rozhodovací procesy</a:t>
            </a:r>
          </a:p>
        </p:txBody>
      </p:sp>
      <p:sp>
        <p:nvSpPr>
          <p:cNvPr id="3" name="Zástupný symbol pro obsah 2">
            <a:extLst>
              <a:ext uri="{FF2B5EF4-FFF2-40B4-BE49-F238E27FC236}">
                <a16:creationId xmlns:a16="http://schemas.microsoft.com/office/drawing/2014/main" id="{D97FC187-33B4-4FDF-9160-7A1282DDB8F7}"/>
              </a:ext>
            </a:extLst>
          </p:cNvPr>
          <p:cNvSpPr>
            <a:spLocks noGrp="1"/>
          </p:cNvSpPr>
          <p:nvPr>
            <p:ph idx="1"/>
          </p:nvPr>
        </p:nvSpPr>
        <p:spPr/>
        <p:txBody>
          <a:bodyPr/>
          <a:lstStyle/>
          <a:p>
            <a:r>
              <a:rPr lang="cs-CZ" dirty="0"/>
              <a:t>Rozhodnutí je nenáhodný výběr z nejméně dvou variant</a:t>
            </a:r>
          </a:p>
          <a:p>
            <a:r>
              <a:rPr lang="cs-CZ" dirty="0"/>
              <a:t>Rozhodování probíhá neustále, jeho předmětem je v podstatě nekonečně mnoho věcí</a:t>
            </a:r>
          </a:p>
          <a:p>
            <a:r>
              <a:rPr lang="cs-CZ" dirty="0"/>
              <a:t>Rozhodování</a:t>
            </a:r>
          </a:p>
          <a:p>
            <a:pPr lvl="1"/>
            <a:r>
              <a:rPr lang="cs-CZ" dirty="0"/>
              <a:t>individuální x normativní</a:t>
            </a:r>
          </a:p>
          <a:p>
            <a:pPr lvl="1"/>
            <a:r>
              <a:rPr lang="cs-CZ" dirty="0"/>
              <a:t>volné x vázané</a:t>
            </a:r>
          </a:p>
        </p:txBody>
      </p:sp>
    </p:spTree>
    <p:extLst>
      <p:ext uri="{BB962C8B-B14F-4D97-AF65-F5344CB8AC3E}">
        <p14:creationId xmlns:p14="http://schemas.microsoft.com/office/powerpoint/2010/main" val="33441267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Právní formy realizace</a:t>
            </a:r>
          </a:p>
        </p:txBody>
      </p:sp>
      <p:sp>
        <p:nvSpPr>
          <p:cNvPr id="15363" name="Zástupný symbol pro obsah 2"/>
          <p:cNvSpPr>
            <a:spLocks noGrp="1"/>
          </p:cNvSpPr>
          <p:nvPr>
            <p:ph idx="1"/>
          </p:nvPr>
        </p:nvSpPr>
        <p:spPr/>
        <p:txBody>
          <a:bodyPr/>
          <a:lstStyle/>
          <a:p>
            <a:pPr eaLnBrk="1" hangingPunct="1"/>
            <a:r>
              <a:rPr lang="cs-CZ" dirty="0"/>
              <a:t>Správní akty</a:t>
            </a:r>
          </a:p>
          <a:p>
            <a:pPr eaLnBrk="1" hangingPunct="1"/>
            <a:r>
              <a:rPr lang="cs-CZ" dirty="0"/>
              <a:t>Veřejnoprávní smlouvy</a:t>
            </a:r>
          </a:p>
          <a:p>
            <a:pPr eaLnBrk="1" hangingPunct="1"/>
            <a:r>
              <a:rPr lang="cs-CZ" dirty="0"/>
              <a:t>Faktické úkony s přímými právními důsledky</a:t>
            </a:r>
          </a:p>
          <a:p>
            <a:pPr lvl="1" eaLnBrk="1" hangingPunct="1"/>
            <a:endParaRPr lang="cs-CZ" dirty="0"/>
          </a:p>
        </p:txBody>
      </p:sp>
      <p:pic>
        <p:nvPicPr>
          <p:cNvPr id="15364" name="Obrázek 3" descr="Public Administration.jpg"/>
          <p:cNvPicPr>
            <a:picLocks noChangeAspect="1"/>
          </p:cNvPicPr>
          <p:nvPr/>
        </p:nvPicPr>
        <p:blipFill>
          <a:blip r:embed="rId2" cstate="print"/>
          <a:srcRect/>
          <a:stretch>
            <a:fillRect/>
          </a:stretch>
        </p:blipFill>
        <p:spPr bwMode="auto">
          <a:xfrm>
            <a:off x="5651500" y="3284538"/>
            <a:ext cx="2989263" cy="302895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6768059" y="0"/>
            <a:ext cx="2375941" cy="2413869"/>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Správní akty</a:t>
            </a:r>
          </a:p>
        </p:txBody>
      </p:sp>
      <p:sp>
        <p:nvSpPr>
          <p:cNvPr id="16388" name="Zástupný symbol pro obsah 2"/>
          <p:cNvSpPr>
            <a:spLocks noGrp="1"/>
          </p:cNvSpPr>
          <p:nvPr>
            <p:ph idx="1"/>
          </p:nvPr>
        </p:nvSpPr>
        <p:spPr/>
        <p:txBody>
          <a:bodyPr/>
          <a:lstStyle/>
          <a:p>
            <a:pPr eaLnBrk="1" hangingPunct="1">
              <a:buNone/>
            </a:pPr>
            <a:r>
              <a:rPr lang="cs-CZ" dirty="0"/>
              <a:t>= jednostranné úkony</a:t>
            </a:r>
            <a:br>
              <a:rPr lang="cs-CZ" dirty="0"/>
            </a:br>
            <a:r>
              <a:rPr lang="cs-CZ" dirty="0"/>
              <a:t>vydávané orgány veřejné správy, </a:t>
            </a:r>
            <a:br>
              <a:rPr lang="cs-CZ" dirty="0"/>
            </a:br>
            <a:r>
              <a:rPr lang="cs-CZ" dirty="0"/>
              <a:t>které mají význam pro adresáty</a:t>
            </a:r>
          </a:p>
          <a:p>
            <a:pPr eaLnBrk="1" hangingPunct="1"/>
            <a:r>
              <a:rPr lang="cs-CZ" dirty="0"/>
              <a:t>Individuální x normativní</a:t>
            </a:r>
          </a:p>
          <a:p>
            <a:pPr eaLnBrk="1" hangingPunct="1"/>
            <a:r>
              <a:rPr lang="cs-CZ" dirty="0"/>
              <a:t>Interní (vnitřní) x externí (vnější)</a:t>
            </a:r>
          </a:p>
          <a:p>
            <a:pPr eaLnBrk="1" hangingPunct="1"/>
            <a:r>
              <a:rPr lang="cs-CZ" dirty="0"/>
              <a:t>Dále bude věnována pozornost jen </a:t>
            </a:r>
            <a:r>
              <a:rPr lang="cs-CZ" b="1" dirty="0"/>
              <a:t>správním aktům vnějším</a:t>
            </a:r>
            <a:r>
              <a:rPr lang="cs-CZ" dirty="0"/>
              <a:t>, a to nebude-li výslovně stanoveno jinak</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Správní akty</a:t>
            </a:r>
          </a:p>
        </p:txBody>
      </p:sp>
      <p:sp>
        <p:nvSpPr>
          <p:cNvPr id="16388" name="Zástupný symbol pro obsah 2"/>
          <p:cNvSpPr>
            <a:spLocks noGrp="1"/>
          </p:cNvSpPr>
          <p:nvPr>
            <p:ph idx="1"/>
          </p:nvPr>
        </p:nvSpPr>
        <p:spPr/>
        <p:txBody>
          <a:bodyPr/>
          <a:lstStyle/>
          <a:p>
            <a:pPr eaLnBrk="1" hangingPunct="1"/>
            <a:r>
              <a:rPr lang="cs-CZ" b="1" dirty="0"/>
              <a:t>Individuální</a:t>
            </a:r>
            <a:r>
              <a:rPr lang="cs-CZ" dirty="0"/>
              <a:t> – ISA (zvláštní předpisy a správní řád)</a:t>
            </a:r>
          </a:p>
          <a:p>
            <a:pPr eaLnBrk="1" hangingPunct="1"/>
            <a:r>
              <a:rPr lang="cs-CZ" b="1" dirty="0"/>
              <a:t>Normativní</a:t>
            </a:r>
            <a:r>
              <a:rPr lang="cs-CZ" dirty="0"/>
              <a:t> – NSA (zvláštní předpisy, zejm. Z o obcích, krajích, hl. m. Praze, ZVŠ...)</a:t>
            </a:r>
          </a:p>
          <a:p>
            <a:pPr eaLnBrk="1" hangingPunct="1"/>
            <a:r>
              <a:rPr lang="cs-CZ" b="1" dirty="0"/>
              <a:t>Smíšené</a:t>
            </a:r>
            <a:r>
              <a:rPr lang="cs-CZ" dirty="0"/>
              <a:t> – OOP (</a:t>
            </a:r>
            <a:r>
              <a:rPr lang="cs-CZ" dirty="0" err="1"/>
              <a:t>SprŘ</a:t>
            </a:r>
            <a:r>
              <a:rPr lang="cs-CZ" dirty="0"/>
              <a:t> &amp; zvláštní úprava)</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Individuální správní akt (ISA)</a:t>
            </a:r>
          </a:p>
        </p:txBody>
      </p:sp>
      <p:sp>
        <p:nvSpPr>
          <p:cNvPr id="16388" name="Zástupný symbol pro obsah 2"/>
          <p:cNvSpPr>
            <a:spLocks noGrp="1"/>
          </p:cNvSpPr>
          <p:nvPr>
            <p:ph idx="1"/>
          </p:nvPr>
        </p:nvSpPr>
        <p:spPr>
          <a:xfrm>
            <a:off x="1259632" y="1447800"/>
            <a:ext cx="7674818" cy="4800600"/>
          </a:xfrm>
        </p:spPr>
        <p:txBody>
          <a:bodyPr/>
          <a:lstStyle/>
          <a:p>
            <a:pPr eaLnBrk="1" hangingPunct="1">
              <a:buNone/>
            </a:pPr>
            <a:r>
              <a:rPr lang="cs-CZ" sz="2400" dirty="0"/>
              <a:t>= jednostranný akt vydaný orgánem veřejné správy, který </a:t>
            </a:r>
          </a:p>
          <a:p>
            <a:pPr marL="539750" indent="-457200" eaLnBrk="1" hangingPunct="1">
              <a:buAutoNum type="alphaLcParenR"/>
            </a:pPr>
            <a:r>
              <a:rPr lang="cs-CZ" sz="2400" dirty="0"/>
              <a:t>závazně stanovuje práva či povinnosti </a:t>
            </a:r>
            <a:r>
              <a:rPr lang="cs-CZ" sz="2400" u="sng" dirty="0"/>
              <a:t>individuálně</a:t>
            </a:r>
            <a:r>
              <a:rPr lang="cs-CZ" sz="2400" dirty="0"/>
              <a:t> určenému (konkrétnímu) adresátovi veřejnosprávního působení, tj. FO nebo PO (konstitutivní ISA), nebo závazně určuje,  zda určitá práva či povinnosti existují či nikoli (deklaratorní ISA) – </a:t>
            </a:r>
            <a:r>
              <a:rPr lang="cs-CZ" sz="2400" b="1" dirty="0"/>
              <a:t>rozhodnutí</a:t>
            </a:r>
          </a:p>
          <a:p>
            <a:pPr marL="539750" indent="-457200" eaLnBrk="1" hangingPunct="1">
              <a:buAutoNum type="alphaLcParenR"/>
            </a:pPr>
            <a:r>
              <a:rPr lang="cs-CZ" sz="2400" dirty="0"/>
              <a:t>má právní význam pro </a:t>
            </a:r>
            <a:r>
              <a:rPr lang="cs-CZ" sz="2400" u="sng" dirty="0"/>
              <a:t>individuálně</a:t>
            </a:r>
            <a:r>
              <a:rPr lang="cs-CZ" sz="2400" dirty="0"/>
              <a:t> určeného adresáta, ale nestanovuje mu práva nebo povinnosti (resp. nedeklaruje, že je má či nemá) – </a:t>
            </a:r>
            <a:r>
              <a:rPr lang="cs-CZ" sz="2400" b="1" dirty="0"/>
              <a:t>jiný správní úkon</a:t>
            </a:r>
          </a:p>
          <a:p>
            <a:pPr eaLnBrk="1" hangingPunct="1"/>
            <a:r>
              <a:rPr lang="cs-CZ" sz="2400" dirty="0"/>
              <a:t>někteří autoři (UK, UPOL) označují ISA jen jako správní akt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C4956C-48C0-46AA-9F62-68B85F5ADCB2}"/>
              </a:ext>
            </a:extLst>
          </p:cNvPr>
          <p:cNvSpPr>
            <a:spLocks noGrp="1"/>
          </p:cNvSpPr>
          <p:nvPr>
            <p:ph type="title"/>
          </p:nvPr>
        </p:nvSpPr>
        <p:spPr/>
        <p:txBody>
          <a:bodyPr/>
          <a:lstStyle/>
          <a:p>
            <a:r>
              <a:rPr lang="cs-CZ" dirty="0"/>
              <a:t>Správní rozhodnutí</a:t>
            </a:r>
          </a:p>
        </p:txBody>
      </p:sp>
      <p:sp>
        <p:nvSpPr>
          <p:cNvPr id="3" name="Zástupný symbol pro obsah 2">
            <a:extLst>
              <a:ext uri="{FF2B5EF4-FFF2-40B4-BE49-F238E27FC236}">
                <a16:creationId xmlns:a16="http://schemas.microsoft.com/office/drawing/2014/main" id="{9F644D05-CE19-47B6-A3CB-89C8FED2147F}"/>
              </a:ext>
            </a:extLst>
          </p:cNvPr>
          <p:cNvSpPr>
            <a:spLocks noGrp="1"/>
          </p:cNvSpPr>
          <p:nvPr>
            <p:ph idx="1"/>
          </p:nvPr>
        </p:nvSpPr>
        <p:spPr/>
        <p:txBody>
          <a:bodyPr/>
          <a:lstStyle/>
          <a:p>
            <a:r>
              <a:rPr lang="cs-CZ" dirty="0"/>
              <a:t>Je výsledkem správního řízení</a:t>
            </a:r>
          </a:p>
          <a:p>
            <a:r>
              <a:rPr lang="cs-CZ" dirty="0"/>
              <a:t>Vydává ho zákonem k tomu zmocněný správní orgán</a:t>
            </a:r>
          </a:p>
          <a:p>
            <a:r>
              <a:rPr lang="cs-CZ" dirty="0"/>
              <a:t>Stanovuje práva / povinnosti adresátovi (účastníkovi správního řízení) anebo závazně určuje, že práva / povinnosti existují či nikoli</a:t>
            </a:r>
          </a:p>
        </p:txBody>
      </p:sp>
    </p:spTree>
    <p:extLst>
      <p:ext uri="{BB962C8B-B14F-4D97-AF65-F5344CB8AC3E}">
        <p14:creationId xmlns:p14="http://schemas.microsoft.com/office/powerpoint/2010/main" val="194214390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5100" y="0"/>
            <a:ext cx="7499350" cy="980728"/>
          </a:xfrm>
        </p:spPr>
        <p:txBody>
          <a:bodyPr>
            <a:noAutofit/>
          </a:bodyPr>
          <a:lstStyle/>
          <a:p>
            <a:pPr algn="r"/>
            <a:r>
              <a:rPr lang="cs-CZ" sz="1400" dirty="0"/>
              <a:t>BRNĚNSKÁ UNIVERZITA</a:t>
            </a:r>
            <a:br>
              <a:rPr lang="cs-CZ" sz="1400" dirty="0"/>
            </a:br>
            <a:r>
              <a:rPr lang="cs-CZ" sz="1400" dirty="0"/>
              <a:t>SPRÁVNÍ FAKULTA</a:t>
            </a:r>
            <a:br>
              <a:rPr lang="cs-CZ" sz="1400" dirty="0"/>
            </a:br>
            <a:r>
              <a:rPr lang="cs-CZ" sz="1400" dirty="0"/>
              <a:t>Česká 1, 602 00 Brno</a:t>
            </a:r>
          </a:p>
        </p:txBody>
      </p:sp>
      <p:sp>
        <p:nvSpPr>
          <p:cNvPr id="3" name="Zástupný symbol pro obsah 2"/>
          <p:cNvSpPr>
            <a:spLocks noGrp="1"/>
          </p:cNvSpPr>
          <p:nvPr>
            <p:ph idx="1"/>
          </p:nvPr>
        </p:nvSpPr>
        <p:spPr>
          <a:xfrm>
            <a:off x="1115616" y="908720"/>
            <a:ext cx="8028384" cy="5949280"/>
          </a:xfrm>
        </p:spPr>
        <p:txBody>
          <a:bodyPr/>
          <a:lstStyle/>
          <a:p>
            <a:pPr marL="6003925" indent="-7938">
              <a:spcBef>
                <a:spcPts val="0"/>
              </a:spcBef>
              <a:buNone/>
            </a:pPr>
            <a:r>
              <a:rPr lang="cs-CZ" sz="1400" dirty="0"/>
              <a:t>Petr Neúspěšný</a:t>
            </a:r>
          </a:p>
          <a:p>
            <a:pPr marL="6003925" indent="-7938">
              <a:spcBef>
                <a:spcPts val="0"/>
              </a:spcBef>
              <a:buNone/>
            </a:pPr>
            <a:r>
              <a:rPr lang="cs-CZ" sz="1400" dirty="0"/>
              <a:t>Horní Dolní 10</a:t>
            </a:r>
          </a:p>
          <a:p>
            <a:pPr marL="6003925" indent="-7938">
              <a:spcBef>
                <a:spcPts val="0"/>
              </a:spcBef>
              <a:buNone/>
            </a:pPr>
            <a:r>
              <a:rPr lang="cs-CZ" sz="1400" dirty="0"/>
              <a:t>123 45</a:t>
            </a:r>
          </a:p>
          <a:p>
            <a:pPr marL="6003925" indent="-7938">
              <a:spcBef>
                <a:spcPts val="0"/>
              </a:spcBef>
              <a:buNone/>
            </a:pPr>
            <a:r>
              <a:rPr lang="cs-CZ" sz="1400" dirty="0"/>
              <a:t> </a:t>
            </a:r>
          </a:p>
          <a:p>
            <a:pPr marL="6003925" indent="-7938">
              <a:spcBef>
                <a:spcPts val="0"/>
              </a:spcBef>
              <a:buNone/>
            </a:pPr>
            <a:r>
              <a:rPr lang="cs-CZ" sz="1400" dirty="0"/>
              <a:t>V Brně dne 6. 10. 2014</a:t>
            </a:r>
          </a:p>
          <a:p>
            <a:pPr marL="6003925" indent="-7938">
              <a:spcBef>
                <a:spcPts val="0"/>
              </a:spcBef>
              <a:buNone/>
            </a:pPr>
            <a:r>
              <a:rPr lang="cs-CZ" sz="1400" dirty="0" err="1"/>
              <a:t>Č.j</a:t>
            </a:r>
            <a:r>
              <a:rPr lang="cs-CZ" sz="1400" dirty="0"/>
              <a:t>. 2014/1203/</a:t>
            </a:r>
            <a:r>
              <a:rPr lang="cs-CZ" sz="1400" dirty="0" err="1"/>
              <a:t>Prij</a:t>
            </a:r>
            <a:r>
              <a:rPr lang="cs-CZ" sz="1400" dirty="0"/>
              <a:t>-</a:t>
            </a:r>
            <a:r>
              <a:rPr lang="cs-CZ" sz="1400" dirty="0" err="1"/>
              <a:t>SprF</a:t>
            </a:r>
            <a:endParaRPr lang="cs-CZ" sz="1400" dirty="0"/>
          </a:p>
          <a:p>
            <a:pPr marL="7938" indent="261938" algn="ctr">
              <a:spcBef>
                <a:spcPts val="0"/>
              </a:spcBef>
              <a:buNone/>
            </a:pPr>
            <a:r>
              <a:rPr lang="cs-CZ" sz="1400" b="1" u="sng" dirty="0"/>
              <a:t>Rozhodnutí o nepřijetí ke studiu</a:t>
            </a:r>
            <a:endParaRPr lang="cs-CZ" sz="1400" dirty="0"/>
          </a:p>
          <a:p>
            <a:pPr marL="7938" indent="261938">
              <a:spcBef>
                <a:spcPts val="0"/>
              </a:spcBef>
              <a:buNone/>
            </a:pPr>
            <a:r>
              <a:rPr lang="cs-CZ" sz="1400" dirty="0"/>
              <a:t>Petr Neúspěšný, nar. 2. 3. 1998, trvale bytem v Horní Dolní 10, se nepřijímá ke studiu ve studijním programu Správní právo a správní věda studijním oboru Veřejná správa.</a:t>
            </a:r>
          </a:p>
          <a:p>
            <a:pPr marL="7938" indent="261938" algn="ctr">
              <a:spcBef>
                <a:spcPts val="0"/>
              </a:spcBef>
              <a:buNone/>
            </a:pPr>
            <a:r>
              <a:rPr lang="cs-CZ" sz="1400" b="1" dirty="0"/>
              <a:t>Odůvodnění</a:t>
            </a:r>
            <a:endParaRPr lang="cs-CZ" sz="1400" dirty="0"/>
          </a:p>
          <a:p>
            <a:pPr marL="7938" indent="261938">
              <a:spcBef>
                <a:spcPts val="0"/>
              </a:spcBef>
              <a:buNone/>
            </a:pPr>
            <a:r>
              <a:rPr lang="cs-CZ" sz="1400" dirty="0"/>
              <a:t>Dne 1. 6. 2014 se účastník zúčastnil přijímací zkoušky k výše nadepsanému studiu. V testu studijních předpokladů uspěl s percentilem 80, v oborovém testu z práva uspěl se ziskem 40 bodů. Tím se umístil na 193. – 197. místě.</a:t>
            </a:r>
          </a:p>
          <a:p>
            <a:pPr marL="7938" indent="261938">
              <a:spcBef>
                <a:spcPts val="0"/>
              </a:spcBef>
              <a:buNone/>
            </a:pPr>
            <a:r>
              <a:rPr lang="cs-CZ" sz="1400" dirty="0"/>
              <a:t>V řádně vyhlášených podmínkách přijímacího řízení pro rok 2012 bylo stanoveno, že ke studiu budou přijati uchazeči, kteří splní podmínky přijímací zkoušky a zároveň se umístí nejhůře na 200. místě. Pořadí, na jehož základě bude splnění druhé podmínky posuzováno, bude sestaveno součtem percentilu z testu studijních předpokladů (TSP) a součtem bodového zisku z oborového testu (OT). Pro splnění podmínek přijímací zkoušky bude nutné, aby uchazeč dosáhl v TSP percentilu vyššího nebo rovného 60, a zároveň minimálně 50 bodů OT. </a:t>
            </a:r>
          </a:p>
          <a:p>
            <a:pPr marL="7938" indent="261938">
              <a:spcBef>
                <a:spcPts val="0"/>
              </a:spcBef>
              <a:buNone/>
            </a:pPr>
            <a:r>
              <a:rPr lang="cs-CZ" sz="1400" dirty="0"/>
              <a:t>Vzhledem k tomu, že účastník získal méně než 50 bodů v oborovém testu, nesplnil podmínku přijímacího řízení.</a:t>
            </a:r>
          </a:p>
          <a:p>
            <a:pPr marL="7938" indent="261938" algn="ctr">
              <a:spcBef>
                <a:spcPts val="0"/>
              </a:spcBef>
              <a:buNone/>
            </a:pPr>
            <a:r>
              <a:rPr lang="cs-CZ" sz="1400" b="1" dirty="0"/>
              <a:t>Poučení</a:t>
            </a:r>
            <a:endParaRPr lang="cs-CZ" sz="1400" dirty="0"/>
          </a:p>
          <a:p>
            <a:pPr marL="7938" indent="261938">
              <a:spcBef>
                <a:spcPts val="0"/>
              </a:spcBef>
              <a:buNone/>
            </a:pPr>
            <a:r>
              <a:rPr lang="cs-CZ" sz="1400" dirty="0"/>
              <a:t>Proti tomu rozhodnutí se lze odvolat, a to do 30 dní jeho doručení. Odvolání se podává u děkana, odvolacím orgánem je rektor.</a:t>
            </a:r>
          </a:p>
          <a:p>
            <a:pPr marL="4745038" indent="-7938">
              <a:spcBef>
                <a:spcPts val="0"/>
              </a:spcBef>
              <a:buNone/>
            </a:pPr>
            <a:r>
              <a:rPr lang="cs-CZ" sz="1400" b="1" dirty="0"/>
              <a:t>	</a:t>
            </a:r>
            <a:r>
              <a:rPr lang="cs-CZ" sz="1400" i="1" dirty="0"/>
              <a:t>Snaživý</a:t>
            </a:r>
            <a:endParaRPr lang="cs-CZ" sz="1400" dirty="0"/>
          </a:p>
          <a:p>
            <a:pPr marL="4745038" indent="-7938">
              <a:spcBef>
                <a:spcPts val="0"/>
              </a:spcBef>
              <a:buNone/>
            </a:pPr>
            <a:r>
              <a:rPr lang="cs-CZ" sz="1400" dirty="0"/>
              <a:t>Prof. JUDr. MUDr. Ing. Snaživý, CSc., MBA</a:t>
            </a:r>
          </a:p>
          <a:p>
            <a:pPr marL="4745038" indent="-7938">
              <a:spcBef>
                <a:spcPts val="0"/>
              </a:spcBef>
              <a:buNone/>
            </a:pPr>
            <a:r>
              <a:rPr lang="cs-CZ" sz="1400" dirty="0"/>
              <a:t>Děkan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normAutofit/>
          </a:bodyPr>
          <a:lstStyle/>
          <a:p>
            <a:pPr eaLnBrk="1" fontAlgn="auto" hangingPunct="1">
              <a:spcAft>
                <a:spcPts val="0"/>
              </a:spcAft>
              <a:defRPr/>
            </a:pPr>
            <a:r>
              <a:rPr lang="cs-CZ" dirty="0">
                <a:solidFill>
                  <a:schemeClr val="tx2">
                    <a:satMod val="130000"/>
                  </a:schemeClr>
                </a:solidFill>
              </a:rPr>
              <a:t>Náležitosti rozhodnutí</a:t>
            </a:r>
          </a:p>
        </p:txBody>
      </p:sp>
      <p:sp>
        <p:nvSpPr>
          <p:cNvPr id="3" name="Zástupný symbol pro obsah 2"/>
          <p:cNvSpPr>
            <a:spLocks noGrp="1"/>
          </p:cNvSpPr>
          <p:nvPr>
            <p:ph idx="1"/>
          </p:nvPr>
        </p:nvSpPr>
        <p:spPr/>
        <p:txBody>
          <a:bodyPr>
            <a:normAutofit fontScale="47500" lnSpcReduction="20000"/>
          </a:bodyPr>
          <a:lstStyle/>
          <a:p>
            <a:pPr marL="365760" indent="-283464" eaLnBrk="1" fontAlgn="auto" hangingPunct="1">
              <a:spcAft>
                <a:spcPts val="0"/>
              </a:spcAft>
              <a:buFont typeface="Wingdings 2" pitchFamily="18" charset="2"/>
              <a:buNone/>
              <a:defRPr/>
            </a:pPr>
            <a:r>
              <a:rPr lang="cs-CZ" sz="5100" b="1" dirty="0"/>
              <a:t>Formální (§ 69 </a:t>
            </a:r>
            <a:r>
              <a:rPr lang="cs-CZ" sz="5100" b="1" dirty="0" err="1"/>
              <a:t>SprŘ</a:t>
            </a:r>
            <a:r>
              <a:rPr lang="cs-CZ" sz="5100" b="1" dirty="0"/>
              <a:t>)</a:t>
            </a:r>
          </a:p>
          <a:p>
            <a:pPr marL="640398" lvl="1" indent="-283464" eaLnBrk="1" fontAlgn="auto" hangingPunct="1">
              <a:spcAft>
                <a:spcPts val="0"/>
              </a:spcAft>
              <a:buFont typeface="Wingdings 2"/>
              <a:buChar char=""/>
              <a:defRPr/>
            </a:pPr>
            <a:r>
              <a:rPr lang="cs-CZ" sz="3800" dirty="0"/>
              <a:t>Písemná forma</a:t>
            </a:r>
          </a:p>
          <a:p>
            <a:pPr marL="640398" lvl="1" indent="-283464" eaLnBrk="1" fontAlgn="auto" hangingPunct="1">
              <a:spcAft>
                <a:spcPts val="0"/>
              </a:spcAft>
              <a:buFont typeface="Wingdings 2"/>
              <a:buChar char=""/>
              <a:defRPr/>
            </a:pPr>
            <a:r>
              <a:rPr lang="cs-CZ" sz="3800" dirty="0"/>
              <a:t>Uvedení jmen a příjmení všech účastníků</a:t>
            </a:r>
          </a:p>
          <a:p>
            <a:pPr marL="640398" lvl="1" indent="-283464" eaLnBrk="1" fontAlgn="auto" hangingPunct="1">
              <a:spcAft>
                <a:spcPts val="0"/>
              </a:spcAft>
              <a:buFont typeface="Wingdings 2"/>
              <a:buChar char=""/>
              <a:defRPr/>
            </a:pPr>
            <a:r>
              <a:rPr lang="cs-CZ" sz="3800" dirty="0"/>
              <a:t>Označení „rozhodnutí” nebo jiné označení stanovené zákonem</a:t>
            </a:r>
          </a:p>
          <a:p>
            <a:pPr marL="640398" lvl="1" indent="-283464" eaLnBrk="1" fontAlgn="auto" hangingPunct="1">
              <a:spcAft>
                <a:spcPts val="0"/>
              </a:spcAft>
              <a:buFont typeface="Wingdings 2"/>
              <a:buChar char=""/>
              <a:defRPr/>
            </a:pPr>
            <a:r>
              <a:rPr lang="cs-CZ" sz="3800" dirty="0"/>
              <a:t>Označení správního orgánu, který rozhodnutí vydal</a:t>
            </a:r>
          </a:p>
          <a:p>
            <a:pPr marL="640398" lvl="1" indent="-283464" eaLnBrk="1" fontAlgn="auto" hangingPunct="1">
              <a:spcAft>
                <a:spcPts val="0"/>
              </a:spcAft>
              <a:buFont typeface="Wingdings 2"/>
              <a:buChar char=""/>
              <a:defRPr/>
            </a:pPr>
            <a:r>
              <a:rPr lang="cs-CZ" sz="3800" dirty="0"/>
              <a:t>Číslo jednací, datum vyhotovení</a:t>
            </a:r>
          </a:p>
          <a:p>
            <a:pPr marL="640398" lvl="1" indent="-283464" eaLnBrk="1" fontAlgn="auto" hangingPunct="1">
              <a:spcAft>
                <a:spcPts val="0"/>
              </a:spcAft>
              <a:buFont typeface="Wingdings 2"/>
              <a:buChar char=""/>
              <a:defRPr/>
            </a:pPr>
            <a:r>
              <a:rPr lang="cs-CZ" sz="3800" dirty="0"/>
              <a:t>Otisk úředního razítka</a:t>
            </a:r>
          </a:p>
          <a:p>
            <a:pPr marL="640398" lvl="1" indent="-283464" eaLnBrk="1" fontAlgn="auto" hangingPunct="1">
              <a:spcAft>
                <a:spcPts val="0"/>
              </a:spcAft>
              <a:buFont typeface="Wingdings 2"/>
              <a:buChar char=""/>
              <a:defRPr/>
            </a:pPr>
            <a:r>
              <a:rPr lang="cs-CZ" sz="3800" dirty="0"/>
              <a:t>Jméno, příjmení, funkce nebo služební číslo oprávněné úřední osoby</a:t>
            </a:r>
          </a:p>
          <a:p>
            <a:pPr marL="640398" lvl="1" indent="-283464" eaLnBrk="1" fontAlgn="auto" hangingPunct="1">
              <a:spcAft>
                <a:spcPts val="0"/>
              </a:spcAft>
              <a:buFont typeface="Wingdings 2"/>
              <a:buChar char=""/>
              <a:defRPr/>
            </a:pPr>
            <a:r>
              <a:rPr lang="cs-CZ" sz="3800" dirty="0"/>
              <a:t>Podpis oprávněné úřední osoby nebo doložka „vlastní rukou”, popř.  „v. r.”, u příjmení oprávněné úřední osoby doplněná o doložku „Za správnost vyhotovení:” s uvedením jména, příjmení a podpisu úřední osoby, která odpovídá za písemné vyhotovení rozhodnutí</a:t>
            </a:r>
            <a:endParaRPr lang="cs-CZ" sz="3800" b="1" dirty="0"/>
          </a:p>
          <a:p>
            <a:pPr marL="365760" indent="-283464" eaLnBrk="1" fontAlgn="auto" hangingPunct="1">
              <a:spcAft>
                <a:spcPts val="0"/>
              </a:spcAft>
              <a:buFont typeface="Wingdings 2" pitchFamily="18" charset="2"/>
              <a:buNone/>
              <a:defRPr/>
            </a:pPr>
            <a:r>
              <a:rPr lang="cs-CZ" sz="5100" b="1" dirty="0"/>
              <a:t>Obsahové</a:t>
            </a:r>
          </a:p>
          <a:p>
            <a:pPr marL="640398" lvl="1" indent="-283464" eaLnBrk="1" fontAlgn="auto" hangingPunct="1">
              <a:spcAft>
                <a:spcPts val="0"/>
              </a:spcAft>
              <a:buFont typeface="Wingdings 2"/>
              <a:buChar char=""/>
              <a:defRPr/>
            </a:pPr>
            <a:r>
              <a:rPr lang="cs-CZ" sz="3800" dirty="0"/>
              <a:t>Výroková část</a:t>
            </a:r>
          </a:p>
          <a:p>
            <a:pPr marL="640398" lvl="1" indent="-283464" eaLnBrk="1" fontAlgn="auto" hangingPunct="1">
              <a:spcAft>
                <a:spcPts val="0"/>
              </a:spcAft>
              <a:buFont typeface="Wingdings 2"/>
              <a:buChar char=""/>
              <a:defRPr/>
            </a:pPr>
            <a:r>
              <a:rPr lang="cs-CZ" sz="3800" dirty="0"/>
              <a:t>Odůvodnění</a:t>
            </a:r>
          </a:p>
          <a:p>
            <a:pPr marL="640398" lvl="1" indent="-283464" eaLnBrk="1" fontAlgn="auto" hangingPunct="1">
              <a:spcAft>
                <a:spcPts val="0"/>
              </a:spcAft>
              <a:buFont typeface="Wingdings 2"/>
              <a:buChar char=""/>
              <a:defRPr/>
            </a:pPr>
            <a:r>
              <a:rPr lang="cs-CZ" sz="3800" dirty="0"/>
              <a:t>Poučení</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Výroková část 68/2 </a:t>
            </a:r>
            <a:r>
              <a:rPr lang="cs-CZ" dirty="0" err="1">
                <a:solidFill>
                  <a:schemeClr val="tx2">
                    <a:satMod val="130000"/>
                  </a:schemeClr>
                </a:solidFill>
              </a:rPr>
              <a:t>SprŘ</a:t>
            </a:r>
            <a:endParaRPr lang="cs-CZ" dirty="0">
              <a:solidFill>
                <a:schemeClr val="tx2">
                  <a:satMod val="130000"/>
                </a:schemeClr>
              </a:solidFill>
            </a:endParaRPr>
          </a:p>
        </p:txBody>
      </p:sp>
      <p:sp>
        <p:nvSpPr>
          <p:cNvPr id="3" name="Zástupný symbol pro obsah 2"/>
          <p:cNvSpPr>
            <a:spLocks noGrp="1"/>
          </p:cNvSpPr>
          <p:nvPr>
            <p:ph idx="1"/>
          </p:nvPr>
        </p:nvSpPr>
        <p:spPr>
          <a:xfrm>
            <a:off x="1115616" y="1268760"/>
            <a:ext cx="7920434" cy="5589240"/>
          </a:xfrm>
        </p:spPr>
        <p:txBody>
          <a:bodyPr>
            <a:normAutofit/>
          </a:bodyPr>
          <a:lstStyle/>
          <a:p>
            <a:pPr marL="365760" indent="-283464" eaLnBrk="1" fontAlgn="auto" hangingPunct="1">
              <a:spcAft>
                <a:spcPts val="0"/>
              </a:spcAft>
              <a:buFont typeface="Wingdings 2"/>
              <a:buChar char=""/>
              <a:defRPr/>
            </a:pPr>
            <a:r>
              <a:rPr lang="cs-CZ" sz="2400" dirty="0"/>
              <a:t>jeden či více výroků</a:t>
            </a:r>
          </a:p>
          <a:p>
            <a:pPr marL="365760" indent="-283464" eaLnBrk="1" fontAlgn="auto" hangingPunct="1">
              <a:spcAft>
                <a:spcPts val="0"/>
              </a:spcAft>
              <a:buFont typeface="Wingdings 2"/>
              <a:buChar char=""/>
              <a:defRPr/>
            </a:pPr>
            <a:r>
              <a:rPr lang="cs-CZ" sz="2400" dirty="0"/>
              <a:t>řešení otázky, která je předmětem řízení</a:t>
            </a:r>
          </a:p>
          <a:p>
            <a:pPr marL="365760" indent="-283464" eaLnBrk="1" fontAlgn="auto" hangingPunct="1">
              <a:spcAft>
                <a:spcPts val="0"/>
              </a:spcAft>
              <a:buFont typeface="Wingdings 2"/>
              <a:buChar char=""/>
              <a:defRPr/>
            </a:pPr>
            <a:r>
              <a:rPr lang="cs-CZ" sz="2400" dirty="0"/>
              <a:t>právní ustanovení, podle nichž bylo rozhodováno</a:t>
            </a:r>
          </a:p>
          <a:p>
            <a:pPr marL="365760" indent="-283464" eaLnBrk="1" fontAlgn="auto" hangingPunct="1">
              <a:spcAft>
                <a:spcPts val="0"/>
              </a:spcAft>
              <a:buFont typeface="Wingdings 2"/>
              <a:buChar char=""/>
              <a:defRPr/>
            </a:pPr>
            <a:r>
              <a:rPr lang="cs-CZ" sz="2400" dirty="0"/>
              <a:t>označení účastníků (FO jméno, příjmení, nar., trvalé bydliště, PO název a sídlo)</a:t>
            </a:r>
          </a:p>
          <a:p>
            <a:pPr marL="365760" indent="-283464" eaLnBrk="1" fontAlgn="auto" hangingPunct="1">
              <a:spcAft>
                <a:spcPts val="0"/>
              </a:spcAft>
              <a:buFont typeface="Wingdings 2"/>
              <a:buChar char=""/>
              <a:defRPr/>
            </a:pPr>
            <a:r>
              <a:rPr lang="cs-CZ" sz="2400" dirty="0"/>
              <a:t>lhůta ke splnění ukládané povinnosti, popřípadě též jiné údaje potřebné k jejímu řádnému splnění</a:t>
            </a:r>
          </a:p>
          <a:p>
            <a:pPr marL="365760" indent="-283464" eaLnBrk="1" fontAlgn="auto" hangingPunct="1">
              <a:spcAft>
                <a:spcPts val="0"/>
              </a:spcAft>
              <a:buFont typeface="Wingdings 2"/>
              <a:buChar char=""/>
              <a:defRPr/>
            </a:pPr>
            <a:r>
              <a:rPr lang="cs-CZ" sz="2400" dirty="0"/>
              <a:t>popř. výrok o vyloučení odkladného účinku odvolání (je-li vyloučen)</a:t>
            </a:r>
          </a:p>
          <a:p>
            <a:pPr marL="365760" indent="-283464" eaLnBrk="1" fontAlgn="auto" hangingPunct="1">
              <a:spcAft>
                <a:spcPts val="0"/>
              </a:spcAft>
              <a:buFont typeface="Wingdings 2"/>
              <a:buChar char=""/>
              <a:defRPr/>
            </a:pPr>
            <a:endParaRPr lang="cs-CZ" sz="2400" dirty="0"/>
          </a:p>
          <a:p>
            <a:pPr marL="82296" indent="0" eaLnBrk="1" fontAlgn="auto" hangingPunct="1">
              <a:spcAft>
                <a:spcPts val="0"/>
              </a:spcAft>
              <a:buNone/>
              <a:defRPr/>
            </a:pPr>
            <a:r>
              <a:rPr lang="cs-CZ" sz="2400" i="1" dirty="0"/>
              <a:t>Petr Neúspěšný, nar. 2. 3. 1998, trvale bytem v Horní Dolní 10, se nepřijímá ke studiu ve studijním programu Správní právo a správní věda studijním oboru Veřejná správa.</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Odůvodnění 68/3 a 4 </a:t>
            </a:r>
            <a:r>
              <a:rPr lang="cs-CZ" dirty="0" err="1">
                <a:solidFill>
                  <a:schemeClr val="tx2">
                    <a:satMod val="130000"/>
                  </a:schemeClr>
                </a:solidFill>
              </a:rPr>
              <a:t>SprŘ</a:t>
            </a:r>
            <a:endParaRPr lang="cs-CZ" dirty="0">
              <a:solidFill>
                <a:schemeClr val="tx2">
                  <a:satMod val="130000"/>
                </a:schemeClr>
              </a:solidFill>
            </a:endParaRPr>
          </a:p>
        </p:txBody>
      </p:sp>
      <p:sp>
        <p:nvSpPr>
          <p:cNvPr id="3" name="Zástupný symbol pro obsah 2"/>
          <p:cNvSpPr>
            <a:spLocks noGrp="1"/>
          </p:cNvSpPr>
          <p:nvPr>
            <p:ph idx="1"/>
          </p:nvPr>
        </p:nvSpPr>
        <p:spPr>
          <a:xfrm>
            <a:off x="1115616" y="1268760"/>
            <a:ext cx="7920434" cy="5589240"/>
          </a:xfrm>
        </p:spPr>
        <p:txBody>
          <a:bodyPr>
            <a:normAutofit fontScale="85000" lnSpcReduction="20000"/>
          </a:bodyPr>
          <a:lstStyle/>
          <a:p>
            <a:pPr marL="640398" lvl="1" indent="-283464" eaLnBrk="1" fontAlgn="auto" hangingPunct="1">
              <a:spcAft>
                <a:spcPts val="0"/>
              </a:spcAft>
              <a:buFont typeface="Wingdings 2"/>
              <a:buChar char=""/>
              <a:defRPr/>
            </a:pPr>
            <a:r>
              <a:rPr lang="cs-CZ" sz="2400" dirty="0"/>
              <a:t>důvody výroku rozhodnutí, podklady pro jeho vydání, úvahy, kterými se správní orgán řídil při jejich hodnocení a při výkladu právních předpisů, a informace o tom, jak se správní orgán vypořádal s návrhy a námitkami účastníků a s jejich vyjádřením k podkladům rozhodnutí</a:t>
            </a:r>
          </a:p>
          <a:p>
            <a:pPr marL="640398" lvl="1" indent="-283464" eaLnBrk="1" fontAlgn="auto" hangingPunct="1">
              <a:spcAft>
                <a:spcPts val="0"/>
              </a:spcAft>
              <a:buFont typeface="Wingdings 2"/>
              <a:buChar char=""/>
              <a:defRPr/>
            </a:pPr>
            <a:r>
              <a:rPr lang="cs-CZ" sz="2400" dirty="0"/>
              <a:t>popř. konstatování, že všem účastníkům bylo v plném rozsahu vyhověno</a:t>
            </a:r>
          </a:p>
          <a:p>
            <a:pPr marL="640398" lvl="1" indent="-283464" eaLnBrk="1" fontAlgn="auto" hangingPunct="1">
              <a:spcAft>
                <a:spcPts val="0"/>
              </a:spcAft>
              <a:buFont typeface="Wingdings 2"/>
              <a:buChar char=""/>
              <a:defRPr/>
            </a:pPr>
            <a:endParaRPr lang="cs-CZ" sz="2400" dirty="0"/>
          </a:p>
          <a:p>
            <a:pPr marL="356934" lvl="1" indent="0" eaLnBrk="1" fontAlgn="auto" hangingPunct="1">
              <a:spcAft>
                <a:spcPts val="0"/>
              </a:spcAft>
              <a:buNone/>
              <a:defRPr/>
            </a:pPr>
            <a:r>
              <a:rPr lang="cs-CZ" sz="2400" i="1" dirty="0"/>
              <a:t>Dne 1. 6. 2014 se účastník zúčastnil přijímací zkoušky k výše nadepsanému studiu. V testu studijních předpokladů uspěl s percentilem 80, v oborovém testu z práva uspěl se ziskem 40 bodů. Tím se umístil na 193. – 197. místě.</a:t>
            </a:r>
          </a:p>
          <a:p>
            <a:pPr marL="356934" lvl="1" indent="0" eaLnBrk="1" fontAlgn="auto" hangingPunct="1">
              <a:spcAft>
                <a:spcPts val="0"/>
              </a:spcAft>
              <a:buNone/>
              <a:defRPr/>
            </a:pPr>
            <a:r>
              <a:rPr lang="cs-CZ" sz="2400" i="1" dirty="0"/>
              <a:t>V řádně vyhlášených podmínkách přijímacího řízení pro rok 2012 bylo stanoveno, že ke studiu budou přijati uchazeči, kteří splní podmínky přijímací zkoušky a zároveň se umístí nejhůře na 200. místě. Pořadí, na jehož základě bude splnění druhé podmínky posuzováno, bude sestaveno součtem percentilu z testu studijních předpokladů (TSP) a součtem bodového zisku z oborového testu (OT). Pro splnění podmínek přijímací zkoušky bude nutné, aby uchazeč dosáhl v TSP percentilu vyššího nebo rovného 60, a zároveň minimálně 50 bodů OT. </a:t>
            </a:r>
          </a:p>
          <a:p>
            <a:pPr marL="356934" lvl="1" indent="0" eaLnBrk="1" fontAlgn="auto" hangingPunct="1">
              <a:spcAft>
                <a:spcPts val="0"/>
              </a:spcAft>
              <a:buNone/>
              <a:defRPr/>
            </a:pPr>
            <a:r>
              <a:rPr lang="cs-CZ" sz="2400" i="1" dirty="0"/>
              <a:t>Vzhledem k tomu, že účastník získal méně než 50 bodů v oborovém testu, nesplnil podmínku přijímacího řízení.</a:t>
            </a:r>
          </a:p>
          <a:p>
            <a:pPr marL="640398" lvl="1" indent="-283464" eaLnBrk="1" fontAlgn="auto" hangingPunct="1">
              <a:spcAft>
                <a:spcPts val="0"/>
              </a:spcAft>
              <a:buFont typeface="Wingdings 2"/>
              <a:buChar char=""/>
              <a:defRPr/>
            </a:pPr>
            <a:endParaRPr lang="cs-CZ" sz="2400" dirty="0"/>
          </a:p>
        </p:txBody>
      </p:sp>
    </p:spTree>
    <p:extLst>
      <p:ext uri="{BB962C8B-B14F-4D97-AF65-F5344CB8AC3E}">
        <p14:creationId xmlns:p14="http://schemas.microsoft.com/office/powerpoint/2010/main" val="5149920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Veřejná správa jako činnost</a:t>
            </a:r>
          </a:p>
        </p:txBody>
      </p:sp>
      <p:sp>
        <p:nvSpPr>
          <p:cNvPr id="3" name="Zástupný symbol pro obsah 2"/>
          <p:cNvSpPr>
            <a:spLocks noGrp="1"/>
          </p:cNvSpPr>
          <p:nvPr>
            <p:ph idx="1"/>
          </p:nvPr>
        </p:nvSpPr>
        <p:spPr>
          <a:xfrm>
            <a:off x="1435100" y="1447800"/>
            <a:ext cx="7499350" cy="5005388"/>
          </a:xfrm>
        </p:spPr>
        <p:txBody>
          <a:bodyPr>
            <a:normAutofit fontScale="92500"/>
          </a:bodyPr>
          <a:lstStyle/>
          <a:p>
            <a:pPr marL="365760" indent="-283464" eaLnBrk="1" fontAlgn="auto" hangingPunct="1">
              <a:spcAft>
                <a:spcPts val="0"/>
              </a:spcAft>
              <a:buFont typeface="Wingdings 2"/>
              <a:buChar char=""/>
              <a:defRPr/>
            </a:pPr>
            <a:r>
              <a:rPr lang="cs-CZ" dirty="0"/>
              <a:t>Od minimálního státu po sociální stát</a:t>
            </a:r>
          </a:p>
          <a:p>
            <a:pPr marL="365760" indent="-283464" eaLnBrk="1" fontAlgn="auto" hangingPunct="1">
              <a:spcAft>
                <a:spcPts val="0"/>
              </a:spcAft>
              <a:buFont typeface="Wingdings 2"/>
              <a:buChar char=""/>
              <a:defRPr/>
            </a:pPr>
            <a:r>
              <a:rPr lang="cs-CZ" dirty="0"/>
              <a:t>Společenská shoda o zajišťovaných službách?</a:t>
            </a:r>
          </a:p>
          <a:p>
            <a:pPr marL="365760" indent="-283464" eaLnBrk="1" fontAlgn="auto" hangingPunct="1">
              <a:spcAft>
                <a:spcPts val="0"/>
              </a:spcAft>
              <a:buFont typeface="Wingdings 2"/>
              <a:buChar char=""/>
              <a:defRPr/>
            </a:pPr>
            <a:endParaRPr lang="cs-CZ" dirty="0"/>
          </a:p>
          <a:p>
            <a:pPr marL="365760" indent="-283464" eaLnBrk="1" fontAlgn="auto" hangingPunct="1">
              <a:spcAft>
                <a:spcPts val="0"/>
              </a:spcAft>
              <a:buFont typeface="Wingdings 2"/>
              <a:buChar char=""/>
              <a:defRPr/>
            </a:pPr>
            <a:endParaRPr lang="cs-CZ" dirty="0"/>
          </a:p>
          <a:p>
            <a:pPr marL="365760" indent="-283464" eaLnBrk="1" fontAlgn="auto" hangingPunct="1">
              <a:spcAft>
                <a:spcPts val="0"/>
              </a:spcAft>
              <a:buFont typeface="Wingdings 2"/>
              <a:buChar char=""/>
              <a:defRPr/>
            </a:pPr>
            <a:endParaRPr lang="cs-CZ" dirty="0"/>
          </a:p>
          <a:p>
            <a:pPr marL="365760" indent="-283464" eaLnBrk="1" fontAlgn="auto" hangingPunct="1">
              <a:spcAft>
                <a:spcPts val="0"/>
              </a:spcAft>
              <a:buFont typeface="Wingdings 2"/>
              <a:buChar char=""/>
              <a:defRPr/>
            </a:pPr>
            <a:endParaRPr lang="cs-CZ" dirty="0"/>
          </a:p>
          <a:p>
            <a:pPr marL="365760" indent="-283464" eaLnBrk="1" fontAlgn="auto" hangingPunct="1">
              <a:spcAft>
                <a:spcPts val="0"/>
              </a:spcAft>
              <a:buFont typeface="Wingdings 2"/>
              <a:buChar char=""/>
              <a:defRPr/>
            </a:pPr>
            <a:endParaRPr lang="cs-CZ" dirty="0"/>
          </a:p>
          <a:p>
            <a:pPr marL="365760" indent="-283464" eaLnBrk="1" fontAlgn="auto" hangingPunct="1">
              <a:spcAft>
                <a:spcPts val="0"/>
              </a:spcAft>
              <a:buFont typeface="Wingdings 2"/>
              <a:buChar char=""/>
              <a:defRPr/>
            </a:pPr>
            <a:r>
              <a:rPr lang="cs-CZ" dirty="0"/>
              <a:t>= funkční (materiální) pojetí VS</a:t>
            </a:r>
          </a:p>
          <a:p>
            <a:pPr marL="365760" indent="-283464" eaLnBrk="1" fontAlgn="auto" hangingPunct="1">
              <a:spcAft>
                <a:spcPts val="0"/>
              </a:spcAft>
              <a:buFont typeface="Wingdings 2"/>
              <a:buChar char=""/>
              <a:defRPr/>
            </a:pPr>
            <a:r>
              <a:rPr lang="cs-CZ" dirty="0"/>
              <a:t>Vrchnostenská x </a:t>
            </a:r>
            <a:r>
              <a:rPr lang="cs-CZ" dirty="0" err="1"/>
              <a:t>nevrchnostenská</a:t>
            </a:r>
            <a:r>
              <a:rPr lang="cs-CZ" dirty="0"/>
              <a:t> správa</a:t>
            </a:r>
          </a:p>
        </p:txBody>
      </p:sp>
      <p:pic>
        <p:nvPicPr>
          <p:cNvPr id="10244" name="Obrázek 3" descr="highway-city.jpg"/>
          <p:cNvPicPr>
            <a:picLocks noChangeAspect="1"/>
          </p:cNvPicPr>
          <p:nvPr/>
        </p:nvPicPr>
        <p:blipFill>
          <a:blip r:embed="rId2" cstate="print"/>
          <a:srcRect/>
          <a:stretch>
            <a:fillRect/>
          </a:stretch>
        </p:blipFill>
        <p:spPr bwMode="auto">
          <a:xfrm>
            <a:off x="1476375" y="2924175"/>
            <a:ext cx="3240088" cy="2160588"/>
          </a:xfrm>
          <a:prstGeom prst="rect">
            <a:avLst/>
          </a:prstGeom>
          <a:noFill/>
          <a:ln w="9525">
            <a:noFill/>
            <a:miter lim="800000"/>
            <a:headEnd/>
            <a:tailEnd/>
          </a:ln>
        </p:spPr>
      </p:pic>
      <p:pic>
        <p:nvPicPr>
          <p:cNvPr id="10245" name="Obrázek 4" descr="Hospital-beds-001.jpg"/>
          <p:cNvPicPr>
            <a:picLocks noChangeAspect="1"/>
          </p:cNvPicPr>
          <p:nvPr/>
        </p:nvPicPr>
        <p:blipFill>
          <a:blip r:embed="rId3" cstate="print"/>
          <a:srcRect/>
          <a:stretch>
            <a:fillRect/>
          </a:stretch>
        </p:blipFill>
        <p:spPr bwMode="auto">
          <a:xfrm>
            <a:off x="5364163" y="2636838"/>
            <a:ext cx="3565525" cy="2139950"/>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pt-BR" dirty="0">
                <a:solidFill>
                  <a:schemeClr val="tx2">
                    <a:satMod val="130000"/>
                  </a:schemeClr>
                </a:solidFill>
              </a:rPr>
              <a:t>Poučení 68/5 a 6 SprŘ</a:t>
            </a:r>
          </a:p>
        </p:txBody>
      </p:sp>
      <p:sp>
        <p:nvSpPr>
          <p:cNvPr id="3" name="Zástupný symbol pro obsah 2"/>
          <p:cNvSpPr>
            <a:spLocks noGrp="1"/>
          </p:cNvSpPr>
          <p:nvPr>
            <p:ph idx="1"/>
          </p:nvPr>
        </p:nvSpPr>
        <p:spPr>
          <a:xfrm>
            <a:off x="1115616" y="1268760"/>
            <a:ext cx="7920434" cy="5589240"/>
          </a:xfrm>
        </p:spPr>
        <p:txBody>
          <a:bodyPr>
            <a:normAutofit/>
          </a:bodyPr>
          <a:lstStyle/>
          <a:p>
            <a:pPr marL="365760" indent="-283464" eaLnBrk="1" fontAlgn="auto" hangingPunct="1">
              <a:spcAft>
                <a:spcPts val="0"/>
              </a:spcAft>
              <a:buFont typeface="Wingdings 2"/>
              <a:buChar char=""/>
              <a:defRPr/>
            </a:pPr>
            <a:r>
              <a:rPr lang="cs-CZ" sz="2400" dirty="0"/>
              <a:t>zda je možné proti rozhodnutí podat odvolání,</a:t>
            </a:r>
          </a:p>
          <a:p>
            <a:pPr marL="365760" indent="-283464" eaLnBrk="1" fontAlgn="auto" hangingPunct="1">
              <a:spcAft>
                <a:spcPts val="0"/>
              </a:spcAft>
              <a:buFont typeface="Wingdings 2"/>
              <a:buChar char=""/>
              <a:defRPr/>
            </a:pPr>
            <a:r>
              <a:rPr lang="cs-CZ" sz="2400" dirty="0"/>
              <a:t>v jaké lhůtě a od kterého dne se tato lhůta počítá</a:t>
            </a:r>
          </a:p>
          <a:p>
            <a:pPr marL="365760" indent="-283464" eaLnBrk="1" fontAlgn="auto" hangingPunct="1">
              <a:spcAft>
                <a:spcPts val="0"/>
              </a:spcAft>
              <a:buFont typeface="Wingdings 2"/>
              <a:buChar char=""/>
              <a:defRPr/>
            </a:pPr>
            <a:r>
              <a:rPr lang="cs-CZ" sz="2400" dirty="0"/>
              <a:t>který správní orgán o odvolání rozhoduje a u kterého správního orgánu se odvolání podává</a:t>
            </a:r>
          </a:p>
          <a:p>
            <a:pPr marL="365760" indent="-283464" eaLnBrk="1" fontAlgn="auto" hangingPunct="1">
              <a:spcAft>
                <a:spcPts val="0"/>
              </a:spcAft>
              <a:buFont typeface="Wingdings 2"/>
              <a:buChar char=""/>
              <a:defRPr/>
            </a:pPr>
            <a:r>
              <a:rPr lang="cs-CZ" sz="2400" dirty="0"/>
              <a:t>popř. informace o tom, že odvolání nemá odkladný účinek</a:t>
            </a:r>
          </a:p>
          <a:p>
            <a:pPr marL="365760" indent="-283464" eaLnBrk="1" fontAlgn="auto" hangingPunct="1">
              <a:spcAft>
                <a:spcPts val="0"/>
              </a:spcAft>
              <a:buFont typeface="Wingdings 2"/>
              <a:buChar char=""/>
              <a:defRPr/>
            </a:pPr>
            <a:endParaRPr lang="cs-CZ" sz="2400" dirty="0"/>
          </a:p>
          <a:p>
            <a:pPr marL="82296" indent="0" eaLnBrk="1" fontAlgn="auto" hangingPunct="1">
              <a:spcAft>
                <a:spcPts val="0"/>
              </a:spcAft>
              <a:buNone/>
              <a:defRPr/>
            </a:pPr>
            <a:r>
              <a:rPr lang="cs-CZ" sz="2400" i="1" dirty="0"/>
              <a:t>Proti tomu rozhodnutí se lze odvolat, a to do 30 dní jeho doručení. Odvolání se podává u děkana, odvolacím orgánem je rektor.</a:t>
            </a:r>
          </a:p>
          <a:p>
            <a:pPr marL="365760" indent="-283464" eaLnBrk="1" fontAlgn="auto" hangingPunct="1">
              <a:spcAft>
                <a:spcPts val="0"/>
              </a:spcAft>
              <a:buFont typeface="Wingdings 2"/>
              <a:buChar char=""/>
              <a:defRPr/>
            </a:pPr>
            <a:endParaRPr lang="cs-CZ" sz="2400" dirty="0"/>
          </a:p>
          <a:p>
            <a:pPr marL="365760" indent="-283464" eaLnBrk="1" fontAlgn="auto" hangingPunct="1">
              <a:spcAft>
                <a:spcPts val="0"/>
              </a:spcAft>
              <a:buFont typeface="Wingdings 2"/>
              <a:buChar char=""/>
              <a:defRPr/>
            </a:pPr>
            <a:endParaRPr lang="cs-CZ" sz="2400" dirty="0"/>
          </a:p>
          <a:p>
            <a:pPr marL="640398" lvl="1" indent="-283464" eaLnBrk="1" fontAlgn="auto" hangingPunct="1">
              <a:spcAft>
                <a:spcPts val="0"/>
              </a:spcAft>
              <a:buFont typeface="Wingdings 2"/>
              <a:buChar char=""/>
              <a:defRPr/>
            </a:pPr>
            <a:endParaRPr lang="cs-CZ" sz="24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Vady správního rozhodnutí</a:t>
            </a:r>
          </a:p>
        </p:txBody>
      </p:sp>
      <p:sp>
        <p:nvSpPr>
          <p:cNvPr id="3" name="Zástupný symbol pro obsah 2"/>
          <p:cNvSpPr>
            <a:spLocks noGrp="1"/>
          </p:cNvSpPr>
          <p:nvPr>
            <p:ph idx="1"/>
          </p:nvPr>
        </p:nvSpPr>
        <p:spPr>
          <a:xfrm>
            <a:off x="1331913" y="1447800"/>
            <a:ext cx="7602537" cy="5149850"/>
          </a:xfrm>
        </p:spPr>
        <p:txBody>
          <a:bodyPr>
            <a:normAutofit/>
          </a:bodyPr>
          <a:lstStyle/>
          <a:p>
            <a:pPr marL="365760" indent="-283464" eaLnBrk="1" fontAlgn="auto" hangingPunct="1">
              <a:spcAft>
                <a:spcPts val="0"/>
              </a:spcAft>
              <a:buFont typeface="Wingdings 2"/>
              <a:buChar char=""/>
              <a:defRPr/>
            </a:pPr>
            <a:r>
              <a:rPr lang="cs-CZ" sz="2400" dirty="0"/>
              <a:t>I. </a:t>
            </a:r>
            <a:r>
              <a:rPr lang="cs-CZ" sz="2400" b="1" dirty="0"/>
              <a:t>Nízké intenzity </a:t>
            </a:r>
            <a:r>
              <a:rPr lang="cs-CZ" sz="2400" dirty="0"/>
              <a:t>- chyby či jiné nesprávnosti v písemném projevu (lze opravit bez návrhu)</a:t>
            </a:r>
          </a:p>
          <a:p>
            <a:pPr marL="365760" indent="-283464" eaLnBrk="1" fontAlgn="auto" hangingPunct="1">
              <a:spcAft>
                <a:spcPts val="0"/>
              </a:spcAft>
              <a:buFont typeface="Wingdings 2"/>
              <a:buChar char=""/>
              <a:defRPr/>
            </a:pPr>
            <a:r>
              <a:rPr lang="cs-CZ" sz="2400" dirty="0"/>
              <a:t>II.  </a:t>
            </a:r>
            <a:r>
              <a:rPr lang="cs-CZ" sz="2400" b="1" dirty="0"/>
              <a:t>Vysoké intenzity </a:t>
            </a:r>
            <a:r>
              <a:rPr lang="cs-CZ" sz="2400" dirty="0"/>
              <a:t>(nejběžnější) - nezákonnost, nesprávnost, formální vadnost (tzv. naříkatelné akty, lze je napadnout opravnými prostředky; platí pro ně </a:t>
            </a:r>
            <a:r>
              <a:rPr lang="cs-CZ" sz="2400" i="1" dirty="0"/>
              <a:t>presumpce správnosti</a:t>
            </a:r>
            <a:r>
              <a:rPr lang="cs-CZ" sz="2400" dirty="0"/>
              <a:t>);</a:t>
            </a:r>
            <a:br>
              <a:rPr lang="cs-CZ" sz="2400" dirty="0"/>
            </a:br>
            <a:r>
              <a:rPr lang="cs-CZ" sz="2400" dirty="0"/>
              <a:t>častá je </a:t>
            </a:r>
            <a:r>
              <a:rPr lang="cs-CZ" sz="2400" u="sng" dirty="0"/>
              <a:t>nepřezkoumatelnost</a:t>
            </a:r>
          </a:p>
          <a:p>
            <a:pPr marL="365760" indent="-283464" eaLnBrk="1" fontAlgn="auto" hangingPunct="1">
              <a:spcAft>
                <a:spcPts val="0"/>
              </a:spcAft>
              <a:buFont typeface="Wingdings 2"/>
              <a:buChar char=""/>
              <a:defRPr/>
            </a:pPr>
            <a:r>
              <a:rPr lang="cs-CZ" sz="2400" b="1" dirty="0"/>
              <a:t>Nicotné akty (nulitní)</a:t>
            </a:r>
            <a:r>
              <a:rPr lang="cs-CZ" sz="2400" dirty="0"/>
              <a:t> - chyby takového rozsahu, že se na ně hledí, jakoby ani nevznikly (např. nedostatek kompetence, nesrozumitelnost, vnitřní rozpornost)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3E2B22-1BBB-4AF8-95CE-9FCC8CB6F9A0}"/>
              </a:ext>
            </a:extLst>
          </p:cNvPr>
          <p:cNvSpPr>
            <a:spLocks noGrp="1"/>
          </p:cNvSpPr>
          <p:nvPr>
            <p:ph type="title"/>
          </p:nvPr>
        </p:nvSpPr>
        <p:spPr/>
        <p:txBody>
          <a:bodyPr/>
          <a:lstStyle/>
          <a:p>
            <a:r>
              <a:rPr lang="cs-CZ" dirty="0"/>
              <a:t>Jiný správní úkon</a:t>
            </a:r>
          </a:p>
        </p:txBody>
      </p:sp>
      <p:sp>
        <p:nvSpPr>
          <p:cNvPr id="3" name="Zástupný symbol pro obsah 2">
            <a:extLst>
              <a:ext uri="{FF2B5EF4-FFF2-40B4-BE49-F238E27FC236}">
                <a16:creationId xmlns:a16="http://schemas.microsoft.com/office/drawing/2014/main" id="{2099F581-0A0E-41AA-BE65-149CD9B1DA84}"/>
              </a:ext>
            </a:extLst>
          </p:cNvPr>
          <p:cNvSpPr>
            <a:spLocks noGrp="1"/>
          </p:cNvSpPr>
          <p:nvPr>
            <p:ph idx="1"/>
          </p:nvPr>
        </p:nvSpPr>
        <p:spPr/>
        <p:txBody>
          <a:bodyPr/>
          <a:lstStyle/>
          <a:p>
            <a:r>
              <a:rPr lang="cs-CZ" sz="2800" dirty="0"/>
              <a:t>není rozhodnutím, přesto má pro adresáta právní význam</a:t>
            </a:r>
          </a:p>
          <a:p>
            <a:r>
              <a:rPr lang="cs-CZ" sz="2800" dirty="0"/>
              <a:t>zbytková kategorie individuálních úkonů, které správní orgán činí při výkonu své působnosti a nejsou rozhodnutími (</a:t>
            </a:r>
            <a:r>
              <a:rPr lang="cs-CZ" sz="2800" dirty="0" err="1"/>
              <a:t>VeSpr</a:t>
            </a:r>
            <a:r>
              <a:rPr lang="cs-CZ" sz="2800" dirty="0"/>
              <a:t>, OOP, FÚ)</a:t>
            </a:r>
          </a:p>
          <a:p>
            <a:r>
              <a:rPr lang="cs-CZ" sz="2800" dirty="0"/>
              <a:t>část IV. správního řádu</a:t>
            </a:r>
          </a:p>
          <a:p>
            <a:r>
              <a:rPr lang="cs-CZ" sz="2800" dirty="0"/>
              <a:t>Vyjádření, osvědčení, sdělení…</a:t>
            </a:r>
            <a:br>
              <a:rPr lang="cs-CZ" sz="2800" dirty="0"/>
            </a:br>
            <a:r>
              <a:rPr lang="cs-CZ" sz="2800" dirty="0"/>
              <a:t>…ověření, registrační a evidenční úkony, stanoviska a závazná stanoviska…</a:t>
            </a:r>
          </a:p>
        </p:txBody>
      </p:sp>
    </p:spTree>
    <p:extLst>
      <p:ext uri="{BB962C8B-B14F-4D97-AF65-F5344CB8AC3E}">
        <p14:creationId xmlns:p14="http://schemas.microsoft.com/office/powerpoint/2010/main" val="193242297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Normativní správní akt</a:t>
            </a:r>
          </a:p>
        </p:txBody>
      </p:sp>
      <p:sp>
        <p:nvSpPr>
          <p:cNvPr id="3" name="Zástupný symbol pro obsah 2"/>
          <p:cNvSpPr>
            <a:spLocks noGrp="1"/>
          </p:cNvSpPr>
          <p:nvPr>
            <p:ph idx="1"/>
          </p:nvPr>
        </p:nvSpPr>
        <p:spPr/>
        <p:txBody>
          <a:bodyPr/>
          <a:lstStyle/>
          <a:p>
            <a:pPr eaLnBrk="1" hangingPunct="1">
              <a:buNone/>
            </a:pPr>
            <a:r>
              <a:rPr lang="cs-CZ" dirty="0"/>
              <a:t>= jednostranný akt vydaný orgánem veřejné správy, který závazně stanovuje práva či povinnosti předem neurčenému okruhu adresátů </a:t>
            </a:r>
            <a:r>
              <a:rPr lang="cs-CZ" dirty="0" err="1"/>
              <a:t>veřejnosprávního</a:t>
            </a:r>
            <a:r>
              <a:rPr lang="cs-CZ" dirty="0"/>
              <a:t> působení, tj. FO nebo PO, jejichž okruh (seznam) není znám</a:t>
            </a:r>
          </a:p>
          <a:p>
            <a:pPr eaLnBrk="1" hangingPunct="1"/>
            <a:r>
              <a:rPr lang="cs-CZ" dirty="0"/>
              <a:t>někteří autoři (UK, UPOL) označují NSA jako nařízení</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Normativní správní akt</a:t>
            </a:r>
          </a:p>
        </p:txBody>
      </p:sp>
      <p:sp>
        <p:nvSpPr>
          <p:cNvPr id="3" name="Zástupný symbol pro obsah 2"/>
          <p:cNvSpPr>
            <a:spLocks noGrp="1"/>
          </p:cNvSpPr>
          <p:nvPr>
            <p:ph idx="1"/>
          </p:nvPr>
        </p:nvSpPr>
        <p:spPr>
          <a:xfrm>
            <a:off x="1435100" y="1340768"/>
            <a:ext cx="7499350" cy="4907632"/>
          </a:xfrm>
        </p:spPr>
        <p:txBody>
          <a:bodyPr/>
          <a:lstStyle/>
          <a:p>
            <a:r>
              <a:rPr lang="cs-CZ" dirty="0"/>
              <a:t>Nařízení vlády</a:t>
            </a:r>
          </a:p>
          <a:p>
            <a:r>
              <a:rPr lang="cs-CZ" dirty="0"/>
              <a:t>Vyhláška ministerstva či jiného ústředního orgánu státní správy</a:t>
            </a:r>
          </a:p>
          <a:p>
            <a:r>
              <a:rPr lang="cs-CZ" dirty="0"/>
              <a:t>Vyhláška obce či kraje</a:t>
            </a:r>
          </a:p>
          <a:p>
            <a:r>
              <a:rPr lang="cs-CZ" dirty="0"/>
              <a:t>Nařízení obce či kraje</a:t>
            </a:r>
          </a:p>
          <a:p>
            <a:pPr marL="7938" indent="-7938">
              <a:buNone/>
            </a:pPr>
            <a:r>
              <a:rPr lang="cs-CZ" sz="2800" dirty="0"/>
              <a:t>Pravidla pro jejich vydání (zejm. kompetenční náležitosti) upravuje Ústava ČR či zvláštní zákony (Z o obcích, Z o krajích a o hl. m. Praze)</a:t>
            </a:r>
          </a:p>
          <a:p>
            <a:pPr>
              <a:buClr>
                <a:srgbClr val="3891A7"/>
              </a:buClr>
            </a:pPr>
            <a:r>
              <a:rPr lang="cs-CZ" dirty="0">
                <a:solidFill>
                  <a:prstClr val="black"/>
                </a:solidFill>
              </a:rPr>
              <a:t>Statutární předpis</a:t>
            </a:r>
          </a:p>
          <a:p>
            <a:pPr>
              <a:buClr>
                <a:srgbClr val="3891A7"/>
              </a:buClr>
            </a:pPr>
            <a:r>
              <a:rPr lang="cs-CZ" dirty="0">
                <a:solidFill>
                  <a:prstClr val="black"/>
                </a:solidFill>
              </a:rPr>
              <a:t>Interní předpis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nvGraphicFramePr>
        <p:xfrm>
          <a:off x="0" y="-1"/>
          <a:ext cx="9144000" cy="6885385"/>
        </p:xfrm>
        <a:graphic>
          <a:graphicData uri="http://schemas.openxmlformats.org/drawingml/2006/table">
            <a:tbl>
              <a:tblPr/>
              <a:tblGrid>
                <a:gridCol w="971600">
                  <a:extLst>
                    <a:ext uri="{9D8B030D-6E8A-4147-A177-3AD203B41FA5}">
                      <a16:colId xmlns:a16="http://schemas.microsoft.com/office/drawing/2014/main" val="20000"/>
                    </a:ext>
                  </a:extLst>
                </a:gridCol>
                <a:gridCol w="1928663">
                  <a:extLst>
                    <a:ext uri="{9D8B030D-6E8A-4147-A177-3AD203B41FA5}">
                      <a16:colId xmlns:a16="http://schemas.microsoft.com/office/drawing/2014/main" val="20001"/>
                    </a:ext>
                  </a:extLst>
                </a:gridCol>
                <a:gridCol w="1671738">
                  <a:extLst>
                    <a:ext uri="{9D8B030D-6E8A-4147-A177-3AD203B41FA5}">
                      <a16:colId xmlns:a16="http://schemas.microsoft.com/office/drawing/2014/main" val="20002"/>
                    </a:ext>
                  </a:extLst>
                </a:gridCol>
                <a:gridCol w="2163425">
                  <a:extLst>
                    <a:ext uri="{9D8B030D-6E8A-4147-A177-3AD203B41FA5}">
                      <a16:colId xmlns:a16="http://schemas.microsoft.com/office/drawing/2014/main" val="20003"/>
                    </a:ext>
                  </a:extLst>
                </a:gridCol>
                <a:gridCol w="1475063">
                  <a:extLst>
                    <a:ext uri="{9D8B030D-6E8A-4147-A177-3AD203B41FA5}">
                      <a16:colId xmlns:a16="http://schemas.microsoft.com/office/drawing/2014/main" val="20004"/>
                    </a:ext>
                  </a:extLst>
                </a:gridCol>
                <a:gridCol w="393350">
                  <a:extLst>
                    <a:ext uri="{9D8B030D-6E8A-4147-A177-3AD203B41FA5}">
                      <a16:colId xmlns:a16="http://schemas.microsoft.com/office/drawing/2014/main" val="20005"/>
                    </a:ext>
                  </a:extLst>
                </a:gridCol>
                <a:gridCol w="540161">
                  <a:extLst>
                    <a:ext uri="{9D8B030D-6E8A-4147-A177-3AD203B41FA5}">
                      <a16:colId xmlns:a16="http://schemas.microsoft.com/office/drawing/2014/main" val="20006"/>
                    </a:ext>
                  </a:extLst>
                </a:gridCol>
              </a:tblGrid>
              <a:tr h="908721">
                <a:tc>
                  <a:txBody>
                    <a:bodyPr/>
                    <a:lstStyle/>
                    <a:p>
                      <a:pPr algn="ctr">
                        <a:lnSpc>
                          <a:spcPct val="115000"/>
                        </a:lnSpc>
                        <a:spcAft>
                          <a:spcPts val="0"/>
                        </a:spcAft>
                        <a:tabLst>
                          <a:tab pos="828675" algn="l"/>
                        </a:tabLst>
                      </a:pPr>
                      <a:r>
                        <a:rPr lang="cs-CZ" sz="1800" b="1" dirty="0">
                          <a:latin typeface="Book Antiqua"/>
                          <a:ea typeface="Calibri"/>
                          <a:cs typeface="Times New Roman"/>
                        </a:rPr>
                        <a:t>Kdo</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b="1" dirty="0">
                          <a:latin typeface="Book Antiqua"/>
                          <a:ea typeface="Calibri"/>
                          <a:cs typeface="Times New Roman"/>
                        </a:rPr>
                        <a:t>Co</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b="1" dirty="0">
                          <a:latin typeface="Book Antiqua"/>
                          <a:ea typeface="Calibri"/>
                          <a:cs typeface="Times New Roman"/>
                        </a:rPr>
                        <a:t>Ústavní východiska</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b="1" dirty="0">
                          <a:latin typeface="Book Antiqua"/>
                          <a:ea typeface="Calibri"/>
                          <a:cs typeface="Times New Roman"/>
                        </a:rPr>
                        <a:t>Zákonné zmocnění</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b="1" dirty="0">
                          <a:latin typeface="Book Antiqua"/>
                          <a:ea typeface="Calibri"/>
                          <a:cs typeface="Times New Roman"/>
                        </a:rPr>
                        <a:t>Dozor</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tabLst>
                          <a:tab pos="828675" algn="l"/>
                        </a:tabLst>
                      </a:pPr>
                      <a:r>
                        <a:rPr lang="cs-CZ" sz="1800" b="1">
                          <a:latin typeface="Book Antiqua"/>
                          <a:ea typeface="Calibri"/>
                          <a:cs typeface="Times New Roman"/>
                        </a:rPr>
                        <a:t>Změna</a:t>
                      </a:r>
                      <a:endParaRPr lang="cs-CZ" sz="1800" b="1">
                        <a:latin typeface="Calibri"/>
                        <a:ea typeface="Calibri"/>
                        <a:cs typeface="Times New Roman"/>
                      </a:endParaRPr>
                    </a:p>
                  </a:txBody>
                  <a:tcPr marL="45178" marR="4517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tabLst>
                          <a:tab pos="828675" algn="l"/>
                        </a:tabLst>
                      </a:pPr>
                      <a:r>
                        <a:rPr lang="cs-CZ" sz="1800" b="1" dirty="0">
                          <a:latin typeface="Book Antiqua"/>
                          <a:ea typeface="Calibri"/>
                          <a:cs typeface="Times New Roman"/>
                        </a:rPr>
                        <a:t>Zruš.</a:t>
                      </a:r>
                      <a:endParaRPr lang="cs-CZ" sz="1800" b="1" dirty="0">
                        <a:latin typeface="Calibri"/>
                        <a:ea typeface="Calibri"/>
                        <a:cs typeface="Times New Roman"/>
                      </a:endParaRPr>
                    </a:p>
                  </a:txBody>
                  <a:tcPr marL="45178" marR="4517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36104">
                <a:tc>
                  <a:txBody>
                    <a:bodyPr/>
                    <a:lstStyle/>
                    <a:p>
                      <a:pPr algn="ctr">
                        <a:lnSpc>
                          <a:spcPct val="115000"/>
                        </a:lnSpc>
                        <a:spcAft>
                          <a:spcPts val="0"/>
                        </a:spcAft>
                        <a:tabLst>
                          <a:tab pos="828675" algn="l"/>
                        </a:tabLst>
                      </a:pPr>
                      <a:r>
                        <a:rPr lang="cs-CZ" sz="1800" b="1">
                          <a:latin typeface="Book Antiqua"/>
                          <a:ea typeface="Calibri"/>
                          <a:cs typeface="Times New Roman"/>
                        </a:rPr>
                        <a:t>Vláda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Nařízení</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78 Ú</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Netřeba/Zvl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64/2 ZoÚS</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marL="71755" marR="71755" algn="ctr">
                        <a:lnSpc>
                          <a:spcPct val="115000"/>
                        </a:lnSpc>
                        <a:spcAft>
                          <a:spcPts val="0"/>
                        </a:spcAft>
                        <a:tabLst>
                          <a:tab pos="828675" algn="l"/>
                        </a:tabLst>
                      </a:pPr>
                      <a:r>
                        <a:rPr lang="cs-CZ" sz="1800">
                          <a:latin typeface="Book Antiqua"/>
                          <a:ea typeface="Calibri"/>
                          <a:cs typeface="Times New Roman"/>
                        </a:rPr>
                        <a:t>sám</a:t>
                      </a:r>
                      <a:endParaRPr lang="cs-CZ" sz="1800">
                        <a:latin typeface="Calibri"/>
                        <a:ea typeface="Calibri"/>
                        <a:cs typeface="Times New Roman"/>
                      </a:endParaRPr>
                    </a:p>
                  </a:txBody>
                  <a:tcPr marL="45178" marR="4517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marL="71755" marR="71755" algn="ctr">
                        <a:lnSpc>
                          <a:spcPct val="115000"/>
                        </a:lnSpc>
                        <a:spcAft>
                          <a:spcPts val="0"/>
                        </a:spcAft>
                        <a:tabLst>
                          <a:tab pos="828675" algn="l"/>
                        </a:tabLst>
                      </a:pPr>
                      <a:r>
                        <a:rPr lang="cs-CZ" sz="1800">
                          <a:latin typeface="Book Antiqua"/>
                          <a:ea typeface="Calibri"/>
                          <a:cs typeface="Times New Roman"/>
                        </a:rPr>
                        <a:t>sám / Ústavní soud</a:t>
                      </a:r>
                      <a:endParaRPr lang="cs-CZ" sz="1800">
                        <a:latin typeface="Calibri"/>
                        <a:ea typeface="Calibri"/>
                        <a:cs typeface="Times New Roman"/>
                      </a:endParaRPr>
                    </a:p>
                  </a:txBody>
                  <a:tcPr marL="45178" marR="4517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8072">
                <a:tc>
                  <a:txBody>
                    <a:bodyPr/>
                    <a:lstStyle/>
                    <a:p>
                      <a:pPr algn="ctr">
                        <a:lnSpc>
                          <a:spcPct val="115000"/>
                        </a:lnSpc>
                        <a:spcAft>
                          <a:spcPts val="0"/>
                        </a:spcAft>
                        <a:tabLst>
                          <a:tab pos="828675" algn="l"/>
                        </a:tabLst>
                      </a:pPr>
                      <a:r>
                        <a:rPr lang="cs-CZ" sz="1800" b="1">
                          <a:latin typeface="Book Antiqua"/>
                          <a:ea typeface="Calibri"/>
                          <a:cs typeface="Times New Roman"/>
                        </a:rPr>
                        <a:t>SÚ</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Vyhláška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79/3</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2"/>
                  </a:ext>
                </a:extLst>
              </a:tr>
              <a:tr h="723502">
                <a:tc>
                  <a:txBody>
                    <a:bodyPr/>
                    <a:lstStyle/>
                    <a:p>
                      <a:pPr algn="ctr">
                        <a:lnSpc>
                          <a:spcPct val="115000"/>
                        </a:lnSpc>
                        <a:spcAft>
                          <a:spcPts val="0"/>
                        </a:spcAft>
                        <a:tabLst>
                          <a:tab pos="828675" algn="l"/>
                        </a:tabLst>
                      </a:pPr>
                      <a:r>
                        <a:rPr lang="cs-CZ" sz="1800" b="1">
                          <a:latin typeface="Book Antiqua"/>
                          <a:ea typeface="Calibri"/>
                          <a:cs typeface="Times New Roman"/>
                        </a:rPr>
                        <a:t>Obec</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tabLst>
                          <a:tab pos="828675" algn="l"/>
                        </a:tabLst>
                      </a:pPr>
                      <a:r>
                        <a:rPr lang="cs-CZ" sz="1800">
                          <a:latin typeface="Book Antiqua"/>
                          <a:ea typeface="Calibri"/>
                          <a:cs typeface="Times New Roman"/>
                        </a:rPr>
                        <a:t>Vyhláška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tabLst>
                          <a:tab pos="828675" algn="l"/>
                        </a:tabLst>
                      </a:pPr>
                      <a:r>
                        <a:rPr lang="cs-CZ" sz="1800" dirty="0">
                          <a:latin typeface="Book Antiqua"/>
                          <a:ea typeface="Calibri"/>
                          <a:cs typeface="Times New Roman"/>
                        </a:rPr>
                        <a:t>104/3</a:t>
                      </a:r>
                      <a:endParaRPr lang="cs-CZ" sz="1800"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N/10 Ob/Zvl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tabLst>
                          <a:tab pos="828675" algn="l"/>
                        </a:tabLst>
                      </a:pPr>
                      <a:r>
                        <a:rPr lang="cs-CZ" sz="1800" dirty="0">
                          <a:latin typeface="Book Antiqua"/>
                          <a:ea typeface="Calibri"/>
                          <a:cs typeface="Times New Roman"/>
                        </a:rPr>
                        <a:t>MV</a:t>
                      </a:r>
                      <a:endParaRPr lang="cs-CZ" sz="1800"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3"/>
                  </a:ext>
                </a:extLst>
              </a:tr>
              <a:tr h="133748">
                <a:tc rowSpan="2">
                  <a:txBody>
                    <a:bodyPr/>
                    <a:lstStyle/>
                    <a:p>
                      <a:pPr algn="ctr">
                        <a:lnSpc>
                          <a:spcPct val="115000"/>
                        </a:lnSpc>
                        <a:spcAft>
                          <a:spcPts val="0"/>
                        </a:spcAft>
                        <a:tabLst>
                          <a:tab pos="828675" algn="l"/>
                        </a:tabLst>
                      </a:pPr>
                      <a:r>
                        <a:rPr lang="cs-CZ" sz="1800" b="1">
                          <a:latin typeface="Book Antiqua"/>
                          <a:ea typeface="Calibri"/>
                          <a:cs typeface="Times New Roman"/>
                        </a:rPr>
                        <a:t>Praha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4"/>
                  </a:ext>
                </a:extLst>
              </a:tr>
              <a:tr h="658340">
                <a:tc vMerge="1">
                  <a:txBody>
                    <a:bodyPr/>
                    <a:lstStyle/>
                    <a:p>
                      <a:pPr algn="ctr">
                        <a:lnSpc>
                          <a:spcPct val="115000"/>
                        </a:lnSpc>
                        <a:spcAft>
                          <a:spcPts val="0"/>
                        </a:spcAft>
                        <a:tabLst>
                          <a:tab pos="828675" algn="l"/>
                        </a:tabLst>
                      </a:pPr>
                      <a:endParaRPr lang="cs-CZ" sz="14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a:txBody>
                    <a:bodyPr/>
                    <a:lstStyle/>
                    <a:p>
                      <a:pPr algn="ctr">
                        <a:lnSpc>
                          <a:spcPct val="115000"/>
                        </a:lnSpc>
                        <a:spcAft>
                          <a:spcPts val="0"/>
                        </a:spcAft>
                        <a:tabLst>
                          <a:tab pos="828675" algn="l"/>
                        </a:tabLst>
                      </a:pPr>
                      <a:r>
                        <a:rPr lang="cs-CZ" sz="1800">
                          <a:latin typeface="Book Antiqua"/>
                          <a:ea typeface="Calibri"/>
                          <a:cs typeface="Times New Roman"/>
                        </a:rPr>
                        <a:t>44 ZoPze/Zvl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5"/>
                  </a:ext>
                </a:extLst>
              </a:tr>
              <a:tr h="857250">
                <a:tc>
                  <a:txBody>
                    <a:bodyPr/>
                    <a:lstStyle/>
                    <a:p>
                      <a:pPr algn="ctr">
                        <a:lnSpc>
                          <a:spcPct val="115000"/>
                        </a:lnSpc>
                        <a:spcAft>
                          <a:spcPts val="0"/>
                        </a:spcAft>
                        <a:tabLst>
                          <a:tab pos="828675" algn="l"/>
                        </a:tabLst>
                      </a:pPr>
                      <a:r>
                        <a:rPr lang="cs-CZ" sz="1800" b="1">
                          <a:latin typeface="Book Antiqua"/>
                          <a:ea typeface="Calibri"/>
                          <a:cs typeface="Times New Roman"/>
                        </a:rPr>
                        <a:t>Obec</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Nařízení</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79/3</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KÚ</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6"/>
                  </a:ext>
                </a:extLst>
              </a:tr>
              <a:tr h="1071562">
                <a:tc>
                  <a:txBody>
                    <a:bodyPr/>
                    <a:lstStyle/>
                    <a:p>
                      <a:pPr algn="ctr">
                        <a:lnSpc>
                          <a:spcPct val="115000"/>
                        </a:lnSpc>
                        <a:spcAft>
                          <a:spcPts val="0"/>
                        </a:spcAft>
                        <a:tabLst>
                          <a:tab pos="828675" algn="l"/>
                        </a:tabLst>
                      </a:pPr>
                      <a:r>
                        <a:rPr lang="cs-CZ" sz="1800" b="1">
                          <a:latin typeface="Book Antiqua"/>
                          <a:ea typeface="Calibri"/>
                          <a:cs typeface="Times New Roman"/>
                        </a:rPr>
                        <a:t>Praha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a:lnSpc>
                          <a:spcPct val="115000"/>
                        </a:lnSpc>
                        <a:spcAft>
                          <a:spcPts val="0"/>
                        </a:spcAft>
                        <a:tabLst>
                          <a:tab pos="828675" algn="l"/>
                        </a:tabLst>
                      </a:pPr>
                      <a:r>
                        <a:rPr lang="cs-CZ" sz="1800">
                          <a:latin typeface="Book Antiqua"/>
                          <a:ea typeface="Calibri"/>
                          <a:cs typeface="Times New Roman"/>
                        </a:rPr>
                        <a:t>přísl. ÚSÚ</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7"/>
                  </a:ext>
                </a:extLst>
              </a:tr>
              <a:tr h="428626">
                <a:tc rowSpan="2">
                  <a:txBody>
                    <a:bodyPr/>
                    <a:lstStyle/>
                    <a:p>
                      <a:pPr algn="ctr">
                        <a:lnSpc>
                          <a:spcPct val="115000"/>
                        </a:lnSpc>
                        <a:spcAft>
                          <a:spcPts val="0"/>
                        </a:spcAft>
                        <a:tabLst>
                          <a:tab pos="828675" algn="l"/>
                        </a:tabLst>
                      </a:pPr>
                      <a:r>
                        <a:rPr lang="cs-CZ" sz="1800" b="1">
                          <a:latin typeface="Book Antiqua"/>
                          <a:ea typeface="Calibri"/>
                          <a:cs typeface="Times New Roman"/>
                        </a:rPr>
                        <a:t>Kraj</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Vyhláška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104/3</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N/6 Kr /Zvl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MV</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8"/>
                  </a:ext>
                </a:extLst>
              </a:tr>
              <a:tr h="519460">
                <a:tc vMerge="1">
                  <a:txBody>
                    <a:bodyPr/>
                    <a:lstStyle/>
                    <a:p>
                      <a:endParaRPr lang="cs-CZ"/>
                    </a:p>
                  </a:txBody>
                  <a:tcPr/>
                </a:tc>
                <a:tc>
                  <a:txBody>
                    <a:bodyPr/>
                    <a:lstStyle/>
                    <a:p>
                      <a:pPr algn="ctr">
                        <a:lnSpc>
                          <a:spcPct val="115000"/>
                        </a:lnSpc>
                        <a:spcAft>
                          <a:spcPts val="0"/>
                        </a:spcAft>
                        <a:tabLst>
                          <a:tab pos="828675" algn="l"/>
                        </a:tabLst>
                      </a:pPr>
                      <a:r>
                        <a:rPr lang="cs-CZ" sz="1800">
                          <a:latin typeface="Book Antiqua"/>
                          <a:ea typeface="Calibri"/>
                          <a:cs typeface="Times New Roman"/>
                        </a:rPr>
                        <a:t>Nařízení</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79/3</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dirty="0">
                          <a:latin typeface="Book Antiqua"/>
                          <a:ea typeface="Calibri"/>
                          <a:cs typeface="Times New Roman"/>
                        </a:rPr>
                        <a:t>přísl. ÚSÚ</a:t>
                      </a:r>
                      <a:endParaRPr lang="cs-CZ" sz="1800"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Normativní správní akt</a:t>
            </a:r>
          </a:p>
        </p:txBody>
      </p:sp>
      <p:sp>
        <p:nvSpPr>
          <p:cNvPr id="3" name="Zástupný symbol pro obsah 2"/>
          <p:cNvSpPr>
            <a:spLocks noGrp="1"/>
          </p:cNvSpPr>
          <p:nvPr>
            <p:ph idx="1"/>
          </p:nvPr>
        </p:nvSpPr>
        <p:spPr>
          <a:xfrm>
            <a:off x="1435100" y="1340768"/>
            <a:ext cx="7499350" cy="4907632"/>
          </a:xfrm>
        </p:spPr>
        <p:txBody>
          <a:bodyPr/>
          <a:lstStyle/>
          <a:p>
            <a:r>
              <a:rPr lang="cs-CZ" sz="2400" u="sng" dirty="0"/>
              <a:t>statutární předpisy</a:t>
            </a:r>
            <a:r>
              <a:rPr lang="cs-CZ" sz="2400" dirty="0"/>
              <a:t> souvisí s činností samosprávy, uplatňují se jen vůči jejím členům, resp. dopadají jen na jejich postavení</a:t>
            </a:r>
          </a:p>
          <a:p>
            <a:pPr lvl="1"/>
            <a:r>
              <a:rPr lang="cs-CZ" sz="2000" dirty="0"/>
              <a:t>u územní samosprávy jsou vydávány ve formě OZV a jsou tedy označovány za právní předpisy</a:t>
            </a:r>
          </a:p>
          <a:p>
            <a:pPr lvl="1"/>
            <a:r>
              <a:rPr lang="cs-CZ" sz="2000" dirty="0"/>
              <a:t>u samosprávy zájmové jsou označovány různě (nejčastěji jako stavovské předpisy, vnitřní předpisy, či jen „předpisy“ (notářská komora) či jen řády), neplést si legální termín vnitřní předpisy s teoretickým pojmem</a:t>
            </a:r>
          </a:p>
          <a:p>
            <a:r>
              <a:rPr lang="cs-CZ" sz="2400" u="sng" dirty="0"/>
              <a:t>interní předpisy (vnitřní předpisy)</a:t>
            </a:r>
            <a:r>
              <a:rPr lang="cs-CZ" sz="2400" dirty="0"/>
              <a:t> – v interních vztazích, některé stanoví </a:t>
            </a:r>
            <a:r>
              <a:rPr lang="cs-CZ" sz="2400" dirty="0" err="1"/>
              <a:t>ZPr</a:t>
            </a:r>
            <a:r>
              <a:rPr lang="cs-CZ" sz="2400" dirty="0"/>
              <a:t> (např. Pracovní řád dle § 306, § 305 stanoví obecně náležitosti vnitřních předpisů vztahujících se k pracovním povinnostem zaměstnanců</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Vady NSA (</a:t>
            </a:r>
            <a:r>
              <a:rPr lang="cs-CZ" dirty="0" err="1">
                <a:solidFill>
                  <a:schemeClr val="tx2">
                    <a:satMod val="130000"/>
                  </a:schemeClr>
                </a:solidFill>
              </a:rPr>
              <a:t>podzák</a:t>
            </a:r>
            <a:r>
              <a:rPr lang="cs-CZ" dirty="0">
                <a:solidFill>
                  <a:schemeClr val="tx2">
                    <a:satMod val="130000"/>
                  </a:schemeClr>
                </a:solidFill>
              </a:rPr>
              <a:t>. P předpisů)</a:t>
            </a:r>
          </a:p>
        </p:txBody>
      </p:sp>
      <p:sp>
        <p:nvSpPr>
          <p:cNvPr id="21508" name="Zástupný symbol pro obsah 2"/>
          <p:cNvSpPr>
            <a:spLocks noGrp="1"/>
          </p:cNvSpPr>
          <p:nvPr>
            <p:ph idx="1"/>
          </p:nvPr>
        </p:nvSpPr>
        <p:spPr/>
        <p:txBody>
          <a:bodyPr/>
          <a:lstStyle/>
          <a:p>
            <a:pPr eaLnBrk="1" hangingPunct="1"/>
            <a:r>
              <a:rPr lang="cs-CZ" dirty="0"/>
              <a:t>Neústavnost</a:t>
            </a:r>
          </a:p>
          <a:p>
            <a:pPr eaLnBrk="1" hangingPunct="1"/>
            <a:r>
              <a:rPr lang="cs-CZ" dirty="0"/>
              <a:t>Nezákonnost</a:t>
            </a:r>
          </a:p>
          <a:p>
            <a:pPr eaLnBrk="1" hangingPunct="1">
              <a:buFont typeface="Wingdings 2" pitchFamily="18" charset="2"/>
              <a:buNone/>
            </a:pPr>
            <a:r>
              <a:rPr lang="cs-CZ" dirty="0"/>
              <a:t>-&gt; monopol na rušení (vnějších) NPA má ÚS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Opatření obecné povahy</a:t>
            </a:r>
          </a:p>
        </p:txBody>
      </p:sp>
      <p:sp>
        <p:nvSpPr>
          <p:cNvPr id="3" name="Zástupný symbol pro obsah 2"/>
          <p:cNvSpPr>
            <a:spLocks noGrp="1"/>
          </p:cNvSpPr>
          <p:nvPr>
            <p:ph idx="1"/>
          </p:nvPr>
        </p:nvSpPr>
        <p:spPr/>
        <p:txBody>
          <a:bodyPr/>
          <a:lstStyle/>
          <a:p>
            <a:pPr>
              <a:buNone/>
            </a:pPr>
            <a:r>
              <a:rPr lang="cs-CZ" sz="2800" dirty="0"/>
              <a:t>= smíšený právní akt (má znaky ISA i NSA)</a:t>
            </a:r>
          </a:p>
          <a:p>
            <a:r>
              <a:rPr lang="cs-CZ" sz="2800" dirty="0"/>
              <a:t>dle </a:t>
            </a:r>
            <a:r>
              <a:rPr lang="cs-CZ" sz="2800" dirty="0" err="1"/>
              <a:t>SprŘ</a:t>
            </a:r>
            <a:r>
              <a:rPr lang="cs-CZ" sz="2800" dirty="0"/>
              <a:t> není ani právním předpisem, ani rozhodnutím</a:t>
            </a:r>
          </a:p>
          <a:p>
            <a:r>
              <a:rPr lang="cs-CZ" sz="2800" dirty="0"/>
              <a:t>relativně konkrétní věc a dopadem na předem neurčený okruh adresátů (anebo obecné otázky vztažené k individuálně určenému adresátovi - zůstává spíše v teorii)</a:t>
            </a:r>
          </a:p>
          <a:p>
            <a:r>
              <a:rPr lang="cs-CZ" sz="2800" dirty="0"/>
              <a:t>část VI. správního řádu</a:t>
            </a:r>
          </a:p>
          <a:p>
            <a:r>
              <a:rPr lang="cs-CZ" sz="2800" dirty="0"/>
              <a:t>např. umístěna dopravní značka</a:t>
            </a:r>
          </a:p>
          <a:p>
            <a:endParaRPr lang="cs-CZ" sz="28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Veřejnoprávní smlouvy</a:t>
            </a:r>
          </a:p>
        </p:txBody>
      </p:sp>
      <p:sp>
        <p:nvSpPr>
          <p:cNvPr id="22531" name="Zástupný symbol pro obsah 2"/>
          <p:cNvSpPr>
            <a:spLocks noGrp="1"/>
          </p:cNvSpPr>
          <p:nvPr>
            <p:ph idx="1"/>
          </p:nvPr>
        </p:nvSpPr>
        <p:spPr>
          <a:xfrm>
            <a:off x="1187450" y="1447800"/>
            <a:ext cx="7747000" cy="4800600"/>
          </a:xfrm>
        </p:spPr>
        <p:txBody>
          <a:bodyPr/>
          <a:lstStyle/>
          <a:p>
            <a:pPr eaLnBrk="1" hangingPunct="1"/>
            <a:r>
              <a:rPr lang="cs-CZ" b="1"/>
              <a:t>Veřejnoprávní smlouva </a:t>
            </a:r>
            <a:r>
              <a:rPr lang="cs-CZ"/>
              <a:t>= dvoustranný nebo vícestranný PÚ, který zakládá, mění nebo ruší práva a povinnosti v oblasti veřejného práva.</a:t>
            </a:r>
          </a:p>
          <a:p>
            <a:pPr eaLnBrk="1" hangingPunct="1"/>
            <a:endParaRPr lang="cs-CZ"/>
          </a:p>
          <a:p>
            <a:pPr marL="3041650" lvl="1" eaLnBrk="1" hangingPunct="1"/>
            <a:r>
              <a:rPr lang="cs-CZ"/>
              <a:t>Koordinační</a:t>
            </a:r>
          </a:p>
          <a:p>
            <a:pPr marL="3041650" lvl="1" eaLnBrk="1" hangingPunct="1"/>
            <a:r>
              <a:rPr lang="cs-CZ"/>
              <a:t>Subordinační</a:t>
            </a:r>
          </a:p>
          <a:p>
            <a:pPr marL="3041650" lvl="1" eaLnBrk="1" hangingPunct="1"/>
            <a:r>
              <a:rPr lang="cs-CZ"/>
              <a:t>Mezi účastníky</a:t>
            </a:r>
          </a:p>
        </p:txBody>
      </p:sp>
      <p:pic>
        <p:nvPicPr>
          <p:cNvPr id="22532" name="Obrázek 3" descr="agreement.gif"/>
          <p:cNvPicPr>
            <a:picLocks noChangeAspect="1"/>
          </p:cNvPicPr>
          <p:nvPr/>
        </p:nvPicPr>
        <p:blipFill>
          <a:blip r:embed="rId2" cstate="print"/>
          <a:srcRect/>
          <a:stretch>
            <a:fillRect/>
          </a:stretch>
        </p:blipFill>
        <p:spPr bwMode="auto">
          <a:xfrm>
            <a:off x="1476375" y="3933825"/>
            <a:ext cx="2287588" cy="2085975"/>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Metody a formy realizace</a:t>
            </a:r>
          </a:p>
        </p:txBody>
      </p:sp>
      <p:sp>
        <p:nvSpPr>
          <p:cNvPr id="3" name="Zástupný symbol pro obsah 2"/>
          <p:cNvSpPr>
            <a:spLocks noGrp="1"/>
          </p:cNvSpPr>
          <p:nvPr>
            <p:ph idx="1"/>
          </p:nvPr>
        </p:nvSpPr>
        <p:spPr>
          <a:xfrm>
            <a:off x="1259632" y="1447800"/>
            <a:ext cx="7674818" cy="5005388"/>
          </a:xfrm>
        </p:spPr>
        <p:txBody>
          <a:bodyPr>
            <a:normAutofit fontScale="92500" lnSpcReduction="10000"/>
          </a:bodyPr>
          <a:lstStyle/>
          <a:p>
            <a:pPr marL="365760" indent="-283464" eaLnBrk="1" fontAlgn="auto" hangingPunct="1">
              <a:spcAft>
                <a:spcPts val="0"/>
              </a:spcAft>
              <a:buNone/>
              <a:defRPr/>
            </a:pPr>
            <a:r>
              <a:rPr lang="cs-CZ" b="1" dirty="0"/>
              <a:t>Metoda</a:t>
            </a:r>
            <a:r>
              <a:rPr lang="cs-CZ" dirty="0"/>
              <a:t> = postup, jak dosáhnout sledovaného cíle</a:t>
            </a:r>
          </a:p>
          <a:p>
            <a:pPr marL="365442" indent="-237744" eaLnBrk="1" fontAlgn="auto" hangingPunct="1">
              <a:spcAft>
                <a:spcPts val="0"/>
              </a:spcAft>
              <a:buFont typeface="Verdana"/>
              <a:buChar char="◦"/>
              <a:defRPr/>
            </a:pPr>
            <a:r>
              <a:rPr lang="cs-CZ" dirty="0"/>
              <a:t>I. obecné (přesvědčování, donucování, řízení a regulace)</a:t>
            </a:r>
          </a:p>
          <a:p>
            <a:pPr marL="365442" indent="-237744" eaLnBrk="1" fontAlgn="auto" hangingPunct="1">
              <a:spcAft>
                <a:spcPts val="0"/>
              </a:spcAft>
              <a:buFont typeface="Verdana"/>
              <a:buChar char="◦"/>
              <a:defRPr/>
            </a:pPr>
            <a:r>
              <a:rPr lang="cs-CZ" dirty="0"/>
              <a:t>II. konkrétní (administrativní, ekonomické, organizační)</a:t>
            </a:r>
          </a:p>
          <a:p>
            <a:pPr marL="365760" indent="-283464" eaLnBrk="1" fontAlgn="auto" hangingPunct="1">
              <a:spcAft>
                <a:spcPts val="0"/>
              </a:spcAft>
              <a:buNone/>
              <a:defRPr/>
            </a:pPr>
            <a:r>
              <a:rPr lang="cs-CZ" b="1" dirty="0"/>
              <a:t>Forma</a:t>
            </a:r>
            <a:r>
              <a:rPr lang="cs-CZ" dirty="0"/>
              <a:t> = vnější vyjádření činnosti VS</a:t>
            </a:r>
          </a:p>
          <a:p>
            <a:pPr marL="365442" indent="-237744" eaLnBrk="1" fontAlgn="auto" hangingPunct="1">
              <a:spcAft>
                <a:spcPts val="0"/>
              </a:spcAft>
              <a:buFont typeface="Verdana"/>
              <a:buChar char="◦"/>
              <a:defRPr/>
            </a:pPr>
            <a:r>
              <a:rPr lang="cs-CZ" dirty="0"/>
              <a:t>I. neprávní (organizační – operativně-organizační činnosti, materiálně-technické operace)</a:t>
            </a:r>
          </a:p>
          <a:p>
            <a:pPr marL="365442" indent="-237744" eaLnBrk="1" fontAlgn="auto" hangingPunct="1">
              <a:spcAft>
                <a:spcPts val="0"/>
              </a:spcAft>
              <a:buFont typeface="Verdana"/>
              <a:buChar char="◦"/>
              <a:defRPr/>
            </a:pPr>
            <a:r>
              <a:rPr lang="cs-CZ" dirty="0"/>
              <a:t>II. právní</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Faktické úkony</a:t>
            </a:r>
          </a:p>
        </p:txBody>
      </p:sp>
      <p:sp>
        <p:nvSpPr>
          <p:cNvPr id="3" name="Zástupný symbol pro obsah 2"/>
          <p:cNvSpPr>
            <a:spLocks noGrp="1"/>
          </p:cNvSpPr>
          <p:nvPr>
            <p:ph idx="1"/>
          </p:nvPr>
        </p:nvSpPr>
        <p:spPr>
          <a:xfrm>
            <a:off x="1187624" y="1196752"/>
            <a:ext cx="7848872" cy="5051648"/>
          </a:xfrm>
        </p:spPr>
        <p:txBody>
          <a:bodyPr/>
          <a:lstStyle/>
          <a:p>
            <a:pPr>
              <a:buNone/>
            </a:pPr>
            <a:r>
              <a:rPr lang="cs-CZ" sz="2800" dirty="0"/>
              <a:t>= faktická (neformální) správní činnost, která je uskutečňována na základě zákona a jejímž prostřednictvím jednotlivé úřední osoby v konkrétních případech zasahují do správních poměrů FO, popřípadě PO</a:t>
            </a:r>
          </a:p>
          <a:p>
            <a:pPr>
              <a:buNone/>
            </a:pPr>
            <a:endParaRPr lang="cs-CZ" sz="2800" dirty="0"/>
          </a:p>
          <a:p>
            <a:pPr>
              <a:buNone/>
            </a:pPr>
            <a:r>
              <a:rPr lang="cs-CZ" sz="2800" b="1" dirty="0"/>
              <a:t>Faktické pokyny</a:t>
            </a:r>
          </a:p>
          <a:p>
            <a:pPr>
              <a:buNone/>
            </a:pPr>
            <a:r>
              <a:rPr lang="cs-CZ" sz="2800" b="1" dirty="0"/>
              <a:t>Bezprostřední zásahy</a:t>
            </a:r>
            <a:endParaRPr lang="cs-CZ" sz="2000" b="1" dirty="0"/>
          </a:p>
          <a:p>
            <a:pPr>
              <a:buNone/>
            </a:pPr>
            <a:r>
              <a:rPr lang="cs-CZ" sz="2800" b="1" dirty="0"/>
              <a:t>Exekuční úkony</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Faktické pokyny</a:t>
            </a:r>
          </a:p>
        </p:txBody>
      </p:sp>
      <p:sp>
        <p:nvSpPr>
          <p:cNvPr id="3" name="Zástupný symbol pro obsah 2"/>
          <p:cNvSpPr>
            <a:spLocks noGrp="1"/>
          </p:cNvSpPr>
          <p:nvPr>
            <p:ph idx="1"/>
          </p:nvPr>
        </p:nvSpPr>
        <p:spPr>
          <a:xfrm>
            <a:off x="1187624" y="1196752"/>
            <a:ext cx="7848872" cy="5051648"/>
          </a:xfrm>
        </p:spPr>
        <p:txBody>
          <a:bodyPr/>
          <a:lstStyle/>
          <a:p>
            <a:r>
              <a:rPr lang="cs-CZ" sz="2400" dirty="0"/>
              <a:t>správní úkony zákonem zmocněné jednotlivé úřední osoby, spočívající ve vyslovení zákazu nebo příkazu určitého jednání, který je jeho adresát povinen respektovat</a:t>
            </a:r>
          </a:p>
          <a:p>
            <a:r>
              <a:rPr lang="cs-CZ" sz="2400" dirty="0"/>
              <a:t>typicky udělovány mimo prostory vykonavatelů veřejné správy</a:t>
            </a:r>
          </a:p>
          <a:p>
            <a:r>
              <a:rPr lang="cs-CZ" sz="2400" dirty="0"/>
              <a:t>formu zákon zpravidla nepředepisuje; z povahy věci zpravidla ústně, popřípadě posunkem (gestem) </a:t>
            </a:r>
            <a:br>
              <a:rPr lang="cs-CZ" sz="2400" dirty="0"/>
            </a:br>
            <a:r>
              <a:rPr lang="cs-CZ" sz="2400" dirty="0"/>
              <a:t>nebo i za pomoci nějakého technického zařízení</a:t>
            </a:r>
            <a:endParaRPr lang="cs-CZ" sz="28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Bezprostřední zásahy</a:t>
            </a:r>
          </a:p>
        </p:txBody>
      </p:sp>
      <p:sp>
        <p:nvSpPr>
          <p:cNvPr id="3" name="Zástupný symbol pro obsah 2"/>
          <p:cNvSpPr>
            <a:spLocks noGrp="1"/>
          </p:cNvSpPr>
          <p:nvPr>
            <p:ph idx="1"/>
          </p:nvPr>
        </p:nvSpPr>
        <p:spPr>
          <a:xfrm>
            <a:off x="1187624" y="1196752"/>
            <a:ext cx="7848872" cy="5051648"/>
          </a:xfrm>
        </p:spPr>
        <p:txBody>
          <a:bodyPr/>
          <a:lstStyle/>
          <a:p>
            <a:r>
              <a:rPr lang="cs-CZ" sz="2200" dirty="0"/>
              <a:t>je-li třeba zasáhnout do práv FO nebo PO, a to aniž by o tom bylo z časových důvodů možno rozhodnout postupem stanoveným pro správní řízení</a:t>
            </a:r>
          </a:p>
          <a:p>
            <a:r>
              <a:rPr lang="cs-CZ" sz="2200" dirty="0"/>
              <a:t>jde o situaci nepředvídatelnou, ovšem nutně okamžitě řešenou (např. požár, přistižení os. podezřelé z protiprávního jednání), anebo vyžadující moment překvapení, bez něhož by prováděný správní úkon ve značné míře ztratil smysl (typické je to pro správní dozor všeho druhu)</a:t>
            </a:r>
          </a:p>
          <a:p>
            <a:r>
              <a:rPr lang="cs-CZ" sz="2200" dirty="0"/>
              <a:t>ústní výzvy, příkazy nebo zákazy vydané oprávněnou úřední osobou něco konat, něčeho se zdržet nebo něco strpět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Exekuční úkony</a:t>
            </a:r>
          </a:p>
        </p:txBody>
      </p:sp>
      <p:sp>
        <p:nvSpPr>
          <p:cNvPr id="3" name="Zástupný symbol pro obsah 2"/>
          <p:cNvSpPr>
            <a:spLocks noGrp="1"/>
          </p:cNvSpPr>
          <p:nvPr>
            <p:ph idx="1"/>
          </p:nvPr>
        </p:nvSpPr>
        <p:spPr>
          <a:xfrm>
            <a:off x="1187624" y="1196752"/>
            <a:ext cx="7848872" cy="5051648"/>
          </a:xfrm>
        </p:spPr>
        <p:txBody>
          <a:bodyPr/>
          <a:lstStyle/>
          <a:p>
            <a:r>
              <a:rPr lang="cs-CZ" sz="2400" dirty="0"/>
              <a:t>úkony, jimiž se provádí exekuce dle § 103 a násl. </a:t>
            </a:r>
            <a:r>
              <a:rPr lang="cs-CZ" sz="2400" dirty="0" err="1"/>
              <a:t>SprŘ</a:t>
            </a:r>
            <a:r>
              <a:rPr lang="cs-CZ" sz="2400" dirty="0"/>
              <a:t>,</a:t>
            </a:r>
            <a:br>
              <a:rPr lang="cs-CZ" sz="2400" dirty="0"/>
            </a:br>
            <a:r>
              <a:rPr lang="cs-CZ" sz="2400" dirty="0"/>
              <a:t>např. dle § 123 </a:t>
            </a:r>
            <a:r>
              <a:rPr lang="cs-CZ" sz="2400" dirty="0" err="1"/>
              <a:t>SprŘ</a:t>
            </a:r>
            <a:r>
              <a:rPr lang="cs-CZ" sz="2400" dirty="0"/>
              <a:t> [exekuce vyklizením]</a:t>
            </a:r>
          </a:p>
          <a:p>
            <a:pPr marL="265113" lvl="1">
              <a:buNone/>
            </a:pPr>
            <a:r>
              <a:rPr lang="cs-CZ" sz="2000" i="1" dirty="0"/>
              <a:t>(1) Exekuce se provede tak, že oprávněná úřední osoba z vyklizovaného objektu</a:t>
            </a:r>
          </a:p>
          <a:p>
            <a:pPr marL="265113" lvl="1">
              <a:buNone/>
            </a:pPr>
            <a:r>
              <a:rPr lang="cs-CZ" sz="2000" i="1" dirty="0"/>
              <a:t>a) odstraní movité věci patřící povinnému a příslušníkům jeho domácnosti, jakož i movité věci, které sice patří někomu jinému, ale jsou se souhlasem povinného umístěny ve vyklizovaném objektu, a</a:t>
            </a:r>
          </a:p>
          <a:p>
            <a:pPr marL="265113" lvl="1">
              <a:buNone/>
            </a:pPr>
            <a:r>
              <a:rPr lang="cs-CZ" sz="2000" i="1" dirty="0"/>
              <a:t>b) vykáže povinného a všechny, kdo se tam zdržují na základě práva povinného.</a:t>
            </a:r>
          </a:p>
          <a:p>
            <a:pPr marL="265113" lvl="1">
              <a:buNone/>
            </a:pPr>
            <a:r>
              <a:rPr lang="cs-CZ" sz="2000" i="1" dirty="0"/>
              <a:t>(2) Movité věci odstraněné z vyklizovaného objektu se odevzdají povinnému nebo některému ze zletilých příslušníků jeho domácnosti.</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1"/>
            <a:r>
              <a:rPr lang="cs-CZ" dirty="0">
                <a:latin typeface="+mj-lt"/>
                <a:ea typeface="+mj-ea"/>
                <a:cs typeface="+mj-cs"/>
              </a:rPr>
              <a:t>Základní zásady činnosti správních orgánů</a:t>
            </a:r>
          </a:p>
        </p:txBody>
      </p:sp>
      <p:sp>
        <p:nvSpPr>
          <p:cNvPr id="3" name="Zástupný symbol pro obsah 2"/>
          <p:cNvSpPr>
            <a:spLocks noGrp="1"/>
          </p:cNvSpPr>
          <p:nvPr>
            <p:ph idx="1"/>
          </p:nvPr>
        </p:nvSpPr>
        <p:spPr/>
        <p:txBody>
          <a:bodyPr/>
          <a:lstStyle/>
          <a:p>
            <a:pPr>
              <a:defRPr/>
            </a:pPr>
            <a:r>
              <a:rPr lang="cs-CZ" sz="2400" dirty="0"/>
              <a:t>Tradice veřejné správy</a:t>
            </a:r>
          </a:p>
          <a:p>
            <a:pPr>
              <a:defRPr/>
            </a:pPr>
            <a:r>
              <a:rPr lang="cs-CZ" sz="2400" dirty="0"/>
              <a:t>Ústavní základ (čl. 36 odst.1, 38 odst. 2 Listiny)</a:t>
            </a:r>
          </a:p>
          <a:p>
            <a:pPr>
              <a:defRPr/>
            </a:pPr>
            <a:r>
              <a:rPr lang="cs-CZ" sz="2400" dirty="0"/>
              <a:t>Mezinárodní a evropský základ</a:t>
            </a:r>
          </a:p>
          <a:p>
            <a:pPr marL="811212" indent="-342900">
              <a:buFontTx/>
              <a:buChar char="-"/>
              <a:defRPr/>
            </a:pPr>
            <a:r>
              <a:rPr lang="cs-CZ" sz="2000" dirty="0"/>
              <a:t>zejm. čl. 6 odst. 1 EÚLPZS – právo na řádný, spravedlivý proces a rozhodnutí</a:t>
            </a:r>
          </a:p>
          <a:p>
            <a:pPr marL="811212" indent="-342900">
              <a:buFontTx/>
              <a:buChar char="-"/>
              <a:defRPr/>
            </a:pPr>
            <a:r>
              <a:rPr lang="cs-CZ" sz="2000" dirty="0"/>
              <a:t>čl. 41 LZP  EU – „právo na dobrou správu“</a:t>
            </a:r>
          </a:p>
          <a:p>
            <a:pPr>
              <a:defRPr/>
            </a:pPr>
            <a:r>
              <a:rPr lang="cs-CZ" sz="2400" dirty="0"/>
              <a:t>§ 2 až § 8 </a:t>
            </a:r>
            <a:r>
              <a:rPr lang="cs-CZ" sz="2400" dirty="0" err="1"/>
              <a:t>SprŘ</a:t>
            </a:r>
            <a:endParaRPr lang="cs-CZ" sz="2400" dirty="0"/>
          </a:p>
          <a:p>
            <a:pPr>
              <a:defRPr/>
            </a:pPr>
            <a:r>
              <a:rPr lang="cs-CZ" sz="2400" dirty="0"/>
              <a:t>Uplatní se i tam, kde je správní řád jako celek vyloučen (§ 177 odst. 1 </a:t>
            </a:r>
            <a:r>
              <a:rPr lang="cs-CZ" sz="2400" dirty="0" err="1"/>
              <a:t>SprŘ</a:t>
            </a:r>
            <a:r>
              <a:rPr lang="cs-CZ" sz="2400" dirty="0"/>
              <a:t>)</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411119382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Základní zásady činnosti správních orgánů (§ 2 až 8)</a:t>
            </a:r>
          </a:p>
        </p:txBody>
      </p:sp>
      <p:sp>
        <p:nvSpPr>
          <p:cNvPr id="3" name="Zástupný symbol pro obsah 2"/>
          <p:cNvSpPr>
            <a:spLocks noGrp="1"/>
          </p:cNvSpPr>
          <p:nvPr>
            <p:ph idx="1"/>
          </p:nvPr>
        </p:nvSpPr>
        <p:spPr>
          <a:xfrm>
            <a:off x="1435100" y="1628800"/>
            <a:ext cx="7499350" cy="4619600"/>
          </a:xfrm>
        </p:spPr>
        <p:txBody>
          <a:bodyPr numCol="2"/>
          <a:lstStyle/>
          <a:p>
            <a:r>
              <a:rPr lang="cs-CZ" sz="1800" dirty="0"/>
              <a:t>Hospodárnosti</a:t>
            </a:r>
          </a:p>
          <a:p>
            <a:r>
              <a:rPr lang="cs-CZ" sz="1800" dirty="0"/>
              <a:t>Koordinace</a:t>
            </a:r>
          </a:p>
          <a:p>
            <a:r>
              <a:rPr lang="cs-CZ" sz="1800" dirty="0"/>
              <a:t>Legality</a:t>
            </a:r>
          </a:p>
          <a:p>
            <a:r>
              <a:rPr lang="cs-CZ" sz="1800" dirty="0"/>
              <a:t>Legitimního očekávání</a:t>
            </a:r>
          </a:p>
          <a:p>
            <a:r>
              <a:rPr lang="cs-CZ" sz="1800" dirty="0"/>
              <a:t>Materiální pravdy</a:t>
            </a:r>
          </a:p>
          <a:p>
            <a:r>
              <a:rPr lang="cs-CZ" sz="1800" dirty="0"/>
              <a:t>Nestranného postupu a rovného přístupu</a:t>
            </a:r>
          </a:p>
          <a:p>
            <a:r>
              <a:rPr lang="cs-CZ" sz="1800" dirty="0"/>
              <a:t>Poučovací</a:t>
            </a:r>
          </a:p>
          <a:p>
            <a:r>
              <a:rPr lang="cs-CZ" sz="1800" dirty="0"/>
              <a:t>Předběžné informovanosti</a:t>
            </a:r>
          </a:p>
          <a:p>
            <a:r>
              <a:rPr lang="cs-CZ" sz="1800" dirty="0"/>
              <a:t>Rovnosti dotčených osob a zákazu diskriminace</a:t>
            </a:r>
          </a:p>
          <a:p>
            <a:r>
              <a:rPr lang="cs-CZ" sz="1800" dirty="0"/>
              <a:t>Rychlosti</a:t>
            </a:r>
          </a:p>
          <a:p>
            <a:endParaRPr lang="cs-CZ" sz="1800" dirty="0"/>
          </a:p>
          <a:p>
            <a:r>
              <a:rPr lang="cs-CZ" sz="1800" dirty="0"/>
              <a:t>Vzájemná spolupráce správních orgánů</a:t>
            </a:r>
          </a:p>
          <a:p>
            <a:r>
              <a:rPr lang="cs-CZ" sz="1800" dirty="0"/>
              <a:t>Subsidiarity</a:t>
            </a:r>
          </a:p>
          <a:p>
            <a:r>
              <a:rPr lang="cs-CZ" sz="1800" dirty="0"/>
              <a:t>Ochrany dobré víry a oprávněných zájmů</a:t>
            </a:r>
          </a:p>
          <a:p>
            <a:r>
              <a:rPr lang="cs-CZ" sz="1800" dirty="0"/>
              <a:t>Ochrany veřejného zájmu</a:t>
            </a:r>
          </a:p>
          <a:p>
            <a:r>
              <a:rPr lang="cs-CZ" sz="1800" dirty="0"/>
              <a:t>Proporcionality</a:t>
            </a:r>
          </a:p>
          <a:p>
            <a:r>
              <a:rPr lang="cs-CZ" sz="1800" dirty="0"/>
              <a:t>Uplatňování práv a oprávněných zájmů</a:t>
            </a:r>
          </a:p>
          <a:p>
            <a:r>
              <a:rPr lang="cs-CZ" sz="1800" dirty="0"/>
              <a:t>Veřejné správy jako služby</a:t>
            </a:r>
          </a:p>
          <a:p>
            <a:r>
              <a:rPr lang="cs-CZ" sz="1800" dirty="0"/>
              <a:t>Vzájemné spolupráce</a:t>
            </a:r>
          </a:p>
          <a:p>
            <a:r>
              <a:rPr lang="cs-CZ" sz="1800" dirty="0"/>
              <a:t>Zákazu zneužití pravomoci a správního uvážení</a:t>
            </a:r>
          </a:p>
          <a:p>
            <a:endParaRPr lang="cs-CZ" sz="18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322701528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Základní zásady činnosti správních orgánů (§ 2 až 8)</a:t>
            </a:r>
          </a:p>
        </p:txBody>
      </p:sp>
      <p:sp>
        <p:nvSpPr>
          <p:cNvPr id="3" name="Zástupný symbol pro obsah 2"/>
          <p:cNvSpPr>
            <a:spLocks noGrp="1"/>
          </p:cNvSpPr>
          <p:nvPr>
            <p:ph idx="1"/>
          </p:nvPr>
        </p:nvSpPr>
        <p:spPr>
          <a:xfrm>
            <a:off x="1435100" y="1628800"/>
            <a:ext cx="7499350" cy="4619600"/>
          </a:xfrm>
        </p:spPr>
        <p:txBody>
          <a:bodyPr numCol="2"/>
          <a:lstStyle/>
          <a:p>
            <a:r>
              <a:rPr lang="cs-CZ" sz="1800" dirty="0"/>
              <a:t>Hospodárnosti 6/2</a:t>
            </a:r>
          </a:p>
          <a:p>
            <a:r>
              <a:rPr lang="cs-CZ" sz="1800" dirty="0"/>
              <a:t>Koordinace 8/1</a:t>
            </a:r>
          </a:p>
          <a:p>
            <a:r>
              <a:rPr lang="cs-CZ" sz="1800" dirty="0"/>
              <a:t>Legality 2/1</a:t>
            </a:r>
          </a:p>
          <a:p>
            <a:r>
              <a:rPr lang="cs-CZ" sz="1800" dirty="0"/>
              <a:t>Legitimního očekávání 2/4</a:t>
            </a:r>
          </a:p>
          <a:p>
            <a:r>
              <a:rPr lang="cs-CZ" sz="1800" dirty="0"/>
              <a:t>Materiální pravdy 3</a:t>
            </a:r>
          </a:p>
          <a:p>
            <a:r>
              <a:rPr lang="cs-CZ" sz="1800" dirty="0"/>
              <a:t>Nestranného postupu a rovného přístupu 2/4</a:t>
            </a:r>
          </a:p>
          <a:p>
            <a:r>
              <a:rPr lang="cs-CZ" sz="1800" dirty="0"/>
              <a:t>Poučovací 4/2</a:t>
            </a:r>
          </a:p>
          <a:p>
            <a:r>
              <a:rPr lang="cs-CZ" sz="1800" dirty="0"/>
              <a:t>Předběžné informovanosti 4/3</a:t>
            </a:r>
          </a:p>
          <a:p>
            <a:r>
              <a:rPr lang="cs-CZ" sz="1800" dirty="0"/>
              <a:t>Rovnosti dotčených osob a zákazu diskriminace 7</a:t>
            </a:r>
          </a:p>
          <a:p>
            <a:r>
              <a:rPr lang="cs-CZ" sz="1800" dirty="0"/>
              <a:t>Rychlosti 6/1</a:t>
            </a:r>
          </a:p>
          <a:p>
            <a:endParaRPr lang="cs-CZ" sz="1800" dirty="0"/>
          </a:p>
          <a:p>
            <a:r>
              <a:rPr lang="cs-CZ" sz="1800" dirty="0"/>
              <a:t>Vzájemná spolupráce správních orgánů 8/2</a:t>
            </a:r>
          </a:p>
          <a:p>
            <a:r>
              <a:rPr lang="cs-CZ" sz="1800" dirty="0"/>
              <a:t>Subsidiarity 5</a:t>
            </a:r>
          </a:p>
          <a:p>
            <a:r>
              <a:rPr lang="cs-CZ" sz="1800" dirty="0"/>
              <a:t>Ochrany dobré víry a oprávněných zájmů 2/3</a:t>
            </a:r>
          </a:p>
          <a:p>
            <a:r>
              <a:rPr lang="cs-CZ" sz="1800" dirty="0"/>
              <a:t>Ochrany veřejného zájmu 2/4</a:t>
            </a:r>
          </a:p>
          <a:p>
            <a:r>
              <a:rPr lang="cs-CZ" sz="1800" dirty="0"/>
              <a:t>Proporcionality 2/3</a:t>
            </a:r>
          </a:p>
          <a:p>
            <a:r>
              <a:rPr lang="cs-CZ" sz="1800" dirty="0"/>
              <a:t>Uplatňování práv a oprávněných zájmů 4/4</a:t>
            </a:r>
          </a:p>
          <a:p>
            <a:r>
              <a:rPr lang="cs-CZ" sz="1800" dirty="0"/>
              <a:t>Veřejné správy jako služby 4/1</a:t>
            </a:r>
          </a:p>
          <a:p>
            <a:r>
              <a:rPr lang="cs-CZ" sz="1800" dirty="0"/>
              <a:t>Vzájemné spolupráce 8/2</a:t>
            </a:r>
          </a:p>
          <a:p>
            <a:r>
              <a:rPr lang="cs-CZ" sz="1800" dirty="0"/>
              <a:t>Zákazu zneužití pravomoci a správního uvážení 2/2</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420080087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legality § 2 odst. 1</a:t>
            </a:r>
          </a:p>
        </p:txBody>
      </p:sp>
      <p:sp>
        <p:nvSpPr>
          <p:cNvPr id="3" name="Zástupný symbol pro obsah 2"/>
          <p:cNvSpPr>
            <a:spLocks noGrp="1"/>
          </p:cNvSpPr>
          <p:nvPr>
            <p:ph idx="1"/>
          </p:nvPr>
        </p:nvSpPr>
        <p:spPr>
          <a:xfrm>
            <a:off x="1435100" y="1417638"/>
            <a:ext cx="7156810" cy="4991475"/>
          </a:xfrm>
        </p:spPr>
        <p:txBody>
          <a:bodyPr/>
          <a:lstStyle/>
          <a:p>
            <a:pPr marL="0" indent="0">
              <a:buNone/>
            </a:pPr>
            <a:r>
              <a:rPr lang="cs-CZ" sz="2000" i="1" dirty="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p>
          <a:p>
            <a:r>
              <a:rPr lang="cs-CZ" sz="2400" dirty="0"/>
              <a:t>Respektovat příslušné právní úpravy jsou povinny </a:t>
            </a:r>
            <a:r>
              <a:rPr lang="cs-CZ" sz="2400" b="1" dirty="0"/>
              <a:t>všechny další subjekty, které v řízení vystupují</a:t>
            </a:r>
            <a:r>
              <a:rPr lang="cs-CZ" sz="2400" dirty="0"/>
              <a:t>, tedy i tzv. dotčené orgány, znalci, tlumočníci, účastníci řízení a další dotčené osoby</a:t>
            </a:r>
            <a:endParaRPr lang="cs-CZ" sz="1600" i="1" dirty="0"/>
          </a:p>
          <a:p>
            <a:pPr marL="0" indent="0">
              <a:buNone/>
            </a:pPr>
            <a:endParaRPr lang="cs-CZ" sz="1600" i="1" dirty="0"/>
          </a:p>
          <a:p>
            <a:pPr marL="0" indent="0">
              <a:buNone/>
            </a:pPr>
            <a:r>
              <a:rPr lang="cs-CZ" sz="2400" b="1" dirty="0"/>
              <a:t>Zásada legitimního očekávání § 2 odst. 4</a:t>
            </a:r>
          </a:p>
          <a:p>
            <a:pPr marL="0" indent="0">
              <a:buNone/>
            </a:pPr>
            <a:r>
              <a:rPr lang="cs-CZ" sz="2000" i="1" dirty="0"/>
              <a:t>Správní orgán dbá… aby při rozhodování skutkově shodných nebo podobných případů nevznikaly nedůvodné rozdíly.</a:t>
            </a:r>
            <a:endParaRPr lang="cs-CZ" i="1"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37064243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proporcionality (a její komponenty)</a:t>
            </a:r>
          </a:p>
        </p:txBody>
      </p:sp>
      <p:sp>
        <p:nvSpPr>
          <p:cNvPr id="3" name="Zástupný symbol pro obsah 2"/>
          <p:cNvSpPr>
            <a:spLocks noGrp="1"/>
          </p:cNvSpPr>
          <p:nvPr>
            <p:ph idx="1"/>
          </p:nvPr>
        </p:nvSpPr>
        <p:spPr>
          <a:xfrm>
            <a:off x="1435100" y="1417638"/>
            <a:ext cx="7708899" cy="5082915"/>
          </a:xfrm>
        </p:spPr>
        <p:txBody>
          <a:bodyPr/>
          <a:lstStyle/>
          <a:p>
            <a:r>
              <a:rPr lang="cs-CZ" sz="2000" dirty="0"/>
              <a:t>několik souvisejících zásad, v nichž se promítá nutnost </a:t>
            </a:r>
            <a:r>
              <a:rPr lang="cs-CZ" sz="2000" b="1" dirty="0"/>
              <a:t>chránit</a:t>
            </a:r>
            <a:r>
              <a:rPr lang="cs-CZ" sz="2000" dirty="0"/>
              <a:t> </a:t>
            </a:r>
            <a:r>
              <a:rPr lang="cs-CZ" sz="2000" u="sng" dirty="0"/>
              <a:t>zároveň</a:t>
            </a:r>
          </a:p>
          <a:p>
            <a:pPr lvl="1"/>
            <a:r>
              <a:rPr lang="cs-CZ" sz="1800" b="1" dirty="0"/>
              <a:t>veřejný zájem § 2 odst. 4 </a:t>
            </a:r>
            <a:r>
              <a:rPr lang="cs-CZ" sz="1800" dirty="0"/>
              <a:t>(plnit cíle a úkoly veřejné správy) a </a:t>
            </a:r>
          </a:p>
          <a:p>
            <a:pPr lvl="1"/>
            <a:r>
              <a:rPr lang="cs-CZ" sz="1800" dirty="0"/>
              <a:t>práva a oprávněné zájmy jednotlivců dotčených výkonem veřejné správy</a:t>
            </a:r>
          </a:p>
          <a:p>
            <a:r>
              <a:rPr lang="cs-CZ" sz="2000" dirty="0"/>
              <a:t>=&gt; je třeba vyvažovat volbu zákonných a naplňováním veřejného zájmu odůvodněných prostředků veřejné správy, které nezasahují nadměrně do postavení adresáta, a to s ohledem na cíl výkonu této pravomoci</a:t>
            </a:r>
          </a:p>
          <a:p>
            <a:r>
              <a:rPr lang="cs-CZ" sz="2000" dirty="0"/>
              <a:t>komponenty</a:t>
            </a:r>
          </a:p>
          <a:p>
            <a:pPr lvl="1"/>
            <a:r>
              <a:rPr lang="cs-CZ" sz="1800" b="1" dirty="0"/>
              <a:t>řešení odpovídající okolnostem daného případu § 2 odst. 4</a:t>
            </a:r>
            <a:endParaRPr lang="cs-CZ" sz="2000" b="1" dirty="0"/>
          </a:p>
          <a:p>
            <a:pPr lvl="1"/>
            <a:r>
              <a:rPr lang="cs-CZ" sz="1800" b="1" dirty="0"/>
              <a:t>zákaz zneužití správního uvážení § 2 odst. 2</a:t>
            </a:r>
          </a:p>
          <a:p>
            <a:pPr lvl="1"/>
            <a:r>
              <a:rPr lang="cs-CZ" sz="1800" b="1" dirty="0"/>
              <a:t>zásada legitimního očekávání § 2 odst. 4</a:t>
            </a:r>
          </a:p>
          <a:p>
            <a:pPr lvl="1"/>
            <a:r>
              <a:rPr lang="cs-CZ" sz="1800" b="1" dirty="0"/>
              <a:t>zásada ochrany dobré víry a oprávněných zájmů § 2 odst. 3</a:t>
            </a:r>
          </a:p>
          <a:p>
            <a:pPr lvl="1"/>
            <a:r>
              <a:rPr lang="cs-CZ" sz="1800" b="1" dirty="0"/>
              <a:t>zásada proporcionality v užším slova smyslu § 2 odst. 3</a:t>
            </a:r>
          </a:p>
          <a:p>
            <a:pPr lvl="1"/>
            <a:r>
              <a:rPr lang="cs-CZ" sz="1800" b="1" dirty="0"/>
              <a:t>zásada subsidiarity § 5</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39476503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ochrany veřejného zájmu § 2 odst. 4 </a:t>
            </a:r>
          </a:p>
        </p:txBody>
      </p:sp>
      <p:sp>
        <p:nvSpPr>
          <p:cNvPr id="3" name="Zástupný symbol pro obsah 2"/>
          <p:cNvSpPr>
            <a:spLocks noGrp="1"/>
          </p:cNvSpPr>
          <p:nvPr>
            <p:ph idx="1"/>
          </p:nvPr>
        </p:nvSpPr>
        <p:spPr>
          <a:xfrm>
            <a:off x="1435100" y="1417638"/>
            <a:ext cx="7499350" cy="4830762"/>
          </a:xfrm>
        </p:spPr>
        <p:txBody>
          <a:bodyPr/>
          <a:lstStyle/>
          <a:p>
            <a:pPr marL="0" indent="0">
              <a:buNone/>
            </a:pPr>
            <a:r>
              <a:rPr lang="cs-CZ" sz="2000" i="1" dirty="0"/>
              <a:t>Správní orgán dbá, aby přijaté řešení bylo v souladu s veřejným zájmem…</a:t>
            </a:r>
          </a:p>
          <a:p>
            <a:r>
              <a:rPr lang="cs-CZ" sz="2400" b="1" dirty="0"/>
              <a:t>veřejný zájem </a:t>
            </a:r>
            <a:r>
              <a:rPr lang="cs-CZ" sz="2400" dirty="0"/>
              <a:t>je neurčitý právní pojem, vyjadřuje to, k čemu výkon veřejné správy směřuje,</a:t>
            </a:r>
          </a:p>
          <a:p>
            <a:pPr lvl="1"/>
            <a:r>
              <a:rPr lang="cs-CZ" sz="2000" dirty="0"/>
              <a:t>může být naplněn či určen s pomocí účelů, jež zákonodárce zakotvil v příslušných zákonech, snáze se definuje v konkrétních případech</a:t>
            </a:r>
          </a:p>
          <a:p>
            <a:r>
              <a:rPr lang="cs-CZ" sz="2400" dirty="0"/>
              <a:t>souvisí s ním požadavek na </a:t>
            </a:r>
            <a:r>
              <a:rPr lang="cs-CZ" sz="2400" b="1" dirty="0">
                <a:solidFill>
                  <a:srgbClr val="002060"/>
                </a:solidFill>
              </a:rPr>
              <a:t>řešení odpovídající okolnostem daného případu § 2 odst. 4</a:t>
            </a:r>
          </a:p>
          <a:p>
            <a:pPr marL="0" indent="0">
              <a:buNone/>
            </a:pPr>
            <a:r>
              <a:rPr lang="cs-CZ" sz="2000" i="1" dirty="0"/>
              <a:t>Správní orgán dbá, aby přijaté řešení … odpovídalo okolnostem daného případu…</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101622781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C66384-F9BC-457C-A057-5AE53CD11747}"/>
              </a:ext>
            </a:extLst>
          </p:cNvPr>
          <p:cNvSpPr>
            <a:spLocks noGrp="1"/>
          </p:cNvSpPr>
          <p:nvPr>
            <p:ph type="title"/>
          </p:nvPr>
        </p:nvSpPr>
        <p:spPr/>
        <p:txBody>
          <a:bodyPr/>
          <a:lstStyle/>
          <a:p>
            <a:r>
              <a:rPr lang="cs-CZ" dirty="0"/>
              <a:t>Přesvědčovací metoda</a:t>
            </a:r>
          </a:p>
        </p:txBody>
      </p:sp>
      <p:sp>
        <p:nvSpPr>
          <p:cNvPr id="3" name="Zástupný symbol pro obsah 2">
            <a:extLst>
              <a:ext uri="{FF2B5EF4-FFF2-40B4-BE49-F238E27FC236}">
                <a16:creationId xmlns:a16="http://schemas.microsoft.com/office/drawing/2014/main" id="{F7CB7E0C-D730-4DB4-BD31-5C0756A81FE2}"/>
              </a:ext>
            </a:extLst>
          </p:cNvPr>
          <p:cNvSpPr>
            <a:spLocks noGrp="1"/>
          </p:cNvSpPr>
          <p:nvPr>
            <p:ph idx="1"/>
          </p:nvPr>
        </p:nvSpPr>
        <p:spPr/>
        <p:txBody>
          <a:bodyPr/>
          <a:lstStyle/>
          <a:p>
            <a:r>
              <a:rPr lang="cs-CZ" sz="2400" dirty="0"/>
              <a:t>orgány </a:t>
            </a:r>
            <a:r>
              <a:rPr lang="cs-CZ" sz="2400" dirty="0" err="1"/>
              <a:t>VeSpr</a:t>
            </a:r>
            <a:r>
              <a:rPr lang="cs-CZ" sz="2400" dirty="0"/>
              <a:t> se snaží docílit dobrovolného chování řízených subjektů v souladu se společenskou potřebou (tj. „po dobrém“)</a:t>
            </a:r>
          </a:p>
          <a:p>
            <a:pPr lvl="1"/>
            <a:r>
              <a:rPr lang="cs-CZ" sz="2000" dirty="0"/>
              <a:t>přesvědčit adresáty veřejné správy, že činnost </a:t>
            </a:r>
            <a:r>
              <a:rPr lang="cs-CZ" sz="2000" dirty="0" err="1"/>
              <a:t>VeSpr</a:t>
            </a:r>
            <a:r>
              <a:rPr lang="cs-CZ" sz="2000" dirty="0"/>
              <a:t> je účelná, spravedlivá a napomáhající správnému chodu státu</a:t>
            </a:r>
          </a:p>
          <a:p>
            <a:pPr lvl="1"/>
            <a:r>
              <a:rPr lang="cs-CZ" sz="2000" dirty="0"/>
              <a:t>pokud se občané i další osoby podřídí jejímu působení, povede to k jejich prospěchu</a:t>
            </a:r>
          </a:p>
          <a:p>
            <a:r>
              <a:rPr lang="cs-CZ" sz="2400" dirty="0"/>
              <a:t>různé druhy psychologického a organizátorského působení (pokud nemá charakter státního donucení)</a:t>
            </a:r>
          </a:p>
          <a:p>
            <a:r>
              <a:rPr lang="cs-CZ" sz="2000" dirty="0"/>
              <a:t>např. v dřívějším zákoně o přestupcích (200/1990 Sb.) v §1:  </a:t>
            </a:r>
            <a:r>
              <a:rPr lang="cs-CZ" sz="2000" i="1" dirty="0"/>
              <a:t>„Orgány státní správy a orgány obce (…) vedou občany k tomu, aby dodržovali zákony a jiné právní předpisy a respektovali práva spoluobčanů ….“</a:t>
            </a:r>
            <a:endParaRPr lang="cs-CZ" sz="2000" dirty="0"/>
          </a:p>
        </p:txBody>
      </p:sp>
    </p:spTree>
    <p:extLst>
      <p:ext uri="{BB962C8B-B14F-4D97-AF65-F5344CB8AC3E}">
        <p14:creationId xmlns:p14="http://schemas.microsoft.com/office/powerpoint/2010/main" val="347044485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Zákaz zneužití správního uvážení § 2 odst. 2</a:t>
            </a:r>
          </a:p>
        </p:txBody>
      </p:sp>
      <p:sp>
        <p:nvSpPr>
          <p:cNvPr id="3" name="Zástupný symbol pro obsah 2"/>
          <p:cNvSpPr>
            <a:spLocks noGrp="1"/>
          </p:cNvSpPr>
          <p:nvPr>
            <p:ph idx="1"/>
          </p:nvPr>
        </p:nvSpPr>
        <p:spPr>
          <a:xfrm>
            <a:off x="1435100" y="1422400"/>
            <a:ext cx="7499350" cy="4826000"/>
          </a:xfrm>
        </p:spPr>
        <p:txBody>
          <a:bodyPr/>
          <a:lstStyle/>
          <a:p>
            <a:pPr marL="0" indent="0">
              <a:buNone/>
            </a:pPr>
            <a:r>
              <a:rPr lang="cs-CZ" sz="2000" i="1" dirty="0"/>
              <a:t>Správní orgán uplatňuje svou pravomoc pouze k těm účelům, k nimž mu byla zákonem nebo na základě zákona svěřena, a v rozsahu, v jakém mu byla svěřena.</a:t>
            </a:r>
          </a:p>
          <a:p>
            <a:r>
              <a:rPr lang="cs-CZ" sz="2400" dirty="0"/>
              <a:t>účelem je zajistit, aby pravomoc správních orgánů nebyla zneužita a byla vykonávána řádným, přiměřeným, rozumným způsobem</a:t>
            </a:r>
          </a:p>
          <a:p>
            <a:r>
              <a:rPr lang="cs-CZ" sz="2400" dirty="0"/>
              <a:t>správní uvážení (diskrece) - zákonem založená volnost orgánu zvolit při řešení konkrétního případu jedno z více právně možných rozhodnutí</a:t>
            </a:r>
          </a:p>
          <a:p>
            <a:r>
              <a:rPr lang="cs-CZ" sz="2400" dirty="0"/>
              <a:t>ve vztahu ke správnímu uvážení dále limituje </a:t>
            </a:r>
            <a:r>
              <a:rPr lang="cs-CZ" sz="2400" b="1" dirty="0"/>
              <a:t>zásada legitimního očekávání § 2 odst. 4</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310137243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Ochrana dobré víry a oprávněných zájmů § 2 odst. 3</a:t>
            </a:r>
          </a:p>
        </p:txBody>
      </p:sp>
      <p:sp>
        <p:nvSpPr>
          <p:cNvPr id="3" name="Zástupný symbol pro obsah 2"/>
          <p:cNvSpPr>
            <a:spLocks noGrp="1"/>
          </p:cNvSpPr>
          <p:nvPr>
            <p:ph idx="1"/>
          </p:nvPr>
        </p:nvSpPr>
        <p:spPr>
          <a:xfrm>
            <a:off x="1435099" y="1417638"/>
            <a:ext cx="7351453" cy="4714875"/>
          </a:xfrm>
        </p:spPr>
        <p:txBody>
          <a:bodyPr/>
          <a:lstStyle/>
          <a:p>
            <a:r>
              <a:rPr lang="cs-CZ" sz="2000" i="1" dirty="0"/>
              <a:t>Správní orgán šetří práva nabytá v dobré víře, jakož i oprávněné zájmy osob, jichž se činnost správního orgánu v jednotlivém případě dotýká ...</a:t>
            </a:r>
          </a:p>
          <a:p>
            <a:pPr marL="0" indent="0">
              <a:buNone/>
            </a:pPr>
            <a:endParaRPr lang="cs-CZ" dirty="0"/>
          </a:p>
          <a:p>
            <a:pPr marL="0" indent="0">
              <a:buNone/>
            </a:pPr>
            <a:r>
              <a:rPr lang="cs-CZ" sz="2400" b="1" dirty="0"/>
              <a:t>Zásada proporcionality v užším slova smyslu § 2 odst. 3</a:t>
            </a:r>
          </a:p>
          <a:p>
            <a:r>
              <a:rPr lang="cs-CZ" sz="2000" i="1" dirty="0"/>
              <a:t>Správní orgán … může zasahovat do těchto práv </a:t>
            </a:r>
            <a:r>
              <a:rPr lang="cs-CZ" sz="2000" dirty="0"/>
              <a:t>[práva nabytá v dobré víře, jakož i oprávněné zájmy osob]</a:t>
            </a:r>
            <a:r>
              <a:rPr lang="cs-CZ" sz="2000" i="1" dirty="0"/>
              <a:t> jen za podmínek stanovených zákonem a v nezbytném rozsahu.</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3104375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subsidiarity § 5</a:t>
            </a:r>
          </a:p>
        </p:txBody>
      </p:sp>
      <p:sp>
        <p:nvSpPr>
          <p:cNvPr id="3" name="Zástupný symbol pro obsah 2"/>
          <p:cNvSpPr>
            <a:spLocks noGrp="1"/>
          </p:cNvSpPr>
          <p:nvPr>
            <p:ph idx="1"/>
          </p:nvPr>
        </p:nvSpPr>
        <p:spPr>
          <a:xfrm>
            <a:off x="1435100" y="1417638"/>
            <a:ext cx="7499350" cy="4830762"/>
          </a:xfrm>
        </p:spPr>
        <p:txBody>
          <a:bodyPr/>
          <a:lstStyle/>
          <a:p>
            <a:pPr marL="0" indent="0">
              <a:buNone/>
            </a:pPr>
            <a:r>
              <a:rPr lang="cs-CZ" sz="2000" i="1" dirty="0"/>
              <a:t>Pokud to povaha projednávané věci umožňuje, pokusí se správní orgán o smírné odstranění rozporů, které brání řádnému projednání a rozhodnutí dané věci.</a:t>
            </a:r>
          </a:p>
          <a:p>
            <a:r>
              <a:rPr lang="cs-CZ" sz="2000" dirty="0"/>
              <a:t>autoritativní postup správního orgánu je až „na posledním místě“</a:t>
            </a:r>
          </a:p>
          <a:p>
            <a:r>
              <a:rPr lang="cs-CZ" sz="2000" dirty="0"/>
              <a:t>typickým projevem smír ve sporném řízení (§ 141 </a:t>
            </a:r>
            <a:r>
              <a:rPr lang="cs-CZ" sz="2000" dirty="0" err="1"/>
              <a:t>SprŘ</a:t>
            </a:r>
            <a:r>
              <a:rPr lang="cs-CZ" sz="2000" dirty="0"/>
              <a:t>)</a:t>
            </a:r>
          </a:p>
          <a:p>
            <a:pPr lvl="1"/>
            <a:r>
              <a:rPr lang="cs-CZ" sz="2000" dirty="0"/>
              <a:t>uzavřou účastníci, správní orgán schválí, </a:t>
            </a:r>
            <a:r>
              <a:rPr lang="cs-CZ" sz="2000" i="1" dirty="0"/>
              <a:t>pokud neodporuje právním předpisům nebo veřejnému zájmu</a:t>
            </a:r>
            <a:endParaRPr lang="cs-CZ"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367006163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materiální pravdy § 3</a:t>
            </a:r>
          </a:p>
        </p:txBody>
      </p:sp>
      <p:sp>
        <p:nvSpPr>
          <p:cNvPr id="3" name="Zástupný symbol pro obsah 2"/>
          <p:cNvSpPr>
            <a:spLocks noGrp="1"/>
          </p:cNvSpPr>
          <p:nvPr>
            <p:ph idx="1"/>
          </p:nvPr>
        </p:nvSpPr>
        <p:spPr>
          <a:xfrm>
            <a:off x="1435100" y="1417638"/>
            <a:ext cx="7499350" cy="4830762"/>
          </a:xfrm>
        </p:spPr>
        <p:txBody>
          <a:bodyPr/>
          <a:lstStyle/>
          <a:p>
            <a:pPr marL="0" indent="0">
              <a:buNone/>
            </a:pPr>
            <a:r>
              <a:rPr lang="cs-CZ" sz="2000" i="1" dirty="0"/>
              <a:t>Nevyplývá-li ze zákona něco jiného, postupuje správní orgán tak, aby byl zjištěn stav věci, o němž nejsou důvodné pochybnosti, a to v rozsahu, který je nezbytný pro soulad jeho úkonu s požadavky uvedenými v § 2.</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96673898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5100" y="274638"/>
            <a:ext cx="7601396" cy="1143000"/>
          </a:xfrm>
        </p:spPr>
        <p:txBody>
          <a:bodyPr>
            <a:normAutofit fontScale="90000"/>
          </a:bodyPr>
          <a:lstStyle/>
          <a:p>
            <a:r>
              <a:rPr lang="cs-CZ" dirty="0"/>
              <a:t>Zásada procesní rovnosti a nestrannosti postupů </a:t>
            </a:r>
            <a:r>
              <a:rPr lang="cs-CZ" dirty="0" err="1"/>
              <a:t>spr</a:t>
            </a:r>
            <a:r>
              <a:rPr lang="cs-CZ" dirty="0"/>
              <a:t>. orgánů § 7</a:t>
            </a:r>
          </a:p>
        </p:txBody>
      </p:sp>
      <p:sp>
        <p:nvSpPr>
          <p:cNvPr id="3" name="Zástupný symbol pro obsah 2"/>
          <p:cNvSpPr>
            <a:spLocks noGrp="1"/>
          </p:cNvSpPr>
          <p:nvPr>
            <p:ph idx="1"/>
          </p:nvPr>
        </p:nvSpPr>
        <p:spPr>
          <a:xfrm>
            <a:off x="1435100" y="1417638"/>
            <a:ext cx="7499350" cy="4830762"/>
          </a:xfrm>
        </p:spPr>
        <p:txBody>
          <a:bodyPr/>
          <a:lstStyle/>
          <a:p>
            <a:pPr marL="0" indent="0">
              <a:buNone/>
            </a:pPr>
            <a:r>
              <a:rPr lang="cs-CZ" sz="2000" i="1" dirty="0"/>
              <a:t>(1) Dotčené osoby mají při uplatňování svých procesních práv rovné postavení. Správní orgán postupuje vůči dotčeným osobám nestranně a vyžaduje od všech dotčených osob plnění jejich procesních povinností rovnou měrou.</a:t>
            </a:r>
          </a:p>
          <a:p>
            <a:pPr marL="0" indent="0">
              <a:buNone/>
            </a:pPr>
            <a:endParaRPr lang="cs-CZ" sz="2000" i="1" dirty="0"/>
          </a:p>
          <a:p>
            <a:pPr marL="0" indent="0">
              <a:buNone/>
            </a:pPr>
            <a:r>
              <a:rPr lang="cs-CZ" sz="2000" i="1" dirty="0"/>
              <a:t>(2) Tam, kde by rovnost dotčených osob mohla být ohrožena, správní orgán učiní opatření potřebná k jejímu zajištění.</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3420335889"/>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veřejné správy jako služby a ochrany práv dotčených osob § 4</a:t>
            </a:r>
          </a:p>
        </p:txBody>
      </p:sp>
      <p:sp>
        <p:nvSpPr>
          <p:cNvPr id="3" name="Zástupný symbol pro obsah 2"/>
          <p:cNvSpPr>
            <a:spLocks noGrp="1"/>
          </p:cNvSpPr>
          <p:nvPr>
            <p:ph idx="1"/>
          </p:nvPr>
        </p:nvSpPr>
        <p:spPr>
          <a:xfrm>
            <a:off x="1435100" y="1417638"/>
            <a:ext cx="7499350" cy="4830762"/>
          </a:xfrm>
        </p:spPr>
        <p:txBody>
          <a:bodyPr/>
          <a:lstStyle/>
          <a:p>
            <a:pPr marL="0" indent="0">
              <a:buNone/>
            </a:pPr>
            <a:r>
              <a:rPr lang="cs-CZ" sz="2000" i="1" dirty="0"/>
              <a:t>(1) Veřejná správa je </a:t>
            </a:r>
            <a:r>
              <a:rPr lang="cs-CZ" sz="2000" b="1" i="1" dirty="0"/>
              <a:t>službou veřejnosti</a:t>
            </a:r>
            <a:r>
              <a:rPr lang="cs-CZ" sz="2000" i="1" dirty="0"/>
              <a:t>. Každý, kdo plní úkoly vyplývající z působnosti správního orgánu, má povinnost se k dotčeným osobám chovat zdvořile a podle možností jim vycházet </a:t>
            </a:r>
            <a:r>
              <a:rPr lang="cs-CZ" sz="2000" b="1" i="1" dirty="0"/>
              <a:t>vstříc</a:t>
            </a:r>
            <a:r>
              <a:rPr lang="cs-CZ" sz="2000" i="1" dirty="0"/>
              <a:t>.</a:t>
            </a:r>
            <a:br>
              <a:rPr lang="cs-CZ" sz="2000" i="1" dirty="0"/>
            </a:br>
            <a:endParaRPr lang="cs-CZ" sz="1100" i="1" dirty="0"/>
          </a:p>
          <a:p>
            <a:pPr marL="0" indent="0">
              <a:buNone/>
            </a:pPr>
            <a:r>
              <a:rPr lang="cs-CZ" sz="2000" i="1" dirty="0"/>
              <a:t>(2) Správní orgán v souvislosti se svým úkonem poskytne dotčené osobě přiměřené </a:t>
            </a:r>
            <a:r>
              <a:rPr lang="cs-CZ" sz="2000" b="1" i="1" dirty="0"/>
              <a:t>poučení</a:t>
            </a:r>
            <a:r>
              <a:rPr lang="cs-CZ" sz="2000" i="1" dirty="0"/>
              <a:t> o jejích právech a povinnostech, je-li to vzhledem k povaze úkonu a osobním poměrům dotčené osoby potřebné.</a:t>
            </a:r>
            <a:br>
              <a:rPr lang="cs-CZ" sz="2000" i="1" dirty="0"/>
            </a:br>
            <a:endParaRPr lang="cs-CZ" sz="1100" i="1" dirty="0"/>
          </a:p>
          <a:p>
            <a:pPr marL="0" indent="0">
              <a:buNone/>
            </a:pPr>
            <a:r>
              <a:rPr lang="cs-CZ" sz="2000" i="1" dirty="0"/>
              <a:t>(3) Správní orgán </a:t>
            </a:r>
            <a:r>
              <a:rPr lang="cs-CZ" sz="2000" b="1" i="1" dirty="0"/>
              <a:t>s dostatečným předstihem uvědomí </a:t>
            </a:r>
            <a:r>
              <a:rPr lang="cs-CZ" sz="2000" i="1" dirty="0"/>
              <a:t>dotčené osoby o úkonu, který učiní, je-li to potřebné k hájení jejich práv a neohrozí-li to účel úkonu.</a:t>
            </a:r>
            <a:br>
              <a:rPr lang="cs-CZ" sz="2000" i="1" dirty="0"/>
            </a:br>
            <a:endParaRPr lang="cs-CZ" sz="1100" i="1" dirty="0"/>
          </a:p>
          <a:p>
            <a:pPr marL="0" indent="0">
              <a:buNone/>
            </a:pPr>
            <a:r>
              <a:rPr lang="cs-CZ" sz="2000" i="1" dirty="0"/>
              <a:t>(4) Správní orgán </a:t>
            </a:r>
            <a:r>
              <a:rPr lang="cs-CZ" sz="2000" b="1" i="1" dirty="0"/>
              <a:t>umožní dotčeným osobám uplatňovat </a:t>
            </a:r>
            <a:r>
              <a:rPr lang="cs-CZ" sz="2000" i="1" dirty="0"/>
              <a:t>jejich práva a oprávněné zájmy.</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196619446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rychlosti a hospodárnosti § 6</a:t>
            </a:r>
          </a:p>
        </p:txBody>
      </p:sp>
      <p:sp>
        <p:nvSpPr>
          <p:cNvPr id="3" name="Zástupný symbol pro obsah 2"/>
          <p:cNvSpPr>
            <a:spLocks noGrp="1"/>
          </p:cNvSpPr>
          <p:nvPr>
            <p:ph idx="1"/>
          </p:nvPr>
        </p:nvSpPr>
        <p:spPr>
          <a:xfrm>
            <a:off x="1435100" y="1417638"/>
            <a:ext cx="7499350" cy="4830762"/>
          </a:xfrm>
        </p:spPr>
        <p:txBody>
          <a:bodyPr/>
          <a:lstStyle/>
          <a:p>
            <a:pPr marL="0" indent="0">
              <a:buNone/>
            </a:pPr>
            <a:r>
              <a:rPr lang="cs-CZ" sz="2000" i="1" dirty="0"/>
              <a:t>(1) Správní orgán vyřizuje věci </a:t>
            </a:r>
            <a:r>
              <a:rPr lang="cs-CZ" sz="2000" b="1" i="1" dirty="0"/>
              <a:t>bez zbytečných průtahů</a:t>
            </a:r>
            <a:r>
              <a:rPr lang="cs-CZ" sz="2000" i="1" dirty="0"/>
              <a:t>. Nečiní-li správní orgán úkony v zákonem stanovené lhůtě nebo ve lhůtě přiměřené, není-li zákonná lhůta stanovena, použije se ke zjednání nápravy ustanovení o ochraně před nečinností (§ 80).</a:t>
            </a:r>
            <a:br>
              <a:rPr lang="cs-CZ" sz="2000" i="1" dirty="0"/>
            </a:br>
            <a:endParaRPr lang="cs-CZ" sz="2000" i="1" dirty="0"/>
          </a:p>
          <a:p>
            <a:pPr marL="0" indent="0">
              <a:buNone/>
            </a:pPr>
            <a:r>
              <a:rPr lang="cs-CZ" sz="2000" i="1" dirty="0"/>
              <a:t>(2) Správní orgán postupuje tak, </a:t>
            </a:r>
            <a:r>
              <a:rPr lang="cs-CZ" sz="2000" b="1" i="1" dirty="0"/>
              <a:t>aby nikomu nevznikaly zbytečné náklady, a dotčené osoby co možná nejméně zatěžuje</a:t>
            </a:r>
            <a:r>
              <a:rPr lang="cs-CZ" sz="2000" i="1" dirty="0"/>
              <a:t>.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3506911994"/>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5100" y="332656"/>
            <a:ext cx="7175500" cy="647700"/>
          </a:xfrm>
        </p:spPr>
        <p:txBody>
          <a:bodyPr>
            <a:normAutofit fontScale="90000"/>
          </a:bodyPr>
          <a:lstStyle/>
          <a:p>
            <a:r>
              <a:rPr lang="cs-CZ" dirty="0"/>
              <a:t>Koordinace a vzájemná spolupráce správních orgánů § 8</a:t>
            </a:r>
          </a:p>
        </p:txBody>
      </p:sp>
      <p:sp>
        <p:nvSpPr>
          <p:cNvPr id="3" name="Zástupný symbol pro obsah 2"/>
          <p:cNvSpPr>
            <a:spLocks noGrp="1"/>
          </p:cNvSpPr>
          <p:nvPr>
            <p:ph idx="1"/>
          </p:nvPr>
        </p:nvSpPr>
        <p:spPr>
          <a:xfrm>
            <a:off x="1435100" y="1268760"/>
            <a:ext cx="7499350" cy="4979640"/>
          </a:xfrm>
        </p:spPr>
        <p:txBody>
          <a:bodyPr/>
          <a:lstStyle/>
          <a:p>
            <a:pPr marL="0" indent="0">
              <a:buNone/>
            </a:pPr>
            <a:r>
              <a:rPr lang="cs-CZ" sz="2000" i="1" dirty="0"/>
              <a:t>(1) 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p>
          <a:p>
            <a:pPr marL="0" indent="0">
              <a:buNone/>
            </a:pPr>
            <a:endParaRPr lang="cs-CZ" sz="2000" i="1" dirty="0"/>
          </a:p>
          <a:p>
            <a:pPr marL="0" indent="0">
              <a:buNone/>
            </a:pPr>
            <a:r>
              <a:rPr lang="cs-CZ" sz="2000" i="1" dirty="0"/>
              <a:t>(2) Správní orgány vzájemně spolupracují v zájmu dobré správy.</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Tree>
    <p:extLst>
      <p:ext uri="{BB962C8B-B14F-4D97-AF65-F5344CB8AC3E}">
        <p14:creationId xmlns:p14="http://schemas.microsoft.com/office/powerpoint/2010/main" val="411164359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Principy dobré správy</a:t>
            </a:r>
          </a:p>
        </p:txBody>
      </p:sp>
      <p:sp>
        <p:nvSpPr>
          <p:cNvPr id="3" name="Zástupný symbol pro obsah 2"/>
          <p:cNvSpPr>
            <a:spLocks noGrp="1"/>
          </p:cNvSpPr>
          <p:nvPr>
            <p:ph idx="1"/>
          </p:nvPr>
        </p:nvSpPr>
        <p:spPr>
          <a:xfrm>
            <a:off x="1435100" y="1417638"/>
            <a:ext cx="7499350" cy="4830762"/>
          </a:xfrm>
        </p:spPr>
        <p:txBody>
          <a:bodyPr/>
          <a:lstStyle/>
          <a:p>
            <a:r>
              <a:rPr lang="cs-CZ" sz="2400" dirty="0"/>
              <a:t>Trochu vtaženy i do textu správního řádu (§ 8 odst. 2):</a:t>
            </a:r>
          </a:p>
          <a:p>
            <a:pPr marL="0" indent="0">
              <a:buNone/>
            </a:pPr>
            <a:r>
              <a:rPr lang="cs-CZ" sz="2000" i="1" dirty="0"/>
              <a:t>§ 8 (2) Správní orgány vzájemně spolupracují v zájmu dobré správy. </a:t>
            </a:r>
          </a:p>
          <a:p>
            <a:r>
              <a:rPr lang="cs-CZ" sz="2400" dirty="0"/>
              <a:t>Relativně samostatný katalog, vychází z činnosti </a:t>
            </a:r>
          </a:p>
          <a:p>
            <a:pPr lvl="1"/>
            <a:r>
              <a:rPr lang="cs-CZ" sz="2000" dirty="0"/>
              <a:t>Rady Evropy (Doporučení členským zemím CM/</a:t>
            </a:r>
            <a:r>
              <a:rPr lang="cs-CZ" sz="2000" dirty="0" err="1"/>
              <a:t>Rec</a:t>
            </a:r>
            <a:r>
              <a:rPr lang="cs-CZ" sz="2000" dirty="0"/>
              <a:t> (2007)7 o dobré veřejné správě/</a:t>
            </a:r>
            <a:r>
              <a:rPr lang="cs-CZ" sz="2000" dirty="0" err="1"/>
              <a:t>good</a:t>
            </a:r>
            <a:r>
              <a:rPr lang="cs-CZ" sz="2000" dirty="0"/>
              <a:t> </a:t>
            </a:r>
            <a:r>
              <a:rPr lang="cs-CZ" sz="2000" dirty="0" err="1"/>
              <a:t>governance</a:t>
            </a:r>
            <a:r>
              <a:rPr lang="cs-CZ" sz="2000" dirty="0"/>
              <a:t>) </a:t>
            </a:r>
          </a:p>
          <a:p>
            <a:pPr lvl="1"/>
            <a:r>
              <a:rPr lang="cs-CZ" sz="2000" dirty="0"/>
              <a:t>Evropské unie (Evropský kodex řádné správní praxe)</a:t>
            </a:r>
          </a:p>
          <a:p>
            <a:r>
              <a:rPr lang="cs-CZ" sz="2400" dirty="0"/>
              <a:t>Nemají zákonné zakotvení, přesto jsou kritérii, kterými by se veřejná správa měla řídit, aby byla </a:t>
            </a:r>
            <a:r>
              <a:rPr lang="cs-CZ" sz="2400" b="1" u="sng" dirty="0"/>
              <a:t>dobrá správa </a:t>
            </a:r>
            <a:r>
              <a:rPr lang="cs-CZ" sz="2400" dirty="0"/>
              <a:t>=postup, který je v souladu se zákonem, ale zároveň mu nelze vytknout svévoli, účelovost, vyhýbavost, neefektivnost, liknavost a jiné nežádoucí znaky</a:t>
            </a:r>
            <a:endParaRPr lang="cs-CZ" sz="2400" b="1"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Tree>
    <p:extLst>
      <p:ext uri="{BB962C8B-B14F-4D97-AF65-F5344CB8AC3E}">
        <p14:creationId xmlns:p14="http://schemas.microsoft.com/office/powerpoint/2010/main" val="87324123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Principy dobré správy</a:t>
            </a:r>
          </a:p>
        </p:txBody>
      </p:sp>
      <p:sp>
        <p:nvSpPr>
          <p:cNvPr id="3" name="Zástupný symbol pro obsah 2"/>
          <p:cNvSpPr>
            <a:spLocks noGrp="1"/>
          </p:cNvSpPr>
          <p:nvPr>
            <p:ph idx="1"/>
          </p:nvPr>
        </p:nvSpPr>
        <p:spPr>
          <a:xfrm>
            <a:off x="1435100" y="1417638"/>
            <a:ext cx="7499350" cy="4830762"/>
          </a:xfrm>
        </p:spPr>
        <p:txBody>
          <a:bodyPr/>
          <a:lstStyle/>
          <a:p>
            <a:r>
              <a:rPr lang="cs-CZ" dirty="0"/>
              <a:t>Dle veřejného ochránce práv </a:t>
            </a:r>
            <a:br>
              <a:rPr lang="cs-CZ" dirty="0"/>
            </a:br>
            <a:r>
              <a:rPr lang="cs-CZ" sz="1800" dirty="0"/>
              <a:t>https://www.ochrance.cz/stiznosti-na-urady/principy-dobre-spravy/</a:t>
            </a:r>
          </a:p>
          <a:p>
            <a:pPr marL="914400" lvl="1" indent="-457200">
              <a:buFont typeface="+mj-lt"/>
              <a:buAutoNum type="arabicPeriod"/>
            </a:pPr>
            <a:r>
              <a:rPr lang="cs-CZ" sz="2000" dirty="0"/>
              <a:t>Soulad s právem</a:t>
            </a:r>
          </a:p>
          <a:p>
            <a:pPr marL="914400" lvl="1" indent="-457200">
              <a:buFont typeface="+mj-lt"/>
              <a:buAutoNum type="arabicPeriod"/>
            </a:pPr>
            <a:r>
              <a:rPr lang="cs-CZ" sz="2000" dirty="0"/>
              <a:t>Nestrannost</a:t>
            </a:r>
          </a:p>
          <a:p>
            <a:pPr marL="914400" lvl="1" indent="-457200">
              <a:buFont typeface="+mj-lt"/>
              <a:buAutoNum type="arabicPeriod"/>
            </a:pPr>
            <a:r>
              <a:rPr lang="cs-CZ" sz="2000" dirty="0"/>
              <a:t>Včasnost</a:t>
            </a:r>
          </a:p>
          <a:p>
            <a:pPr marL="914400" lvl="1" indent="-457200">
              <a:buFont typeface="+mj-lt"/>
              <a:buAutoNum type="arabicPeriod"/>
            </a:pPr>
            <a:r>
              <a:rPr lang="cs-CZ" sz="2000" dirty="0"/>
              <a:t>Předvídatelnost</a:t>
            </a:r>
          </a:p>
          <a:p>
            <a:pPr marL="914400" lvl="1" indent="-457200">
              <a:buFont typeface="+mj-lt"/>
              <a:buAutoNum type="arabicPeriod"/>
            </a:pPr>
            <a:r>
              <a:rPr lang="cs-CZ" sz="2000" dirty="0"/>
              <a:t>Přesvědčivost</a:t>
            </a:r>
          </a:p>
          <a:p>
            <a:pPr marL="914400" lvl="1" indent="-457200">
              <a:buFont typeface="+mj-lt"/>
              <a:buAutoNum type="arabicPeriod"/>
            </a:pPr>
            <a:r>
              <a:rPr lang="cs-CZ" sz="2000" dirty="0"/>
              <a:t>Přiměřenost</a:t>
            </a:r>
          </a:p>
          <a:p>
            <a:pPr marL="914400" lvl="1" indent="-457200">
              <a:buFont typeface="+mj-lt"/>
              <a:buAutoNum type="arabicPeriod"/>
            </a:pPr>
            <a:r>
              <a:rPr lang="cs-CZ" sz="2000" dirty="0"/>
              <a:t>Efektivnost</a:t>
            </a:r>
          </a:p>
          <a:p>
            <a:pPr marL="914400" lvl="1" indent="-457200">
              <a:buFont typeface="+mj-lt"/>
              <a:buAutoNum type="arabicPeriod"/>
            </a:pPr>
            <a:r>
              <a:rPr lang="cs-CZ" sz="2000" dirty="0"/>
              <a:t>Odpovědnost</a:t>
            </a:r>
          </a:p>
          <a:p>
            <a:pPr marL="914400" lvl="1" indent="-457200">
              <a:buFont typeface="+mj-lt"/>
              <a:buAutoNum type="arabicPeriod"/>
            </a:pPr>
            <a:r>
              <a:rPr lang="cs-CZ" sz="2000" dirty="0"/>
              <a:t>Otevřenost</a:t>
            </a:r>
          </a:p>
          <a:p>
            <a:pPr marL="914400" lvl="1" indent="-457200">
              <a:buFont typeface="+mj-lt"/>
              <a:buAutoNum type="arabicPeriod"/>
            </a:pPr>
            <a:r>
              <a:rPr lang="cs-CZ" sz="2000" dirty="0"/>
              <a:t>Vstřícnost</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Tree>
    <p:extLst>
      <p:ext uri="{BB962C8B-B14F-4D97-AF65-F5344CB8AC3E}">
        <p14:creationId xmlns:p14="http://schemas.microsoft.com/office/powerpoint/2010/main" val="258335082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4C22EF-A193-43AD-85D8-229B36EDAFAF}"/>
              </a:ext>
            </a:extLst>
          </p:cNvPr>
          <p:cNvSpPr>
            <a:spLocks noGrp="1"/>
          </p:cNvSpPr>
          <p:nvPr>
            <p:ph type="title"/>
          </p:nvPr>
        </p:nvSpPr>
        <p:spPr/>
        <p:txBody>
          <a:bodyPr/>
          <a:lstStyle/>
          <a:p>
            <a:r>
              <a:rPr lang="cs-CZ" dirty="0"/>
              <a:t>Donucovací metoda</a:t>
            </a:r>
          </a:p>
        </p:txBody>
      </p:sp>
      <p:sp>
        <p:nvSpPr>
          <p:cNvPr id="3" name="Zástupný symbol pro obsah 2">
            <a:extLst>
              <a:ext uri="{FF2B5EF4-FFF2-40B4-BE49-F238E27FC236}">
                <a16:creationId xmlns:a16="http://schemas.microsoft.com/office/drawing/2014/main" id="{4E04EC5A-6E90-4138-860F-249455549E0A}"/>
              </a:ext>
            </a:extLst>
          </p:cNvPr>
          <p:cNvSpPr>
            <a:spLocks noGrp="1"/>
          </p:cNvSpPr>
          <p:nvPr>
            <p:ph idx="1"/>
          </p:nvPr>
        </p:nvSpPr>
        <p:spPr/>
        <p:txBody>
          <a:bodyPr/>
          <a:lstStyle/>
          <a:p>
            <a:r>
              <a:rPr lang="cs-CZ" sz="2400" dirty="0"/>
              <a:t>orgány </a:t>
            </a:r>
            <a:r>
              <a:rPr lang="cs-CZ" sz="2400" dirty="0" err="1"/>
              <a:t>VeSpr</a:t>
            </a:r>
            <a:r>
              <a:rPr lang="cs-CZ" sz="2400" dirty="0"/>
              <a:t> vynucují chování, kterého nebylo dosaženo dobrovolně (tj. „po zlém“)</a:t>
            </a:r>
          </a:p>
          <a:p>
            <a:r>
              <a:rPr lang="cs-CZ" sz="2400" dirty="0"/>
              <a:t>navazuje na metodu přesvědčovací, lze ji využít až tam, kde došlo k porušení povinnosti</a:t>
            </a:r>
          </a:p>
          <a:p>
            <a:r>
              <a:rPr lang="cs-CZ" sz="2400" dirty="0"/>
              <a:t>zpravidla dochází k ukládání určitého „trestu“, pročež vždy musí být striktně dodržován princip zákonnosti</a:t>
            </a:r>
          </a:p>
          <a:p>
            <a:r>
              <a:rPr lang="cs-CZ" sz="2400" dirty="0"/>
              <a:t>Typickým příkladem využití této metody je tzv. </a:t>
            </a:r>
            <a:r>
              <a:rPr lang="cs-CZ" sz="2400" i="1" dirty="0"/>
              <a:t>správní trestání</a:t>
            </a:r>
            <a:endParaRPr lang="cs-CZ" sz="2400" dirty="0"/>
          </a:p>
        </p:txBody>
      </p:sp>
    </p:spTree>
    <p:extLst>
      <p:ext uri="{BB962C8B-B14F-4D97-AF65-F5344CB8AC3E}">
        <p14:creationId xmlns:p14="http://schemas.microsoft.com/office/powerpoint/2010/main" val="3460386209"/>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31925" y="360363"/>
            <a:ext cx="7407275" cy="2132012"/>
          </a:xfrm>
        </p:spPr>
        <p:txBody>
          <a:bodyPr/>
          <a:lstStyle/>
          <a:p>
            <a:pPr eaLnBrk="1" fontAlgn="auto" hangingPunct="1">
              <a:spcAft>
                <a:spcPts val="0"/>
              </a:spcAft>
              <a:defRPr/>
            </a:pPr>
            <a:r>
              <a:rPr lang="cs-CZ" dirty="0">
                <a:solidFill>
                  <a:schemeClr val="tx2">
                    <a:satMod val="130000"/>
                  </a:schemeClr>
                </a:solidFill>
              </a:rPr>
              <a:t>Děkuji za pozornost</a:t>
            </a:r>
          </a:p>
        </p:txBody>
      </p:sp>
      <p:sp>
        <p:nvSpPr>
          <p:cNvPr id="3" name="Podnadpis 2"/>
          <p:cNvSpPr>
            <a:spLocks noGrp="1"/>
          </p:cNvSpPr>
          <p:nvPr>
            <p:ph type="subTitle" idx="1"/>
          </p:nvPr>
        </p:nvSpPr>
        <p:spPr>
          <a:xfrm>
            <a:off x="1431925" y="2924175"/>
            <a:ext cx="7407275" cy="2376488"/>
          </a:xfrm>
        </p:spPr>
        <p:txBody>
          <a:bodyPr>
            <a:normAutofit/>
          </a:bodyPr>
          <a:lstStyle/>
          <a:p>
            <a:pPr eaLnBrk="1" fontAlgn="auto" hangingPunct="1">
              <a:spcAft>
                <a:spcPts val="0"/>
              </a:spcAft>
              <a:buFont typeface="Wingdings 2"/>
              <a:buNone/>
              <a:defRPr/>
            </a:pPr>
            <a:r>
              <a:rPr lang="cs-CZ" b="1" dirty="0"/>
              <a:t>Příští přednáška</a:t>
            </a:r>
          </a:p>
          <a:p>
            <a:r>
              <a:rPr lang="cs-CZ" dirty="0"/>
              <a:t>Činnost veřejné správy. </a:t>
            </a:r>
            <a:r>
              <a:rPr lang="x-none" dirty="0"/>
              <a:t>Správní řád jako základ právní úpravy procesních forem veřejné správy</a:t>
            </a:r>
            <a:endParaRPr lang="cs-CZ" dirty="0"/>
          </a:p>
          <a:p>
            <a:pPr eaLnBrk="1" fontAlgn="auto" hangingPunct="1">
              <a:spcAft>
                <a:spcPts val="0"/>
              </a:spcAft>
              <a:buFont typeface="Wingdings 2"/>
              <a:buNone/>
              <a:defRPr/>
            </a:pPr>
            <a:r>
              <a:rPr lang="cs-CZ" sz="2000" i="1" dirty="0"/>
              <a:t>JUDr. Jana </a:t>
            </a:r>
            <a:r>
              <a:rPr lang="cs-CZ" sz="2000" i="1" dirty="0" err="1"/>
              <a:t>Jurníková</a:t>
            </a:r>
            <a:r>
              <a:rPr lang="cs-CZ" sz="2000" i="1" dirty="0"/>
              <a:t>, Ph.D.</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A609C-D072-4A94-963B-49A14B4C294D}"/>
              </a:ext>
            </a:extLst>
          </p:cNvPr>
          <p:cNvSpPr>
            <a:spLocks noGrp="1"/>
          </p:cNvSpPr>
          <p:nvPr>
            <p:ph type="title"/>
          </p:nvPr>
        </p:nvSpPr>
        <p:spPr/>
        <p:txBody>
          <a:bodyPr/>
          <a:lstStyle/>
          <a:p>
            <a:r>
              <a:rPr lang="cs-CZ" dirty="0"/>
              <a:t>Řízení a regulace</a:t>
            </a:r>
          </a:p>
        </p:txBody>
      </p:sp>
      <p:sp>
        <p:nvSpPr>
          <p:cNvPr id="3" name="Zástupný symbol pro obsah 2">
            <a:extLst>
              <a:ext uri="{FF2B5EF4-FFF2-40B4-BE49-F238E27FC236}">
                <a16:creationId xmlns:a16="http://schemas.microsoft.com/office/drawing/2014/main" id="{219A27B0-B05E-40A3-8A3D-BC34C5CABA4D}"/>
              </a:ext>
            </a:extLst>
          </p:cNvPr>
          <p:cNvSpPr>
            <a:spLocks noGrp="1"/>
          </p:cNvSpPr>
          <p:nvPr>
            <p:ph idx="1"/>
          </p:nvPr>
        </p:nvSpPr>
        <p:spPr/>
        <p:txBody>
          <a:bodyPr/>
          <a:lstStyle/>
          <a:p>
            <a:r>
              <a:rPr lang="cs-CZ" dirty="0"/>
              <a:t>Usměrňování, spravování, kladení konkrétních, ale i méně konkrétních požadavků na podřízené či adresáty</a:t>
            </a:r>
          </a:p>
        </p:txBody>
      </p:sp>
    </p:spTree>
    <p:extLst>
      <p:ext uri="{BB962C8B-B14F-4D97-AF65-F5344CB8AC3E}">
        <p14:creationId xmlns:p14="http://schemas.microsoft.com/office/powerpoint/2010/main" val="250732887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4B2ED1-78C3-4BFD-8564-BD4810FFB7EC}"/>
              </a:ext>
            </a:extLst>
          </p:cNvPr>
          <p:cNvSpPr>
            <a:spLocks noGrp="1"/>
          </p:cNvSpPr>
          <p:nvPr>
            <p:ph type="title"/>
          </p:nvPr>
        </p:nvSpPr>
        <p:spPr/>
        <p:txBody>
          <a:bodyPr/>
          <a:lstStyle/>
          <a:p>
            <a:r>
              <a:rPr lang="cs-CZ" dirty="0"/>
              <a:t>Administrativní metody</a:t>
            </a:r>
          </a:p>
        </p:txBody>
      </p:sp>
      <p:sp>
        <p:nvSpPr>
          <p:cNvPr id="3" name="Zástupný symbol pro obsah 2">
            <a:extLst>
              <a:ext uri="{FF2B5EF4-FFF2-40B4-BE49-F238E27FC236}">
                <a16:creationId xmlns:a16="http://schemas.microsoft.com/office/drawing/2014/main" id="{4B0E8701-178B-4E8E-8A38-9ADE42DD8BB2}"/>
              </a:ext>
            </a:extLst>
          </p:cNvPr>
          <p:cNvSpPr>
            <a:spLocks noGrp="1"/>
          </p:cNvSpPr>
          <p:nvPr>
            <p:ph idx="1"/>
          </p:nvPr>
        </p:nvSpPr>
        <p:spPr/>
        <p:txBody>
          <a:bodyPr/>
          <a:lstStyle/>
          <a:p>
            <a:r>
              <a:rPr lang="cs-CZ" sz="2400" dirty="0"/>
              <a:t>Metody </a:t>
            </a:r>
            <a:r>
              <a:rPr lang="cs-CZ" sz="2400" u="sng" dirty="0"/>
              <a:t>přímého </a:t>
            </a:r>
            <a:r>
              <a:rPr lang="cs-CZ" sz="2400" dirty="0"/>
              <a:t>vrchnostenského působení veřejné správy na adresáty</a:t>
            </a:r>
          </a:p>
          <a:p>
            <a:r>
              <a:rPr lang="cs-CZ" sz="2400" dirty="0"/>
              <a:t>Konkrétní rozhodnutí orgánů veřejné správy, kterými se určují již konkrétní práva a povinnosti k dalším subjektům.</a:t>
            </a:r>
          </a:p>
          <a:p>
            <a:r>
              <a:rPr lang="cs-CZ" sz="2400" dirty="0"/>
              <a:t>Vyznačují se jasným vyjádřením příkazu, zákazu nebo sankce</a:t>
            </a:r>
            <a:endParaRPr lang="cs-CZ" sz="2000" dirty="0"/>
          </a:p>
        </p:txBody>
      </p:sp>
    </p:spTree>
    <p:extLst>
      <p:ext uri="{BB962C8B-B14F-4D97-AF65-F5344CB8AC3E}">
        <p14:creationId xmlns:p14="http://schemas.microsoft.com/office/powerpoint/2010/main" val="8505387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C1EADC-1307-4323-858B-52D9A938B0F4}"/>
              </a:ext>
            </a:extLst>
          </p:cNvPr>
          <p:cNvSpPr>
            <a:spLocks noGrp="1"/>
          </p:cNvSpPr>
          <p:nvPr>
            <p:ph type="title"/>
          </p:nvPr>
        </p:nvSpPr>
        <p:spPr/>
        <p:txBody>
          <a:bodyPr/>
          <a:lstStyle/>
          <a:p>
            <a:r>
              <a:rPr lang="cs-CZ" dirty="0"/>
              <a:t>Ekonomické metody</a:t>
            </a:r>
          </a:p>
        </p:txBody>
      </p:sp>
      <p:sp>
        <p:nvSpPr>
          <p:cNvPr id="3" name="Zástupný symbol pro obsah 2">
            <a:extLst>
              <a:ext uri="{FF2B5EF4-FFF2-40B4-BE49-F238E27FC236}">
                <a16:creationId xmlns:a16="http://schemas.microsoft.com/office/drawing/2014/main" id="{C0EF5743-43B6-42C2-896C-375EABF519BB}"/>
              </a:ext>
            </a:extLst>
          </p:cNvPr>
          <p:cNvSpPr>
            <a:spLocks noGrp="1"/>
          </p:cNvSpPr>
          <p:nvPr>
            <p:ph idx="1"/>
          </p:nvPr>
        </p:nvSpPr>
        <p:spPr/>
        <p:txBody>
          <a:bodyPr/>
          <a:lstStyle/>
          <a:p>
            <a:r>
              <a:rPr lang="cs-CZ" sz="2400" dirty="0"/>
              <a:t>Metody </a:t>
            </a:r>
            <a:r>
              <a:rPr lang="cs-CZ" sz="2400" u="sng" dirty="0"/>
              <a:t>nepřímého působení</a:t>
            </a:r>
            <a:r>
              <a:rPr lang="cs-CZ" sz="2400" dirty="0"/>
              <a:t>, podporují administrativní metody působení</a:t>
            </a:r>
          </a:p>
          <a:p>
            <a:r>
              <a:rPr lang="cs-CZ" sz="2400" dirty="0"/>
              <a:t>Svoji podstatou vytvářejí cestu pro další metody, protože přímo nesměřují k naplnění konkrétního cíle</a:t>
            </a:r>
          </a:p>
          <a:p>
            <a:r>
              <a:rPr lang="cs-CZ" sz="2400" dirty="0"/>
              <a:t>Různá ekonomická opatření a operativní ekonomické nástroje</a:t>
            </a:r>
          </a:p>
          <a:p>
            <a:pPr lvl="1"/>
            <a:r>
              <a:rPr lang="cs-CZ" sz="2000" dirty="0"/>
              <a:t>Např. správa daní a poplatků</a:t>
            </a:r>
          </a:p>
        </p:txBody>
      </p:sp>
    </p:spTree>
    <p:extLst>
      <p:ext uri="{BB962C8B-B14F-4D97-AF65-F5344CB8AC3E}">
        <p14:creationId xmlns:p14="http://schemas.microsoft.com/office/powerpoint/2010/main" val="71121994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C8CA55-8E0F-413D-82E9-522B9270B348}"/>
              </a:ext>
            </a:extLst>
          </p:cNvPr>
          <p:cNvSpPr>
            <a:spLocks noGrp="1"/>
          </p:cNvSpPr>
          <p:nvPr>
            <p:ph type="title"/>
          </p:nvPr>
        </p:nvSpPr>
        <p:spPr/>
        <p:txBody>
          <a:bodyPr/>
          <a:lstStyle/>
          <a:p>
            <a:r>
              <a:rPr lang="cs-CZ" dirty="0"/>
              <a:t>Organizační metody</a:t>
            </a:r>
          </a:p>
        </p:txBody>
      </p:sp>
      <p:sp>
        <p:nvSpPr>
          <p:cNvPr id="3" name="Zástupný symbol pro obsah 2">
            <a:extLst>
              <a:ext uri="{FF2B5EF4-FFF2-40B4-BE49-F238E27FC236}">
                <a16:creationId xmlns:a16="http://schemas.microsoft.com/office/drawing/2014/main" id="{70D82587-DEEA-4669-9E93-F1C6941FE628}"/>
              </a:ext>
            </a:extLst>
          </p:cNvPr>
          <p:cNvSpPr>
            <a:spLocks noGrp="1"/>
          </p:cNvSpPr>
          <p:nvPr>
            <p:ph idx="1"/>
          </p:nvPr>
        </p:nvSpPr>
        <p:spPr/>
        <p:txBody>
          <a:bodyPr/>
          <a:lstStyle/>
          <a:p>
            <a:r>
              <a:rPr lang="cs-CZ" sz="2400" dirty="0"/>
              <a:t>Též spíše vedlejší a podpůrné metody (k metodě administrativní a ekonomické)</a:t>
            </a:r>
          </a:p>
          <a:p>
            <a:r>
              <a:rPr lang="cs-CZ" sz="2400" dirty="0"/>
              <a:t>Týkají se primárně vnitřního fungování </a:t>
            </a:r>
            <a:r>
              <a:rPr lang="cs-CZ" sz="2400" dirty="0" err="1"/>
              <a:t>VeSpr</a:t>
            </a:r>
            <a:r>
              <a:rPr lang="cs-CZ" sz="2400" dirty="0"/>
              <a:t>, které má umožnit plnění úkolů </a:t>
            </a:r>
            <a:r>
              <a:rPr lang="cs-CZ" sz="2400" dirty="0" err="1"/>
              <a:t>VeSpr</a:t>
            </a:r>
            <a:endParaRPr lang="cs-CZ" sz="2400" dirty="0"/>
          </a:p>
        </p:txBody>
      </p:sp>
    </p:spTree>
    <p:extLst>
      <p:ext uri="{BB962C8B-B14F-4D97-AF65-F5344CB8AC3E}">
        <p14:creationId xmlns:p14="http://schemas.microsoft.com/office/powerpoint/2010/main" val="2722832704"/>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2692</TotalTime>
  <Words>2417</Words>
  <Application>Microsoft Office PowerPoint</Application>
  <PresentationFormat>Předvádění na obrazovce (4:3)</PresentationFormat>
  <Paragraphs>379</Paragraphs>
  <Slides>50</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50</vt:i4>
      </vt:variant>
    </vt:vector>
  </HeadingPairs>
  <TitlesOfParts>
    <vt:vector size="58" baseType="lpstr">
      <vt:lpstr>Arial</vt:lpstr>
      <vt:lpstr>Book Antiqua</vt:lpstr>
      <vt:lpstr>Calibri</vt:lpstr>
      <vt:lpstr>Gill Sans MT</vt:lpstr>
      <vt:lpstr>Times New Roman</vt:lpstr>
      <vt:lpstr>Verdana</vt:lpstr>
      <vt:lpstr>Wingdings 2</vt:lpstr>
      <vt:lpstr>Slunovrat</vt:lpstr>
      <vt:lpstr>Metody a formy realizace veřejné správy. Rozhodovací procesy ve veřejné správě. Principy dobré správy  a základní zásady činnosti veřejné správy.</vt:lpstr>
      <vt:lpstr>Veřejná správa jako činnost</vt:lpstr>
      <vt:lpstr>Metody a formy realizace</vt:lpstr>
      <vt:lpstr>Přesvědčovací metoda</vt:lpstr>
      <vt:lpstr>Donucovací metoda</vt:lpstr>
      <vt:lpstr>Řízení a regulace</vt:lpstr>
      <vt:lpstr>Administrativní metody</vt:lpstr>
      <vt:lpstr>Ekonomické metody</vt:lpstr>
      <vt:lpstr>Organizační metody</vt:lpstr>
      <vt:lpstr>Rozhodovací procesy</vt:lpstr>
      <vt:lpstr>Právní formy realizace</vt:lpstr>
      <vt:lpstr>Správní akty</vt:lpstr>
      <vt:lpstr>Správní akty</vt:lpstr>
      <vt:lpstr>Individuální správní akt (ISA)</vt:lpstr>
      <vt:lpstr>Správní rozhodnutí</vt:lpstr>
      <vt:lpstr>BRNĚNSKÁ UNIVERZITA SPRÁVNÍ FAKULTA Česká 1, 602 00 Brno</vt:lpstr>
      <vt:lpstr>Náležitosti rozhodnutí</vt:lpstr>
      <vt:lpstr>Výroková část 68/2 SprŘ</vt:lpstr>
      <vt:lpstr>Odůvodnění 68/3 a 4 SprŘ</vt:lpstr>
      <vt:lpstr>Poučení 68/5 a 6 SprŘ</vt:lpstr>
      <vt:lpstr>Vady správního rozhodnutí</vt:lpstr>
      <vt:lpstr>Jiný správní úkon</vt:lpstr>
      <vt:lpstr>Normativní správní akt</vt:lpstr>
      <vt:lpstr>Normativní správní akt</vt:lpstr>
      <vt:lpstr>Prezentace aplikace PowerPoint</vt:lpstr>
      <vt:lpstr>Normativní správní akt</vt:lpstr>
      <vt:lpstr>Vady NSA (podzák. P předpisů)</vt:lpstr>
      <vt:lpstr>Opatření obecné povahy</vt:lpstr>
      <vt:lpstr>Veřejnoprávní smlouvy</vt:lpstr>
      <vt:lpstr>Faktické úkony</vt:lpstr>
      <vt:lpstr>Faktické pokyny</vt:lpstr>
      <vt:lpstr>Bezprostřední zásahy</vt:lpstr>
      <vt:lpstr>Exekuční úkony</vt:lpstr>
      <vt:lpstr>Základní zásady činnosti správních orgánů</vt:lpstr>
      <vt:lpstr>Základní zásady činnosti správních orgánů (§ 2 až 8)</vt:lpstr>
      <vt:lpstr>Základní zásady činnosti správních orgánů (§ 2 až 8)</vt:lpstr>
      <vt:lpstr>Zásada legality § 2 odst. 1</vt:lpstr>
      <vt:lpstr>Zásada proporcionality (a její komponenty)</vt:lpstr>
      <vt:lpstr>Zásada ochrany veřejného zájmu § 2 odst. 4 </vt:lpstr>
      <vt:lpstr>Zákaz zneužití správního uvážení § 2 odst. 2</vt:lpstr>
      <vt:lpstr>Ochrana dobré víry a oprávněných zájmů § 2 odst. 3</vt:lpstr>
      <vt:lpstr>Zásada subsidiarity § 5</vt:lpstr>
      <vt:lpstr>Zásada materiální pravdy § 3</vt:lpstr>
      <vt:lpstr>Zásada procesní rovnosti a nestrannosti postupů spr. orgánů § 7</vt:lpstr>
      <vt:lpstr>Zásada veřejné správy jako služby a ochrany práv dotčených osob § 4</vt:lpstr>
      <vt:lpstr>Zásada rychlosti a hospodárnosti § 6</vt:lpstr>
      <vt:lpstr>Koordinace a vzájemná spolupráce správních orgánů § 8</vt:lpstr>
      <vt:lpstr>Principy dobré správy</vt:lpstr>
      <vt:lpstr>Principy dobré správy</vt:lpstr>
      <vt:lpstr>Děkuji za pozornost</vt:lpstr>
    </vt:vector>
  </TitlesOfParts>
  <Company>Your Organization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a formy realizace VeSpr</dc:title>
  <dc:creator>Veronika Kudrová</dc:creator>
  <cp:lastModifiedBy>Veronika Smutná</cp:lastModifiedBy>
  <cp:revision>98</cp:revision>
  <dcterms:created xsi:type="dcterms:W3CDTF">2012-10-15T13:02:45Z</dcterms:created>
  <dcterms:modified xsi:type="dcterms:W3CDTF">2017-10-30T08:23:15Z</dcterms:modified>
</cp:coreProperties>
</file>