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0" r:id="rId1"/>
  </p:sldMasterIdLst>
  <p:notesMasterIdLst>
    <p:notesMasterId r:id="rId52"/>
  </p:notesMasterIdLst>
  <p:sldIdLst>
    <p:sldId id="256" r:id="rId2"/>
    <p:sldId id="258" r:id="rId3"/>
    <p:sldId id="260" r:id="rId4"/>
    <p:sldId id="330" r:id="rId5"/>
    <p:sldId id="331" r:id="rId6"/>
    <p:sldId id="335" r:id="rId7"/>
    <p:sldId id="332" r:id="rId8"/>
    <p:sldId id="333" r:id="rId9"/>
    <p:sldId id="334" r:id="rId10"/>
    <p:sldId id="340" r:id="rId11"/>
    <p:sldId id="264" r:id="rId12"/>
    <p:sldId id="263" r:id="rId13"/>
    <p:sldId id="282" r:id="rId14"/>
    <p:sldId id="283" r:id="rId15"/>
    <p:sldId id="336" r:id="rId16"/>
    <p:sldId id="287" r:id="rId17"/>
    <p:sldId id="277" r:id="rId18"/>
    <p:sldId id="278" r:id="rId19"/>
    <p:sldId id="337" r:id="rId20"/>
    <p:sldId id="329" r:id="rId21"/>
    <p:sldId id="268" r:id="rId22"/>
    <p:sldId id="338" r:id="rId23"/>
    <p:sldId id="295" r:id="rId24"/>
    <p:sldId id="296" r:id="rId25"/>
    <p:sldId id="328" r:id="rId26"/>
    <p:sldId id="327" r:id="rId27"/>
    <p:sldId id="269" r:id="rId28"/>
    <p:sldId id="315" r:id="rId29"/>
    <p:sldId id="262" r:id="rId30"/>
    <p:sldId id="322" r:id="rId31"/>
    <p:sldId id="324" r:id="rId32"/>
    <p:sldId id="325" r:id="rId33"/>
    <p:sldId id="326" r:id="rId34"/>
    <p:sldId id="341" r:id="rId35"/>
    <p:sldId id="342" r:id="rId36"/>
    <p:sldId id="343" r:id="rId37"/>
    <p:sldId id="344" r:id="rId38"/>
    <p:sldId id="345" r:id="rId39"/>
    <p:sldId id="346" r:id="rId40"/>
    <p:sldId id="347" r:id="rId41"/>
    <p:sldId id="348" r:id="rId42"/>
    <p:sldId id="349" r:id="rId43"/>
    <p:sldId id="350" r:id="rId44"/>
    <p:sldId id="351" r:id="rId45"/>
    <p:sldId id="352" r:id="rId46"/>
    <p:sldId id="353" r:id="rId47"/>
    <p:sldId id="354" r:id="rId48"/>
    <p:sldId id="363" r:id="rId49"/>
    <p:sldId id="364" r:id="rId50"/>
    <p:sldId id="274" r:id="rId51"/>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87" autoAdjust="0"/>
    <p:restoredTop sz="94660"/>
  </p:normalViewPr>
  <p:slideViewPr>
    <p:cSldViewPr>
      <p:cViewPr varScale="1">
        <p:scale>
          <a:sx n="150" d="100"/>
          <a:sy n="150" d="100"/>
        </p:scale>
        <p:origin x="4554" y="1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C914F6-58C1-477F-8CE5-D9927DD320C9}" type="datetimeFigureOut">
              <a:rPr lang="cs-CZ" smtClean="0"/>
              <a:pPr/>
              <a:t>29.10.2017</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694C53-BC07-48E6-B831-320979E2FFD3}"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4" name="Elipsa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5" name="Elipsa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14" name="Nadpis 13"/>
          <p:cNvSpPr>
            <a:spLocks noGrp="1"/>
          </p:cNvSpPr>
          <p:nvPr>
            <p:ph type="ctrTitle"/>
          </p:nvPr>
        </p:nvSpPr>
        <p:spPr>
          <a:xfrm>
            <a:off x="1432560" y="359898"/>
            <a:ext cx="7406640" cy="1472184"/>
          </a:xfrm>
        </p:spPr>
        <p:txBody>
          <a:bodyPr anchor="b"/>
          <a:lstStyle>
            <a:lvl1pPr algn="l">
              <a:defRPr/>
            </a:lvl1pPr>
            <a:extLst/>
          </a:lstStyle>
          <a:p>
            <a:r>
              <a:rPr lang="cs-CZ"/>
              <a:t>Klepnutím lze upravit styl předlohy nadpisů.</a:t>
            </a:r>
            <a:endParaRPr lang="en-US"/>
          </a:p>
        </p:txBody>
      </p:sp>
      <p:sp>
        <p:nvSpPr>
          <p:cNvPr id="22" name="Podnadpis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cs-CZ"/>
              <a:t>Klepnutím lze upravit styl předlohy podnadpisů.</a:t>
            </a:r>
            <a:endParaRPr lang="en-US"/>
          </a:p>
        </p:txBody>
      </p:sp>
      <p:sp>
        <p:nvSpPr>
          <p:cNvPr id="6" name="Zástupný symbol pro datum 6"/>
          <p:cNvSpPr>
            <a:spLocks noGrp="1"/>
          </p:cNvSpPr>
          <p:nvPr>
            <p:ph type="dt" sz="half" idx="10"/>
          </p:nvPr>
        </p:nvSpPr>
        <p:spPr/>
        <p:txBody>
          <a:bodyPr/>
          <a:lstStyle>
            <a:lvl1pPr>
              <a:defRPr/>
            </a:lvl1pPr>
            <a:extLst/>
          </a:lstStyle>
          <a:p>
            <a:pPr>
              <a:defRPr/>
            </a:pPr>
            <a:fld id="{8027AFDD-45A1-4315-A4BF-80A4EF8A600C}" type="datetimeFigureOut">
              <a:rPr lang="cs-CZ"/>
              <a:pPr>
                <a:defRPr/>
              </a:pPr>
              <a:t>29.10.2017</a:t>
            </a:fld>
            <a:endParaRPr lang="cs-CZ"/>
          </a:p>
        </p:txBody>
      </p:sp>
      <p:sp>
        <p:nvSpPr>
          <p:cNvPr id="7" name="Zástupný symbol pro zápatí 19"/>
          <p:cNvSpPr>
            <a:spLocks noGrp="1"/>
          </p:cNvSpPr>
          <p:nvPr>
            <p:ph type="ftr" sz="quarter" idx="11"/>
          </p:nvPr>
        </p:nvSpPr>
        <p:spPr/>
        <p:txBody>
          <a:bodyPr/>
          <a:lstStyle>
            <a:lvl1pPr>
              <a:defRPr/>
            </a:lvl1pPr>
            <a:extLst/>
          </a:lstStyle>
          <a:p>
            <a:pPr>
              <a:defRPr/>
            </a:pPr>
            <a:endParaRPr lang="cs-CZ"/>
          </a:p>
        </p:txBody>
      </p:sp>
      <p:sp>
        <p:nvSpPr>
          <p:cNvPr id="8" name="Zástupný symbol pro číslo snímku 9"/>
          <p:cNvSpPr>
            <a:spLocks noGrp="1"/>
          </p:cNvSpPr>
          <p:nvPr>
            <p:ph type="sldNum" sz="quarter" idx="12"/>
          </p:nvPr>
        </p:nvSpPr>
        <p:spPr/>
        <p:txBody>
          <a:bodyPr/>
          <a:lstStyle>
            <a:lvl1pPr>
              <a:defRPr/>
            </a:lvl1pPr>
            <a:extLst/>
          </a:lstStyle>
          <a:p>
            <a:pPr>
              <a:defRPr/>
            </a:pPr>
            <a:fld id="{72743ABD-7D34-4055-B803-C757E7D33E1B}" type="slidenum">
              <a:rPr lang="cs-CZ"/>
              <a:pPr>
                <a:defRPr/>
              </a:pPr>
              <a:t>‹#›</a:t>
            </a:fld>
            <a:endParaRPr lang="cs-CZ"/>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23"/>
          <p:cNvSpPr>
            <a:spLocks noGrp="1"/>
          </p:cNvSpPr>
          <p:nvPr>
            <p:ph type="dt" sz="half" idx="10"/>
          </p:nvPr>
        </p:nvSpPr>
        <p:spPr/>
        <p:txBody>
          <a:bodyPr/>
          <a:lstStyle>
            <a:lvl1pPr>
              <a:defRPr/>
            </a:lvl1pPr>
          </a:lstStyle>
          <a:p>
            <a:pPr>
              <a:defRPr/>
            </a:pPr>
            <a:fld id="{7B2AA471-C3C2-4536-82AE-5E9168F145DB}" type="datetimeFigureOut">
              <a:rPr lang="cs-CZ"/>
              <a:pPr>
                <a:defRPr/>
              </a:pPr>
              <a:t>29.10.2017</a:t>
            </a:fld>
            <a:endParaRPr lang="cs-CZ"/>
          </a:p>
        </p:txBody>
      </p:sp>
      <p:sp>
        <p:nvSpPr>
          <p:cNvPr id="5" name="Zástupný symbol pro zápatí 9"/>
          <p:cNvSpPr>
            <a:spLocks noGrp="1"/>
          </p:cNvSpPr>
          <p:nvPr>
            <p:ph type="ftr" sz="quarter" idx="11"/>
          </p:nvPr>
        </p:nvSpPr>
        <p:spPr/>
        <p:txBody>
          <a:bodyPr/>
          <a:lstStyle>
            <a:lvl1pPr>
              <a:defRPr/>
            </a:lvl1pPr>
          </a:lstStyle>
          <a:p>
            <a:pPr>
              <a:defRPr/>
            </a:pPr>
            <a:endParaRPr lang="cs-CZ"/>
          </a:p>
        </p:txBody>
      </p:sp>
      <p:sp>
        <p:nvSpPr>
          <p:cNvPr id="6" name="Zástupný symbol pro číslo snímku 21"/>
          <p:cNvSpPr>
            <a:spLocks noGrp="1"/>
          </p:cNvSpPr>
          <p:nvPr>
            <p:ph type="sldNum" sz="quarter" idx="12"/>
          </p:nvPr>
        </p:nvSpPr>
        <p:spPr/>
        <p:txBody>
          <a:bodyPr/>
          <a:lstStyle>
            <a:lvl1pPr>
              <a:defRPr/>
            </a:lvl1pPr>
          </a:lstStyle>
          <a:p>
            <a:pPr>
              <a:defRPr/>
            </a:pPr>
            <a:fld id="{91CFE13B-D147-4105-B902-DDC15B42ADF8}" type="slidenum">
              <a:rPr lang="cs-CZ"/>
              <a:pPr>
                <a:defRPr/>
              </a:pPr>
              <a:t>‹#›</a:t>
            </a:fld>
            <a:endParaRPr lang="cs-CZ"/>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274639"/>
            <a:ext cx="1828800" cy="5851525"/>
          </a:xfrm>
        </p:spPr>
        <p:txBody>
          <a:bodyPr vert="eaVert"/>
          <a:lstStyle/>
          <a:p>
            <a:r>
              <a:rPr lang="cs-CZ"/>
              <a:t>Klepnutím lze upravit styl předlohy nadpisů.</a:t>
            </a:r>
            <a:endParaRPr lang="en-US"/>
          </a:p>
        </p:txBody>
      </p:sp>
      <p:sp>
        <p:nvSpPr>
          <p:cNvPr id="3" name="Zástupný symbol pro svislý text 2"/>
          <p:cNvSpPr>
            <a:spLocks noGrp="1"/>
          </p:cNvSpPr>
          <p:nvPr>
            <p:ph type="body" orient="vert" idx="1"/>
          </p:nvPr>
        </p:nvSpPr>
        <p:spPr>
          <a:xfrm>
            <a:off x="1143000" y="274640"/>
            <a:ext cx="55626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23"/>
          <p:cNvSpPr>
            <a:spLocks noGrp="1"/>
          </p:cNvSpPr>
          <p:nvPr>
            <p:ph type="dt" sz="half" idx="10"/>
          </p:nvPr>
        </p:nvSpPr>
        <p:spPr/>
        <p:txBody>
          <a:bodyPr/>
          <a:lstStyle>
            <a:lvl1pPr>
              <a:defRPr/>
            </a:lvl1pPr>
          </a:lstStyle>
          <a:p>
            <a:pPr>
              <a:defRPr/>
            </a:pPr>
            <a:fld id="{8A84467C-B4EE-4F6D-B0BF-74C4381C8AC0}" type="datetimeFigureOut">
              <a:rPr lang="cs-CZ"/>
              <a:pPr>
                <a:defRPr/>
              </a:pPr>
              <a:t>29.10.2017</a:t>
            </a:fld>
            <a:endParaRPr lang="cs-CZ"/>
          </a:p>
        </p:txBody>
      </p:sp>
      <p:sp>
        <p:nvSpPr>
          <p:cNvPr id="5" name="Zástupný symbol pro zápatí 9"/>
          <p:cNvSpPr>
            <a:spLocks noGrp="1"/>
          </p:cNvSpPr>
          <p:nvPr>
            <p:ph type="ftr" sz="quarter" idx="11"/>
          </p:nvPr>
        </p:nvSpPr>
        <p:spPr/>
        <p:txBody>
          <a:bodyPr/>
          <a:lstStyle>
            <a:lvl1pPr>
              <a:defRPr/>
            </a:lvl1pPr>
          </a:lstStyle>
          <a:p>
            <a:pPr>
              <a:defRPr/>
            </a:pPr>
            <a:endParaRPr lang="cs-CZ"/>
          </a:p>
        </p:txBody>
      </p:sp>
      <p:sp>
        <p:nvSpPr>
          <p:cNvPr id="6" name="Zástupný symbol pro číslo snímku 21"/>
          <p:cNvSpPr>
            <a:spLocks noGrp="1"/>
          </p:cNvSpPr>
          <p:nvPr>
            <p:ph type="sldNum" sz="quarter" idx="12"/>
          </p:nvPr>
        </p:nvSpPr>
        <p:spPr/>
        <p:txBody>
          <a:bodyPr/>
          <a:lstStyle>
            <a:lvl1pPr>
              <a:defRPr/>
            </a:lvl1pPr>
          </a:lstStyle>
          <a:p>
            <a:pPr>
              <a:defRPr/>
            </a:pPr>
            <a:fld id="{CBF3BD8A-86AC-41CC-8A56-FA4557F03110}" type="slidenum">
              <a:rPr lang="cs-CZ"/>
              <a:pPr>
                <a:defRPr/>
              </a:pPr>
              <a:t>‹#›</a:t>
            </a:fld>
            <a:endParaRPr lang="cs-CZ"/>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23"/>
          <p:cNvSpPr>
            <a:spLocks noGrp="1"/>
          </p:cNvSpPr>
          <p:nvPr>
            <p:ph type="dt" sz="half" idx="10"/>
          </p:nvPr>
        </p:nvSpPr>
        <p:spPr/>
        <p:txBody>
          <a:bodyPr/>
          <a:lstStyle>
            <a:lvl1pPr>
              <a:defRPr/>
            </a:lvl1pPr>
          </a:lstStyle>
          <a:p>
            <a:pPr>
              <a:defRPr/>
            </a:pPr>
            <a:fld id="{C5C29734-3AAD-4DB3-8593-F1CEBFD907AE}" type="datetimeFigureOut">
              <a:rPr lang="cs-CZ"/>
              <a:pPr>
                <a:defRPr/>
              </a:pPr>
              <a:t>29.10.2017</a:t>
            </a:fld>
            <a:endParaRPr lang="cs-CZ"/>
          </a:p>
        </p:txBody>
      </p:sp>
      <p:sp>
        <p:nvSpPr>
          <p:cNvPr id="5" name="Zástupný symbol pro zápatí 9"/>
          <p:cNvSpPr>
            <a:spLocks noGrp="1"/>
          </p:cNvSpPr>
          <p:nvPr>
            <p:ph type="ftr" sz="quarter" idx="11"/>
          </p:nvPr>
        </p:nvSpPr>
        <p:spPr/>
        <p:txBody>
          <a:bodyPr/>
          <a:lstStyle>
            <a:lvl1pPr>
              <a:defRPr/>
            </a:lvl1pPr>
          </a:lstStyle>
          <a:p>
            <a:pPr>
              <a:defRPr/>
            </a:pPr>
            <a:endParaRPr lang="cs-CZ"/>
          </a:p>
        </p:txBody>
      </p:sp>
      <p:sp>
        <p:nvSpPr>
          <p:cNvPr id="6" name="Zástupný symbol pro číslo snímku 21"/>
          <p:cNvSpPr>
            <a:spLocks noGrp="1"/>
          </p:cNvSpPr>
          <p:nvPr>
            <p:ph type="sldNum" sz="quarter" idx="12"/>
          </p:nvPr>
        </p:nvSpPr>
        <p:spPr/>
        <p:txBody>
          <a:bodyPr/>
          <a:lstStyle>
            <a:lvl1pPr>
              <a:defRPr/>
            </a:lvl1pPr>
          </a:lstStyle>
          <a:p>
            <a:pPr>
              <a:defRPr/>
            </a:pPr>
            <a:fld id="{38E7CCAB-F246-4D55-80BF-3E9F8F54D360}" type="slidenum">
              <a:rPr lang="cs-CZ"/>
              <a:pPr>
                <a:defRPr/>
              </a:pPr>
              <a:t>‹#›</a:t>
            </a:fld>
            <a:endParaRPr lang="cs-CZ"/>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4" name="Obdélník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Obdélník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Elipsa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7" name="Elipsa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2" name="Nadpis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cs-CZ"/>
              <a:t>Klepnutím lze upravit styl předlohy nadpisů.</a:t>
            </a:r>
            <a:endParaRPr lang="en-US"/>
          </a:p>
        </p:txBody>
      </p:sp>
      <p:sp>
        <p:nvSpPr>
          <p:cNvPr id="3" name="Zástupný symbol pro text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cs-CZ"/>
              <a:t>Klepnutím lze upravit styly předlohy textu.</a:t>
            </a:r>
          </a:p>
        </p:txBody>
      </p:sp>
      <p:sp>
        <p:nvSpPr>
          <p:cNvPr id="8" name="Zástupný symbol pro datum 3"/>
          <p:cNvSpPr>
            <a:spLocks noGrp="1"/>
          </p:cNvSpPr>
          <p:nvPr>
            <p:ph type="dt" sz="half" idx="10"/>
          </p:nvPr>
        </p:nvSpPr>
        <p:spPr/>
        <p:txBody>
          <a:bodyPr/>
          <a:lstStyle>
            <a:lvl1pPr>
              <a:defRPr/>
            </a:lvl1pPr>
            <a:extLst/>
          </a:lstStyle>
          <a:p>
            <a:pPr>
              <a:defRPr/>
            </a:pPr>
            <a:fld id="{CCB4178F-6272-4915-AF53-662B6A9CC31B}" type="datetimeFigureOut">
              <a:rPr lang="cs-CZ"/>
              <a:pPr>
                <a:defRPr/>
              </a:pPr>
              <a:t>29.10.2017</a:t>
            </a:fld>
            <a:endParaRPr lang="cs-CZ"/>
          </a:p>
        </p:txBody>
      </p:sp>
      <p:sp>
        <p:nvSpPr>
          <p:cNvPr id="9" name="Zástupný symbol pro zápatí 4"/>
          <p:cNvSpPr>
            <a:spLocks noGrp="1"/>
          </p:cNvSpPr>
          <p:nvPr>
            <p:ph type="ftr" sz="quarter" idx="11"/>
          </p:nvPr>
        </p:nvSpPr>
        <p:spPr/>
        <p:txBody>
          <a:bodyPr/>
          <a:lstStyle>
            <a:lvl1pPr>
              <a:defRPr/>
            </a:lvl1pPr>
            <a:extLst/>
          </a:lstStyle>
          <a:p>
            <a:pPr>
              <a:defRPr/>
            </a:pPr>
            <a:endParaRPr lang="cs-CZ"/>
          </a:p>
        </p:txBody>
      </p:sp>
      <p:sp>
        <p:nvSpPr>
          <p:cNvPr id="10" name="Zástupný symbol pro číslo snímku 5"/>
          <p:cNvSpPr>
            <a:spLocks noGrp="1"/>
          </p:cNvSpPr>
          <p:nvPr>
            <p:ph type="sldNum" sz="quarter" idx="12"/>
          </p:nvPr>
        </p:nvSpPr>
        <p:spPr/>
        <p:txBody>
          <a:bodyPr/>
          <a:lstStyle>
            <a:lvl1pPr>
              <a:defRPr/>
            </a:lvl1pPr>
            <a:extLst/>
          </a:lstStyle>
          <a:p>
            <a:pPr>
              <a:defRPr/>
            </a:pPr>
            <a:fld id="{7030FD48-CC4A-4C18-8AA2-AC4E388F3D62}" type="slidenum">
              <a:rPr lang="cs-CZ"/>
              <a:pPr>
                <a:defRPr/>
              </a:pPr>
              <a:t>‹#›</a:t>
            </a:fld>
            <a:endParaRPr lang="cs-CZ"/>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1435608" y="274320"/>
            <a:ext cx="7498080" cy="1143000"/>
          </a:xfrm>
        </p:spPr>
        <p:txBody>
          <a:bodyPr/>
          <a:lstStyle/>
          <a:p>
            <a:r>
              <a:rPr lang="cs-CZ"/>
              <a:t>Klepnutím lze upravit styl předlohy nadpisů.</a:t>
            </a:r>
            <a:endParaRPr lang="en-US"/>
          </a:p>
        </p:txBody>
      </p:sp>
      <p:sp>
        <p:nvSpPr>
          <p:cNvPr id="3" name="Zástupný symbol pro obsah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obsah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datum 23"/>
          <p:cNvSpPr>
            <a:spLocks noGrp="1"/>
          </p:cNvSpPr>
          <p:nvPr>
            <p:ph type="dt" sz="half" idx="10"/>
          </p:nvPr>
        </p:nvSpPr>
        <p:spPr/>
        <p:txBody>
          <a:bodyPr/>
          <a:lstStyle>
            <a:lvl1pPr>
              <a:defRPr/>
            </a:lvl1pPr>
          </a:lstStyle>
          <a:p>
            <a:pPr>
              <a:defRPr/>
            </a:pPr>
            <a:fld id="{F6447CF1-DAB8-4DCA-A71D-823209512F8F}" type="datetimeFigureOut">
              <a:rPr lang="cs-CZ"/>
              <a:pPr>
                <a:defRPr/>
              </a:pPr>
              <a:t>29.10.2017</a:t>
            </a:fld>
            <a:endParaRPr lang="cs-CZ"/>
          </a:p>
        </p:txBody>
      </p:sp>
      <p:sp>
        <p:nvSpPr>
          <p:cNvPr id="6" name="Zástupný symbol pro zápatí 9"/>
          <p:cNvSpPr>
            <a:spLocks noGrp="1"/>
          </p:cNvSpPr>
          <p:nvPr>
            <p:ph type="ftr" sz="quarter" idx="11"/>
          </p:nvPr>
        </p:nvSpPr>
        <p:spPr/>
        <p:txBody>
          <a:bodyPr/>
          <a:lstStyle>
            <a:lvl1pPr>
              <a:defRPr/>
            </a:lvl1pPr>
          </a:lstStyle>
          <a:p>
            <a:pPr>
              <a:defRPr/>
            </a:pPr>
            <a:endParaRPr lang="cs-CZ"/>
          </a:p>
        </p:txBody>
      </p:sp>
      <p:sp>
        <p:nvSpPr>
          <p:cNvPr id="7" name="Zástupný symbol pro číslo snímku 21"/>
          <p:cNvSpPr>
            <a:spLocks noGrp="1"/>
          </p:cNvSpPr>
          <p:nvPr>
            <p:ph type="sldNum" sz="quarter" idx="12"/>
          </p:nvPr>
        </p:nvSpPr>
        <p:spPr/>
        <p:txBody>
          <a:bodyPr/>
          <a:lstStyle>
            <a:lvl1pPr>
              <a:defRPr/>
            </a:lvl1pPr>
          </a:lstStyle>
          <a:p>
            <a:pPr>
              <a:defRPr/>
            </a:pPr>
            <a:fld id="{AC9763A0-B18A-450E-944F-7F0F0BE0DA5E}" type="slidenum">
              <a:rPr lang="cs-CZ"/>
              <a:pPr>
                <a:defRPr/>
              </a:pPr>
              <a:t>‹#›</a:t>
            </a:fld>
            <a:endParaRPr lang="cs-CZ"/>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5160336"/>
            <a:ext cx="8229600" cy="1143000"/>
          </a:xfrm>
        </p:spPr>
        <p:txBody>
          <a:bodyPr/>
          <a:lstStyle>
            <a:lvl1pPr algn="ctr">
              <a:defRPr sz="4500" b="1" cap="none" baseline="0"/>
            </a:lvl1pPr>
            <a:extLst/>
          </a:lstStyle>
          <a:p>
            <a:r>
              <a:rPr lang="cs-CZ"/>
              <a:t>Klepnutím lze upravit styl předlohy nadpisů.</a:t>
            </a:r>
            <a:endParaRPr lang="en-US"/>
          </a:p>
        </p:txBody>
      </p:sp>
      <p:sp>
        <p:nvSpPr>
          <p:cNvPr id="3" name="Zástupný symbol pro text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cs-CZ"/>
              <a:t>Klepnutím lze upravit styly předlohy textu.</a:t>
            </a:r>
          </a:p>
        </p:txBody>
      </p:sp>
      <p:sp>
        <p:nvSpPr>
          <p:cNvPr id="4" name="Zástupný symbol pro text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cs-CZ"/>
              <a:t>Klepnutím lze upravit styly předlohy textu.</a:t>
            </a:r>
          </a:p>
        </p:txBody>
      </p:sp>
      <p:sp>
        <p:nvSpPr>
          <p:cNvPr id="5" name="Zástupný symbol pro obsah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obsah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Zástupný symbol pro datum 6"/>
          <p:cNvSpPr>
            <a:spLocks noGrp="1"/>
          </p:cNvSpPr>
          <p:nvPr>
            <p:ph type="dt" sz="half" idx="10"/>
          </p:nvPr>
        </p:nvSpPr>
        <p:spPr/>
        <p:txBody>
          <a:bodyPr/>
          <a:lstStyle>
            <a:lvl1pPr>
              <a:defRPr/>
            </a:lvl1pPr>
            <a:extLst/>
          </a:lstStyle>
          <a:p>
            <a:pPr>
              <a:defRPr/>
            </a:pPr>
            <a:fld id="{C1B51F8D-D61E-4CFD-9F82-29497AF3920A}" type="datetimeFigureOut">
              <a:rPr lang="cs-CZ"/>
              <a:pPr>
                <a:defRPr/>
              </a:pPr>
              <a:t>29.10.2017</a:t>
            </a:fld>
            <a:endParaRPr lang="cs-CZ"/>
          </a:p>
        </p:txBody>
      </p:sp>
      <p:sp>
        <p:nvSpPr>
          <p:cNvPr id="8" name="Zástupný symbol pro zápatí 7"/>
          <p:cNvSpPr>
            <a:spLocks noGrp="1"/>
          </p:cNvSpPr>
          <p:nvPr>
            <p:ph type="ftr" sz="quarter" idx="11"/>
          </p:nvPr>
        </p:nvSpPr>
        <p:spPr/>
        <p:txBody>
          <a:bodyPr/>
          <a:lstStyle>
            <a:lvl1pPr>
              <a:defRPr/>
            </a:lvl1pPr>
            <a:extLst/>
          </a:lstStyle>
          <a:p>
            <a:pPr>
              <a:defRPr/>
            </a:pPr>
            <a:endParaRPr lang="cs-CZ"/>
          </a:p>
        </p:txBody>
      </p:sp>
      <p:sp>
        <p:nvSpPr>
          <p:cNvPr id="9" name="Zástupný symbol pro číslo snímku 8"/>
          <p:cNvSpPr>
            <a:spLocks noGrp="1"/>
          </p:cNvSpPr>
          <p:nvPr>
            <p:ph type="sldNum" sz="quarter" idx="12"/>
          </p:nvPr>
        </p:nvSpPr>
        <p:spPr/>
        <p:txBody>
          <a:bodyPr/>
          <a:lstStyle>
            <a:lvl1pPr>
              <a:defRPr/>
            </a:lvl1pPr>
            <a:extLst/>
          </a:lstStyle>
          <a:p>
            <a:pPr>
              <a:defRPr/>
            </a:pPr>
            <a:fld id="{21D6BADD-C289-4754-97C2-CDF3E13D1B63}" type="slidenum">
              <a:rPr lang="cs-CZ"/>
              <a:pPr>
                <a:defRPr/>
              </a:pPr>
              <a:t>‹#›</a:t>
            </a:fld>
            <a:endParaRPr lang="cs-CZ"/>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1435608" y="274320"/>
            <a:ext cx="7498080" cy="1143000"/>
          </a:xfrm>
        </p:spPr>
        <p:txBody>
          <a:bodyPr/>
          <a:lstStyle/>
          <a:p>
            <a:r>
              <a:rPr lang="cs-CZ"/>
              <a:t>Klepnutím lze upravit styl předlohy nadpisů.</a:t>
            </a:r>
            <a:endParaRPr lang="en-US"/>
          </a:p>
        </p:txBody>
      </p:sp>
      <p:sp>
        <p:nvSpPr>
          <p:cNvPr id="3" name="Zástupný symbol pro datum 23"/>
          <p:cNvSpPr>
            <a:spLocks noGrp="1"/>
          </p:cNvSpPr>
          <p:nvPr>
            <p:ph type="dt" sz="half" idx="10"/>
          </p:nvPr>
        </p:nvSpPr>
        <p:spPr/>
        <p:txBody>
          <a:bodyPr/>
          <a:lstStyle>
            <a:lvl1pPr>
              <a:defRPr/>
            </a:lvl1pPr>
          </a:lstStyle>
          <a:p>
            <a:pPr>
              <a:defRPr/>
            </a:pPr>
            <a:fld id="{3E11DEB1-1ECC-4433-A0FD-9A03226227DE}" type="datetimeFigureOut">
              <a:rPr lang="cs-CZ"/>
              <a:pPr>
                <a:defRPr/>
              </a:pPr>
              <a:t>29.10.2017</a:t>
            </a:fld>
            <a:endParaRPr lang="cs-CZ"/>
          </a:p>
        </p:txBody>
      </p:sp>
      <p:sp>
        <p:nvSpPr>
          <p:cNvPr id="4" name="Zástupný symbol pro zápatí 9"/>
          <p:cNvSpPr>
            <a:spLocks noGrp="1"/>
          </p:cNvSpPr>
          <p:nvPr>
            <p:ph type="ftr" sz="quarter" idx="11"/>
          </p:nvPr>
        </p:nvSpPr>
        <p:spPr/>
        <p:txBody>
          <a:bodyPr/>
          <a:lstStyle>
            <a:lvl1pPr>
              <a:defRPr/>
            </a:lvl1pPr>
          </a:lstStyle>
          <a:p>
            <a:pPr>
              <a:defRPr/>
            </a:pPr>
            <a:endParaRPr lang="cs-CZ"/>
          </a:p>
        </p:txBody>
      </p:sp>
      <p:sp>
        <p:nvSpPr>
          <p:cNvPr id="5" name="Zástupný symbol pro číslo snímku 21"/>
          <p:cNvSpPr>
            <a:spLocks noGrp="1"/>
          </p:cNvSpPr>
          <p:nvPr>
            <p:ph type="sldNum" sz="quarter" idx="12"/>
          </p:nvPr>
        </p:nvSpPr>
        <p:spPr/>
        <p:txBody>
          <a:bodyPr/>
          <a:lstStyle>
            <a:lvl1pPr>
              <a:defRPr/>
            </a:lvl1pPr>
          </a:lstStyle>
          <a:p>
            <a:pPr>
              <a:defRPr/>
            </a:pPr>
            <a:fld id="{03BCA631-B5FD-4D1F-B1E1-FEAE88C0E3B8}" type="slidenum">
              <a:rPr lang="cs-CZ"/>
              <a:pPr>
                <a:defRPr/>
              </a:pPr>
              <a:t>‹#›</a:t>
            </a:fld>
            <a:endParaRPr lang="cs-CZ"/>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Obdélník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Obdélník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Zástupný symbol pro datum 1"/>
          <p:cNvSpPr>
            <a:spLocks noGrp="1"/>
          </p:cNvSpPr>
          <p:nvPr>
            <p:ph type="dt" sz="half" idx="10"/>
          </p:nvPr>
        </p:nvSpPr>
        <p:spPr/>
        <p:txBody>
          <a:bodyPr/>
          <a:lstStyle>
            <a:lvl1pPr>
              <a:defRPr/>
            </a:lvl1pPr>
            <a:extLst/>
          </a:lstStyle>
          <a:p>
            <a:pPr>
              <a:defRPr/>
            </a:pPr>
            <a:fld id="{C228E9E7-757D-427D-A165-16881C65CF86}" type="datetimeFigureOut">
              <a:rPr lang="cs-CZ"/>
              <a:pPr>
                <a:defRPr/>
              </a:pPr>
              <a:t>29.10.2017</a:t>
            </a:fld>
            <a:endParaRPr lang="cs-CZ"/>
          </a:p>
        </p:txBody>
      </p:sp>
      <p:sp>
        <p:nvSpPr>
          <p:cNvPr id="5" name="Zástupný symbol pro zápatí 2"/>
          <p:cNvSpPr>
            <a:spLocks noGrp="1"/>
          </p:cNvSpPr>
          <p:nvPr>
            <p:ph type="ftr" sz="quarter" idx="11"/>
          </p:nvPr>
        </p:nvSpPr>
        <p:spPr/>
        <p:txBody>
          <a:bodyPr/>
          <a:lstStyle>
            <a:lvl1pPr>
              <a:defRPr/>
            </a:lvl1pPr>
            <a:extLst/>
          </a:lstStyle>
          <a:p>
            <a:pPr>
              <a:defRPr/>
            </a:pPr>
            <a:endParaRPr lang="cs-CZ"/>
          </a:p>
        </p:txBody>
      </p:sp>
      <p:sp>
        <p:nvSpPr>
          <p:cNvPr id="6" name="Zástupný symbol pro číslo snímku 3"/>
          <p:cNvSpPr>
            <a:spLocks noGrp="1"/>
          </p:cNvSpPr>
          <p:nvPr>
            <p:ph type="sldNum" sz="quarter" idx="12"/>
          </p:nvPr>
        </p:nvSpPr>
        <p:spPr/>
        <p:txBody>
          <a:bodyPr/>
          <a:lstStyle>
            <a:lvl1pPr>
              <a:defRPr/>
            </a:lvl1pPr>
            <a:extLst/>
          </a:lstStyle>
          <a:p>
            <a:pPr>
              <a:defRPr/>
            </a:pPr>
            <a:fld id="{E22E3CBD-DA77-46D5-A209-17B16D11EC94}" type="slidenum">
              <a:rPr lang="cs-CZ"/>
              <a:pPr>
                <a:defRPr/>
              </a:pPr>
              <a:t>‹#›</a:t>
            </a:fld>
            <a:endParaRPr lang="cs-CZ"/>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cs-CZ"/>
              <a:t>Klepnutím lze upravit styl předlohy nadpisů.</a:t>
            </a:r>
            <a:endParaRPr lang="en-US"/>
          </a:p>
        </p:txBody>
      </p:sp>
      <p:sp>
        <p:nvSpPr>
          <p:cNvPr id="3" name="Zástupný symbol pro text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cs-CZ"/>
              <a:t>Klepnutím lze upravit styly předlohy textu.</a:t>
            </a:r>
          </a:p>
        </p:txBody>
      </p:sp>
      <p:sp>
        <p:nvSpPr>
          <p:cNvPr id="4" name="Zástupný symbol pro obsah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datum 4"/>
          <p:cNvSpPr>
            <a:spLocks noGrp="1"/>
          </p:cNvSpPr>
          <p:nvPr>
            <p:ph type="dt" sz="half" idx="10"/>
          </p:nvPr>
        </p:nvSpPr>
        <p:spPr/>
        <p:txBody>
          <a:bodyPr/>
          <a:lstStyle>
            <a:lvl1pPr>
              <a:defRPr/>
            </a:lvl1pPr>
            <a:extLst/>
          </a:lstStyle>
          <a:p>
            <a:pPr>
              <a:defRPr/>
            </a:pPr>
            <a:fld id="{AD691525-1B67-465A-BFB0-96DEDA9AB360}" type="datetimeFigureOut">
              <a:rPr lang="cs-CZ"/>
              <a:pPr>
                <a:defRPr/>
              </a:pPr>
              <a:t>29.10.2017</a:t>
            </a:fld>
            <a:endParaRPr lang="cs-CZ"/>
          </a:p>
        </p:txBody>
      </p:sp>
      <p:sp>
        <p:nvSpPr>
          <p:cNvPr id="6" name="Zástupný symbol pro zápatí 5"/>
          <p:cNvSpPr>
            <a:spLocks noGrp="1"/>
          </p:cNvSpPr>
          <p:nvPr>
            <p:ph type="ftr" sz="quarter" idx="11"/>
          </p:nvPr>
        </p:nvSpPr>
        <p:spPr/>
        <p:txBody>
          <a:bodyPr/>
          <a:lstStyle>
            <a:lvl1pPr>
              <a:defRPr/>
            </a:lvl1pPr>
            <a:extLst/>
          </a:lstStyle>
          <a:p>
            <a:pPr>
              <a:defRPr/>
            </a:pPr>
            <a:endParaRPr lang="cs-CZ"/>
          </a:p>
        </p:txBody>
      </p:sp>
      <p:sp>
        <p:nvSpPr>
          <p:cNvPr id="7" name="Zástupný symbol pro číslo snímku 6"/>
          <p:cNvSpPr>
            <a:spLocks noGrp="1"/>
          </p:cNvSpPr>
          <p:nvPr>
            <p:ph type="sldNum" sz="quarter" idx="12"/>
          </p:nvPr>
        </p:nvSpPr>
        <p:spPr/>
        <p:txBody>
          <a:bodyPr/>
          <a:lstStyle>
            <a:lvl1pPr>
              <a:defRPr/>
            </a:lvl1pPr>
            <a:extLst/>
          </a:lstStyle>
          <a:p>
            <a:pPr>
              <a:defRPr/>
            </a:pPr>
            <a:fld id="{68F505D5-9D8C-438D-9A6A-2B7EF8E21653}" type="slidenum">
              <a:rPr lang="cs-CZ"/>
              <a:pPr>
                <a:defRPr/>
              </a:pPr>
              <a:t>‹#›</a:t>
            </a:fld>
            <a:endParaRPr lang="cs-CZ"/>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Obdélník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endParaRPr>
          </a:p>
        </p:txBody>
      </p:sp>
      <p:sp>
        <p:nvSpPr>
          <p:cNvPr id="6" name="Vývojový diagram: postup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Vývojový diagram: postup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Nadpis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cs-CZ"/>
              <a:t>Klepnutím lze upravit styl předlohy nadpisů.</a:t>
            </a:r>
            <a:endParaRPr lang="en-US"/>
          </a:p>
        </p:txBody>
      </p:sp>
      <p:sp>
        <p:nvSpPr>
          <p:cNvPr id="3" name="Zástupný symbol pro obrázek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cs-CZ" noProof="0"/>
              <a:t>Klepnutím na ikonu přidáte obrázek.</a:t>
            </a:r>
            <a:endParaRPr lang="en-US" noProof="0" dirty="0"/>
          </a:p>
        </p:txBody>
      </p:sp>
      <p:sp>
        <p:nvSpPr>
          <p:cNvPr id="4" name="Zástupný symbol pro text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cs-CZ"/>
              <a:t>Klepnutím lze upravit styly předlohy textu.</a:t>
            </a:r>
          </a:p>
        </p:txBody>
      </p:sp>
      <p:sp>
        <p:nvSpPr>
          <p:cNvPr id="8" name="Zástupný symbol pro datum 4"/>
          <p:cNvSpPr>
            <a:spLocks noGrp="1"/>
          </p:cNvSpPr>
          <p:nvPr>
            <p:ph type="dt" sz="half" idx="10"/>
          </p:nvPr>
        </p:nvSpPr>
        <p:spPr/>
        <p:txBody>
          <a:bodyPr/>
          <a:lstStyle>
            <a:lvl1pPr>
              <a:defRPr/>
            </a:lvl1pPr>
            <a:extLst/>
          </a:lstStyle>
          <a:p>
            <a:pPr>
              <a:defRPr/>
            </a:pPr>
            <a:fld id="{D0DF3262-8CF2-4472-A344-84A1F0AB34FC}" type="datetimeFigureOut">
              <a:rPr lang="cs-CZ"/>
              <a:pPr>
                <a:defRPr/>
              </a:pPr>
              <a:t>29.10.2017</a:t>
            </a:fld>
            <a:endParaRPr lang="cs-CZ"/>
          </a:p>
        </p:txBody>
      </p:sp>
      <p:sp>
        <p:nvSpPr>
          <p:cNvPr id="9" name="Zástupný symbol pro zápatí 5"/>
          <p:cNvSpPr>
            <a:spLocks noGrp="1"/>
          </p:cNvSpPr>
          <p:nvPr>
            <p:ph type="ftr" sz="quarter" idx="11"/>
          </p:nvPr>
        </p:nvSpPr>
        <p:spPr/>
        <p:txBody>
          <a:bodyPr/>
          <a:lstStyle>
            <a:lvl1pPr>
              <a:defRPr/>
            </a:lvl1pPr>
            <a:extLst/>
          </a:lstStyle>
          <a:p>
            <a:pPr>
              <a:defRPr/>
            </a:pPr>
            <a:endParaRPr lang="cs-CZ"/>
          </a:p>
        </p:txBody>
      </p:sp>
      <p:sp>
        <p:nvSpPr>
          <p:cNvPr id="10" name="Zástupný symbol pro číslo snímku 6"/>
          <p:cNvSpPr>
            <a:spLocks noGrp="1"/>
          </p:cNvSpPr>
          <p:nvPr>
            <p:ph type="sldNum" sz="quarter" idx="12"/>
          </p:nvPr>
        </p:nvSpPr>
        <p:spPr/>
        <p:txBody>
          <a:bodyPr/>
          <a:lstStyle>
            <a:lvl1pPr>
              <a:defRPr/>
            </a:lvl1pPr>
            <a:extLst/>
          </a:lstStyle>
          <a:p>
            <a:pPr>
              <a:defRPr/>
            </a:pPr>
            <a:fld id="{EA707C38-2380-4F7A-A74D-07ACCE206937}" type="slidenum">
              <a:rPr lang="cs-CZ"/>
              <a:pPr>
                <a:defRPr/>
              </a:pPr>
              <a:t>‹#›</a:t>
            </a:fld>
            <a:endParaRPr lang="cs-CZ"/>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Výseč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Elipsa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Prstenec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Obdélník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Zástupný symbol pro nadpis 4"/>
          <p:cNvSpPr>
            <a:spLocks noGrp="1"/>
          </p:cNvSpPr>
          <p:nvPr>
            <p:ph type="title"/>
          </p:nvPr>
        </p:nvSpPr>
        <p:spPr>
          <a:xfrm>
            <a:off x="1435100" y="274638"/>
            <a:ext cx="7499350" cy="1143000"/>
          </a:xfrm>
          <a:prstGeom prst="rect">
            <a:avLst/>
          </a:prstGeom>
        </p:spPr>
        <p:txBody>
          <a:bodyPr anchor="ctr">
            <a:normAutofit/>
          </a:bodyPr>
          <a:lstStyle/>
          <a:p>
            <a:r>
              <a:rPr lang="cs-CZ"/>
              <a:t>Klepnutím lze upravit styl předlohy nadpisů.</a:t>
            </a:r>
            <a:endParaRPr lang="en-US"/>
          </a:p>
        </p:txBody>
      </p:sp>
      <p:sp>
        <p:nvSpPr>
          <p:cNvPr id="1033" name="Zástupný symbol pro text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24" name="Zástupný symbol pro datum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defRPr>
            </a:lvl1pPr>
            <a:extLst/>
          </a:lstStyle>
          <a:p>
            <a:pPr>
              <a:defRPr/>
            </a:pPr>
            <a:fld id="{A1772691-4A3E-49F4-AD72-AE95D3815D40}" type="datetimeFigureOut">
              <a:rPr lang="cs-CZ"/>
              <a:pPr>
                <a:defRPr/>
              </a:pPr>
              <a:t>29.10.2017</a:t>
            </a:fld>
            <a:endParaRPr lang="cs-CZ"/>
          </a:p>
        </p:txBody>
      </p:sp>
      <p:sp>
        <p:nvSpPr>
          <p:cNvPr id="10" name="Zástupný symbol pro zápatí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endParaRPr lang="cs-CZ"/>
          </a:p>
        </p:txBody>
      </p:sp>
      <p:sp>
        <p:nvSpPr>
          <p:cNvPr id="22" name="Zástupný symbol pro číslo snímku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fld id="{51B84364-8010-4441-A087-7329BB8C855D}" type="slidenum">
              <a:rPr lang="cs-CZ"/>
              <a:pPr>
                <a:defRPr/>
              </a:pPr>
              <a:t>‹#›</a:t>
            </a:fld>
            <a:endParaRPr lang="cs-CZ"/>
          </a:p>
        </p:txBody>
      </p:sp>
      <p:sp>
        <p:nvSpPr>
          <p:cNvPr id="15" name="Obdélník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77" r:id="rId1"/>
    <p:sldLayoutId id="2147483772" r:id="rId2"/>
    <p:sldLayoutId id="2147483778" r:id="rId3"/>
    <p:sldLayoutId id="2147483773" r:id="rId4"/>
    <p:sldLayoutId id="2147483779" r:id="rId5"/>
    <p:sldLayoutId id="2147483774" r:id="rId6"/>
    <p:sldLayoutId id="2147483780" r:id="rId7"/>
    <p:sldLayoutId id="2147483781" r:id="rId8"/>
    <p:sldLayoutId id="2147483782" r:id="rId9"/>
    <p:sldLayoutId id="2147483775" r:id="rId10"/>
    <p:sldLayoutId id="2147483776" r:id="rId11"/>
  </p:sldLayoutIdLst>
  <p:transition/>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itchFamily="34" charset="-18"/>
        </a:defRPr>
      </a:lvl2pPr>
      <a:lvl3pPr algn="l" rtl="0" eaLnBrk="0" fontAlgn="base" hangingPunct="0">
        <a:spcBef>
          <a:spcPct val="0"/>
        </a:spcBef>
        <a:spcAft>
          <a:spcPct val="0"/>
        </a:spcAft>
        <a:defRPr sz="4300">
          <a:solidFill>
            <a:srgbClr val="572314"/>
          </a:solidFill>
          <a:latin typeface="Gill Sans MT" pitchFamily="34" charset="-18"/>
        </a:defRPr>
      </a:lvl3pPr>
      <a:lvl4pPr algn="l" rtl="0" eaLnBrk="0" fontAlgn="base" hangingPunct="0">
        <a:spcBef>
          <a:spcPct val="0"/>
        </a:spcBef>
        <a:spcAft>
          <a:spcPct val="0"/>
        </a:spcAft>
        <a:defRPr sz="4300">
          <a:solidFill>
            <a:srgbClr val="572314"/>
          </a:solidFill>
          <a:latin typeface="Gill Sans MT" pitchFamily="34" charset="-18"/>
        </a:defRPr>
      </a:lvl4pPr>
      <a:lvl5pPr algn="l" rtl="0" eaLnBrk="0" fontAlgn="base" hangingPunct="0">
        <a:spcBef>
          <a:spcPct val="0"/>
        </a:spcBef>
        <a:spcAft>
          <a:spcPct val="0"/>
        </a:spcAft>
        <a:defRPr sz="4300">
          <a:solidFill>
            <a:srgbClr val="572314"/>
          </a:solidFill>
          <a:latin typeface="Gill Sans MT" pitchFamily="34" charset="-18"/>
        </a:defRPr>
      </a:lvl5pPr>
      <a:lvl6pPr marL="457200" algn="l" rtl="0" fontAlgn="base">
        <a:spcBef>
          <a:spcPct val="0"/>
        </a:spcBef>
        <a:spcAft>
          <a:spcPct val="0"/>
        </a:spcAft>
        <a:defRPr sz="4300">
          <a:solidFill>
            <a:srgbClr val="572314"/>
          </a:solidFill>
          <a:latin typeface="Gill Sans MT" pitchFamily="34" charset="-18"/>
        </a:defRPr>
      </a:lvl6pPr>
      <a:lvl7pPr marL="914400" algn="l" rtl="0" fontAlgn="base">
        <a:spcBef>
          <a:spcPct val="0"/>
        </a:spcBef>
        <a:spcAft>
          <a:spcPct val="0"/>
        </a:spcAft>
        <a:defRPr sz="4300">
          <a:solidFill>
            <a:srgbClr val="572314"/>
          </a:solidFill>
          <a:latin typeface="Gill Sans MT" pitchFamily="34" charset="-18"/>
        </a:defRPr>
      </a:lvl7pPr>
      <a:lvl8pPr marL="1371600" algn="l" rtl="0" fontAlgn="base">
        <a:spcBef>
          <a:spcPct val="0"/>
        </a:spcBef>
        <a:spcAft>
          <a:spcPct val="0"/>
        </a:spcAft>
        <a:defRPr sz="4300">
          <a:solidFill>
            <a:srgbClr val="572314"/>
          </a:solidFill>
          <a:latin typeface="Gill Sans MT" pitchFamily="34" charset="-18"/>
        </a:defRPr>
      </a:lvl8pPr>
      <a:lvl9pPr marL="1828800" algn="l" rtl="0" fontAlgn="base">
        <a:spcBef>
          <a:spcPct val="0"/>
        </a:spcBef>
        <a:spcAft>
          <a:spcPct val="0"/>
        </a:spcAft>
        <a:defRPr sz="4300">
          <a:solidFill>
            <a:srgbClr val="572314"/>
          </a:solidFill>
          <a:latin typeface="Gill Sans MT" pitchFamily="34" charset="-18"/>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187450" y="2780928"/>
            <a:ext cx="7956550" cy="1062410"/>
          </a:xfrm>
        </p:spPr>
        <p:txBody>
          <a:bodyPr>
            <a:noAutofit/>
          </a:bodyPr>
          <a:lstStyle/>
          <a:p>
            <a:pPr eaLnBrk="1" fontAlgn="auto" hangingPunct="1">
              <a:spcAft>
                <a:spcPts val="0"/>
              </a:spcAft>
              <a:defRPr/>
            </a:pPr>
            <a:r>
              <a:rPr lang="cs-CZ" sz="3600" dirty="0">
                <a:solidFill>
                  <a:schemeClr val="tx2">
                    <a:satMod val="130000"/>
                  </a:schemeClr>
                </a:solidFill>
              </a:rPr>
              <a:t>Metody a formy realizace veřejné správy. Rozhodovací procesy ve veřejné správě. Principy dobré správy </a:t>
            </a:r>
            <a:br>
              <a:rPr lang="cs-CZ" sz="3600" dirty="0">
                <a:solidFill>
                  <a:schemeClr val="tx2">
                    <a:satMod val="130000"/>
                  </a:schemeClr>
                </a:solidFill>
              </a:rPr>
            </a:br>
            <a:r>
              <a:rPr lang="cs-CZ" sz="3600" dirty="0">
                <a:solidFill>
                  <a:schemeClr val="tx2">
                    <a:satMod val="130000"/>
                  </a:schemeClr>
                </a:solidFill>
              </a:rPr>
              <a:t>a základní zásady činnosti veřejné správy.</a:t>
            </a:r>
          </a:p>
        </p:txBody>
      </p:sp>
      <p:sp>
        <p:nvSpPr>
          <p:cNvPr id="3" name="Podnadpis 2"/>
          <p:cNvSpPr>
            <a:spLocks noGrp="1"/>
          </p:cNvSpPr>
          <p:nvPr>
            <p:ph type="subTitle" idx="1"/>
          </p:nvPr>
        </p:nvSpPr>
        <p:spPr>
          <a:xfrm>
            <a:off x="1331913" y="4005263"/>
            <a:ext cx="7405687" cy="461962"/>
          </a:xfrm>
        </p:spPr>
        <p:txBody>
          <a:bodyPr>
            <a:noAutofit/>
          </a:bodyPr>
          <a:lstStyle/>
          <a:p>
            <a:pPr eaLnBrk="1" fontAlgn="auto" hangingPunct="1">
              <a:spcAft>
                <a:spcPts val="0"/>
              </a:spcAft>
              <a:buFont typeface="Wingdings 2"/>
              <a:buNone/>
              <a:defRPr/>
            </a:pPr>
            <a:r>
              <a:rPr lang="cs-CZ" sz="2400" dirty="0"/>
              <a:t>JUDr. Veronika Smutná, Ph.D.</a:t>
            </a:r>
          </a:p>
          <a:p>
            <a:pPr eaLnBrk="1" fontAlgn="auto" hangingPunct="1">
              <a:spcAft>
                <a:spcPts val="0"/>
              </a:spcAft>
              <a:buFont typeface="Wingdings 2"/>
              <a:buNone/>
              <a:defRPr/>
            </a:pPr>
            <a:endParaRPr lang="cs-CZ" sz="2400" dirty="0"/>
          </a:p>
          <a:p>
            <a:pPr eaLnBrk="1" fontAlgn="auto" hangingPunct="1">
              <a:spcAft>
                <a:spcPts val="0"/>
              </a:spcAft>
              <a:buFont typeface="Wingdings 2"/>
              <a:buNone/>
              <a:defRPr/>
            </a:pPr>
            <a:r>
              <a:rPr lang="cs-CZ" sz="2400" b="1" dirty="0"/>
              <a:t>BEP302Zk Veřejná správa v ČR a v Evropě</a:t>
            </a:r>
          </a:p>
          <a:p>
            <a:pPr eaLnBrk="1" fontAlgn="auto" hangingPunct="1">
              <a:spcAft>
                <a:spcPts val="0"/>
              </a:spcAft>
              <a:buFont typeface="Wingdings 2"/>
              <a:buNone/>
              <a:defRPr/>
            </a:pPr>
            <a:r>
              <a:rPr lang="cs-CZ" sz="2400" dirty="0"/>
              <a:t>31.  10.  2017</a:t>
            </a:r>
          </a:p>
          <a:p>
            <a:pPr eaLnBrk="1" fontAlgn="auto" hangingPunct="1">
              <a:spcAft>
                <a:spcPts val="0"/>
              </a:spcAft>
              <a:buFont typeface="Wingdings 2"/>
              <a:buNone/>
              <a:defRPr/>
            </a:pPr>
            <a:endParaRPr lang="cs-CZ" sz="2400"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48D739-305A-40FD-930D-C63C03022478}"/>
              </a:ext>
            </a:extLst>
          </p:cNvPr>
          <p:cNvSpPr>
            <a:spLocks noGrp="1"/>
          </p:cNvSpPr>
          <p:nvPr>
            <p:ph type="title"/>
          </p:nvPr>
        </p:nvSpPr>
        <p:spPr/>
        <p:txBody>
          <a:bodyPr/>
          <a:lstStyle/>
          <a:p>
            <a:r>
              <a:rPr lang="cs-CZ" dirty="0"/>
              <a:t>Rozhodovací procesy</a:t>
            </a:r>
          </a:p>
        </p:txBody>
      </p:sp>
      <p:sp>
        <p:nvSpPr>
          <p:cNvPr id="3" name="Zástupný symbol pro obsah 2">
            <a:extLst>
              <a:ext uri="{FF2B5EF4-FFF2-40B4-BE49-F238E27FC236}">
                <a16:creationId xmlns:a16="http://schemas.microsoft.com/office/drawing/2014/main" id="{D97FC187-33B4-4FDF-9160-7A1282DDB8F7}"/>
              </a:ext>
            </a:extLst>
          </p:cNvPr>
          <p:cNvSpPr>
            <a:spLocks noGrp="1"/>
          </p:cNvSpPr>
          <p:nvPr>
            <p:ph idx="1"/>
          </p:nvPr>
        </p:nvSpPr>
        <p:spPr/>
        <p:txBody>
          <a:bodyPr/>
          <a:lstStyle/>
          <a:p>
            <a:r>
              <a:rPr lang="cs-CZ" dirty="0"/>
              <a:t>Rozhodnutí je nenáhodný výběr z nejméně dvou variant</a:t>
            </a:r>
          </a:p>
          <a:p>
            <a:r>
              <a:rPr lang="cs-CZ" dirty="0"/>
              <a:t>Rozhodování probíhá neustále, jeho předmětem je v podstatě nekonečně mnoho věcí</a:t>
            </a:r>
          </a:p>
          <a:p>
            <a:r>
              <a:rPr lang="cs-CZ" dirty="0"/>
              <a:t>Rozhodování</a:t>
            </a:r>
          </a:p>
          <a:p>
            <a:pPr lvl="1"/>
            <a:r>
              <a:rPr lang="cs-CZ" dirty="0"/>
              <a:t>individuální x normativní</a:t>
            </a:r>
          </a:p>
          <a:p>
            <a:pPr lvl="1"/>
            <a:r>
              <a:rPr lang="cs-CZ" dirty="0"/>
              <a:t>volné x vázané</a:t>
            </a:r>
          </a:p>
        </p:txBody>
      </p:sp>
    </p:spTree>
    <p:extLst>
      <p:ext uri="{BB962C8B-B14F-4D97-AF65-F5344CB8AC3E}">
        <p14:creationId xmlns:p14="http://schemas.microsoft.com/office/powerpoint/2010/main" val="33441267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a:solidFill>
                  <a:schemeClr val="tx2">
                    <a:satMod val="130000"/>
                  </a:schemeClr>
                </a:solidFill>
              </a:rPr>
              <a:t>Právní formy realizace</a:t>
            </a:r>
          </a:p>
        </p:txBody>
      </p:sp>
      <p:sp>
        <p:nvSpPr>
          <p:cNvPr id="15363" name="Zástupný symbol pro obsah 2"/>
          <p:cNvSpPr>
            <a:spLocks noGrp="1"/>
          </p:cNvSpPr>
          <p:nvPr>
            <p:ph idx="1"/>
          </p:nvPr>
        </p:nvSpPr>
        <p:spPr/>
        <p:txBody>
          <a:bodyPr/>
          <a:lstStyle/>
          <a:p>
            <a:pPr eaLnBrk="1" hangingPunct="1"/>
            <a:r>
              <a:rPr lang="cs-CZ" dirty="0"/>
              <a:t>Správní akty</a:t>
            </a:r>
          </a:p>
          <a:p>
            <a:pPr eaLnBrk="1" hangingPunct="1"/>
            <a:r>
              <a:rPr lang="cs-CZ" dirty="0"/>
              <a:t>Veřejnoprávní smlouvy</a:t>
            </a:r>
          </a:p>
          <a:p>
            <a:pPr eaLnBrk="1" hangingPunct="1"/>
            <a:r>
              <a:rPr lang="cs-CZ" dirty="0"/>
              <a:t>Faktické úkony s přímými právními důsledky</a:t>
            </a:r>
          </a:p>
          <a:p>
            <a:pPr lvl="1" eaLnBrk="1" hangingPunct="1"/>
            <a:endParaRPr lang="cs-CZ" dirty="0"/>
          </a:p>
        </p:txBody>
      </p:sp>
      <p:pic>
        <p:nvPicPr>
          <p:cNvPr id="15364" name="Obrázek 3" descr="Public Administration.jpg"/>
          <p:cNvPicPr>
            <a:picLocks noChangeAspect="1"/>
          </p:cNvPicPr>
          <p:nvPr/>
        </p:nvPicPr>
        <p:blipFill>
          <a:blip r:embed="rId2" cstate="print"/>
          <a:srcRect/>
          <a:stretch>
            <a:fillRect/>
          </a:stretch>
        </p:blipFill>
        <p:spPr bwMode="auto">
          <a:xfrm>
            <a:off x="5651500" y="3284538"/>
            <a:ext cx="2989263" cy="3028950"/>
          </a:xfrm>
          <a:prstGeom prst="rect">
            <a:avLst/>
          </a:prstGeom>
          <a:noFill/>
          <a:ln w="9525">
            <a:noFill/>
            <a:miter lim="800000"/>
            <a:headEnd/>
            <a:tailEnd/>
          </a:ln>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Approved razítko.jpg"/>
          <p:cNvPicPr>
            <a:picLocks noChangeAspect="1"/>
          </p:cNvPicPr>
          <p:nvPr/>
        </p:nvPicPr>
        <p:blipFill>
          <a:blip r:embed="rId2" cstate="print">
            <a:lum bright="70000" contrast="-70000"/>
          </a:blip>
          <a:stretch>
            <a:fillRect/>
          </a:stretch>
        </p:blipFill>
        <p:spPr>
          <a:xfrm>
            <a:off x="6768059" y="0"/>
            <a:ext cx="2375941" cy="2413869"/>
          </a:xfrm>
          <a:prstGeom prst="rect">
            <a:avLst/>
          </a:prstGeom>
          <a:effectLst>
            <a:outerShdw dist="50800" sx="1000" sy="1000" algn="ctr" rotWithShape="0">
              <a:srgbClr val="000000"/>
            </a:outerShdw>
          </a:effectLst>
        </p:spPr>
      </p:pic>
      <p:sp>
        <p:nvSpPr>
          <p:cNvPr id="2" name="Nadpis 1"/>
          <p:cNvSpPr>
            <a:spLocks noGrp="1"/>
          </p:cNvSpPr>
          <p:nvPr>
            <p:ph type="title"/>
          </p:nvPr>
        </p:nvSpPr>
        <p:spPr/>
        <p:txBody>
          <a:bodyPr/>
          <a:lstStyle/>
          <a:p>
            <a:pPr eaLnBrk="1" fontAlgn="auto" hangingPunct="1">
              <a:spcAft>
                <a:spcPts val="0"/>
              </a:spcAft>
              <a:defRPr/>
            </a:pPr>
            <a:r>
              <a:rPr lang="cs-CZ" dirty="0">
                <a:solidFill>
                  <a:schemeClr val="tx2">
                    <a:satMod val="130000"/>
                  </a:schemeClr>
                </a:solidFill>
              </a:rPr>
              <a:t>Správní akty</a:t>
            </a:r>
          </a:p>
        </p:txBody>
      </p:sp>
      <p:sp>
        <p:nvSpPr>
          <p:cNvPr id="16388" name="Zástupný symbol pro obsah 2"/>
          <p:cNvSpPr>
            <a:spLocks noGrp="1"/>
          </p:cNvSpPr>
          <p:nvPr>
            <p:ph idx="1"/>
          </p:nvPr>
        </p:nvSpPr>
        <p:spPr/>
        <p:txBody>
          <a:bodyPr/>
          <a:lstStyle/>
          <a:p>
            <a:pPr eaLnBrk="1" hangingPunct="1">
              <a:buNone/>
            </a:pPr>
            <a:r>
              <a:rPr lang="cs-CZ" dirty="0"/>
              <a:t>= jednostranné úkony</a:t>
            </a:r>
            <a:br>
              <a:rPr lang="cs-CZ" dirty="0"/>
            </a:br>
            <a:r>
              <a:rPr lang="cs-CZ" dirty="0"/>
              <a:t>vydávané orgány veřejné správy, </a:t>
            </a:r>
            <a:br>
              <a:rPr lang="cs-CZ" dirty="0"/>
            </a:br>
            <a:r>
              <a:rPr lang="cs-CZ" dirty="0"/>
              <a:t>které mají význam pro adresáty</a:t>
            </a:r>
          </a:p>
          <a:p>
            <a:pPr eaLnBrk="1" hangingPunct="1"/>
            <a:r>
              <a:rPr lang="cs-CZ" dirty="0"/>
              <a:t>Individuální x normativní</a:t>
            </a:r>
          </a:p>
          <a:p>
            <a:pPr eaLnBrk="1" hangingPunct="1"/>
            <a:r>
              <a:rPr lang="cs-CZ" dirty="0"/>
              <a:t>Interní (vnitřní) x externí (vnější)</a:t>
            </a:r>
          </a:p>
          <a:p>
            <a:pPr eaLnBrk="1" hangingPunct="1"/>
            <a:r>
              <a:rPr lang="cs-CZ" dirty="0"/>
              <a:t>Dále bude věnována pozornost jen </a:t>
            </a:r>
            <a:r>
              <a:rPr lang="cs-CZ" b="1" dirty="0"/>
              <a:t>správním aktům vnějším</a:t>
            </a:r>
            <a:r>
              <a:rPr lang="cs-CZ" dirty="0"/>
              <a:t>, a to nebude-li výslovně stanoveno jinak</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a:solidFill>
                  <a:schemeClr val="tx2">
                    <a:satMod val="130000"/>
                  </a:schemeClr>
                </a:solidFill>
              </a:rPr>
              <a:t>Správní akty</a:t>
            </a:r>
          </a:p>
        </p:txBody>
      </p:sp>
      <p:sp>
        <p:nvSpPr>
          <p:cNvPr id="16388" name="Zástupný symbol pro obsah 2"/>
          <p:cNvSpPr>
            <a:spLocks noGrp="1"/>
          </p:cNvSpPr>
          <p:nvPr>
            <p:ph idx="1"/>
          </p:nvPr>
        </p:nvSpPr>
        <p:spPr/>
        <p:txBody>
          <a:bodyPr/>
          <a:lstStyle/>
          <a:p>
            <a:pPr eaLnBrk="1" hangingPunct="1"/>
            <a:r>
              <a:rPr lang="cs-CZ" b="1" dirty="0"/>
              <a:t>Individuální</a:t>
            </a:r>
            <a:r>
              <a:rPr lang="cs-CZ" dirty="0"/>
              <a:t> – ISA (zvláštní předpisy a správní řád)</a:t>
            </a:r>
          </a:p>
          <a:p>
            <a:pPr eaLnBrk="1" hangingPunct="1"/>
            <a:r>
              <a:rPr lang="cs-CZ" b="1" dirty="0"/>
              <a:t>Normativní</a:t>
            </a:r>
            <a:r>
              <a:rPr lang="cs-CZ" dirty="0"/>
              <a:t> – NSA (zvláštní předpisy, zejm. Z o obcích, krajích, hl. m. Praze, ZVŠ...)</a:t>
            </a:r>
          </a:p>
          <a:p>
            <a:pPr eaLnBrk="1" hangingPunct="1"/>
            <a:r>
              <a:rPr lang="cs-CZ" b="1" dirty="0"/>
              <a:t>Smíšené</a:t>
            </a:r>
            <a:r>
              <a:rPr lang="cs-CZ" dirty="0"/>
              <a:t> – OOP (</a:t>
            </a:r>
            <a:r>
              <a:rPr lang="cs-CZ" dirty="0" err="1"/>
              <a:t>SprŘ</a:t>
            </a:r>
            <a:r>
              <a:rPr lang="cs-CZ" dirty="0"/>
              <a:t> &amp; zvláštní úprava)</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a:solidFill>
                  <a:schemeClr val="tx2">
                    <a:satMod val="130000"/>
                  </a:schemeClr>
                </a:solidFill>
              </a:rPr>
              <a:t>Individuální správní akt (ISA)</a:t>
            </a:r>
          </a:p>
        </p:txBody>
      </p:sp>
      <p:sp>
        <p:nvSpPr>
          <p:cNvPr id="16388" name="Zástupný symbol pro obsah 2"/>
          <p:cNvSpPr>
            <a:spLocks noGrp="1"/>
          </p:cNvSpPr>
          <p:nvPr>
            <p:ph idx="1"/>
          </p:nvPr>
        </p:nvSpPr>
        <p:spPr>
          <a:xfrm>
            <a:off x="1259632" y="1447800"/>
            <a:ext cx="7674818" cy="4800600"/>
          </a:xfrm>
        </p:spPr>
        <p:txBody>
          <a:bodyPr/>
          <a:lstStyle/>
          <a:p>
            <a:pPr eaLnBrk="1" hangingPunct="1">
              <a:buNone/>
            </a:pPr>
            <a:r>
              <a:rPr lang="cs-CZ" sz="2400" dirty="0"/>
              <a:t>= jednostranný akt vydaný orgánem veřejné správy, který </a:t>
            </a:r>
          </a:p>
          <a:p>
            <a:pPr marL="539750" indent="-457200" eaLnBrk="1" hangingPunct="1">
              <a:buAutoNum type="alphaLcParenR"/>
            </a:pPr>
            <a:r>
              <a:rPr lang="cs-CZ" sz="2400" dirty="0"/>
              <a:t>závazně stanovuje práva či povinnosti </a:t>
            </a:r>
            <a:r>
              <a:rPr lang="cs-CZ" sz="2400" u="sng" dirty="0"/>
              <a:t>individuálně</a:t>
            </a:r>
            <a:r>
              <a:rPr lang="cs-CZ" sz="2400" dirty="0"/>
              <a:t> určenému (konkrétnímu) adresátovi veřejnosprávního působení, tj. FO nebo PO (konstitutivní ISA), nebo závazně určuje,  zda určitá práva či povinnosti existují či nikoli (deklaratorní ISA) – </a:t>
            </a:r>
            <a:r>
              <a:rPr lang="cs-CZ" sz="2400" b="1" dirty="0"/>
              <a:t>rozhodnutí</a:t>
            </a:r>
          </a:p>
          <a:p>
            <a:pPr marL="539750" indent="-457200" eaLnBrk="1" hangingPunct="1">
              <a:buAutoNum type="alphaLcParenR"/>
            </a:pPr>
            <a:r>
              <a:rPr lang="cs-CZ" sz="2400" dirty="0"/>
              <a:t>má právní význam pro </a:t>
            </a:r>
            <a:r>
              <a:rPr lang="cs-CZ" sz="2400" u="sng" dirty="0"/>
              <a:t>individuálně</a:t>
            </a:r>
            <a:r>
              <a:rPr lang="cs-CZ" sz="2400" dirty="0"/>
              <a:t> určeného adresáta, ale nestanovuje mu práva nebo povinnosti (resp. nedeklaruje, že je má či nemá) – </a:t>
            </a:r>
            <a:r>
              <a:rPr lang="cs-CZ" sz="2400" b="1" dirty="0"/>
              <a:t>jiný správní úkon</a:t>
            </a:r>
          </a:p>
          <a:p>
            <a:pPr eaLnBrk="1" hangingPunct="1"/>
            <a:r>
              <a:rPr lang="cs-CZ" sz="2400" dirty="0"/>
              <a:t>někteří autoři (UK, UPOL) označují ISA jen jako správní akt</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C4956C-48C0-46AA-9F62-68B85F5ADCB2}"/>
              </a:ext>
            </a:extLst>
          </p:cNvPr>
          <p:cNvSpPr>
            <a:spLocks noGrp="1"/>
          </p:cNvSpPr>
          <p:nvPr>
            <p:ph type="title"/>
          </p:nvPr>
        </p:nvSpPr>
        <p:spPr/>
        <p:txBody>
          <a:bodyPr/>
          <a:lstStyle/>
          <a:p>
            <a:r>
              <a:rPr lang="cs-CZ" dirty="0"/>
              <a:t>Správní rozhodnutí</a:t>
            </a:r>
          </a:p>
        </p:txBody>
      </p:sp>
      <p:sp>
        <p:nvSpPr>
          <p:cNvPr id="3" name="Zástupný symbol pro obsah 2">
            <a:extLst>
              <a:ext uri="{FF2B5EF4-FFF2-40B4-BE49-F238E27FC236}">
                <a16:creationId xmlns:a16="http://schemas.microsoft.com/office/drawing/2014/main" id="{9F644D05-CE19-47B6-A3CB-89C8FED2147F}"/>
              </a:ext>
            </a:extLst>
          </p:cNvPr>
          <p:cNvSpPr>
            <a:spLocks noGrp="1"/>
          </p:cNvSpPr>
          <p:nvPr>
            <p:ph idx="1"/>
          </p:nvPr>
        </p:nvSpPr>
        <p:spPr/>
        <p:txBody>
          <a:bodyPr/>
          <a:lstStyle/>
          <a:p>
            <a:r>
              <a:rPr lang="cs-CZ" dirty="0"/>
              <a:t>Je výsledkem správního řízení</a:t>
            </a:r>
          </a:p>
          <a:p>
            <a:r>
              <a:rPr lang="cs-CZ" dirty="0"/>
              <a:t>Vydává ho zákonem k tomu zmocněný správní orgán</a:t>
            </a:r>
          </a:p>
          <a:p>
            <a:r>
              <a:rPr lang="cs-CZ" dirty="0"/>
              <a:t>Stanovuje práva / povinnosti adresátovi (účastníkovi správního řízení) anebo závazně určuje, že práva / povinnosti existují či nikoli</a:t>
            </a:r>
          </a:p>
        </p:txBody>
      </p:sp>
    </p:spTree>
    <p:extLst>
      <p:ext uri="{BB962C8B-B14F-4D97-AF65-F5344CB8AC3E}">
        <p14:creationId xmlns:p14="http://schemas.microsoft.com/office/powerpoint/2010/main" val="1942143909"/>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35100" y="0"/>
            <a:ext cx="7499350" cy="980728"/>
          </a:xfrm>
        </p:spPr>
        <p:txBody>
          <a:bodyPr>
            <a:noAutofit/>
          </a:bodyPr>
          <a:lstStyle/>
          <a:p>
            <a:pPr algn="r"/>
            <a:r>
              <a:rPr lang="cs-CZ" sz="1400" dirty="0"/>
              <a:t>BRNĚNSKÁ UNIVERZITA</a:t>
            </a:r>
            <a:br>
              <a:rPr lang="cs-CZ" sz="1400" dirty="0"/>
            </a:br>
            <a:r>
              <a:rPr lang="cs-CZ" sz="1400" dirty="0"/>
              <a:t>SPRÁVNÍ FAKULTA</a:t>
            </a:r>
            <a:br>
              <a:rPr lang="cs-CZ" sz="1400" dirty="0"/>
            </a:br>
            <a:r>
              <a:rPr lang="cs-CZ" sz="1400" dirty="0"/>
              <a:t>Česká 1, 602 00 Brno</a:t>
            </a:r>
          </a:p>
        </p:txBody>
      </p:sp>
      <p:sp>
        <p:nvSpPr>
          <p:cNvPr id="3" name="Zástupný symbol pro obsah 2"/>
          <p:cNvSpPr>
            <a:spLocks noGrp="1"/>
          </p:cNvSpPr>
          <p:nvPr>
            <p:ph idx="1"/>
          </p:nvPr>
        </p:nvSpPr>
        <p:spPr>
          <a:xfrm>
            <a:off x="1115616" y="908720"/>
            <a:ext cx="8028384" cy="5949280"/>
          </a:xfrm>
        </p:spPr>
        <p:txBody>
          <a:bodyPr/>
          <a:lstStyle/>
          <a:p>
            <a:pPr marL="6003925" indent="-7938">
              <a:spcBef>
                <a:spcPts val="0"/>
              </a:spcBef>
              <a:buNone/>
            </a:pPr>
            <a:r>
              <a:rPr lang="cs-CZ" sz="1400" dirty="0"/>
              <a:t>Petr Neúspěšný</a:t>
            </a:r>
          </a:p>
          <a:p>
            <a:pPr marL="6003925" indent="-7938">
              <a:spcBef>
                <a:spcPts val="0"/>
              </a:spcBef>
              <a:buNone/>
            </a:pPr>
            <a:r>
              <a:rPr lang="cs-CZ" sz="1400" dirty="0"/>
              <a:t>Horní Dolní 10</a:t>
            </a:r>
          </a:p>
          <a:p>
            <a:pPr marL="6003925" indent="-7938">
              <a:spcBef>
                <a:spcPts val="0"/>
              </a:spcBef>
              <a:buNone/>
            </a:pPr>
            <a:r>
              <a:rPr lang="cs-CZ" sz="1400" dirty="0"/>
              <a:t>123 45</a:t>
            </a:r>
          </a:p>
          <a:p>
            <a:pPr marL="6003925" indent="-7938">
              <a:spcBef>
                <a:spcPts val="0"/>
              </a:spcBef>
              <a:buNone/>
            </a:pPr>
            <a:r>
              <a:rPr lang="cs-CZ" sz="1400" dirty="0"/>
              <a:t> </a:t>
            </a:r>
          </a:p>
          <a:p>
            <a:pPr marL="6003925" indent="-7938">
              <a:spcBef>
                <a:spcPts val="0"/>
              </a:spcBef>
              <a:buNone/>
            </a:pPr>
            <a:r>
              <a:rPr lang="cs-CZ" sz="1400" dirty="0"/>
              <a:t>V Brně dne 6. 10. 2014</a:t>
            </a:r>
          </a:p>
          <a:p>
            <a:pPr marL="6003925" indent="-7938">
              <a:spcBef>
                <a:spcPts val="0"/>
              </a:spcBef>
              <a:buNone/>
            </a:pPr>
            <a:r>
              <a:rPr lang="cs-CZ" sz="1400" dirty="0" err="1"/>
              <a:t>Č.j</a:t>
            </a:r>
            <a:r>
              <a:rPr lang="cs-CZ" sz="1400" dirty="0"/>
              <a:t>. 2014/1203/</a:t>
            </a:r>
            <a:r>
              <a:rPr lang="cs-CZ" sz="1400" dirty="0" err="1"/>
              <a:t>Prij</a:t>
            </a:r>
            <a:r>
              <a:rPr lang="cs-CZ" sz="1400" dirty="0"/>
              <a:t>-</a:t>
            </a:r>
            <a:r>
              <a:rPr lang="cs-CZ" sz="1400" dirty="0" err="1"/>
              <a:t>SprF</a:t>
            </a:r>
            <a:endParaRPr lang="cs-CZ" sz="1400" dirty="0"/>
          </a:p>
          <a:p>
            <a:pPr marL="7938" indent="261938" algn="ctr">
              <a:spcBef>
                <a:spcPts val="0"/>
              </a:spcBef>
              <a:buNone/>
            </a:pPr>
            <a:r>
              <a:rPr lang="cs-CZ" sz="1400" b="1" u="sng" dirty="0"/>
              <a:t>Rozhodnutí o nepřijetí ke studiu</a:t>
            </a:r>
            <a:endParaRPr lang="cs-CZ" sz="1400" dirty="0"/>
          </a:p>
          <a:p>
            <a:pPr marL="7938" indent="261938">
              <a:spcBef>
                <a:spcPts val="0"/>
              </a:spcBef>
              <a:buNone/>
            </a:pPr>
            <a:r>
              <a:rPr lang="cs-CZ" sz="1400" dirty="0"/>
              <a:t>Petr Neúspěšný, nar. 2. 3. 1998, trvale bytem v Horní Dolní 10, se nepřijímá ke studiu ve studijním programu Správní právo a správní věda studijním oboru Veřejná správa.</a:t>
            </a:r>
          </a:p>
          <a:p>
            <a:pPr marL="7938" indent="261938" algn="ctr">
              <a:spcBef>
                <a:spcPts val="0"/>
              </a:spcBef>
              <a:buNone/>
            </a:pPr>
            <a:r>
              <a:rPr lang="cs-CZ" sz="1400" b="1" dirty="0"/>
              <a:t>Odůvodnění</a:t>
            </a:r>
            <a:endParaRPr lang="cs-CZ" sz="1400" dirty="0"/>
          </a:p>
          <a:p>
            <a:pPr marL="7938" indent="261938">
              <a:spcBef>
                <a:spcPts val="0"/>
              </a:spcBef>
              <a:buNone/>
            </a:pPr>
            <a:r>
              <a:rPr lang="cs-CZ" sz="1400" dirty="0"/>
              <a:t>Dne 1. 6. 2014 se účastník zúčastnil přijímací zkoušky k výše nadepsanému studiu. V testu studijních předpokladů uspěl s percentilem 80, v oborovém testu z práva uspěl se ziskem 40 bodů. Tím se umístil na 193. – 197. místě.</a:t>
            </a:r>
          </a:p>
          <a:p>
            <a:pPr marL="7938" indent="261938">
              <a:spcBef>
                <a:spcPts val="0"/>
              </a:spcBef>
              <a:buNone/>
            </a:pPr>
            <a:r>
              <a:rPr lang="cs-CZ" sz="1400" dirty="0"/>
              <a:t>V řádně vyhlášených podmínkách přijímacího řízení pro rok 2012 bylo stanoveno, že ke studiu budou přijati uchazeči, kteří splní podmínky přijímací zkoušky a zároveň se umístí nejhůře na 200. místě. Pořadí, na jehož základě bude splnění druhé podmínky posuzováno, bude sestaveno součtem percentilu z testu studijních předpokladů (TSP) a součtem bodového zisku z oborového testu (OT). Pro splnění podmínek přijímací zkoušky bude nutné, aby uchazeč dosáhl v TSP percentilu vyššího nebo rovného 60, a zároveň minimálně 50 bodů OT. </a:t>
            </a:r>
          </a:p>
          <a:p>
            <a:pPr marL="7938" indent="261938">
              <a:spcBef>
                <a:spcPts val="0"/>
              </a:spcBef>
              <a:buNone/>
            </a:pPr>
            <a:r>
              <a:rPr lang="cs-CZ" sz="1400" dirty="0"/>
              <a:t>Vzhledem k tomu, že účastník získal méně než 50 bodů v oborovém testu, nesplnil podmínku přijímacího řízení.</a:t>
            </a:r>
          </a:p>
          <a:p>
            <a:pPr marL="7938" indent="261938" algn="ctr">
              <a:spcBef>
                <a:spcPts val="0"/>
              </a:spcBef>
              <a:buNone/>
            </a:pPr>
            <a:r>
              <a:rPr lang="cs-CZ" sz="1400" b="1" dirty="0"/>
              <a:t>Poučení</a:t>
            </a:r>
            <a:endParaRPr lang="cs-CZ" sz="1400" dirty="0"/>
          </a:p>
          <a:p>
            <a:pPr marL="7938" indent="261938">
              <a:spcBef>
                <a:spcPts val="0"/>
              </a:spcBef>
              <a:buNone/>
            </a:pPr>
            <a:r>
              <a:rPr lang="cs-CZ" sz="1400" dirty="0"/>
              <a:t>Proti tomu rozhodnutí se lze odvolat, a to do 30 dní jeho doručení. Odvolání se podává u děkana, odvolacím orgánem je rektor.</a:t>
            </a:r>
          </a:p>
          <a:p>
            <a:pPr marL="4745038" indent="-7938">
              <a:spcBef>
                <a:spcPts val="0"/>
              </a:spcBef>
              <a:buNone/>
            </a:pPr>
            <a:r>
              <a:rPr lang="cs-CZ" sz="1400" b="1" dirty="0"/>
              <a:t>	</a:t>
            </a:r>
            <a:r>
              <a:rPr lang="cs-CZ" sz="1400" i="1" dirty="0"/>
              <a:t>Snaživý</a:t>
            </a:r>
            <a:endParaRPr lang="cs-CZ" sz="1400" dirty="0"/>
          </a:p>
          <a:p>
            <a:pPr marL="4745038" indent="-7938">
              <a:spcBef>
                <a:spcPts val="0"/>
              </a:spcBef>
              <a:buNone/>
            </a:pPr>
            <a:r>
              <a:rPr lang="cs-CZ" sz="1400" dirty="0"/>
              <a:t>Prof. JUDr. MUDr. Ing. Snaživý, CSc., MBA</a:t>
            </a:r>
          </a:p>
          <a:p>
            <a:pPr marL="4745038" indent="-7938">
              <a:spcBef>
                <a:spcPts val="0"/>
              </a:spcBef>
              <a:buNone/>
            </a:pPr>
            <a:r>
              <a:rPr lang="cs-CZ" sz="1400" dirty="0"/>
              <a:t>Děkan</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Approved razítko.jpg"/>
          <p:cNvPicPr>
            <a:picLocks noChangeAspect="1"/>
          </p:cNvPicPr>
          <p:nvPr/>
        </p:nvPicPr>
        <p:blipFill>
          <a:blip r:embed="rId2" cstate="print">
            <a:lum bright="70000" contrast="-70000"/>
          </a:blip>
          <a:stretch>
            <a:fillRect/>
          </a:stretch>
        </p:blipFill>
        <p:spPr>
          <a:xfrm>
            <a:off x="4643438" y="404813"/>
            <a:ext cx="4176712" cy="4243387"/>
          </a:xfrm>
          <a:prstGeom prst="rect">
            <a:avLst/>
          </a:prstGeom>
          <a:effectLst>
            <a:outerShdw dist="50800" sx="1000" sy="1000" algn="ctr" rotWithShape="0">
              <a:srgbClr val="000000"/>
            </a:outerShdw>
          </a:effectLst>
        </p:spPr>
      </p:pic>
      <p:sp>
        <p:nvSpPr>
          <p:cNvPr id="2" name="Nadpis 1"/>
          <p:cNvSpPr>
            <a:spLocks noGrp="1"/>
          </p:cNvSpPr>
          <p:nvPr>
            <p:ph type="title"/>
          </p:nvPr>
        </p:nvSpPr>
        <p:spPr/>
        <p:txBody>
          <a:bodyPr>
            <a:normAutofit/>
          </a:bodyPr>
          <a:lstStyle/>
          <a:p>
            <a:pPr eaLnBrk="1" fontAlgn="auto" hangingPunct="1">
              <a:spcAft>
                <a:spcPts val="0"/>
              </a:spcAft>
              <a:defRPr/>
            </a:pPr>
            <a:r>
              <a:rPr lang="cs-CZ" dirty="0">
                <a:solidFill>
                  <a:schemeClr val="tx2">
                    <a:satMod val="130000"/>
                  </a:schemeClr>
                </a:solidFill>
              </a:rPr>
              <a:t>Náležitosti rozhodnutí</a:t>
            </a:r>
          </a:p>
        </p:txBody>
      </p:sp>
      <p:sp>
        <p:nvSpPr>
          <p:cNvPr id="3" name="Zástupný symbol pro obsah 2"/>
          <p:cNvSpPr>
            <a:spLocks noGrp="1"/>
          </p:cNvSpPr>
          <p:nvPr>
            <p:ph idx="1"/>
          </p:nvPr>
        </p:nvSpPr>
        <p:spPr/>
        <p:txBody>
          <a:bodyPr>
            <a:normAutofit fontScale="47500" lnSpcReduction="20000"/>
          </a:bodyPr>
          <a:lstStyle/>
          <a:p>
            <a:pPr marL="365760" indent="-283464" eaLnBrk="1" fontAlgn="auto" hangingPunct="1">
              <a:spcAft>
                <a:spcPts val="0"/>
              </a:spcAft>
              <a:buFont typeface="Wingdings 2" pitchFamily="18" charset="2"/>
              <a:buNone/>
              <a:defRPr/>
            </a:pPr>
            <a:r>
              <a:rPr lang="cs-CZ" sz="5100" b="1" dirty="0"/>
              <a:t>Formální (§ 69 </a:t>
            </a:r>
            <a:r>
              <a:rPr lang="cs-CZ" sz="5100" b="1" dirty="0" err="1"/>
              <a:t>SprŘ</a:t>
            </a:r>
            <a:r>
              <a:rPr lang="cs-CZ" sz="5100" b="1" dirty="0"/>
              <a:t>)</a:t>
            </a:r>
          </a:p>
          <a:p>
            <a:pPr marL="640398" lvl="1" indent="-283464" eaLnBrk="1" fontAlgn="auto" hangingPunct="1">
              <a:spcAft>
                <a:spcPts val="0"/>
              </a:spcAft>
              <a:buFont typeface="Wingdings 2"/>
              <a:buChar char=""/>
              <a:defRPr/>
            </a:pPr>
            <a:r>
              <a:rPr lang="cs-CZ" sz="3800" dirty="0"/>
              <a:t>Písemná forma</a:t>
            </a:r>
          </a:p>
          <a:p>
            <a:pPr marL="640398" lvl="1" indent="-283464" eaLnBrk="1" fontAlgn="auto" hangingPunct="1">
              <a:spcAft>
                <a:spcPts val="0"/>
              </a:spcAft>
              <a:buFont typeface="Wingdings 2"/>
              <a:buChar char=""/>
              <a:defRPr/>
            </a:pPr>
            <a:r>
              <a:rPr lang="cs-CZ" sz="3800" dirty="0"/>
              <a:t>Uvedení jmen a příjmení všech účastníků</a:t>
            </a:r>
          </a:p>
          <a:p>
            <a:pPr marL="640398" lvl="1" indent="-283464" eaLnBrk="1" fontAlgn="auto" hangingPunct="1">
              <a:spcAft>
                <a:spcPts val="0"/>
              </a:spcAft>
              <a:buFont typeface="Wingdings 2"/>
              <a:buChar char=""/>
              <a:defRPr/>
            </a:pPr>
            <a:r>
              <a:rPr lang="cs-CZ" sz="3800" dirty="0"/>
              <a:t>Označení „rozhodnutí” nebo jiné označení stanovené zákonem</a:t>
            </a:r>
          </a:p>
          <a:p>
            <a:pPr marL="640398" lvl="1" indent="-283464" eaLnBrk="1" fontAlgn="auto" hangingPunct="1">
              <a:spcAft>
                <a:spcPts val="0"/>
              </a:spcAft>
              <a:buFont typeface="Wingdings 2"/>
              <a:buChar char=""/>
              <a:defRPr/>
            </a:pPr>
            <a:r>
              <a:rPr lang="cs-CZ" sz="3800" dirty="0"/>
              <a:t>Označení správního orgánu, který rozhodnutí vydal</a:t>
            </a:r>
          </a:p>
          <a:p>
            <a:pPr marL="640398" lvl="1" indent="-283464" eaLnBrk="1" fontAlgn="auto" hangingPunct="1">
              <a:spcAft>
                <a:spcPts val="0"/>
              </a:spcAft>
              <a:buFont typeface="Wingdings 2"/>
              <a:buChar char=""/>
              <a:defRPr/>
            </a:pPr>
            <a:r>
              <a:rPr lang="cs-CZ" sz="3800" dirty="0"/>
              <a:t>Číslo jednací, datum vyhotovení</a:t>
            </a:r>
          </a:p>
          <a:p>
            <a:pPr marL="640398" lvl="1" indent="-283464" eaLnBrk="1" fontAlgn="auto" hangingPunct="1">
              <a:spcAft>
                <a:spcPts val="0"/>
              </a:spcAft>
              <a:buFont typeface="Wingdings 2"/>
              <a:buChar char=""/>
              <a:defRPr/>
            </a:pPr>
            <a:r>
              <a:rPr lang="cs-CZ" sz="3800" dirty="0"/>
              <a:t>Otisk úředního razítka</a:t>
            </a:r>
          </a:p>
          <a:p>
            <a:pPr marL="640398" lvl="1" indent="-283464" eaLnBrk="1" fontAlgn="auto" hangingPunct="1">
              <a:spcAft>
                <a:spcPts val="0"/>
              </a:spcAft>
              <a:buFont typeface="Wingdings 2"/>
              <a:buChar char=""/>
              <a:defRPr/>
            </a:pPr>
            <a:r>
              <a:rPr lang="cs-CZ" sz="3800" dirty="0"/>
              <a:t>Jméno, příjmení, funkce nebo služební číslo oprávněné úřední osoby</a:t>
            </a:r>
          </a:p>
          <a:p>
            <a:pPr marL="640398" lvl="1" indent="-283464" eaLnBrk="1" fontAlgn="auto" hangingPunct="1">
              <a:spcAft>
                <a:spcPts val="0"/>
              </a:spcAft>
              <a:buFont typeface="Wingdings 2"/>
              <a:buChar char=""/>
              <a:defRPr/>
            </a:pPr>
            <a:r>
              <a:rPr lang="cs-CZ" sz="3800" dirty="0"/>
              <a:t>Podpis oprávněné úřední osoby nebo doložka „vlastní rukou”, popř.  „v. r.”, u příjmení oprávněné úřední osoby doplněná o doložku „Za správnost vyhotovení:” s uvedením jména, příjmení a podpisu úřední osoby, která odpovídá za písemné vyhotovení rozhodnutí</a:t>
            </a:r>
            <a:endParaRPr lang="cs-CZ" sz="3800" b="1" dirty="0"/>
          </a:p>
          <a:p>
            <a:pPr marL="365760" indent="-283464" eaLnBrk="1" fontAlgn="auto" hangingPunct="1">
              <a:spcAft>
                <a:spcPts val="0"/>
              </a:spcAft>
              <a:buFont typeface="Wingdings 2" pitchFamily="18" charset="2"/>
              <a:buNone/>
              <a:defRPr/>
            </a:pPr>
            <a:r>
              <a:rPr lang="cs-CZ" sz="5100" b="1" dirty="0"/>
              <a:t>Obsahové</a:t>
            </a:r>
          </a:p>
          <a:p>
            <a:pPr marL="640398" lvl="1" indent="-283464" eaLnBrk="1" fontAlgn="auto" hangingPunct="1">
              <a:spcAft>
                <a:spcPts val="0"/>
              </a:spcAft>
              <a:buFont typeface="Wingdings 2"/>
              <a:buChar char=""/>
              <a:defRPr/>
            </a:pPr>
            <a:r>
              <a:rPr lang="cs-CZ" sz="3800" dirty="0"/>
              <a:t>Výroková část</a:t>
            </a:r>
          </a:p>
          <a:p>
            <a:pPr marL="640398" lvl="1" indent="-283464" eaLnBrk="1" fontAlgn="auto" hangingPunct="1">
              <a:spcAft>
                <a:spcPts val="0"/>
              </a:spcAft>
              <a:buFont typeface="Wingdings 2"/>
              <a:buChar char=""/>
              <a:defRPr/>
            </a:pPr>
            <a:r>
              <a:rPr lang="cs-CZ" sz="3800" dirty="0"/>
              <a:t>Odůvodnění</a:t>
            </a:r>
          </a:p>
          <a:p>
            <a:pPr marL="640398" lvl="1" indent="-283464" eaLnBrk="1" fontAlgn="auto" hangingPunct="1">
              <a:spcAft>
                <a:spcPts val="0"/>
              </a:spcAft>
              <a:buFont typeface="Wingdings 2"/>
              <a:buChar char=""/>
              <a:defRPr/>
            </a:pPr>
            <a:r>
              <a:rPr lang="cs-CZ" sz="3800" dirty="0"/>
              <a:t>Poučení</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Approved razítko.jpg"/>
          <p:cNvPicPr>
            <a:picLocks noChangeAspect="1"/>
          </p:cNvPicPr>
          <p:nvPr/>
        </p:nvPicPr>
        <p:blipFill>
          <a:blip r:embed="rId2" cstate="print">
            <a:lum bright="70000" contrast="-70000"/>
          </a:blip>
          <a:stretch>
            <a:fillRect/>
          </a:stretch>
        </p:blipFill>
        <p:spPr>
          <a:xfrm>
            <a:off x="4643438" y="404813"/>
            <a:ext cx="4176712" cy="4243387"/>
          </a:xfrm>
          <a:prstGeom prst="rect">
            <a:avLst/>
          </a:prstGeom>
          <a:effectLst>
            <a:outerShdw dist="50800" sx="1000" sy="1000" algn="ctr" rotWithShape="0">
              <a:srgbClr val="000000"/>
            </a:outerShdw>
          </a:effectLst>
        </p:spPr>
      </p:pic>
      <p:sp>
        <p:nvSpPr>
          <p:cNvPr id="2" name="Nadpis 1"/>
          <p:cNvSpPr>
            <a:spLocks noGrp="1"/>
          </p:cNvSpPr>
          <p:nvPr>
            <p:ph type="title"/>
          </p:nvPr>
        </p:nvSpPr>
        <p:spPr/>
        <p:txBody>
          <a:bodyPr/>
          <a:lstStyle/>
          <a:p>
            <a:pPr eaLnBrk="1" fontAlgn="auto" hangingPunct="1">
              <a:spcAft>
                <a:spcPts val="0"/>
              </a:spcAft>
              <a:defRPr/>
            </a:pPr>
            <a:r>
              <a:rPr lang="cs-CZ" dirty="0">
                <a:solidFill>
                  <a:schemeClr val="tx2">
                    <a:satMod val="130000"/>
                  </a:schemeClr>
                </a:solidFill>
              </a:rPr>
              <a:t>Výroková část 68/2 </a:t>
            </a:r>
            <a:r>
              <a:rPr lang="cs-CZ" dirty="0" err="1">
                <a:solidFill>
                  <a:schemeClr val="tx2">
                    <a:satMod val="130000"/>
                  </a:schemeClr>
                </a:solidFill>
              </a:rPr>
              <a:t>SprŘ</a:t>
            </a:r>
            <a:endParaRPr lang="cs-CZ" dirty="0">
              <a:solidFill>
                <a:schemeClr val="tx2">
                  <a:satMod val="130000"/>
                </a:schemeClr>
              </a:solidFill>
            </a:endParaRPr>
          </a:p>
        </p:txBody>
      </p:sp>
      <p:sp>
        <p:nvSpPr>
          <p:cNvPr id="3" name="Zástupný symbol pro obsah 2"/>
          <p:cNvSpPr>
            <a:spLocks noGrp="1"/>
          </p:cNvSpPr>
          <p:nvPr>
            <p:ph idx="1"/>
          </p:nvPr>
        </p:nvSpPr>
        <p:spPr>
          <a:xfrm>
            <a:off x="1115616" y="1268760"/>
            <a:ext cx="7920434" cy="5589240"/>
          </a:xfrm>
        </p:spPr>
        <p:txBody>
          <a:bodyPr>
            <a:normAutofit/>
          </a:bodyPr>
          <a:lstStyle/>
          <a:p>
            <a:pPr marL="365760" indent="-283464" eaLnBrk="1" fontAlgn="auto" hangingPunct="1">
              <a:spcAft>
                <a:spcPts val="0"/>
              </a:spcAft>
              <a:buFont typeface="Wingdings 2"/>
              <a:buChar char=""/>
              <a:defRPr/>
            </a:pPr>
            <a:r>
              <a:rPr lang="cs-CZ" sz="2400" dirty="0"/>
              <a:t>jeden či více výroků</a:t>
            </a:r>
          </a:p>
          <a:p>
            <a:pPr marL="365760" indent="-283464" eaLnBrk="1" fontAlgn="auto" hangingPunct="1">
              <a:spcAft>
                <a:spcPts val="0"/>
              </a:spcAft>
              <a:buFont typeface="Wingdings 2"/>
              <a:buChar char=""/>
              <a:defRPr/>
            </a:pPr>
            <a:r>
              <a:rPr lang="cs-CZ" sz="2400" dirty="0"/>
              <a:t>řešení otázky, která je předmětem řízení</a:t>
            </a:r>
          </a:p>
          <a:p>
            <a:pPr marL="365760" indent="-283464" eaLnBrk="1" fontAlgn="auto" hangingPunct="1">
              <a:spcAft>
                <a:spcPts val="0"/>
              </a:spcAft>
              <a:buFont typeface="Wingdings 2"/>
              <a:buChar char=""/>
              <a:defRPr/>
            </a:pPr>
            <a:r>
              <a:rPr lang="cs-CZ" sz="2400" dirty="0"/>
              <a:t>právní ustanovení, podle nichž bylo rozhodováno</a:t>
            </a:r>
          </a:p>
          <a:p>
            <a:pPr marL="365760" indent="-283464" eaLnBrk="1" fontAlgn="auto" hangingPunct="1">
              <a:spcAft>
                <a:spcPts val="0"/>
              </a:spcAft>
              <a:buFont typeface="Wingdings 2"/>
              <a:buChar char=""/>
              <a:defRPr/>
            </a:pPr>
            <a:r>
              <a:rPr lang="cs-CZ" sz="2400" dirty="0"/>
              <a:t>označení účastníků (FO jméno, příjmení, nar., trvalé bydliště, PO název a sídlo)</a:t>
            </a:r>
          </a:p>
          <a:p>
            <a:pPr marL="365760" indent="-283464" eaLnBrk="1" fontAlgn="auto" hangingPunct="1">
              <a:spcAft>
                <a:spcPts val="0"/>
              </a:spcAft>
              <a:buFont typeface="Wingdings 2"/>
              <a:buChar char=""/>
              <a:defRPr/>
            </a:pPr>
            <a:r>
              <a:rPr lang="cs-CZ" sz="2400" dirty="0"/>
              <a:t>lhůta ke splnění ukládané povinnosti, popřípadě též jiné údaje potřebné k jejímu řádnému splnění</a:t>
            </a:r>
          </a:p>
          <a:p>
            <a:pPr marL="365760" indent="-283464" eaLnBrk="1" fontAlgn="auto" hangingPunct="1">
              <a:spcAft>
                <a:spcPts val="0"/>
              </a:spcAft>
              <a:buFont typeface="Wingdings 2"/>
              <a:buChar char=""/>
              <a:defRPr/>
            </a:pPr>
            <a:r>
              <a:rPr lang="cs-CZ" sz="2400" dirty="0"/>
              <a:t>popř. výrok o vyloučení odkladného účinku odvolání (je-li vyloučen)</a:t>
            </a:r>
          </a:p>
          <a:p>
            <a:pPr marL="365760" indent="-283464" eaLnBrk="1" fontAlgn="auto" hangingPunct="1">
              <a:spcAft>
                <a:spcPts val="0"/>
              </a:spcAft>
              <a:buFont typeface="Wingdings 2"/>
              <a:buChar char=""/>
              <a:defRPr/>
            </a:pPr>
            <a:endParaRPr lang="cs-CZ" sz="2400" dirty="0"/>
          </a:p>
          <a:p>
            <a:pPr marL="82296" indent="0" eaLnBrk="1" fontAlgn="auto" hangingPunct="1">
              <a:spcAft>
                <a:spcPts val="0"/>
              </a:spcAft>
              <a:buNone/>
              <a:defRPr/>
            </a:pPr>
            <a:r>
              <a:rPr lang="cs-CZ" sz="2400" i="1" dirty="0"/>
              <a:t>Petr Neúspěšný, nar. 2. 3. 1998, trvale bytem v Horní Dolní 10, se nepřijímá ke studiu ve studijním programu Správní právo a správní věda studijním oboru Veřejná správa.</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Approved razítko.jpg"/>
          <p:cNvPicPr>
            <a:picLocks noChangeAspect="1"/>
          </p:cNvPicPr>
          <p:nvPr/>
        </p:nvPicPr>
        <p:blipFill>
          <a:blip r:embed="rId2" cstate="print">
            <a:lum bright="70000" contrast="-70000"/>
          </a:blip>
          <a:stretch>
            <a:fillRect/>
          </a:stretch>
        </p:blipFill>
        <p:spPr>
          <a:xfrm>
            <a:off x="4643438" y="404813"/>
            <a:ext cx="4176712" cy="4243387"/>
          </a:xfrm>
          <a:prstGeom prst="rect">
            <a:avLst/>
          </a:prstGeom>
          <a:effectLst>
            <a:outerShdw dist="50800" sx="1000" sy="1000" algn="ctr" rotWithShape="0">
              <a:srgbClr val="000000"/>
            </a:outerShdw>
          </a:effectLst>
        </p:spPr>
      </p:pic>
      <p:sp>
        <p:nvSpPr>
          <p:cNvPr id="2" name="Nadpis 1"/>
          <p:cNvSpPr>
            <a:spLocks noGrp="1"/>
          </p:cNvSpPr>
          <p:nvPr>
            <p:ph type="title"/>
          </p:nvPr>
        </p:nvSpPr>
        <p:spPr/>
        <p:txBody>
          <a:bodyPr/>
          <a:lstStyle/>
          <a:p>
            <a:pPr eaLnBrk="1" fontAlgn="auto" hangingPunct="1">
              <a:spcAft>
                <a:spcPts val="0"/>
              </a:spcAft>
              <a:defRPr/>
            </a:pPr>
            <a:r>
              <a:rPr lang="cs-CZ" dirty="0">
                <a:solidFill>
                  <a:schemeClr val="tx2">
                    <a:satMod val="130000"/>
                  </a:schemeClr>
                </a:solidFill>
              </a:rPr>
              <a:t>Odůvodnění 68/3 a 4 </a:t>
            </a:r>
            <a:r>
              <a:rPr lang="cs-CZ" dirty="0" err="1">
                <a:solidFill>
                  <a:schemeClr val="tx2">
                    <a:satMod val="130000"/>
                  </a:schemeClr>
                </a:solidFill>
              </a:rPr>
              <a:t>SprŘ</a:t>
            </a:r>
            <a:endParaRPr lang="cs-CZ" dirty="0">
              <a:solidFill>
                <a:schemeClr val="tx2">
                  <a:satMod val="130000"/>
                </a:schemeClr>
              </a:solidFill>
            </a:endParaRPr>
          </a:p>
        </p:txBody>
      </p:sp>
      <p:sp>
        <p:nvSpPr>
          <p:cNvPr id="3" name="Zástupný symbol pro obsah 2"/>
          <p:cNvSpPr>
            <a:spLocks noGrp="1"/>
          </p:cNvSpPr>
          <p:nvPr>
            <p:ph idx="1"/>
          </p:nvPr>
        </p:nvSpPr>
        <p:spPr>
          <a:xfrm>
            <a:off x="1115616" y="1268760"/>
            <a:ext cx="7920434" cy="5589240"/>
          </a:xfrm>
        </p:spPr>
        <p:txBody>
          <a:bodyPr>
            <a:normAutofit fontScale="85000" lnSpcReduction="20000"/>
          </a:bodyPr>
          <a:lstStyle/>
          <a:p>
            <a:pPr marL="640398" lvl="1" indent="-283464" eaLnBrk="1" fontAlgn="auto" hangingPunct="1">
              <a:spcAft>
                <a:spcPts val="0"/>
              </a:spcAft>
              <a:buFont typeface="Wingdings 2"/>
              <a:buChar char=""/>
              <a:defRPr/>
            </a:pPr>
            <a:r>
              <a:rPr lang="cs-CZ" sz="2400" dirty="0"/>
              <a:t>důvody výroku rozhodnutí, podklady pro jeho vydání, úvahy, kterými se správní orgán řídil při jejich hodnocení a při výkladu právních předpisů, a informace o tom, jak se správní orgán vypořádal s návrhy a námitkami účastníků a s jejich vyjádřením k podkladům rozhodnutí</a:t>
            </a:r>
          </a:p>
          <a:p>
            <a:pPr marL="640398" lvl="1" indent="-283464" eaLnBrk="1" fontAlgn="auto" hangingPunct="1">
              <a:spcAft>
                <a:spcPts val="0"/>
              </a:spcAft>
              <a:buFont typeface="Wingdings 2"/>
              <a:buChar char=""/>
              <a:defRPr/>
            </a:pPr>
            <a:r>
              <a:rPr lang="cs-CZ" sz="2400" dirty="0"/>
              <a:t>popř. konstatování, že všem účastníkům bylo v plném rozsahu vyhověno</a:t>
            </a:r>
          </a:p>
          <a:p>
            <a:pPr marL="640398" lvl="1" indent="-283464" eaLnBrk="1" fontAlgn="auto" hangingPunct="1">
              <a:spcAft>
                <a:spcPts val="0"/>
              </a:spcAft>
              <a:buFont typeface="Wingdings 2"/>
              <a:buChar char=""/>
              <a:defRPr/>
            </a:pPr>
            <a:endParaRPr lang="cs-CZ" sz="2400" dirty="0"/>
          </a:p>
          <a:p>
            <a:pPr marL="356934" lvl="1" indent="0" eaLnBrk="1" fontAlgn="auto" hangingPunct="1">
              <a:spcAft>
                <a:spcPts val="0"/>
              </a:spcAft>
              <a:buNone/>
              <a:defRPr/>
            </a:pPr>
            <a:r>
              <a:rPr lang="cs-CZ" sz="2400" i="1" dirty="0"/>
              <a:t>Dne 1. 6. 2014 se účastník zúčastnil přijímací zkoušky k výše nadepsanému studiu. V testu studijních předpokladů uspěl s percentilem 80, v oborovém testu z práva uspěl se ziskem 40 bodů. Tím se umístil na 193. – 197. místě.</a:t>
            </a:r>
          </a:p>
          <a:p>
            <a:pPr marL="356934" lvl="1" indent="0" eaLnBrk="1" fontAlgn="auto" hangingPunct="1">
              <a:spcAft>
                <a:spcPts val="0"/>
              </a:spcAft>
              <a:buNone/>
              <a:defRPr/>
            </a:pPr>
            <a:r>
              <a:rPr lang="cs-CZ" sz="2400" i="1" dirty="0"/>
              <a:t>V řádně vyhlášených podmínkách přijímacího řízení pro rok 2012 bylo stanoveno, že ke studiu budou přijati uchazeči, kteří splní podmínky přijímací zkoušky a zároveň se umístí nejhůře na 200. místě. Pořadí, na jehož základě bude splnění druhé podmínky posuzováno, bude sestaveno součtem percentilu z testu studijních předpokladů (TSP) a součtem bodového zisku z oborového testu (OT). Pro splnění podmínek přijímací zkoušky bude nutné, aby uchazeč dosáhl v TSP percentilu vyššího nebo rovného 60, a zároveň minimálně 50 bodů OT. </a:t>
            </a:r>
          </a:p>
          <a:p>
            <a:pPr marL="356934" lvl="1" indent="0" eaLnBrk="1" fontAlgn="auto" hangingPunct="1">
              <a:spcAft>
                <a:spcPts val="0"/>
              </a:spcAft>
              <a:buNone/>
              <a:defRPr/>
            </a:pPr>
            <a:r>
              <a:rPr lang="cs-CZ" sz="2400" i="1" dirty="0"/>
              <a:t>Vzhledem k tomu, že účastník získal méně než 50 bodů v oborovém testu, nesplnil podmínku přijímacího řízení.</a:t>
            </a:r>
          </a:p>
          <a:p>
            <a:pPr marL="640398" lvl="1" indent="-283464" eaLnBrk="1" fontAlgn="auto" hangingPunct="1">
              <a:spcAft>
                <a:spcPts val="0"/>
              </a:spcAft>
              <a:buFont typeface="Wingdings 2"/>
              <a:buChar char=""/>
              <a:defRPr/>
            </a:pPr>
            <a:endParaRPr lang="cs-CZ" sz="2400" dirty="0"/>
          </a:p>
        </p:txBody>
      </p:sp>
    </p:spTree>
    <p:extLst>
      <p:ext uri="{BB962C8B-B14F-4D97-AF65-F5344CB8AC3E}">
        <p14:creationId xmlns:p14="http://schemas.microsoft.com/office/powerpoint/2010/main" val="51499202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a:solidFill>
                  <a:schemeClr val="tx2">
                    <a:satMod val="130000"/>
                  </a:schemeClr>
                </a:solidFill>
              </a:rPr>
              <a:t>Veřejná správa jako činnost</a:t>
            </a:r>
          </a:p>
        </p:txBody>
      </p:sp>
      <p:sp>
        <p:nvSpPr>
          <p:cNvPr id="3" name="Zástupný symbol pro obsah 2"/>
          <p:cNvSpPr>
            <a:spLocks noGrp="1"/>
          </p:cNvSpPr>
          <p:nvPr>
            <p:ph idx="1"/>
          </p:nvPr>
        </p:nvSpPr>
        <p:spPr>
          <a:xfrm>
            <a:off x="1435100" y="1447800"/>
            <a:ext cx="7499350" cy="5005388"/>
          </a:xfrm>
        </p:spPr>
        <p:txBody>
          <a:bodyPr>
            <a:normAutofit fontScale="92500"/>
          </a:bodyPr>
          <a:lstStyle/>
          <a:p>
            <a:pPr marL="365760" indent="-283464" eaLnBrk="1" fontAlgn="auto" hangingPunct="1">
              <a:spcAft>
                <a:spcPts val="0"/>
              </a:spcAft>
              <a:buFont typeface="Wingdings 2"/>
              <a:buChar char=""/>
              <a:defRPr/>
            </a:pPr>
            <a:r>
              <a:rPr lang="cs-CZ" dirty="0"/>
              <a:t>Od minimálního státu po sociální stát</a:t>
            </a:r>
          </a:p>
          <a:p>
            <a:pPr marL="365760" indent="-283464" eaLnBrk="1" fontAlgn="auto" hangingPunct="1">
              <a:spcAft>
                <a:spcPts val="0"/>
              </a:spcAft>
              <a:buFont typeface="Wingdings 2"/>
              <a:buChar char=""/>
              <a:defRPr/>
            </a:pPr>
            <a:r>
              <a:rPr lang="cs-CZ" dirty="0"/>
              <a:t>Společenská shoda o zajišťovaných službách?</a:t>
            </a:r>
          </a:p>
          <a:p>
            <a:pPr marL="365760" indent="-283464" eaLnBrk="1" fontAlgn="auto" hangingPunct="1">
              <a:spcAft>
                <a:spcPts val="0"/>
              </a:spcAft>
              <a:buFont typeface="Wingdings 2"/>
              <a:buChar char=""/>
              <a:defRPr/>
            </a:pPr>
            <a:endParaRPr lang="cs-CZ" dirty="0"/>
          </a:p>
          <a:p>
            <a:pPr marL="365760" indent="-283464" eaLnBrk="1" fontAlgn="auto" hangingPunct="1">
              <a:spcAft>
                <a:spcPts val="0"/>
              </a:spcAft>
              <a:buFont typeface="Wingdings 2"/>
              <a:buChar char=""/>
              <a:defRPr/>
            </a:pPr>
            <a:endParaRPr lang="cs-CZ" dirty="0"/>
          </a:p>
          <a:p>
            <a:pPr marL="365760" indent="-283464" eaLnBrk="1" fontAlgn="auto" hangingPunct="1">
              <a:spcAft>
                <a:spcPts val="0"/>
              </a:spcAft>
              <a:buFont typeface="Wingdings 2"/>
              <a:buChar char=""/>
              <a:defRPr/>
            </a:pPr>
            <a:endParaRPr lang="cs-CZ" dirty="0"/>
          </a:p>
          <a:p>
            <a:pPr marL="365760" indent="-283464" eaLnBrk="1" fontAlgn="auto" hangingPunct="1">
              <a:spcAft>
                <a:spcPts val="0"/>
              </a:spcAft>
              <a:buFont typeface="Wingdings 2"/>
              <a:buChar char=""/>
              <a:defRPr/>
            </a:pPr>
            <a:endParaRPr lang="cs-CZ" dirty="0"/>
          </a:p>
          <a:p>
            <a:pPr marL="365760" indent="-283464" eaLnBrk="1" fontAlgn="auto" hangingPunct="1">
              <a:spcAft>
                <a:spcPts val="0"/>
              </a:spcAft>
              <a:buFont typeface="Wingdings 2"/>
              <a:buChar char=""/>
              <a:defRPr/>
            </a:pPr>
            <a:endParaRPr lang="cs-CZ" dirty="0"/>
          </a:p>
          <a:p>
            <a:pPr marL="365760" indent="-283464" eaLnBrk="1" fontAlgn="auto" hangingPunct="1">
              <a:spcAft>
                <a:spcPts val="0"/>
              </a:spcAft>
              <a:buFont typeface="Wingdings 2"/>
              <a:buChar char=""/>
              <a:defRPr/>
            </a:pPr>
            <a:r>
              <a:rPr lang="cs-CZ" dirty="0"/>
              <a:t>= funkční (materiální) pojetí VS</a:t>
            </a:r>
          </a:p>
          <a:p>
            <a:pPr marL="365760" indent="-283464" eaLnBrk="1" fontAlgn="auto" hangingPunct="1">
              <a:spcAft>
                <a:spcPts val="0"/>
              </a:spcAft>
              <a:buFont typeface="Wingdings 2"/>
              <a:buChar char=""/>
              <a:defRPr/>
            </a:pPr>
            <a:r>
              <a:rPr lang="cs-CZ" dirty="0"/>
              <a:t>Vrchnostenská x </a:t>
            </a:r>
            <a:r>
              <a:rPr lang="cs-CZ" dirty="0" err="1"/>
              <a:t>nevrchnostenská</a:t>
            </a:r>
            <a:r>
              <a:rPr lang="cs-CZ" dirty="0"/>
              <a:t> správa</a:t>
            </a:r>
          </a:p>
        </p:txBody>
      </p:sp>
      <p:pic>
        <p:nvPicPr>
          <p:cNvPr id="10244" name="Obrázek 3" descr="highway-city.jpg"/>
          <p:cNvPicPr>
            <a:picLocks noChangeAspect="1"/>
          </p:cNvPicPr>
          <p:nvPr/>
        </p:nvPicPr>
        <p:blipFill>
          <a:blip r:embed="rId2" cstate="print"/>
          <a:srcRect/>
          <a:stretch>
            <a:fillRect/>
          </a:stretch>
        </p:blipFill>
        <p:spPr bwMode="auto">
          <a:xfrm>
            <a:off x="1476375" y="2924175"/>
            <a:ext cx="3240088" cy="2160588"/>
          </a:xfrm>
          <a:prstGeom prst="rect">
            <a:avLst/>
          </a:prstGeom>
          <a:noFill/>
          <a:ln w="9525">
            <a:noFill/>
            <a:miter lim="800000"/>
            <a:headEnd/>
            <a:tailEnd/>
          </a:ln>
        </p:spPr>
      </p:pic>
      <p:pic>
        <p:nvPicPr>
          <p:cNvPr id="10245" name="Obrázek 4" descr="Hospital-beds-001.jpg"/>
          <p:cNvPicPr>
            <a:picLocks noChangeAspect="1"/>
          </p:cNvPicPr>
          <p:nvPr/>
        </p:nvPicPr>
        <p:blipFill>
          <a:blip r:embed="rId3" cstate="print"/>
          <a:srcRect/>
          <a:stretch>
            <a:fillRect/>
          </a:stretch>
        </p:blipFill>
        <p:spPr bwMode="auto">
          <a:xfrm>
            <a:off x="5364163" y="2636838"/>
            <a:ext cx="3565525" cy="2139950"/>
          </a:xfrm>
          <a:prstGeom prst="rect">
            <a:avLst/>
          </a:prstGeom>
          <a:noFill/>
          <a:ln w="9525">
            <a:noFill/>
            <a:miter lim="800000"/>
            <a:headEnd/>
            <a:tailEnd/>
          </a:ln>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Approved razítko.jpg"/>
          <p:cNvPicPr>
            <a:picLocks noChangeAspect="1"/>
          </p:cNvPicPr>
          <p:nvPr/>
        </p:nvPicPr>
        <p:blipFill>
          <a:blip r:embed="rId2" cstate="print">
            <a:lum bright="70000" contrast="-70000"/>
          </a:blip>
          <a:stretch>
            <a:fillRect/>
          </a:stretch>
        </p:blipFill>
        <p:spPr>
          <a:xfrm>
            <a:off x="4643438" y="404813"/>
            <a:ext cx="4176712" cy="4243387"/>
          </a:xfrm>
          <a:prstGeom prst="rect">
            <a:avLst/>
          </a:prstGeom>
          <a:effectLst>
            <a:outerShdw dist="50800" sx="1000" sy="1000" algn="ctr" rotWithShape="0">
              <a:srgbClr val="000000"/>
            </a:outerShdw>
          </a:effectLst>
        </p:spPr>
      </p:pic>
      <p:sp>
        <p:nvSpPr>
          <p:cNvPr id="2" name="Nadpis 1"/>
          <p:cNvSpPr>
            <a:spLocks noGrp="1"/>
          </p:cNvSpPr>
          <p:nvPr>
            <p:ph type="title"/>
          </p:nvPr>
        </p:nvSpPr>
        <p:spPr/>
        <p:txBody>
          <a:bodyPr/>
          <a:lstStyle/>
          <a:p>
            <a:pPr eaLnBrk="1" fontAlgn="auto" hangingPunct="1">
              <a:spcAft>
                <a:spcPts val="0"/>
              </a:spcAft>
              <a:defRPr/>
            </a:pPr>
            <a:r>
              <a:rPr lang="pt-BR" dirty="0">
                <a:solidFill>
                  <a:schemeClr val="tx2">
                    <a:satMod val="130000"/>
                  </a:schemeClr>
                </a:solidFill>
              </a:rPr>
              <a:t>Poučení 68/5 a 6 SprŘ</a:t>
            </a:r>
          </a:p>
        </p:txBody>
      </p:sp>
      <p:sp>
        <p:nvSpPr>
          <p:cNvPr id="3" name="Zástupný symbol pro obsah 2"/>
          <p:cNvSpPr>
            <a:spLocks noGrp="1"/>
          </p:cNvSpPr>
          <p:nvPr>
            <p:ph idx="1"/>
          </p:nvPr>
        </p:nvSpPr>
        <p:spPr>
          <a:xfrm>
            <a:off x="1115616" y="1268760"/>
            <a:ext cx="7920434" cy="5589240"/>
          </a:xfrm>
        </p:spPr>
        <p:txBody>
          <a:bodyPr>
            <a:normAutofit/>
          </a:bodyPr>
          <a:lstStyle/>
          <a:p>
            <a:pPr marL="365760" indent="-283464" eaLnBrk="1" fontAlgn="auto" hangingPunct="1">
              <a:spcAft>
                <a:spcPts val="0"/>
              </a:spcAft>
              <a:buFont typeface="Wingdings 2"/>
              <a:buChar char=""/>
              <a:defRPr/>
            </a:pPr>
            <a:r>
              <a:rPr lang="cs-CZ" sz="2400" dirty="0"/>
              <a:t>zda je možné proti rozhodnutí podat odvolání,</a:t>
            </a:r>
          </a:p>
          <a:p>
            <a:pPr marL="365760" indent="-283464" eaLnBrk="1" fontAlgn="auto" hangingPunct="1">
              <a:spcAft>
                <a:spcPts val="0"/>
              </a:spcAft>
              <a:buFont typeface="Wingdings 2"/>
              <a:buChar char=""/>
              <a:defRPr/>
            </a:pPr>
            <a:r>
              <a:rPr lang="cs-CZ" sz="2400" dirty="0"/>
              <a:t>v jaké lhůtě a od kterého dne se tato lhůta počítá</a:t>
            </a:r>
          </a:p>
          <a:p>
            <a:pPr marL="365760" indent="-283464" eaLnBrk="1" fontAlgn="auto" hangingPunct="1">
              <a:spcAft>
                <a:spcPts val="0"/>
              </a:spcAft>
              <a:buFont typeface="Wingdings 2"/>
              <a:buChar char=""/>
              <a:defRPr/>
            </a:pPr>
            <a:r>
              <a:rPr lang="cs-CZ" sz="2400" dirty="0"/>
              <a:t>který správní orgán o odvolání rozhoduje a u kterého správního orgánu se odvolání podává</a:t>
            </a:r>
          </a:p>
          <a:p>
            <a:pPr marL="365760" indent="-283464" eaLnBrk="1" fontAlgn="auto" hangingPunct="1">
              <a:spcAft>
                <a:spcPts val="0"/>
              </a:spcAft>
              <a:buFont typeface="Wingdings 2"/>
              <a:buChar char=""/>
              <a:defRPr/>
            </a:pPr>
            <a:r>
              <a:rPr lang="cs-CZ" sz="2400" dirty="0"/>
              <a:t>popř. informace o tom, že odvolání nemá odkladný účinek</a:t>
            </a:r>
          </a:p>
          <a:p>
            <a:pPr marL="365760" indent="-283464" eaLnBrk="1" fontAlgn="auto" hangingPunct="1">
              <a:spcAft>
                <a:spcPts val="0"/>
              </a:spcAft>
              <a:buFont typeface="Wingdings 2"/>
              <a:buChar char=""/>
              <a:defRPr/>
            </a:pPr>
            <a:endParaRPr lang="cs-CZ" sz="2400" dirty="0"/>
          </a:p>
          <a:p>
            <a:pPr marL="82296" indent="0" eaLnBrk="1" fontAlgn="auto" hangingPunct="1">
              <a:spcAft>
                <a:spcPts val="0"/>
              </a:spcAft>
              <a:buNone/>
              <a:defRPr/>
            </a:pPr>
            <a:r>
              <a:rPr lang="cs-CZ" sz="2400" i="1" dirty="0"/>
              <a:t>Proti tomu rozhodnutí se lze odvolat, a to do 30 dní jeho doručení. Odvolání se podává u děkana, odvolacím orgánem je rektor.</a:t>
            </a:r>
          </a:p>
          <a:p>
            <a:pPr marL="365760" indent="-283464" eaLnBrk="1" fontAlgn="auto" hangingPunct="1">
              <a:spcAft>
                <a:spcPts val="0"/>
              </a:spcAft>
              <a:buFont typeface="Wingdings 2"/>
              <a:buChar char=""/>
              <a:defRPr/>
            </a:pPr>
            <a:endParaRPr lang="cs-CZ" sz="2400" dirty="0"/>
          </a:p>
          <a:p>
            <a:pPr marL="365760" indent="-283464" eaLnBrk="1" fontAlgn="auto" hangingPunct="1">
              <a:spcAft>
                <a:spcPts val="0"/>
              </a:spcAft>
              <a:buFont typeface="Wingdings 2"/>
              <a:buChar char=""/>
              <a:defRPr/>
            </a:pPr>
            <a:endParaRPr lang="cs-CZ" sz="2400" dirty="0"/>
          </a:p>
          <a:p>
            <a:pPr marL="640398" lvl="1" indent="-283464" eaLnBrk="1" fontAlgn="auto" hangingPunct="1">
              <a:spcAft>
                <a:spcPts val="0"/>
              </a:spcAft>
              <a:buFont typeface="Wingdings 2"/>
              <a:buChar char=""/>
              <a:defRPr/>
            </a:pPr>
            <a:endParaRPr lang="cs-CZ" sz="2400"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Approved razítko.jpg"/>
          <p:cNvPicPr>
            <a:picLocks noChangeAspect="1"/>
          </p:cNvPicPr>
          <p:nvPr/>
        </p:nvPicPr>
        <p:blipFill>
          <a:blip r:embed="rId2" cstate="print">
            <a:lum bright="70000" contrast="-70000"/>
          </a:blip>
          <a:stretch>
            <a:fillRect/>
          </a:stretch>
        </p:blipFill>
        <p:spPr>
          <a:xfrm>
            <a:off x="4643438" y="404813"/>
            <a:ext cx="4176712" cy="4243387"/>
          </a:xfrm>
          <a:prstGeom prst="rect">
            <a:avLst/>
          </a:prstGeom>
          <a:effectLst>
            <a:outerShdw dist="50800" sx="1000" sy="1000" algn="ctr" rotWithShape="0">
              <a:srgbClr val="000000"/>
            </a:outerShdw>
          </a:effectLst>
        </p:spPr>
      </p:pic>
      <p:sp>
        <p:nvSpPr>
          <p:cNvPr id="2" name="Nadpis 1"/>
          <p:cNvSpPr>
            <a:spLocks noGrp="1"/>
          </p:cNvSpPr>
          <p:nvPr>
            <p:ph type="title"/>
          </p:nvPr>
        </p:nvSpPr>
        <p:spPr/>
        <p:txBody>
          <a:bodyPr/>
          <a:lstStyle/>
          <a:p>
            <a:pPr eaLnBrk="1" fontAlgn="auto" hangingPunct="1">
              <a:spcAft>
                <a:spcPts val="0"/>
              </a:spcAft>
              <a:defRPr/>
            </a:pPr>
            <a:r>
              <a:rPr lang="cs-CZ" dirty="0">
                <a:solidFill>
                  <a:schemeClr val="tx2">
                    <a:satMod val="130000"/>
                  </a:schemeClr>
                </a:solidFill>
              </a:rPr>
              <a:t>Vady správního rozhodnutí</a:t>
            </a:r>
          </a:p>
        </p:txBody>
      </p:sp>
      <p:sp>
        <p:nvSpPr>
          <p:cNvPr id="3" name="Zástupný symbol pro obsah 2"/>
          <p:cNvSpPr>
            <a:spLocks noGrp="1"/>
          </p:cNvSpPr>
          <p:nvPr>
            <p:ph idx="1"/>
          </p:nvPr>
        </p:nvSpPr>
        <p:spPr>
          <a:xfrm>
            <a:off x="1331913" y="1447800"/>
            <a:ext cx="7602537" cy="5149850"/>
          </a:xfrm>
        </p:spPr>
        <p:txBody>
          <a:bodyPr>
            <a:normAutofit/>
          </a:bodyPr>
          <a:lstStyle/>
          <a:p>
            <a:pPr marL="365760" indent="-283464" eaLnBrk="1" fontAlgn="auto" hangingPunct="1">
              <a:spcAft>
                <a:spcPts val="0"/>
              </a:spcAft>
              <a:buFont typeface="Wingdings 2"/>
              <a:buChar char=""/>
              <a:defRPr/>
            </a:pPr>
            <a:r>
              <a:rPr lang="cs-CZ" sz="2400" dirty="0"/>
              <a:t>I. </a:t>
            </a:r>
            <a:r>
              <a:rPr lang="cs-CZ" sz="2400" b="1" dirty="0"/>
              <a:t>Nízké intenzity </a:t>
            </a:r>
            <a:r>
              <a:rPr lang="cs-CZ" sz="2400" dirty="0"/>
              <a:t>- chyby či jiné nesprávnosti v písemném projevu (lze opravit bez návrhu)</a:t>
            </a:r>
          </a:p>
          <a:p>
            <a:pPr marL="365760" indent="-283464" eaLnBrk="1" fontAlgn="auto" hangingPunct="1">
              <a:spcAft>
                <a:spcPts val="0"/>
              </a:spcAft>
              <a:buFont typeface="Wingdings 2"/>
              <a:buChar char=""/>
              <a:defRPr/>
            </a:pPr>
            <a:r>
              <a:rPr lang="cs-CZ" sz="2400" dirty="0"/>
              <a:t>II.  </a:t>
            </a:r>
            <a:r>
              <a:rPr lang="cs-CZ" sz="2400" b="1" dirty="0"/>
              <a:t>Vysoké intenzity </a:t>
            </a:r>
            <a:r>
              <a:rPr lang="cs-CZ" sz="2400" dirty="0"/>
              <a:t>(nejběžnější) - nezákonnost, nesprávnost, formální vadnost (tzv. naříkatelné akty, lze je napadnout opravnými prostředky; platí pro ně </a:t>
            </a:r>
            <a:r>
              <a:rPr lang="cs-CZ" sz="2400" i="1" dirty="0"/>
              <a:t>presumpce správnosti</a:t>
            </a:r>
            <a:r>
              <a:rPr lang="cs-CZ" sz="2400" dirty="0"/>
              <a:t>);</a:t>
            </a:r>
            <a:br>
              <a:rPr lang="cs-CZ" sz="2400" dirty="0"/>
            </a:br>
            <a:r>
              <a:rPr lang="cs-CZ" sz="2400" dirty="0"/>
              <a:t>častá je </a:t>
            </a:r>
            <a:r>
              <a:rPr lang="cs-CZ" sz="2400" u="sng" dirty="0"/>
              <a:t>nepřezkoumatelnost</a:t>
            </a:r>
          </a:p>
          <a:p>
            <a:pPr marL="365760" indent="-283464" eaLnBrk="1" fontAlgn="auto" hangingPunct="1">
              <a:spcAft>
                <a:spcPts val="0"/>
              </a:spcAft>
              <a:buFont typeface="Wingdings 2"/>
              <a:buChar char=""/>
              <a:defRPr/>
            </a:pPr>
            <a:r>
              <a:rPr lang="cs-CZ" sz="2400" b="1" dirty="0"/>
              <a:t>Nicotné akty (nulitní)</a:t>
            </a:r>
            <a:r>
              <a:rPr lang="cs-CZ" sz="2400" dirty="0"/>
              <a:t> - chyby takového rozsahu, že se na ně hledí, jakoby ani nevznikly (např. nedostatek kompetence, nesrozumitelnost, vnitřní rozpornost)</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3E2B22-1BBB-4AF8-95CE-9FCC8CB6F9A0}"/>
              </a:ext>
            </a:extLst>
          </p:cNvPr>
          <p:cNvSpPr>
            <a:spLocks noGrp="1"/>
          </p:cNvSpPr>
          <p:nvPr>
            <p:ph type="title"/>
          </p:nvPr>
        </p:nvSpPr>
        <p:spPr/>
        <p:txBody>
          <a:bodyPr/>
          <a:lstStyle/>
          <a:p>
            <a:r>
              <a:rPr lang="cs-CZ" dirty="0"/>
              <a:t>Jiný správní úkon</a:t>
            </a:r>
          </a:p>
        </p:txBody>
      </p:sp>
      <p:sp>
        <p:nvSpPr>
          <p:cNvPr id="3" name="Zástupný symbol pro obsah 2">
            <a:extLst>
              <a:ext uri="{FF2B5EF4-FFF2-40B4-BE49-F238E27FC236}">
                <a16:creationId xmlns:a16="http://schemas.microsoft.com/office/drawing/2014/main" id="{2099F581-0A0E-41AA-BE65-149CD9B1DA84}"/>
              </a:ext>
            </a:extLst>
          </p:cNvPr>
          <p:cNvSpPr>
            <a:spLocks noGrp="1"/>
          </p:cNvSpPr>
          <p:nvPr>
            <p:ph idx="1"/>
          </p:nvPr>
        </p:nvSpPr>
        <p:spPr/>
        <p:txBody>
          <a:bodyPr/>
          <a:lstStyle/>
          <a:p>
            <a:r>
              <a:rPr lang="cs-CZ" sz="2800" dirty="0"/>
              <a:t>není rozhodnutím, přesto má pro adresáta právní význam</a:t>
            </a:r>
          </a:p>
          <a:p>
            <a:r>
              <a:rPr lang="cs-CZ" sz="2800" dirty="0"/>
              <a:t>zbytková kategorie individuálních úkonů, které správní orgán činí při výkonu své působnosti a nejsou rozhodnutími (</a:t>
            </a:r>
            <a:r>
              <a:rPr lang="cs-CZ" sz="2800" dirty="0" err="1"/>
              <a:t>VeSpr</a:t>
            </a:r>
            <a:r>
              <a:rPr lang="cs-CZ" sz="2800" dirty="0"/>
              <a:t>, OOP, FÚ)</a:t>
            </a:r>
          </a:p>
          <a:p>
            <a:r>
              <a:rPr lang="cs-CZ" sz="2800" dirty="0"/>
              <a:t>část IV. správního řádu</a:t>
            </a:r>
          </a:p>
          <a:p>
            <a:r>
              <a:rPr lang="cs-CZ" sz="2800" dirty="0"/>
              <a:t>Vyjádření, osvědčení, sdělení…</a:t>
            </a:r>
            <a:br>
              <a:rPr lang="cs-CZ" sz="2800" dirty="0"/>
            </a:br>
            <a:r>
              <a:rPr lang="cs-CZ" sz="2800" dirty="0"/>
              <a:t>…ověření, registrační a evidenční úkony, stanoviska a závazná stanoviska…</a:t>
            </a:r>
          </a:p>
        </p:txBody>
      </p:sp>
    </p:spTree>
    <p:extLst>
      <p:ext uri="{BB962C8B-B14F-4D97-AF65-F5344CB8AC3E}">
        <p14:creationId xmlns:p14="http://schemas.microsoft.com/office/powerpoint/2010/main" val="1932422976"/>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Normativní správní akt</a:t>
            </a:r>
          </a:p>
        </p:txBody>
      </p:sp>
      <p:sp>
        <p:nvSpPr>
          <p:cNvPr id="3" name="Zástupný symbol pro obsah 2"/>
          <p:cNvSpPr>
            <a:spLocks noGrp="1"/>
          </p:cNvSpPr>
          <p:nvPr>
            <p:ph idx="1"/>
          </p:nvPr>
        </p:nvSpPr>
        <p:spPr/>
        <p:txBody>
          <a:bodyPr/>
          <a:lstStyle/>
          <a:p>
            <a:pPr eaLnBrk="1" hangingPunct="1">
              <a:buNone/>
            </a:pPr>
            <a:r>
              <a:rPr lang="cs-CZ" dirty="0"/>
              <a:t>= jednostranný akt vydaný orgánem veřejné správy, který závazně stanovuje práva či povinnosti předem neurčenému okruhu adresátů </a:t>
            </a:r>
            <a:r>
              <a:rPr lang="cs-CZ" dirty="0" err="1"/>
              <a:t>veřejnosprávního</a:t>
            </a:r>
            <a:r>
              <a:rPr lang="cs-CZ" dirty="0"/>
              <a:t> působení, tj. FO nebo PO, jejichž okruh (seznam) není znám</a:t>
            </a:r>
          </a:p>
          <a:p>
            <a:pPr eaLnBrk="1" hangingPunct="1"/>
            <a:r>
              <a:rPr lang="cs-CZ" dirty="0"/>
              <a:t>někteří autoři (UK, UPOL) označují NSA jako nařízení</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Normativní správní akt</a:t>
            </a:r>
          </a:p>
        </p:txBody>
      </p:sp>
      <p:sp>
        <p:nvSpPr>
          <p:cNvPr id="3" name="Zástupný symbol pro obsah 2"/>
          <p:cNvSpPr>
            <a:spLocks noGrp="1"/>
          </p:cNvSpPr>
          <p:nvPr>
            <p:ph idx="1"/>
          </p:nvPr>
        </p:nvSpPr>
        <p:spPr>
          <a:xfrm>
            <a:off x="1435100" y="1340768"/>
            <a:ext cx="7499350" cy="4907632"/>
          </a:xfrm>
        </p:spPr>
        <p:txBody>
          <a:bodyPr/>
          <a:lstStyle/>
          <a:p>
            <a:r>
              <a:rPr lang="cs-CZ" dirty="0"/>
              <a:t>Nařízení vlády</a:t>
            </a:r>
          </a:p>
          <a:p>
            <a:r>
              <a:rPr lang="cs-CZ" dirty="0"/>
              <a:t>Vyhláška ministerstva či jiného ústředního orgánu státní správy</a:t>
            </a:r>
          </a:p>
          <a:p>
            <a:r>
              <a:rPr lang="cs-CZ" dirty="0"/>
              <a:t>Vyhláška obce či kraje</a:t>
            </a:r>
          </a:p>
          <a:p>
            <a:r>
              <a:rPr lang="cs-CZ" dirty="0"/>
              <a:t>Nařízení obce či kraje</a:t>
            </a:r>
          </a:p>
          <a:p>
            <a:pPr marL="7938" indent="-7938">
              <a:buNone/>
            </a:pPr>
            <a:r>
              <a:rPr lang="cs-CZ" sz="2800" dirty="0"/>
              <a:t>Pravidla pro jejich vydání (zejm. kompetenční náležitosti) upravuje Ústava ČR či zvláštní zákony (Z o obcích, Z o krajích a o hl. m. Praze)</a:t>
            </a:r>
          </a:p>
          <a:p>
            <a:pPr>
              <a:buClr>
                <a:srgbClr val="3891A7"/>
              </a:buClr>
            </a:pPr>
            <a:r>
              <a:rPr lang="cs-CZ" dirty="0">
                <a:solidFill>
                  <a:prstClr val="black"/>
                </a:solidFill>
              </a:rPr>
              <a:t>Statutární předpis</a:t>
            </a:r>
          </a:p>
          <a:p>
            <a:pPr>
              <a:buClr>
                <a:srgbClr val="3891A7"/>
              </a:buClr>
            </a:pPr>
            <a:r>
              <a:rPr lang="cs-CZ" dirty="0">
                <a:solidFill>
                  <a:prstClr val="black"/>
                </a:solidFill>
              </a:rPr>
              <a:t>Interní předpis</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ulka 4"/>
          <p:cNvGraphicFramePr>
            <a:graphicFrameLocks noGrp="1"/>
          </p:cNvGraphicFramePr>
          <p:nvPr/>
        </p:nvGraphicFramePr>
        <p:xfrm>
          <a:off x="0" y="-1"/>
          <a:ext cx="9144000" cy="6885385"/>
        </p:xfrm>
        <a:graphic>
          <a:graphicData uri="http://schemas.openxmlformats.org/drawingml/2006/table">
            <a:tbl>
              <a:tblPr/>
              <a:tblGrid>
                <a:gridCol w="971600">
                  <a:extLst>
                    <a:ext uri="{9D8B030D-6E8A-4147-A177-3AD203B41FA5}">
                      <a16:colId xmlns:a16="http://schemas.microsoft.com/office/drawing/2014/main" val="20000"/>
                    </a:ext>
                  </a:extLst>
                </a:gridCol>
                <a:gridCol w="1928663">
                  <a:extLst>
                    <a:ext uri="{9D8B030D-6E8A-4147-A177-3AD203B41FA5}">
                      <a16:colId xmlns:a16="http://schemas.microsoft.com/office/drawing/2014/main" val="20001"/>
                    </a:ext>
                  </a:extLst>
                </a:gridCol>
                <a:gridCol w="1671738">
                  <a:extLst>
                    <a:ext uri="{9D8B030D-6E8A-4147-A177-3AD203B41FA5}">
                      <a16:colId xmlns:a16="http://schemas.microsoft.com/office/drawing/2014/main" val="20002"/>
                    </a:ext>
                  </a:extLst>
                </a:gridCol>
                <a:gridCol w="2163425">
                  <a:extLst>
                    <a:ext uri="{9D8B030D-6E8A-4147-A177-3AD203B41FA5}">
                      <a16:colId xmlns:a16="http://schemas.microsoft.com/office/drawing/2014/main" val="20003"/>
                    </a:ext>
                  </a:extLst>
                </a:gridCol>
                <a:gridCol w="1475063">
                  <a:extLst>
                    <a:ext uri="{9D8B030D-6E8A-4147-A177-3AD203B41FA5}">
                      <a16:colId xmlns:a16="http://schemas.microsoft.com/office/drawing/2014/main" val="20004"/>
                    </a:ext>
                  </a:extLst>
                </a:gridCol>
                <a:gridCol w="393350">
                  <a:extLst>
                    <a:ext uri="{9D8B030D-6E8A-4147-A177-3AD203B41FA5}">
                      <a16:colId xmlns:a16="http://schemas.microsoft.com/office/drawing/2014/main" val="20005"/>
                    </a:ext>
                  </a:extLst>
                </a:gridCol>
                <a:gridCol w="540161">
                  <a:extLst>
                    <a:ext uri="{9D8B030D-6E8A-4147-A177-3AD203B41FA5}">
                      <a16:colId xmlns:a16="http://schemas.microsoft.com/office/drawing/2014/main" val="20006"/>
                    </a:ext>
                  </a:extLst>
                </a:gridCol>
              </a:tblGrid>
              <a:tr h="908721">
                <a:tc>
                  <a:txBody>
                    <a:bodyPr/>
                    <a:lstStyle/>
                    <a:p>
                      <a:pPr algn="ctr">
                        <a:lnSpc>
                          <a:spcPct val="115000"/>
                        </a:lnSpc>
                        <a:spcAft>
                          <a:spcPts val="0"/>
                        </a:spcAft>
                        <a:tabLst>
                          <a:tab pos="828675" algn="l"/>
                        </a:tabLst>
                      </a:pPr>
                      <a:r>
                        <a:rPr lang="cs-CZ" sz="1800" b="1" dirty="0">
                          <a:latin typeface="Book Antiqua"/>
                          <a:ea typeface="Calibri"/>
                          <a:cs typeface="Times New Roman"/>
                        </a:rPr>
                        <a:t>Kdo</a:t>
                      </a:r>
                      <a:endParaRPr lang="cs-CZ" sz="1800" b="1" dirty="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b="1" dirty="0">
                          <a:latin typeface="Book Antiqua"/>
                          <a:ea typeface="Calibri"/>
                          <a:cs typeface="Times New Roman"/>
                        </a:rPr>
                        <a:t>Co</a:t>
                      </a:r>
                      <a:endParaRPr lang="cs-CZ" sz="1800" b="1" dirty="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b="1" dirty="0">
                          <a:latin typeface="Book Antiqua"/>
                          <a:ea typeface="Calibri"/>
                          <a:cs typeface="Times New Roman"/>
                        </a:rPr>
                        <a:t>Ústavní východiska</a:t>
                      </a:r>
                      <a:endParaRPr lang="cs-CZ" sz="1800" b="1" dirty="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b="1" dirty="0">
                          <a:latin typeface="Book Antiqua"/>
                          <a:ea typeface="Calibri"/>
                          <a:cs typeface="Times New Roman"/>
                        </a:rPr>
                        <a:t>Zákonné zmocnění</a:t>
                      </a:r>
                      <a:endParaRPr lang="cs-CZ" sz="1800" b="1" dirty="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b="1" dirty="0">
                          <a:latin typeface="Book Antiqua"/>
                          <a:ea typeface="Calibri"/>
                          <a:cs typeface="Times New Roman"/>
                        </a:rPr>
                        <a:t>Dozor</a:t>
                      </a:r>
                      <a:endParaRPr lang="cs-CZ" sz="1800" b="1" dirty="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Aft>
                          <a:spcPts val="0"/>
                        </a:spcAft>
                        <a:tabLst>
                          <a:tab pos="828675" algn="l"/>
                        </a:tabLst>
                      </a:pPr>
                      <a:r>
                        <a:rPr lang="cs-CZ" sz="1800" b="1">
                          <a:latin typeface="Book Antiqua"/>
                          <a:ea typeface="Calibri"/>
                          <a:cs typeface="Times New Roman"/>
                        </a:rPr>
                        <a:t>Změna</a:t>
                      </a:r>
                      <a:endParaRPr lang="cs-CZ" sz="1800" b="1">
                        <a:latin typeface="Calibri"/>
                        <a:ea typeface="Calibri"/>
                        <a:cs typeface="Times New Roman"/>
                      </a:endParaRPr>
                    </a:p>
                  </a:txBody>
                  <a:tcPr marL="45178" marR="45178"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Aft>
                          <a:spcPts val="0"/>
                        </a:spcAft>
                        <a:tabLst>
                          <a:tab pos="828675" algn="l"/>
                        </a:tabLst>
                      </a:pPr>
                      <a:r>
                        <a:rPr lang="cs-CZ" sz="1800" b="1" dirty="0">
                          <a:latin typeface="Book Antiqua"/>
                          <a:ea typeface="Calibri"/>
                          <a:cs typeface="Times New Roman"/>
                        </a:rPr>
                        <a:t>Zruš.</a:t>
                      </a:r>
                      <a:endParaRPr lang="cs-CZ" sz="1800" b="1" dirty="0">
                        <a:latin typeface="Calibri"/>
                        <a:ea typeface="Calibri"/>
                        <a:cs typeface="Times New Roman"/>
                      </a:endParaRPr>
                    </a:p>
                  </a:txBody>
                  <a:tcPr marL="45178" marR="45178"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36104">
                <a:tc>
                  <a:txBody>
                    <a:bodyPr/>
                    <a:lstStyle/>
                    <a:p>
                      <a:pPr algn="ctr">
                        <a:lnSpc>
                          <a:spcPct val="115000"/>
                        </a:lnSpc>
                        <a:spcAft>
                          <a:spcPts val="0"/>
                        </a:spcAft>
                        <a:tabLst>
                          <a:tab pos="828675" algn="l"/>
                        </a:tabLst>
                      </a:pPr>
                      <a:r>
                        <a:rPr lang="cs-CZ" sz="1800" b="1">
                          <a:latin typeface="Book Antiqua"/>
                          <a:ea typeface="Calibri"/>
                          <a:cs typeface="Times New Roman"/>
                        </a:rPr>
                        <a:t>Vláda</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a:latin typeface="Book Antiqua"/>
                          <a:ea typeface="Calibri"/>
                          <a:cs typeface="Times New Roman"/>
                        </a:rPr>
                        <a:t>Nařízení</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a:latin typeface="Book Antiqua"/>
                          <a:ea typeface="Calibri"/>
                          <a:cs typeface="Times New Roman"/>
                        </a:rPr>
                        <a:t>78 Ú</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a:latin typeface="Book Antiqua"/>
                          <a:ea typeface="Calibri"/>
                          <a:cs typeface="Times New Roman"/>
                        </a:rPr>
                        <a:t>Netřeba/Zvl</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tabLst>
                          <a:tab pos="828675" algn="l"/>
                        </a:tabLst>
                      </a:pPr>
                      <a:r>
                        <a:rPr lang="cs-CZ" sz="1800">
                          <a:latin typeface="Book Antiqua"/>
                          <a:ea typeface="Calibri"/>
                          <a:cs typeface="Times New Roman"/>
                        </a:rPr>
                        <a:t>64/2 ZoÚS</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9">
                  <a:txBody>
                    <a:bodyPr/>
                    <a:lstStyle/>
                    <a:p>
                      <a:pPr marL="71755" marR="71755" algn="ctr">
                        <a:lnSpc>
                          <a:spcPct val="115000"/>
                        </a:lnSpc>
                        <a:spcAft>
                          <a:spcPts val="0"/>
                        </a:spcAft>
                        <a:tabLst>
                          <a:tab pos="828675" algn="l"/>
                        </a:tabLst>
                      </a:pPr>
                      <a:r>
                        <a:rPr lang="cs-CZ" sz="1800">
                          <a:latin typeface="Book Antiqua"/>
                          <a:ea typeface="Calibri"/>
                          <a:cs typeface="Times New Roman"/>
                        </a:rPr>
                        <a:t>sám</a:t>
                      </a:r>
                      <a:endParaRPr lang="cs-CZ" sz="1800">
                        <a:latin typeface="Calibri"/>
                        <a:ea typeface="Calibri"/>
                        <a:cs typeface="Times New Roman"/>
                      </a:endParaRPr>
                    </a:p>
                  </a:txBody>
                  <a:tcPr marL="45178" marR="45178"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9">
                  <a:txBody>
                    <a:bodyPr/>
                    <a:lstStyle/>
                    <a:p>
                      <a:pPr marL="71755" marR="71755" algn="ctr">
                        <a:lnSpc>
                          <a:spcPct val="115000"/>
                        </a:lnSpc>
                        <a:spcAft>
                          <a:spcPts val="0"/>
                        </a:spcAft>
                        <a:tabLst>
                          <a:tab pos="828675" algn="l"/>
                        </a:tabLst>
                      </a:pPr>
                      <a:r>
                        <a:rPr lang="cs-CZ" sz="1800">
                          <a:latin typeface="Book Antiqua"/>
                          <a:ea typeface="Calibri"/>
                          <a:cs typeface="Times New Roman"/>
                        </a:rPr>
                        <a:t>sám / Ústavní soud</a:t>
                      </a:r>
                      <a:endParaRPr lang="cs-CZ" sz="1800">
                        <a:latin typeface="Calibri"/>
                        <a:ea typeface="Calibri"/>
                        <a:cs typeface="Times New Roman"/>
                      </a:endParaRPr>
                    </a:p>
                  </a:txBody>
                  <a:tcPr marL="45178" marR="45178"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48072">
                <a:tc>
                  <a:txBody>
                    <a:bodyPr/>
                    <a:lstStyle/>
                    <a:p>
                      <a:pPr algn="ctr">
                        <a:lnSpc>
                          <a:spcPct val="115000"/>
                        </a:lnSpc>
                        <a:spcAft>
                          <a:spcPts val="0"/>
                        </a:spcAft>
                        <a:tabLst>
                          <a:tab pos="828675" algn="l"/>
                        </a:tabLst>
                      </a:pPr>
                      <a:r>
                        <a:rPr lang="cs-CZ" sz="1800" b="1">
                          <a:latin typeface="Book Antiqua"/>
                          <a:ea typeface="Calibri"/>
                          <a:cs typeface="Times New Roman"/>
                        </a:rPr>
                        <a:t>SÚ</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a:latin typeface="Book Antiqua"/>
                          <a:ea typeface="Calibri"/>
                          <a:cs typeface="Times New Roman"/>
                        </a:rPr>
                        <a:t>Vyhláška</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a:latin typeface="Book Antiqua"/>
                          <a:ea typeface="Calibri"/>
                          <a:cs typeface="Times New Roman"/>
                        </a:rPr>
                        <a:t>79/3</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a:latin typeface="Book Antiqua"/>
                          <a:ea typeface="Calibri"/>
                          <a:cs typeface="Times New Roman"/>
                        </a:rPr>
                        <a:t>Zvl</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vMerge="1">
                  <a:txBody>
                    <a:bodyPr/>
                    <a:lstStyle/>
                    <a:p>
                      <a:endParaRPr lang="cs-CZ"/>
                    </a:p>
                  </a:txBody>
                  <a:tcPr/>
                </a:tc>
                <a:tc vMerge="1">
                  <a:txBody>
                    <a:bodyPr/>
                    <a:lstStyle/>
                    <a:p>
                      <a:endParaRPr lang="cs-CZ"/>
                    </a:p>
                  </a:txBody>
                  <a:tcPr/>
                </a:tc>
                <a:extLst>
                  <a:ext uri="{0D108BD9-81ED-4DB2-BD59-A6C34878D82A}">
                    <a16:rowId xmlns:a16="http://schemas.microsoft.com/office/drawing/2014/main" val="10002"/>
                  </a:ext>
                </a:extLst>
              </a:tr>
              <a:tr h="723502">
                <a:tc>
                  <a:txBody>
                    <a:bodyPr/>
                    <a:lstStyle/>
                    <a:p>
                      <a:pPr algn="ctr">
                        <a:lnSpc>
                          <a:spcPct val="115000"/>
                        </a:lnSpc>
                        <a:spcAft>
                          <a:spcPts val="0"/>
                        </a:spcAft>
                        <a:tabLst>
                          <a:tab pos="828675" algn="l"/>
                        </a:tabLst>
                      </a:pPr>
                      <a:r>
                        <a:rPr lang="cs-CZ" sz="1800" b="1">
                          <a:latin typeface="Book Antiqua"/>
                          <a:ea typeface="Calibri"/>
                          <a:cs typeface="Times New Roman"/>
                        </a:rPr>
                        <a:t>Obec</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15000"/>
                        </a:lnSpc>
                        <a:spcAft>
                          <a:spcPts val="0"/>
                        </a:spcAft>
                        <a:tabLst>
                          <a:tab pos="828675" algn="l"/>
                        </a:tabLst>
                      </a:pPr>
                      <a:r>
                        <a:rPr lang="cs-CZ" sz="1800">
                          <a:latin typeface="Book Antiqua"/>
                          <a:ea typeface="Calibri"/>
                          <a:cs typeface="Times New Roman"/>
                        </a:rPr>
                        <a:t>Vyhláška</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15000"/>
                        </a:lnSpc>
                        <a:spcAft>
                          <a:spcPts val="0"/>
                        </a:spcAft>
                        <a:tabLst>
                          <a:tab pos="828675" algn="l"/>
                        </a:tabLst>
                      </a:pPr>
                      <a:r>
                        <a:rPr lang="cs-CZ" sz="1800" dirty="0">
                          <a:latin typeface="Book Antiqua"/>
                          <a:ea typeface="Calibri"/>
                          <a:cs typeface="Times New Roman"/>
                        </a:rPr>
                        <a:t>104/3</a:t>
                      </a:r>
                      <a:endParaRPr lang="cs-CZ" sz="1800" dirty="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tabLst>
                          <a:tab pos="828675" algn="l"/>
                        </a:tabLst>
                      </a:pPr>
                      <a:r>
                        <a:rPr lang="cs-CZ" sz="1800">
                          <a:latin typeface="Book Antiqua"/>
                          <a:ea typeface="Calibri"/>
                          <a:cs typeface="Times New Roman"/>
                        </a:rPr>
                        <a:t>N/10 Ob/Zvl</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15000"/>
                        </a:lnSpc>
                        <a:spcAft>
                          <a:spcPts val="0"/>
                        </a:spcAft>
                        <a:tabLst>
                          <a:tab pos="828675" algn="l"/>
                        </a:tabLst>
                      </a:pPr>
                      <a:r>
                        <a:rPr lang="cs-CZ" sz="1800" dirty="0">
                          <a:latin typeface="Book Antiqua"/>
                          <a:ea typeface="Calibri"/>
                          <a:cs typeface="Times New Roman"/>
                        </a:rPr>
                        <a:t>MV</a:t>
                      </a:r>
                      <a:endParaRPr lang="cs-CZ" sz="1800" dirty="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vMerge="1">
                  <a:txBody>
                    <a:bodyPr/>
                    <a:lstStyle/>
                    <a:p>
                      <a:endParaRPr lang="cs-CZ"/>
                    </a:p>
                  </a:txBody>
                  <a:tcPr/>
                </a:tc>
                <a:extLst>
                  <a:ext uri="{0D108BD9-81ED-4DB2-BD59-A6C34878D82A}">
                    <a16:rowId xmlns:a16="http://schemas.microsoft.com/office/drawing/2014/main" val="10003"/>
                  </a:ext>
                </a:extLst>
              </a:tr>
              <a:tr h="133748">
                <a:tc rowSpan="2">
                  <a:txBody>
                    <a:bodyPr/>
                    <a:lstStyle/>
                    <a:p>
                      <a:pPr algn="ctr">
                        <a:lnSpc>
                          <a:spcPct val="115000"/>
                        </a:lnSpc>
                        <a:spcAft>
                          <a:spcPts val="0"/>
                        </a:spcAft>
                        <a:tabLst>
                          <a:tab pos="828675" algn="l"/>
                        </a:tabLst>
                      </a:pPr>
                      <a:r>
                        <a:rPr lang="cs-CZ" sz="1800" b="1">
                          <a:latin typeface="Book Antiqua"/>
                          <a:ea typeface="Calibri"/>
                          <a:cs typeface="Times New Roman"/>
                        </a:rPr>
                        <a:t>Praha</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extLst>
                  <a:ext uri="{0D108BD9-81ED-4DB2-BD59-A6C34878D82A}">
                    <a16:rowId xmlns:a16="http://schemas.microsoft.com/office/drawing/2014/main" val="10004"/>
                  </a:ext>
                </a:extLst>
              </a:tr>
              <a:tr h="658340">
                <a:tc vMerge="1">
                  <a:txBody>
                    <a:bodyPr/>
                    <a:lstStyle/>
                    <a:p>
                      <a:pPr algn="ctr">
                        <a:lnSpc>
                          <a:spcPct val="115000"/>
                        </a:lnSpc>
                        <a:spcAft>
                          <a:spcPts val="0"/>
                        </a:spcAft>
                        <a:tabLst>
                          <a:tab pos="828675" algn="l"/>
                        </a:tabLst>
                      </a:pPr>
                      <a:endParaRPr lang="cs-CZ" sz="14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vMerge="1">
                  <a:txBody>
                    <a:bodyPr/>
                    <a:lstStyle/>
                    <a:p>
                      <a:endParaRPr lang="cs-CZ"/>
                    </a:p>
                  </a:txBody>
                  <a:tcPr/>
                </a:tc>
                <a:tc>
                  <a:txBody>
                    <a:bodyPr/>
                    <a:lstStyle/>
                    <a:p>
                      <a:pPr algn="ctr">
                        <a:lnSpc>
                          <a:spcPct val="115000"/>
                        </a:lnSpc>
                        <a:spcAft>
                          <a:spcPts val="0"/>
                        </a:spcAft>
                        <a:tabLst>
                          <a:tab pos="828675" algn="l"/>
                        </a:tabLst>
                      </a:pPr>
                      <a:r>
                        <a:rPr lang="cs-CZ" sz="1800">
                          <a:latin typeface="Book Antiqua"/>
                          <a:ea typeface="Calibri"/>
                          <a:cs typeface="Times New Roman"/>
                        </a:rPr>
                        <a:t>44 ZoPze/Zvl</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vMerge="1">
                  <a:txBody>
                    <a:bodyPr/>
                    <a:lstStyle/>
                    <a:p>
                      <a:endParaRPr lang="cs-CZ"/>
                    </a:p>
                  </a:txBody>
                  <a:tcPr/>
                </a:tc>
                <a:tc vMerge="1">
                  <a:txBody>
                    <a:bodyPr/>
                    <a:lstStyle/>
                    <a:p>
                      <a:endParaRPr lang="cs-CZ"/>
                    </a:p>
                  </a:txBody>
                  <a:tcPr/>
                </a:tc>
                <a:extLst>
                  <a:ext uri="{0D108BD9-81ED-4DB2-BD59-A6C34878D82A}">
                    <a16:rowId xmlns:a16="http://schemas.microsoft.com/office/drawing/2014/main" val="10005"/>
                  </a:ext>
                </a:extLst>
              </a:tr>
              <a:tr h="857250">
                <a:tc>
                  <a:txBody>
                    <a:bodyPr/>
                    <a:lstStyle/>
                    <a:p>
                      <a:pPr algn="ctr">
                        <a:lnSpc>
                          <a:spcPct val="115000"/>
                        </a:lnSpc>
                        <a:spcAft>
                          <a:spcPts val="0"/>
                        </a:spcAft>
                        <a:tabLst>
                          <a:tab pos="828675" algn="l"/>
                        </a:tabLst>
                      </a:pPr>
                      <a:r>
                        <a:rPr lang="cs-CZ" sz="1800" b="1">
                          <a:latin typeface="Book Antiqua"/>
                          <a:ea typeface="Calibri"/>
                          <a:cs typeface="Times New Roman"/>
                        </a:rPr>
                        <a:t>Obec</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tabLst>
                          <a:tab pos="828675" algn="l"/>
                        </a:tabLst>
                      </a:pPr>
                      <a:r>
                        <a:rPr lang="cs-CZ" sz="1800">
                          <a:latin typeface="Book Antiqua"/>
                          <a:ea typeface="Calibri"/>
                          <a:cs typeface="Times New Roman"/>
                        </a:rPr>
                        <a:t>Nařízení</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tabLst>
                          <a:tab pos="828675" algn="l"/>
                        </a:tabLst>
                      </a:pPr>
                      <a:r>
                        <a:rPr lang="cs-CZ" sz="1800">
                          <a:latin typeface="Book Antiqua"/>
                          <a:ea typeface="Calibri"/>
                          <a:cs typeface="Times New Roman"/>
                        </a:rPr>
                        <a:t>79/3</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tabLst>
                          <a:tab pos="828675" algn="l"/>
                        </a:tabLst>
                      </a:pPr>
                      <a:r>
                        <a:rPr lang="cs-CZ" sz="1800">
                          <a:latin typeface="Book Antiqua"/>
                          <a:ea typeface="Calibri"/>
                          <a:cs typeface="Times New Roman"/>
                        </a:rPr>
                        <a:t>Zvl</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a:latin typeface="Book Antiqua"/>
                          <a:ea typeface="Calibri"/>
                          <a:cs typeface="Times New Roman"/>
                        </a:rPr>
                        <a:t>KÚ</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vMerge="1">
                  <a:txBody>
                    <a:bodyPr/>
                    <a:lstStyle/>
                    <a:p>
                      <a:endParaRPr lang="cs-CZ"/>
                    </a:p>
                  </a:txBody>
                  <a:tcPr/>
                </a:tc>
                <a:extLst>
                  <a:ext uri="{0D108BD9-81ED-4DB2-BD59-A6C34878D82A}">
                    <a16:rowId xmlns:a16="http://schemas.microsoft.com/office/drawing/2014/main" val="10006"/>
                  </a:ext>
                </a:extLst>
              </a:tr>
              <a:tr h="1071562">
                <a:tc>
                  <a:txBody>
                    <a:bodyPr/>
                    <a:lstStyle/>
                    <a:p>
                      <a:pPr algn="ctr">
                        <a:lnSpc>
                          <a:spcPct val="115000"/>
                        </a:lnSpc>
                        <a:spcAft>
                          <a:spcPts val="0"/>
                        </a:spcAft>
                        <a:tabLst>
                          <a:tab pos="828675" algn="l"/>
                        </a:tabLst>
                      </a:pPr>
                      <a:r>
                        <a:rPr lang="cs-CZ" sz="1800" b="1">
                          <a:latin typeface="Book Antiqua"/>
                          <a:ea typeface="Calibri"/>
                          <a:cs typeface="Times New Roman"/>
                        </a:rPr>
                        <a:t>Praha</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vMerge="1">
                  <a:txBody>
                    <a:bodyPr/>
                    <a:lstStyle/>
                    <a:p>
                      <a:endParaRPr lang="cs-CZ"/>
                    </a:p>
                  </a:txBody>
                  <a:tcPr/>
                </a:tc>
                <a:tc vMerge="1">
                  <a:txBody>
                    <a:bodyPr/>
                    <a:lstStyle/>
                    <a:p>
                      <a:endParaRPr lang="cs-CZ"/>
                    </a:p>
                  </a:txBody>
                  <a:tcPr/>
                </a:tc>
                <a:tc>
                  <a:txBody>
                    <a:bodyPr/>
                    <a:lstStyle/>
                    <a:p>
                      <a:pPr algn="ctr">
                        <a:lnSpc>
                          <a:spcPct val="115000"/>
                        </a:lnSpc>
                        <a:spcAft>
                          <a:spcPts val="0"/>
                        </a:spcAft>
                        <a:tabLst>
                          <a:tab pos="828675" algn="l"/>
                        </a:tabLst>
                      </a:pPr>
                      <a:r>
                        <a:rPr lang="cs-CZ" sz="1800">
                          <a:latin typeface="Book Antiqua"/>
                          <a:ea typeface="Calibri"/>
                          <a:cs typeface="Times New Roman"/>
                        </a:rPr>
                        <a:t>přísl. ÚSÚ</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vMerge="1">
                  <a:txBody>
                    <a:bodyPr/>
                    <a:lstStyle/>
                    <a:p>
                      <a:endParaRPr lang="cs-CZ"/>
                    </a:p>
                  </a:txBody>
                  <a:tcPr/>
                </a:tc>
                <a:extLst>
                  <a:ext uri="{0D108BD9-81ED-4DB2-BD59-A6C34878D82A}">
                    <a16:rowId xmlns:a16="http://schemas.microsoft.com/office/drawing/2014/main" val="10007"/>
                  </a:ext>
                </a:extLst>
              </a:tr>
              <a:tr h="428626">
                <a:tc rowSpan="2">
                  <a:txBody>
                    <a:bodyPr/>
                    <a:lstStyle/>
                    <a:p>
                      <a:pPr algn="ctr">
                        <a:lnSpc>
                          <a:spcPct val="115000"/>
                        </a:lnSpc>
                        <a:spcAft>
                          <a:spcPts val="0"/>
                        </a:spcAft>
                        <a:tabLst>
                          <a:tab pos="828675" algn="l"/>
                        </a:tabLst>
                      </a:pPr>
                      <a:r>
                        <a:rPr lang="cs-CZ" sz="1800" b="1">
                          <a:latin typeface="Book Antiqua"/>
                          <a:ea typeface="Calibri"/>
                          <a:cs typeface="Times New Roman"/>
                        </a:rPr>
                        <a:t>Kraj</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a:latin typeface="Book Antiqua"/>
                          <a:ea typeface="Calibri"/>
                          <a:cs typeface="Times New Roman"/>
                        </a:rPr>
                        <a:t>Vyhláška</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a:latin typeface="Book Antiqua"/>
                          <a:ea typeface="Calibri"/>
                          <a:cs typeface="Times New Roman"/>
                        </a:rPr>
                        <a:t>104/3</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a:latin typeface="Book Antiqua"/>
                          <a:ea typeface="Calibri"/>
                          <a:cs typeface="Times New Roman"/>
                        </a:rPr>
                        <a:t>N/6 Kr /Zvl</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a:latin typeface="Book Antiqua"/>
                          <a:ea typeface="Calibri"/>
                          <a:cs typeface="Times New Roman"/>
                        </a:rPr>
                        <a:t>MV</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vMerge="1">
                  <a:txBody>
                    <a:bodyPr/>
                    <a:lstStyle/>
                    <a:p>
                      <a:endParaRPr lang="cs-CZ"/>
                    </a:p>
                  </a:txBody>
                  <a:tcPr/>
                </a:tc>
                <a:extLst>
                  <a:ext uri="{0D108BD9-81ED-4DB2-BD59-A6C34878D82A}">
                    <a16:rowId xmlns:a16="http://schemas.microsoft.com/office/drawing/2014/main" val="10008"/>
                  </a:ext>
                </a:extLst>
              </a:tr>
              <a:tr h="519460">
                <a:tc vMerge="1">
                  <a:txBody>
                    <a:bodyPr/>
                    <a:lstStyle/>
                    <a:p>
                      <a:endParaRPr lang="cs-CZ"/>
                    </a:p>
                  </a:txBody>
                  <a:tcPr/>
                </a:tc>
                <a:tc>
                  <a:txBody>
                    <a:bodyPr/>
                    <a:lstStyle/>
                    <a:p>
                      <a:pPr algn="ctr">
                        <a:lnSpc>
                          <a:spcPct val="115000"/>
                        </a:lnSpc>
                        <a:spcAft>
                          <a:spcPts val="0"/>
                        </a:spcAft>
                        <a:tabLst>
                          <a:tab pos="828675" algn="l"/>
                        </a:tabLst>
                      </a:pPr>
                      <a:r>
                        <a:rPr lang="cs-CZ" sz="1800">
                          <a:latin typeface="Book Antiqua"/>
                          <a:ea typeface="Calibri"/>
                          <a:cs typeface="Times New Roman"/>
                        </a:rPr>
                        <a:t>Nařízení</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a:latin typeface="Book Antiqua"/>
                          <a:ea typeface="Calibri"/>
                          <a:cs typeface="Times New Roman"/>
                        </a:rPr>
                        <a:t>79/3</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a:latin typeface="Book Antiqua"/>
                          <a:ea typeface="Calibri"/>
                          <a:cs typeface="Times New Roman"/>
                        </a:rPr>
                        <a:t>Zvl</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dirty="0">
                          <a:latin typeface="Book Antiqua"/>
                          <a:ea typeface="Calibri"/>
                          <a:cs typeface="Times New Roman"/>
                        </a:rPr>
                        <a:t>přísl. ÚSÚ</a:t>
                      </a:r>
                      <a:endParaRPr lang="cs-CZ" sz="1800" dirty="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vMerge="1">
                  <a:txBody>
                    <a:bodyPr/>
                    <a:lstStyle/>
                    <a:p>
                      <a:endParaRPr lang="cs-CZ"/>
                    </a:p>
                  </a:txBody>
                  <a:tcPr/>
                </a:tc>
                <a:extLst>
                  <a:ext uri="{0D108BD9-81ED-4DB2-BD59-A6C34878D82A}">
                    <a16:rowId xmlns:a16="http://schemas.microsoft.com/office/drawing/2014/main" val="10009"/>
                  </a:ext>
                </a:extLst>
              </a:tr>
            </a:tbl>
          </a:graphicData>
        </a:graphic>
      </p:graphicFrame>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Normativní správní akt</a:t>
            </a:r>
          </a:p>
        </p:txBody>
      </p:sp>
      <p:sp>
        <p:nvSpPr>
          <p:cNvPr id="3" name="Zástupný symbol pro obsah 2"/>
          <p:cNvSpPr>
            <a:spLocks noGrp="1"/>
          </p:cNvSpPr>
          <p:nvPr>
            <p:ph idx="1"/>
          </p:nvPr>
        </p:nvSpPr>
        <p:spPr>
          <a:xfrm>
            <a:off x="1435100" y="1340768"/>
            <a:ext cx="7499350" cy="4907632"/>
          </a:xfrm>
        </p:spPr>
        <p:txBody>
          <a:bodyPr/>
          <a:lstStyle/>
          <a:p>
            <a:r>
              <a:rPr lang="cs-CZ" sz="2400" u="sng" dirty="0"/>
              <a:t>statutární předpisy</a:t>
            </a:r>
            <a:r>
              <a:rPr lang="cs-CZ" sz="2400" dirty="0"/>
              <a:t> souvisí s činností samosprávy, uplatňují se jen vůči jejím členům, resp. dopadají jen na jejich postavení</a:t>
            </a:r>
          </a:p>
          <a:p>
            <a:pPr lvl="1"/>
            <a:r>
              <a:rPr lang="cs-CZ" sz="2000" dirty="0"/>
              <a:t>u územní samosprávy jsou vydávány ve formě OZV a jsou tedy označovány za právní předpisy</a:t>
            </a:r>
          </a:p>
          <a:p>
            <a:pPr lvl="1"/>
            <a:r>
              <a:rPr lang="cs-CZ" sz="2000" dirty="0"/>
              <a:t>u samosprávy zájmové jsou označovány různě (nejčastěji jako stavovské předpisy, vnitřní předpisy, či jen „předpisy“ (notářská komora) či jen řády), neplést si legální termín vnitřní předpisy s teoretickým pojmem</a:t>
            </a:r>
          </a:p>
          <a:p>
            <a:r>
              <a:rPr lang="cs-CZ" sz="2400" u="sng" dirty="0"/>
              <a:t>interní předpisy (vnitřní předpisy)</a:t>
            </a:r>
            <a:r>
              <a:rPr lang="cs-CZ" sz="2400" dirty="0"/>
              <a:t> – v interních vztazích, některé stanoví </a:t>
            </a:r>
            <a:r>
              <a:rPr lang="cs-CZ" sz="2400" dirty="0" err="1"/>
              <a:t>ZPr</a:t>
            </a:r>
            <a:r>
              <a:rPr lang="cs-CZ" sz="2400" dirty="0"/>
              <a:t> (např. Pracovní řád dle § 306, § 305 stanoví obecně náležitosti vnitřních předpisů vztahujících se k pracovním povinnostem zaměstnanců</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Approved razítko.jpg"/>
          <p:cNvPicPr>
            <a:picLocks noChangeAspect="1"/>
          </p:cNvPicPr>
          <p:nvPr/>
        </p:nvPicPr>
        <p:blipFill>
          <a:blip r:embed="rId2" cstate="print">
            <a:lum bright="70000" contrast="-70000"/>
          </a:blip>
          <a:stretch>
            <a:fillRect/>
          </a:stretch>
        </p:blipFill>
        <p:spPr>
          <a:xfrm>
            <a:off x="4643438" y="404813"/>
            <a:ext cx="4176712" cy="4243387"/>
          </a:xfrm>
          <a:prstGeom prst="rect">
            <a:avLst/>
          </a:prstGeom>
          <a:effectLst>
            <a:outerShdw dist="50800" sx="1000" sy="1000" algn="ctr" rotWithShape="0">
              <a:srgbClr val="000000"/>
            </a:outerShdw>
          </a:effectLst>
        </p:spPr>
      </p:pic>
      <p:sp>
        <p:nvSpPr>
          <p:cNvPr id="2" name="Nadpis 1"/>
          <p:cNvSpPr>
            <a:spLocks noGrp="1"/>
          </p:cNvSpPr>
          <p:nvPr>
            <p:ph type="title"/>
          </p:nvPr>
        </p:nvSpPr>
        <p:spPr/>
        <p:txBody>
          <a:bodyPr/>
          <a:lstStyle/>
          <a:p>
            <a:pPr eaLnBrk="1" fontAlgn="auto" hangingPunct="1">
              <a:spcAft>
                <a:spcPts val="0"/>
              </a:spcAft>
              <a:defRPr/>
            </a:pPr>
            <a:r>
              <a:rPr lang="cs-CZ" dirty="0">
                <a:solidFill>
                  <a:schemeClr val="tx2">
                    <a:satMod val="130000"/>
                  </a:schemeClr>
                </a:solidFill>
              </a:rPr>
              <a:t>Vady NSA (</a:t>
            </a:r>
            <a:r>
              <a:rPr lang="cs-CZ" dirty="0" err="1">
                <a:solidFill>
                  <a:schemeClr val="tx2">
                    <a:satMod val="130000"/>
                  </a:schemeClr>
                </a:solidFill>
              </a:rPr>
              <a:t>podzák</a:t>
            </a:r>
            <a:r>
              <a:rPr lang="cs-CZ" dirty="0">
                <a:solidFill>
                  <a:schemeClr val="tx2">
                    <a:satMod val="130000"/>
                  </a:schemeClr>
                </a:solidFill>
              </a:rPr>
              <a:t>. P předpisů)</a:t>
            </a:r>
          </a:p>
        </p:txBody>
      </p:sp>
      <p:sp>
        <p:nvSpPr>
          <p:cNvPr id="21508" name="Zástupný symbol pro obsah 2"/>
          <p:cNvSpPr>
            <a:spLocks noGrp="1"/>
          </p:cNvSpPr>
          <p:nvPr>
            <p:ph idx="1"/>
          </p:nvPr>
        </p:nvSpPr>
        <p:spPr/>
        <p:txBody>
          <a:bodyPr/>
          <a:lstStyle/>
          <a:p>
            <a:pPr eaLnBrk="1" hangingPunct="1"/>
            <a:r>
              <a:rPr lang="cs-CZ" dirty="0"/>
              <a:t>Neústavnost</a:t>
            </a:r>
          </a:p>
          <a:p>
            <a:pPr eaLnBrk="1" hangingPunct="1"/>
            <a:r>
              <a:rPr lang="cs-CZ" dirty="0"/>
              <a:t>Nezákonnost</a:t>
            </a:r>
          </a:p>
          <a:p>
            <a:pPr eaLnBrk="1" hangingPunct="1">
              <a:buFont typeface="Wingdings 2" pitchFamily="18" charset="2"/>
              <a:buNone/>
            </a:pPr>
            <a:r>
              <a:rPr lang="cs-CZ" dirty="0"/>
              <a:t>-&gt; monopol na rušení (vnějších) NPA má ÚS</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Opatření obecné povahy</a:t>
            </a:r>
          </a:p>
        </p:txBody>
      </p:sp>
      <p:sp>
        <p:nvSpPr>
          <p:cNvPr id="3" name="Zástupný symbol pro obsah 2"/>
          <p:cNvSpPr>
            <a:spLocks noGrp="1"/>
          </p:cNvSpPr>
          <p:nvPr>
            <p:ph idx="1"/>
          </p:nvPr>
        </p:nvSpPr>
        <p:spPr/>
        <p:txBody>
          <a:bodyPr/>
          <a:lstStyle/>
          <a:p>
            <a:pPr>
              <a:buNone/>
            </a:pPr>
            <a:r>
              <a:rPr lang="cs-CZ" sz="2800" dirty="0"/>
              <a:t>= smíšený právní akt (má znaky ISA i NSA)</a:t>
            </a:r>
          </a:p>
          <a:p>
            <a:r>
              <a:rPr lang="cs-CZ" sz="2800" dirty="0"/>
              <a:t>dle </a:t>
            </a:r>
            <a:r>
              <a:rPr lang="cs-CZ" sz="2800" dirty="0" err="1"/>
              <a:t>SprŘ</a:t>
            </a:r>
            <a:r>
              <a:rPr lang="cs-CZ" sz="2800" dirty="0"/>
              <a:t> není ani právním předpisem, ani rozhodnutím</a:t>
            </a:r>
          </a:p>
          <a:p>
            <a:r>
              <a:rPr lang="cs-CZ" sz="2800" dirty="0"/>
              <a:t>relativně konkrétní věc a dopadem na předem neurčený okruh adresátů (anebo obecné otázky vztažené k individuálně určenému adresátovi - zůstává spíše v teorii)</a:t>
            </a:r>
          </a:p>
          <a:p>
            <a:r>
              <a:rPr lang="cs-CZ" sz="2800" dirty="0"/>
              <a:t>část VI. správního řádu</a:t>
            </a:r>
          </a:p>
          <a:p>
            <a:r>
              <a:rPr lang="cs-CZ" sz="2800" dirty="0"/>
              <a:t>např. umístěna dopravní značka</a:t>
            </a:r>
          </a:p>
          <a:p>
            <a:endParaRPr lang="cs-CZ" sz="2800" dirty="0"/>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a:solidFill>
                  <a:schemeClr val="tx2">
                    <a:satMod val="130000"/>
                  </a:schemeClr>
                </a:solidFill>
              </a:rPr>
              <a:t>Veřejnoprávní smlouvy</a:t>
            </a:r>
          </a:p>
        </p:txBody>
      </p:sp>
      <p:sp>
        <p:nvSpPr>
          <p:cNvPr id="22531" name="Zástupný symbol pro obsah 2"/>
          <p:cNvSpPr>
            <a:spLocks noGrp="1"/>
          </p:cNvSpPr>
          <p:nvPr>
            <p:ph idx="1"/>
          </p:nvPr>
        </p:nvSpPr>
        <p:spPr>
          <a:xfrm>
            <a:off x="1187450" y="1447800"/>
            <a:ext cx="7747000" cy="4800600"/>
          </a:xfrm>
        </p:spPr>
        <p:txBody>
          <a:bodyPr/>
          <a:lstStyle/>
          <a:p>
            <a:pPr eaLnBrk="1" hangingPunct="1"/>
            <a:r>
              <a:rPr lang="cs-CZ" b="1"/>
              <a:t>Veřejnoprávní smlouva </a:t>
            </a:r>
            <a:r>
              <a:rPr lang="cs-CZ"/>
              <a:t>= dvoustranný nebo vícestranný PÚ, který zakládá, mění nebo ruší práva a povinnosti v oblasti veřejného práva.</a:t>
            </a:r>
          </a:p>
          <a:p>
            <a:pPr eaLnBrk="1" hangingPunct="1"/>
            <a:endParaRPr lang="cs-CZ"/>
          </a:p>
          <a:p>
            <a:pPr marL="3041650" lvl="1" eaLnBrk="1" hangingPunct="1"/>
            <a:r>
              <a:rPr lang="cs-CZ"/>
              <a:t>Koordinační</a:t>
            </a:r>
          </a:p>
          <a:p>
            <a:pPr marL="3041650" lvl="1" eaLnBrk="1" hangingPunct="1"/>
            <a:r>
              <a:rPr lang="cs-CZ"/>
              <a:t>Subordinační</a:t>
            </a:r>
          </a:p>
          <a:p>
            <a:pPr marL="3041650" lvl="1" eaLnBrk="1" hangingPunct="1"/>
            <a:r>
              <a:rPr lang="cs-CZ"/>
              <a:t>Mezi účastníky</a:t>
            </a:r>
          </a:p>
        </p:txBody>
      </p:sp>
      <p:pic>
        <p:nvPicPr>
          <p:cNvPr id="22532" name="Obrázek 3" descr="agreement.gif"/>
          <p:cNvPicPr>
            <a:picLocks noChangeAspect="1"/>
          </p:cNvPicPr>
          <p:nvPr/>
        </p:nvPicPr>
        <p:blipFill>
          <a:blip r:embed="rId2" cstate="print"/>
          <a:srcRect/>
          <a:stretch>
            <a:fillRect/>
          </a:stretch>
        </p:blipFill>
        <p:spPr bwMode="auto">
          <a:xfrm>
            <a:off x="1476375" y="3933825"/>
            <a:ext cx="2287588" cy="2085975"/>
          </a:xfrm>
          <a:prstGeom prst="rect">
            <a:avLst/>
          </a:prstGeom>
          <a:noFill/>
          <a:ln w="9525">
            <a:noFill/>
            <a:miter lim="800000"/>
            <a:headEnd/>
            <a:tailEnd/>
          </a:ln>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a:solidFill>
                  <a:schemeClr val="tx2">
                    <a:satMod val="130000"/>
                  </a:schemeClr>
                </a:solidFill>
              </a:rPr>
              <a:t>Metody a formy realizace</a:t>
            </a:r>
          </a:p>
        </p:txBody>
      </p:sp>
      <p:sp>
        <p:nvSpPr>
          <p:cNvPr id="3" name="Zástupný symbol pro obsah 2"/>
          <p:cNvSpPr>
            <a:spLocks noGrp="1"/>
          </p:cNvSpPr>
          <p:nvPr>
            <p:ph idx="1"/>
          </p:nvPr>
        </p:nvSpPr>
        <p:spPr>
          <a:xfrm>
            <a:off x="1259632" y="1447800"/>
            <a:ext cx="7674818" cy="5005388"/>
          </a:xfrm>
        </p:spPr>
        <p:txBody>
          <a:bodyPr>
            <a:normAutofit fontScale="92500" lnSpcReduction="10000"/>
          </a:bodyPr>
          <a:lstStyle/>
          <a:p>
            <a:pPr marL="365760" indent="-283464" eaLnBrk="1" fontAlgn="auto" hangingPunct="1">
              <a:spcAft>
                <a:spcPts val="0"/>
              </a:spcAft>
              <a:buNone/>
              <a:defRPr/>
            </a:pPr>
            <a:r>
              <a:rPr lang="cs-CZ" b="1" dirty="0"/>
              <a:t>Metoda</a:t>
            </a:r>
            <a:r>
              <a:rPr lang="cs-CZ" dirty="0"/>
              <a:t> = postup, jak dosáhnout sledovaného cíle</a:t>
            </a:r>
          </a:p>
          <a:p>
            <a:pPr marL="365442" indent="-237744" eaLnBrk="1" fontAlgn="auto" hangingPunct="1">
              <a:spcAft>
                <a:spcPts val="0"/>
              </a:spcAft>
              <a:buFont typeface="Verdana"/>
              <a:buChar char="◦"/>
              <a:defRPr/>
            </a:pPr>
            <a:r>
              <a:rPr lang="cs-CZ" dirty="0"/>
              <a:t>I. obecné (přesvědčování, donucování, řízení a regulace)</a:t>
            </a:r>
          </a:p>
          <a:p>
            <a:pPr marL="365442" indent="-237744" eaLnBrk="1" fontAlgn="auto" hangingPunct="1">
              <a:spcAft>
                <a:spcPts val="0"/>
              </a:spcAft>
              <a:buFont typeface="Verdana"/>
              <a:buChar char="◦"/>
              <a:defRPr/>
            </a:pPr>
            <a:r>
              <a:rPr lang="cs-CZ" dirty="0"/>
              <a:t>II. konkrétní (administrativní, ekonomické, organizační)</a:t>
            </a:r>
          </a:p>
          <a:p>
            <a:pPr marL="365760" indent="-283464" eaLnBrk="1" fontAlgn="auto" hangingPunct="1">
              <a:spcAft>
                <a:spcPts val="0"/>
              </a:spcAft>
              <a:buNone/>
              <a:defRPr/>
            </a:pPr>
            <a:r>
              <a:rPr lang="cs-CZ" b="1" dirty="0"/>
              <a:t>Forma</a:t>
            </a:r>
            <a:r>
              <a:rPr lang="cs-CZ" dirty="0"/>
              <a:t> = vnější vyjádření činnosti VS</a:t>
            </a:r>
          </a:p>
          <a:p>
            <a:pPr marL="365442" indent="-237744" eaLnBrk="1" fontAlgn="auto" hangingPunct="1">
              <a:spcAft>
                <a:spcPts val="0"/>
              </a:spcAft>
              <a:buFont typeface="Verdana"/>
              <a:buChar char="◦"/>
              <a:defRPr/>
            </a:pPr>
            <a:r>
              <a:rPr lang="cs-CZ" dirty="0"/>
              <a:t>I. neprávní (organizační – operativně-organizační činnosti, materiálně-technické operace)</a:t>
            </a:r>
          </a:p>
          <a:p>
            <a:pPr marL="365442" indent="-237744" eaLnBrk="1" fontAlgn="auto" hangingPunct="1">
              <a:spcAft>
                <a:spcPts val="0"/>
              </a:spcAft>
              <a:buFont typeface="Verdana"/>
              <a:buChar char="◦"/>
              <a:defRPr/>
            </a:pPr>
            <a:r>
              <a:rPr lang="cs-CZ" dirty="0"/>
              <a:t>II. právní</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Faktické úkony</a:t>
            </a:r>
          </a:p>
        </p:txBody>
      </p:sp>
      <p:sp>
        <p:nvSpPr>
          <p:cNvPr id="3" name="Zástupný symbol pro obsah 2"/>
          <p:cNvSpPr>
            <a:spLocks noGrp="1"/>
          </p:cNvSpPr>
          <p:nvPr>
            <p:ph idx="1"/>
          </p:nvPr>
        </p:nvSpPr>
        <p:spPr>
          <a:xfrm>
            <a:off x="1187624" y="1196752"/>
            <a:ext cx="7848872" cy="5051648"/>
          </a:xfrm>
        </p:spPr>
        <p:txBody>
          <a:bodyPr/>
          <a:lstStyle/>
          <a:p>
            <a:pPr>
              <a:buNone/>
            </a:pPr>
            <a:r>
              <a:rPr lang="cs-CZ" sz="2800" dirty="0"/>
              <a:t>= faktická (neformální) správní činnost, která je uskutečňována na základě zákona a jejímž prostřednictvím jednotlivé úřední osoby v konkrétních případech zasahují do správních poměrů FO, popřípadě PO</a:t>
            </a:r>
          </a:p>
          <a:p>
            <a:pPr>
              <a:buNone/>
            </a:pPr>
            <a:endParaRPr lang="cs-CZ" sz="2800" dirty="0"/>
          </a:p>
          <a:p>
            <a:pPr>
              <a:buNone/>
            </a:pPr>
            <a:r>
              <a:rPr lang="cs-CZ" sz="2800" b="1" dirty="0"/>
              <a:t>Faktické pokyny</a:t>
            </a:r>
          </a:p>
          <a:p>
            <a:pPr>
              <a:buNone/>
            </a:pPr>
            <a:r>
              <a:rPr lang="cs-CZ" sz="2800" b="1" dirty="0"/>
              <a:t>Bezprostřední zásahy</a:t>
            </a:r>
            <a:endParaRPr lang="cs-CZ" sz="2000" b="1" dirty="0"/>
          </a:p>
          <a:p>
            <a:pPr>
              <a:buNone/>
            </a:pPr>
            <a:r>
              <a:rPr lang="cs-CZ" sz="2800" b="1" dirty="0"/>
              <a:t>Exekuční úkony</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Faktické pokyny</a:t>
            </a:r>
          </a:p>
        </p:txBody>
      </p:sp>
      <p:sp>
        <p:nvSpPr>
          <p:cNvPr id="3" name="Zástupný symbol pro obsah 2"/>
          <p:cNvSpPr>
            <a:spLocks noGrp="1"/>
          </p:cNvSpPr>
          <p:nvPr>
            <p:ph idx="1"/>
          </p:nvPr>
        </p:nvSpPr>
        <p:spPr>
          <a:xfrm>
            <a:off x="1187624" y="1196752"/>
            <a:ext cx="7848872" cy="5051648"/>
          </a:xfrm>
        </p:spPr>
        <p:txBody>
          <a:bodyPr/>
          <a:lstStyle/>
          <a:p>
            <a:r>
              <a:rPr lang="cs-CZ" sz="2400" dirty="0"/>
              <a:t>správní úkony zákonem zmocněné jednotlivé úřední osoby, spočívající ve vyslovení zákazu nebo příkazu určitého jednání, který je jeho adresát povinen respektovat</a:t>
            </a:r>
          </a:p>
          <a:p>
            <a:r>
              <a:rPr lang="cs-CZ" sz="2400" dirty="0"/>
              <a:t>typicky udělovány mimo prostory vykonavatelů veřejné správy</a:t>
            </a:r>
          </a:p>
          <a:p>
            <a:r>
              <a:rPr lang="cs-CZ" sz="2400" dirty="0"/>
              <a:t>formu zákon zpravidla nepředepisuje; z povahy věci zpravidla ústně, popřípadě posunkem (gestem) </a:t>
            </a:r>
            <a:br>
              <a:rPr lang="cs-CZ" sz="2400" dirty="0"/>
            </a:br>
            <a:r>
              <a:rPr lang="cs-CZ" sz="2400" dirty="0"/>
              <a:t>nebo i za pomoci nějakého technického zařízení</a:t>
            </a:r>
            <a:endParaRPr lang="cs-CZ" sz="2800" dirty="0"/>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Bezprostřední zásahy</a:t>
            </a:r>
          </a:p>
        </p:txBody>
      </p:sp>
      <p:sp>
        <p:nvSpPr>
          <p:cNvPr id="3" name="Zástupný symbol pro obsah 2"/>
          <p:cNvSpPr>
            <a:spLocks noGrp="1"/>
          </p:cNvSpPr>
          <p:nvPr>
            <p:ph idx="1"/>
          </p:nvPr>
        </p:nvSpPr>
        <p:spPr>
          <a:xfrm>
            <a:off x="1187624" y="1196752"/>
            <a:ext cx="7848872" cy="5051648"/>
          </a:xfrm>
        </p:spPr>
        <p:txBody>
          <a:bodyPr/>
          <a:lstStyle/>
          <a:p>
            <a:r>
              <a:rPr lang="cs-CZ" sz="2200" dirty="0"/>
              <a:t>je-li třeba zasáhnout do práv FO nebo PO, a to aniž by o tom bylo z časových důvodů možno rozhodnout postupem stanoveným pro správní řízení</a:t>
            </a:r>
          </a:p>
          <a:p>
            <a:r>
              <a:rPr lang="cs-CZ" sz="2200" dirty="0"/>
              <a:t>jde o situaci nepředvídatelnou, ovšem nutně okamžitě řešenou (např. požár, přistižení os. podezřelé z protiprávního jednání), anebo vyžadující moment překvapení, bez něhož by prováděný správní úkon ve značné míře ztratil smysl (typické je to pro správní dozor všeho druhu)</a:t>
            </a:r>
          </a:p>
          <a:p>
            <a:r>
              <a:rPr lang="cs-CZ" sz="2200" dirty="0"/>
              <a:t>ústní výzvy, příkazy nebo zákazy vydané oprávněnou úřední osobou něco konat, něčeho se zdržet nebo něco strpět</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Exekuční úkony</a:t>
            </a:r>
          </a:p>
        </p:txBody>
      </p:sp>
      <p:sp>
        <p:nvSpPr>
          <p:cNvPr id="3" name="Zástupný symbol pro obsah 2"/>
          <p:cNvSpPr>
            <a:spLocks noGrp="1"/>
          </p:cNvSpPr>
          <p:nvPr>
            <p:ph idx="1"/>
          </p:nvPr>
        </p:nvSpPr>
        <p:spPr>
          <a:xfrm>
            <a:off x="1187624" y="1196752"/>
            <a:ext cx="7848872" cy="5051648"/>
          </a:xfrm>
        </p:spPr>
        <p:txBody>
          <a:bodyPr/>
          <a:lstStyle/>
          <a:p>
            <a:r>
              <a:rPr lang="cs-CZ" sz="2400" dirty="0"/>
              <a:t>úkony, jimiž se provádí exekuce dle § 103 a násl. </a:t>
            </a:r>
            <a:r>
              <a:rPr lang="cs-CZ" sz="2400" dirty="0" err="1"/>
              <a:t>SprŘ</a:t>
            </a:r>
            <a:r>
              <a:rPr lang="cs-CZ" sz="2400" dirty="0"/>
              <a:t>,</a:t>
            </a:r>
            <a:br>
              <a:rPr lang="cs-CZ" sz="2400" dirty="0"/>
            </a:br>
            <a:r>
              <a:rPr lang="cs-CZ" sz="2400" dirty="0"/>
              <a:t>např. dle § 123 </a:t>
            </a:r>
            <a:r>
              <a:rPr lang="cs-CZ" sz="2400" dirty="0" err="1"/>
              <a:t>SprŘ</a:t>
            </a:r>
            <a:r>
              <a:rPr lang="cs-CZ" sz="2400" dirty="0"/>
              <a:t> [exekuce vyklizením]</a:t>
            </a:r>
          </a:p>
          <a:p>
            <a:pPr marL="265113" lvl="1">
              <a:buNone/>
            </a:pPr>
            <a:r>
              <a:rPr lang="cs-CZ" sz="2000" i="1" dirty="0"/>
              <a:t>(1) Exekuce se provede tak, že oprávněná úřední osoba z vyklizovaného objektu</a:t>
            </a:r>
          </a:p>
          <a:p>
            <a:pPr marL="265113" lvl="1">
              <a:buNone/>
            </a:pPr>
            <a:r>
              <a:rPr lang="cs-CZ" sz="2000" i="1" dirty="0"/>
              <a:t>a) odstraní movité věci patřící povinnému a příslušníkům jeho domácnosti, jakož i movité věci, které sice patří někomu jinému, ale jsou se souhlasem povinného umístěny ve vyklizovaném objektu, a</a:t>
            </a:r>
          </a:p>
          <a:p>
            <a:pPr marL="265113" lvl="1">
              <a:buNone/>
            </a:pPr>
            <a:r>
              <a:rPr lang="cs-CZ" sz="2000" i="1" dirty="0"/>
              <a:t>b) vykáže povinného a všechny, kdo se tam zdržují na základě práva povinného.</a:t>
            </a:r>
          </a:p>
          <a:p>
            <a:pPr marL="265113" lvl="1">
              <a:buNone/>
            </a:pPr>
            <a:r>
              <a:rPr lang="cs-CZ" sz="2000" i="1" dirty="0"/>
              <a:t>(2) Movité věci odstraněné z vyklizovaného objektu se odevzdají povinnému nebo některému ze zletilých příslušníků jeho domácnosti.</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1"/>
            <a:r>
              <a:rPr lang="cs-CZ" dirty="0">
                <a:latin typeface="+mj-lt"/>
                <a:ea typeface="+mj-ea"/>
                <a:cs typeface="+mj-cs"/>
              </a:rPr>
              <a:t>Základní zásady činnosti správních orgánů</a:t>
            </a:r>
          </a:p>
        </p:txBody>
      </p:sp>
      <p:sp>
        <p:nvSpPr>
          <p:cNvPr id="3" name="Zástupný symbol pro obsah 2"/>
          <p:cNvSpPr>
            <a:spLocks noGrp="1"/>
          </p:cNvSpPr>
          <p:nvPr>
            <p:ph idx="1"/>
          </p:nvPr>
        </p:nvSpPr>
        <p:spPr/>
        <p:txBody>
          <a:bodyPr/>
          <a:lstStyle/>
          <a:p>
            <a:pPr>
              <a:defRPr/>
            </a:pPr>
            <a:r>
              <a:rPr lang="cs-CZ" sz="2400" dirty="0"/>
              <a:t>Tradice veřejné správy</a:t>
            </a:r>
          </a:p>
          <a:p>
            <a:pPr>
              <a:defRPr/>
            </a:pPr>
            <a:r>
              <a:rPr lang="cs-CZ" sz="2400" dirty="0"/>
              <a:t>Ústavní základ (čl. 36 odst.1, 38 odst. 2 Listiny)</a:t>
            </a:r>
          </a:p>
          <a:p>
            <a:pPr>
              <a:defRPr/>
            </a:pPr>
            <a:r>
              <a:rPr lang="cs-CZ" sz="2400" dirty="0"/>
              <a:t>Mezinárodní a evropský základ</a:t>
            </a:r>
          </a:p>
          <a:p>
            <a:pPr marL="811212" indent="-342900">
              <a:buFontTx/>
              <a:buChar char="-"/>
              <a:defRPr/>
            </a:pPr>
            <a:r>
              <a:rPr lang="cs-CZ" sz="2000" dirty="0"/>
              <a:t>zejm. čl. 6 odst. 1 EÚLPZS – právo na řádný, spravedlivý proces a rozhodnutí</a:t>
            </a:r>
          </a:p>
          <a:p>
            <a:pPr marL="811212" indent="-342900">
              <a:buFontTx/>
              <a:buChar char="-"/>
              <a:defRPr/>
            </a:pPr>
            <a:r>
              <a:rPr lang="cs-CZ" sz="2000" dirty="0"/>
              <a:t>čl. 41 LZP  EU – „právo na dobrou správu“</a:t>
            </a:r>
          </a:p>
          <a:p>
            <a:pPr>
              <a:defRPr/>
            </a:pPr>
            <a:r>
              <a:rPr lang="cs-CZ" sz="2400" dirty="0"/>
              <a:t>§ 2 až § 8 </a:t>
            </a:r>
            <a:r>
              <a:rPr lang="cs-CZ" sz="2400" dirty="0" err="1"/>
              <a:t>SprŘ</a:t>
            </a:r>
            <a:endParaRPr lang="cs-CZ" sz="2400" dirty="0"/>
          </a:p>
          <a:p>
            <a:pPr>
              <a:defRPr/>
            </a:pPr>
            <a:r>
              <a:rPr lang="cs-CZ" sz="2400" dirty="0"/>
              <a:t>Uplatní se i tam, kde je správní řád jako celek vyloučen (§ 177 odst. 1 </a:t>
            </a:r>
            <a:r>
              <a:rPr lang="cs-CZ" sz="2400" dirty="0" err="1"/>
              <a:t>SprŘ</a:t>
            </a:r>
            <a:r>
              <a:rPr lang="cs-CZ" sz="2400" dirty="0"/>
              <a:t>)</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Tree>
    <p:extLst>
      <p:ext uri="{BB962C8B-B14F-4D97-AF65-F5344CB8AC3E}">
        <p14:creationId xmlns:p14="http://schemas.microsoft.com/office/powerpoint/2010/main" val="4111193825"/>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Základní zásady činnosti správních orgánů (§ 2 až 8)</a:t>
            </a:r>
          </a:p>
        </p:txBody>
      </p:sp>
      <p:sp>
        <p:nvSpPr>
          <p:cNvPr id="3" name="Zástupný symbol pro obsah 2"/>
          <p:cNvSpPr>
            <a:spLocks noGrp="1"/>
          </p:cNvSpPr>
          <p:nvPr>
            <p:ph idx="1"/>
          </p:nvPr>
        </p:nvSpPr>
        <p:spPr>
          <a:xfrm>
            <a:off x="1435100" y="1628800"/>
            <a:ext cx="7499350" cy="4619600"/>
          </a:xfrm>
        </p:spPr>
        <p:txBody>
          <a:bodyPr numCol="2"/>
          <a:lstStyle/>
          <a:p>
            <a:r>
              <a:rPr lang="cs-CZ" sz="1800" dirty="0"/>
              <a:t>Hospodárnosti</a:t>
            </a:r>
          </a:p>
          <a:p>
            <a:r>
              <a:rPr lang="cs-CZ" sz="1800" dirty="0"/>
              <a:t>Koordinace</a:t>
            </a:r>
          </a:p>
          <a:p>
            <a:r>
              <a:rPr lang="cs-CZ" sz="1800" dirty="0"/>
              <a:t>Legality</a:t>
            </a:r>
          </a:p>
          <a:p>
            <a:r>
              <a:rPr lang="cs-CZ" sz="1800" dirty="0"/>
              <a:t>Legitimního očekávání</a:t>
            </a:r>
          </a:p>
          <a:p>
            <a:r>
              <a:rPr lang="cs-CZ" sz="1800" dirty="0"/>
              <a:t>Materiální pravdy</a:t>
            </a:r>
          </a:p>
          <a:p>
            <a:r>
              <a:rPr lang="cs-CZ" sz="1800" dirty="0"/>
              <a:t>Nestranného postupu a rovného přístupu</a:t>
            </a:r>
          </a:p>
          <a:p>
            <a:r>
              <a:rPr lang="cs-CZ" sz="1800" dirty="0"/>
              <a:t>Poučovací</a:t>
            </a:r>
          </a:p>
          <a:p>
            <a:r>
              <a:rPr lang="cs-CZ" sz="1800" dirty="0"/>
              <a:t>Předběžné informovanosti</a:t>
            </a:r>
          </a:p>
          <a:p>
            <a:r>
              <a:rPr lang="cs-CZ" sz="1800" dirty="0"/>
              <a:t>Rovnosti dotčených osob a zákazu diskriminace</a:t>
            </a:r>
          </a:p>
          <a:p>
            <a:r>
              <a:rPr lang="cs-CZ" sz="1800" dirty="0"/>
              <a:t>Rychlosti</a:t>
            </a:r>
          </a:p>
          <a:p>
            <a:endParaRPr lang="cs-CZ" sz="1800" dirty="0"/>
          </a:p>
          <a:p>
            <a:r>
              <a:rPr lang="cs-CZ" sz="1800" dirty="0"/>
              <a:t>Vzájemná spolupráce správních orgánů</a:t>
            </a:r>
          </a:p>
          <a:p>
            <a:r>
              <a:rPr lang="cs-CZ" sz="1800" dirty="0"/>
              <a:t>Subsidiarity</a:t>
            </a:r>
          </a:p>
          <a:p>
            <a:r>
              <a:rPr lang="cs-CZ" sz="1800" dirty="0"/>
              <a:t>Ochrany dobré víry a oprávněných zájmů</a:t>
            </a:r>
          </a:p>
          <a:p>
            <a:r>
              <a:rPr lang="cs-CZ" sz="1800" dirty="0"/>
              <a:t>Ochrany veřejného zájmu</a:t>
            </a:r>
          </a:p>
          <a:p>
            <a:r>
              <a:rPr lang="cs-CZ" sz="1800" dirty="0"/>
              <a:t>Proporcionality</a:t>
            </a:r>
          </a:p>
          <a:p>
            <a:r>
              <a:rPr lang="cs-CZ" sz="1800" dirty="0"/>
              <a:t>Uplatňování práv a oprávněných zájmů</a:t>
            </a:r>
          </a:p>
          <a:p>
            <a:r>
              <a:rPr lang="cs-CZ" sz="1800" dirty="0"/>
              <a:t>Veřejné správy jako služby</a:t>
            </a:r>
          </a:p>
          <a:p>
            <a:r>
              <a:rPr lang="cs-CZ" sz="1800" dirty="0"/>
              <a:t>Vzájemné spolupráce</a:t>
            </a:r>
          </a:p>
          <a:p>
            <a:r>
              <a:rPr lang="cs-CZ" sz="1800" dirty="0"/>
              <a:t>Zákazu zneužití pravomoci a správního uvážení</a:t>
            </a:r>
          </a:p>
          <a:p>
            <a:endParaRPr lang="cs-CZ" sz="1800"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Tree>
    <p:extLst>
      <p:ext uri="{BB962C8B-B14F-4D97-AF65-F5344CB8AC3E}">
        <p14:creationId xmlns:p14="http://schemas.microsoft.com/office/powerpoint/2010/main" val="3227015280"/>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Základní zásady činnosti správních orgánů (§ 2 až 8)</a:t>
            </a:r>
          </a:p>
        </p:txBody>
      </p:sp>
      <p:sp>
        <p:nvSpPr>
          <p:cNvPr id="3" name="Zástupný symbol pro obsah 2"/>
          <p:cNvSpPr>
            <a:spLocks noGrp="1"/>
          </p:cNvSpPr>
          <p:nvPr>
            <p:ph idx="1"/>
          </p:nvPr>
        </p:nvSpPr>
        <p:spPr>
          <a:xfrm>
            <a:off x="1435100" y="1628800"/>
            <a:ext cx="7499350" cy="4619600"/>
          </a:xfrm>
        </p:spPr>
        <p:txBody>
          <a:bodyPr numCol="2"/>
          <a:lstStyle/>
          <a:p>
            <a:r>
              <a:rPr lang="cs-CZ" sz="1800" dirty="0"/>
              <a:t>Hospodárnosti 6/2</a:t>
            </a:r>
          </a:p>
          <a:p>
            <a:r>
              <a:rPr lang="cs-CZ" sz="1800" dirty="0"/>
              <a:t>Koordinace 8/1</a:t>
            </a:r>
          </a:p>
          <a:p>
            <a:r>
              <a:rPr lang="cs-CZ" sz="1800" dirty="0"/>
              <a:t>Legality 2/1</a:t>
            </a:r>
          </a:p>
          <a:p>
            <a:r>
              <a:rPr lang="cs-CZ" sz="1800" dirty="0"/>
              <a:t>Legitimního očekávání 2/4</a:t>
            </a:r>
          </a:p>
          <a:p>
            <a:r>
              <a:rPr lang="cs-CZ" sz="1800" dirty="0"/>
              <a:t>Materiální pravdy 3</a:t>
            </a:r>
          </a:p>
          <a:p>
            <a:r>
              <a:rPr lang="cs-CZ" sz="1800" dirty="0"/>
              <a:t>Nestranného postupu a rovného přístupu 2/4</a:t>
            </a:r>
          </a:p>
          <a:p>
            <a:r>
              <a:rPr lang="cs-CZ" sz="1800" dirty="0"/>
              <a:t>Poučovací 4/2</a:t>
            </a:r>
          </a:p>
          <a:p>
            <a:r>
              <a:rPr lang="cs-CZ" sz="1800" dirty="0"/>
              <a:t>Předběžné informovanosti 4/3</a:t>
            </a:r>
          </a:p>
          <a:p>
            <a:r>
              <a:rPr lang="cs-CZ" sz="1800" dirty="0"/>
              <a:t>Rovnosti dotčených osob a zákazu diskriminace 7</a:t>
            </a:r>
          </a:p>
          <a:p>
            <a:r>
              <a:rPr lang="cs-CZ" sz="1800" dirty="0"/>
              <a:t>Rychlosti 6/1</a:t>
            </a:r>
          </a:p>
          <a:p>
            <a:endParaRPr lang="cs-CZ" sz="1800" dirty="0"/>
          </a:p>
          <a:p>
            <a:r>
              <a:rPr lang="cs-CZ" sz="1800" dirty="0"/>
              <a:t>Vzájemná spolupráce správních orgánů 8/2</a:t>
            </a:r>
          </a:p>
          <a:p>
            <a:r>
              <a:rPr lang="cs-CZ" sz="1800" dirty="0"/>
              <a:t>Subsidiarity 5</a:t>
            </a:r>
          </a:p>
          <a:p>
            <a:r>
              <a:rPr lang="cs-CZ" sz="1800" dirty="0"/>
              <a:t>Ochrany dobré víry a oprávněných zájmů 2/3</a:t>
            </a:r>
          </a:p>
          <a:p>
            <a:r>
              <a:rPr lang="cs-CZ" sz="1800" dirty="0"/>
              <a:t>Ochrany veřejného zájmu 2/4</a:t>
            </a:r>
          </a:p>
          <a:p>
            <a:r>
              <a:rPr lang="cs-CZ" sz="1800" dirty="0"/>
              <a:t>Proporcionality 2/3</a:t>
            </a:r>
          </a:p>
          <a:p>
            <a:r>
              <a:rPr lang="cs-CZ" sz="1800" dirty="0"/>
              <a:t>Uplatňování práv a oprávněných zájmů 4/4</a:t>
            </a:r>
          </a:p>
          <a:p>
            <a:r>
              <a:rPr lang="cs-CZ" sz="1800" dirty="0"/>
              <a:t>Veřejné správy jako služby 4/1</a:t>
            </a:r>
          </a:p>
          <a:p>
            <a:r>
              <a:rPr lang="cs-CZ" sz="1800" dirty="0"/>
              <a:t>Vzájemné spolupráce 8/2</a:t>
            </a:r>
          </a:p>
          <a:p>
            <a:r>
              <a:rPr lang="cs-CZ" sz="1800" dirty="0"/>
              <a:t>Zákazu zneužití pravomoci a správního uvážení 2/2</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Tree>
    <p:extLst>
      <p:ext uri="{BB962C8B-B14F-4D97-AF65-F5344CB8AC3E}">
        <p14:creationId xmlns:p14="http://schemas.microsoft.com/office/powerpoint/2010/main" val="4200800877"/>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legality § 2 odst. 1</a:t>
            </a:r>
          </a:p>
        </p:txBody>
      </p:sp>
      <p:sp>
        <p:nvSpPr>
          <p:cNvPr id="3" name="Zástupný symbol pro obsah 2"/>
          <p:cNvSpPr>
            <a:spLocks noGrp="1"/>
          </p:cNvSpPr>
          <p:nvPr>
            <p:ph idx="1"/>
          </p:nvPr>
        </p:nvSpPr>
        <p:spPr>
          <a:xfrm>
            <a:off x="1435100" y="1417638"/>
            <a:ext cx="7156810" cy="4991475"/>
          </a:xfrm>
        </p:spPr>
        <p:txBody>
          <a:bodyPr/>
          <a:lstStyle/>
          <a:p>
            <a:pPr marL="0" indent="0">
              <a:buNone/>
            </a:pPr>
            <a:r>
              <a:rPr lang="cs-CZ" sz="2000" i="1" dirty="0"/>
              <a:t>Správní orgán postupuje v souladu se zákony a ostatními právními předpisy, jakož i mezinárodními smlouvami, které jsou součástí právního řádu (dále jen "právní předpisy"). Kde se v tomto zákoně mluví o zákoně, rozumí se tím též mezinárodní smlouva, která je součástí právního řádu.</a:t>
            </a:r>
          </a:p>
          <a:p>
            <a:r>
              <a:rPr lang="cs-CZ" sz="2400" dirty="0"/>
              <a:t>Respektovat příslušné právní úpravy jsou povinny </a:t>
            </a:r>
            <a:r>
              <a:rPr lang="cs-CZ" sz="2400" b="1" dirty="0"/>
              <a:t>všechny další subjekty, které v řízení vystupují</a:t>
            </a:r>
            <a:r>
              <a:rPr lang="cs-CZ" sz="2400" dirty="0"/>
              <a:t>, tedy i tzv. dotčené orgány, znalci, tlumočníci, účastníci řízení a další dotčené osoby</a:t>
            </a:r>
            <a:endParaRPr lang="cs-CZ" sz="1600" i="1" dirty="0"/>
          </a:p>
          <a:p>
            <a:pPr marL="0" indent="0">
              <a:buNone/>
            </a:pPr>
            <a:endParaRPr lang="cs-CZ" sz="1600" i="1" dirty="0"/>
          </a:p>
          <a:p>
            <a:pPr marL="0" indent="0">
              <a:buNone/>
            </a:pPr>
            <a:r>
              <a:rPr lang="cs-CZ" sz="2400" b="1" dirty="0"/>
              <a:t>Zásada legitimního očekávání § 2 odst. 4</a:t>
            </a:r>
          </a:p>
          <a:p>
            <a:pPr marL="0" indent="0">
              <a:buNone/>
            </a:pPr>
            <a:r>
              <a:rPr lang="cs-CZ" sz="2000" i="1" dirty="0"/>
              <a:t>Správní orgán dbá… aby při rozhodování skutkově shodných nebo podobných případů nevznikaly nedůvodné rozdíly.</a:t>
            </a:r>
            <a:endParaRPr lang="cs-CZ" i="1"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Tree>
    <p:extLst>
      <p:ext uri="{BB962C8B-B14F-4D97-AF65-F5344CB8AC3E}">
        <p14:creationId xmlns:p14="http://schemas.microsoft.com/office/powerpoint/2010/main" val="37064243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Zásada proporcionality (a její komponenty)</a:t>
            </a:r>
          </a:p>
        </p:txBody>
      </p:sp>
      <p:sp>
        <p:nvSpPr>
          <p:cNvPr id="3" name="Zástupný symbol pro obsah 2"/>
          <p:cNvSpPr>
            <a:spLocks noGrp="1"/>
          </p:cNvSpPr>
          <p:nvPr>
            <p:ph idx="1"/>
          </p:nvPr>
        </p:nvSpPr>
        <p:spPr>
          <a:xfrm>
            <a:off x="1435100" y="1417638"/>
            <a:ext cx="7708899" cy="5082915"/>
          </a:xfrm>
        </p:spPr>
        <p:txBody>
          <a:bodyPr/>
          <a:lstStyle/>
          <a:p>
            <a:r>
              <a:rPr lang="cs-CZ" sz="2000" dirty="0"/>
              <a:t>několik souvisejících zásad, v nichž se promítá nutnost </a:t>
            </a:r>
            <a:r>
              <a:rPr lang="cs-CZ" sz="2000" b="1" dirty="0"/>
              <a:t>chránit</a:t>
            </a:r>
            <a:r>
              <a:rPr lang="cs-CZ" sz="2000" dirty="0"/>
              <a:t> </a:t>
            </a:r>
            <a:r>
              <a:rPr lang="cs-CZ" sz="2000" u="sng" dirty="0"/>
              <a:t>zároveň</a:t>
            </a:r>
          </a:p>
          <a:p>
            <a:pPr lvl="1"/>
            <a:r>
              <a:rPr lang="cs-CZ" sz="1800" b="1" dirty="0"/>
              <a:t>veřejný zájem § 2 odst. 4 </a:t>
            </a:r>
            <a:r>
              <a:rPr lang="cs-CZ" sz="1800" dirty="0"/>
              <a:t>(plnit cíle a úkoly veřejné správy) a </a:t>
            </a:r>
          </a:p>
          <a:p>
            <a:pPr lvl="1"/>
            <a:r>
              <a:rPr lang="cs-CZ" sz="1800" dirty="0"/>
              <a:t>práva a oprávněné zájmy jednotlivců dotčených výkonem veřejné správy</a:t>
            </a:r>
          </a:p>
          <a:p>
            <a:r>
              <a:rPr lang="cs-CZ" sz="2000" dirty="0"/>
              <a:t>=&gt; je třeba vyvažovat volbu zákonných a naplňováním veřejného zájmu odůvodněných prostředků veřejné správy, které nezasahují nadměrně do postavení adresáta, a to s ohledem na cíl výkonu této pravomoci</a:t>
            </a:r>
          </a:p>
          <a:p>
            <a:r>
              <a:rPr lang="cs-CZ" sz="2000" dirty="0"/>
              <a:t>komponenty</a:t>
            </a:r>
          </a:p>
          <a:p>
            <a:pPr lvl="1"/>
            <a:r>
              <a:rPr lang="cs-CZ" sz="1800" b="1" dirty="0"/>
              <a:t>řešení odpovídající okolnostem daného případu § 2 odst. 4</a:t>
            </a:r>
            <a:endParaRPr lang="cs-CZ" sz="2000" b="1" dirty="0"/>
          </a:p>
          <a:p>
            <a:pPr lvl="1"/>
            <a:r>
              <a:rPr lang="cs-CZ" sz="1800" b="1" dirty="0"/>
              <a:t>zákaz zneužití správního uvážení § 2 odst. 2</a:t>
            </a:r>
          </a:p>
          <a:p>
            <a:pPr lvl="1"/>
            <a:r>
              <a:rPr lang="cs-CZ" sz="1800" b="1" dirty="0"/>
              <a:t>zásada legitimního očekávání § 2 odst. 4</a:t>
            </a:r>
          </a:p>
          <a:p>
            <a:pPr lvl="1"/>
            <a:r>
              <a:rPr lang="cs-CZ" sz="1800" b="1" dirty="0"/>
              <a:t>zásada ochrany dobré víry a oprávněných zájmů § 2 odst. 3</a:t>
            </a:r>
          </a:p>
          <a:p>
            <a:pPr lvl="1"/>
            <a:r>
              <a:rPr lang="cs-CZ" sz="1800" b="1" dirty="0"/>
              <a:t>zásada proporcionality v užším slova smyslu § 2 odst. 3</a:t>
            </a:r>
          </a:p>
          <a:p>
            <a:pPr lvl="1"/>
            <a:r>
              <a:rPr lang="cs-CZ" sz="1800" b="1" dirty="0"/>
              <a:t>zásada subsidiarity § 5</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Tree>
    <p:extLst>
      <p:ext uri="{BB962C8B-B14F-4D97-AF65-F5344CB8AC3E}">
        <p14:creationId xmlns:p14="http://schemas.microsoft.com/office/powerpoint/2010/main" val="394765034"/>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Zásada ochrany veřejného zájmu § 2 odst. 4 </a:t>
            </a:r>
          </a:p>
        </p:txBody>
      </p:sp>
      <p:sp>
        <p:nvSpPr>
          <p:cNvPr id="3" name="Zástupný symbol pro obsah 2"/>
          <p:cNvSpPr>
            <a:spLocks noGrp="1"/>
          </p:cNvSpPr>
          <p:nvPr>
            <p:ph idx="1"/>
          </p:nvPr>
        </p:nvSpPr>
        <p:spPr>
          <a:xfrm>
            <a:off x="1435100" y="1417638"/>
            <a:ext cx="7499350" cy="4830762"/>
          </a:xfrm>
        </p:spPr>
        <p:txBody>
          <a:bodyPr/>
          <a:lstStyle/>
          <a:p>
            <a:pPr marL="0" indent="0">
              <a:buNone/>
            </a:pPr>
            <a:r>
              <a:rPr lang="cs-CZ" sz="2000" i="1" dirty="0"/>
              <a:t>Správní orgán dbá, aby přijaté řešení bylo v souladu s veřejným zájmem…</a:t>
            </a:r>
          </a:p>
          <a:p>
            <a:r>
              <a:rPr lang="cs-CZ" sz="2400" b="1" dirty="0"/>
              <a:t>veřejný zájem </a:t>
            </a:r>
            <a:r>
              <a:rPr lang="cs-CZ" sz="2400" dirty="0"/>
              <a:t>je neurčitý právní pojem, vyjadřuje to, k čemu výkon veřejné správy směřuje,</a:t>
            </a:r>
          </a:p>
          <a:p>
            <a:pPr lvl="1"/>
            <a:r>
              <a:rPr lang="cs-CZ" sz="2000" dirty="0"/>
              <a:t>může být naplněn či určen s pomocí účelů, jež zákonodárce zakotvil v příslušných zákonech, snáze se definuje v konkrétních případech</a:t>
            </a:r>
          </a:p>
          <a:p>
            <a:r>
              <a:rPr lang="cs-CZ" sz="2400" dirty="0"/>
              <a:t>souvisí s ním požadavek na </a:t>
            </a:r>
            <a:r>
              <a:rPr lang="cs-CZ" sz="2400" b="1" dirty="0">
                <a:solidFill>
                  <a:srgbClr val="002060"/>
                </a:solidFill>
              </a:rPr>
              <a:t>řešení odpovídající okolnostem daného případu § 2 odst. 4</a:t>
            </a:r>
          </a:p>
          <a:p>
            <a:pPr marL="0" indent="0">
              <a:buNone/>
            </a:pPr>
            <a:r>
              <a:rPr lang="cs-CZ" sz="2000" i="1" dirty="0"/>
              <a:t>Správní orgán dbá, aby přijaté řešení … odpovídalo okolnostem daného případu…</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Tree>
    <p:extLst>
      <p:ext uri="{BB962C8B-B14F-4D97-AF65-F5344CB8AC3E}">
        <p14:creationId xmlns:p14="http://schemas.microsoft.com/office/powerpoint/2010/main" val="101622781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C66384-F9BC-457C-A057-5AE53CD11747}"/>
              </a:ext>
            </a:extLst>
          </p:cNvPr>
          <p:cNvSpPr>
            <a:spLocks noGrp="1"/>
          </p:cNvSpPr>
          <p:nvPr>
            <p:ph type="title"/>
          </p:nvPr>
        </p:nvSpPr>
        <p:spPr/>
        <p:txBody>
          <a:bodyPr/>
          <a:lstStyle/>
          <a:p>
            <a:r>
              <a:rPr lang="cs-CZ" dirty="0"/>
              <a:t>Přesvědčovací metoda</a:t>
            </a:r>
          </a:p>
        </p:txBody>
      </p:sp>
      <p:sp>
        <p:nvSpPr>
          <p:cNvPr id="3" name="Zástupný symbol pro obsah 2">
            <a:extLst>
              <a:ext uri="{FF2B5EF4-FFF2-40B4-BE49-F238E27FC236}">
                <a16:creationId xmlns:a16="http://schemas.microsoft.com/office/drawing/2014/main" id="{F7CB7E0C-D730-4DB4-BD31-5C0756A81FE2}"/>
              </a:ext>
            </a:extLst>
          </p:cNvPr>
          <p:cNvSpPr>
            <a:spLocks noGrp="1"/>
          </p:cNvSpPr>
          <p:nvPr>
            <p:ph idx="1"/>
          </p:nvPr>
        </p:nvSpPr>
        <p:spPr/>
        <p:txBody>
          <a:bodyPr/>
          <a:lstStyle/>
          <a:p>
            <a:r>
              <a:rPr lang="cs-CZ" sz="2400" dirty="0"/>
              <a:t>orgány </a:t>
            </a:r>
            <a:r>
              <a:rPr lang="cs-CZ" sz="2400" dirty="0" err="1"/>
              <a:t>VeSpr</a:t>
            </a:r>
            <a:r>
              <a:rPr lang="cs-CZ" sz="2400" dirty="0"/>
              <a:t> se snaží docílit dobrovolného chování řízených subjektů v souladu se společenskou potřebou (tj. „po dobrém“)</a:t>
            </a:r>
          </a:p>
          <a:p>
            <a:pPr lvl="1"/>
            <a:r>
              <a:rPr lang="cs-CZ" sz="2000" dirty="0"/>
              <a:t>přesvědčit adresáty veřejné správy, že činnost </a:t>
            </a:r>
            <a:r>
              <a:rPr lang="cs-CZ" sz="2000" dirty="0" err="1"/>
              <a:t>VeSpr</a:t>
            </a:r>
            <a:r>
              <a:rPr lang="cs-CZ" sz="2000" dirty="0"/>
              <a:t> je účelná, spravedlivá a napomáhající správnému chodu státu</a:t>
            </a:r>
          </a:p>
          <a:p>
            <a:pPr lvl="1"/>
            <a:r>
              <a:rPr lang="cs-CZ" sz="2000" dirty="0"/>
              <a:t>pokud se občané i další osoby podřídí jejímu působení, povede to k jejich prospěchu</a:t>
            </a:r>
          </a:p>
          <a:p>
            <a:r>
              <a:rPr lang="cs-CZ" sz="2400" dirty="0"/>
              <a:t>různé druhy psychologického a organizátorského působení (pokud nemá charakter státního donucení)</a:t>
            </a:r>
          </a:p>
          <a:p>
            <a:r>
              <a:rPr lang="cs-CZ" sz="2000" dirty="0"/>
              <a:t>např. v dřívějším zákoně o přestupcích (200/1990 Sb.) v §1:  </a:t>
            </a:r>
            <a:r>
              <a:rPr lang="cs-CZ" sz="2000" i="1" dirty="0"/>
              <a:t>„Orgány státní správy a orgány obce (…) vedou občany k tomu, aby dodržovali zákony a jiné právní předpisy a respektovali práva spoluobčanů ….“</a:t>
            </a:r>
            <a:endParaRPr lang="cs-CZ" sz="2000" dirty="0"/>
          </a:p>
        </p:txBody>
      </p:sp>
    </p:spTree>
    <p:extLst>
      <p:ext uri="{BB962C8B-B14F-4D97-AF65-F5344CB8AC3E}">
        <p14:creationId xmlns:p14="http://schemas.microsoft.com/office/powerpoint/2010/main" val="3470444852"/>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Zákaz zneužití správního uvážení § 2 odst. 2</a:t>
            </a:r>
          </a:p>
        </p:txBody>
      </p:sp>
      <p:sp>
        <p:nvSpPr>
          <p:cNvPr id="3" name="Zástupný symbol pro obsah 2"/>
          <p:cNvSpPr>
            <a:spLocks noGrp="1"/>
          </p:cNvSpPr>
          <p:nvPr>
            <p:ph idx="1"/>
          </p:nvPr>
        </p:nvSpPr>
        <p:spPr>
          <a:xfrm>
            <a:off x="1435100" y="1422400"/>
            <a:ext cx="7499350" cy="4826000"/>
          </a:xfrm>
        </p:spPr>
        <p:txBody>
          <a:bodyPr/>
          <a:lstStyle/>
          <a:p>
            <a:pPr marL="0" indent="0">
              <a:buNone/>
            </a:pPr>
            <a:r>
              <a:rPr lang="cs-CZ" sz="2000" i="1" dirty="0"/>
              <a:t>Správní orgán uplatňuje svou pravomoc pouze k těm účelům, k nimž mu byla zákonem nebo na základě zákona svěřena, a v rozsahu, v jakém mu byla svěřena.</a:t>
            </a:r>
          </a:p>
          <a:p>
            <a:r>
              <a:rPr lang="cs-CZ" sz="2400" dirty="0"/>
              <a:t>účelem je zajistit, aby pravomoc správních orgánů nebyla zneužita a byla vykonávána řádným, přiměřeným, rozumným způsobem</a:t>
            </a:r>
          </a:p>
          <a:p>
            <a:r>
              <a:rPr lang="cs-CZ" sz="2400" dirty="0"/>
              <a:t>správní uvážení (diskrece) - zákonem založená volnost orgánu zvolit při řešení konkrétního případu jedno z více právně možných rozhodnutí</a:t>
            </a:r>
          </a:p>
          <a:p>
            <a:r>
              <a:rPr lang="cs-CZ" sz="2400" dirty="0"/>
              <a:t>ve vztahu ke správnímu uvážení dále limituje </a:t>
            </a:r>
            <a:r>
              <a:rPr lang="cs-CZ" sz="2400" b="1" dirty="0"/>
              <a:t>zásada legitimního očekávání § 2 odst. 4</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Tree>
    <p:extLst>
      <p:ext uri="{BB962C8B-B14F-4D97-AF65-F5344CB8AC3E}">
        <p14:creationId xmlns:p14="http://schemas.microsoft.com/office/powerpoint/2010/main" val="3101372435"/>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Ochrana dobré víry a oprávněných zájmů § 2 odst. 3</a:t>
            </a:r>
          </a:p>
        </p:txBody>
      </p:sp>
      <p:sp>
        <p:nvSpPr>
          <p:cNvPr id="3" name="Zástupný symbol pro obsah 2"/>
          <p:cNvSpPr>
            <a:spLocks noGrp="1"/>
          </p:cNvSpPr>
          <p:nvPr>
            <p:ph idx="1"/>
          </p:nvPr>
        </p:nvSpPr>
        <p:spPr>
          <a:xfrm>
            <a:off x="1435099" y="1417638"/>
            <a:ext cx="7351453" cy="4714875"/>
          </a:xfrm>
        </p:spPr>
        <p:txBody>
          <a:bodyPr/>
          <a:lstStyle/>
          <a:p>
            <a:r>
              <a:rPr lang="cs-CZ" sz="2000" i="1" dirty="0"/>
              <a:t>Správní orgán šetří práva nabytá v dobré víře, jakož i oprávněné zájmy osob, jichž se činnost správního orgánu v jednotlivém případě dotýká ...</a:t>
            </a:r>
          </a:p>
          <a:p>
            <a:pPr marL="0" indent="0">
              <a:buNone/>
            </a:pPr>
            <a:endParaRPr lang="cs-CZ" dirty="0"/>
          </a:p>
          <a:p>
            <a:pPr marL="0" indent="0">
              <a:buNone/>
            </a:pPr>
            <a:r>
              <a:rPr lang="cs-CZ" sz="2400" b="1" dirty="0"/>
              <a:t>Zásada proporcionality v užším slova smyslu § 2 odst. 3</a:t>
            </a:r>
          </a:p>
          <a:p>
            <a:r>
              <a:rPr lang="cs-CZ" sz="2000" i="1" dirty="0"/>
              <a:t>Správní orgán … může zasahovat do těchto práv </a:t>
            </a:r>
            <a:r>
              <a:rPr lang="cs-CZ" sz="2000" dirty="0"/>
              <a:t>[práva nabytá v dobré víře, jakož i oprávněné zájmy osob]</a:t>
            </a:r>
            <a:r>
              <a:rPr lang="cs-CZ" sz="2000" i="1" dirty="0"/>
              <a:t> jen za podmínek stanovených zákonem a v nezbytném rozsahu.</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Tree>
    <p:extLst>
      <p:ext uri="{BB962C8B-B14F-4D97-AF65-F5344CB8AC3E}">
        <p14:creationId xmlns:p14="http://schemas.microsoft.com/office/powerpoint/2010/main" val="31043756"/>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subsidiarity § 5</a:t>
            </a:r>
          </a:p>
        </p:txBody>
      </p:sp>
      <p:sp>
        <p:nvSpPr>
          <p:cNvPr id="3" name="Zástupný symbol pro obsah 2"/>
          <p:cNvSpPr>
            <a:spLocks noGrp="1"/>
          </p:cNvSpPr>
          <p:nvPr>
            <p:ph idx="1"/>
          </p:nvPr>
        </p:nvSpPr>
        <p:spPr>
          <a:xfrm>
            <a:off x="1435100" y="1417638"/>
            <a:ext cx="7499350" cy="4830762"/>
          </a:xfrm>
        </p:spPr>
        <p:txBody>
          <a:bodyPr/>
          <a:lstStyle/>
          <a:p>
            <a:pPr marL="0" indent="0">
              <a:buNone/>
            </a:pPr>
            <a:r>
              <a:rPr lang="cs-CZ" sz="2000" i="1" dirty="0"/>
              <a:t>Pokud to povaha projednávané věci umožňuje, pokusí se správní orgán o smírné odstranění rozporů, které brání řádnému projednání a rozhodnutí dané věci.</a:t>
            </a:r>
          </a:p>
          <a:p>
            <a:r>
              <a:rPr lang="cs-CZ" sz="2000" dirty="0"/>
              <a:t>autoritativní postup správního orgánu je až „na posledním místě“</a:t>
            </a:r>
          </a:p>
          <a:p>
            <a:r>
              <a:rPr lang="cs-CZ" sz="2000" dirty="0"/>
              <a:t>typickým projevem smír ve sporném řízení (§ 141 </a:t>
            </a:r>
            <a:r>
              <a:rPr lang="cs-CZ" sz="2000" dirty="0" err="1"/>
              <a:t>SprŘ</a:t>
            </a:r>
            <a:r>
              <a:rPr lang="cs-CZ" sz="2000" dirty="0"/>
              <a:t>)</a:t>
            </a:r>
          </a:p>
          <a:p>
            <a:pPr lvl="1"/>
            <a:r>
              <a:rPr lang="cs-CZ" sz="2000" dirty="0"/>
              <a:t>uzavřou účastníci, správní orgán schválí, </a:t>
            </a:r>
            <a:r>
              <a:rPr lang="cs-CZ" sz="2000" i="1" dirty="0"/>
              <a:t>pokud neodporuje právním předpisům nebo veřejnému zájmu</a:t>
            </a:r>
            <a:endParaRPr lang="cs-CZ" sz="2000"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Tree>
    <p:extLst>
      <p:ext uri="{BB962C8B-B14F-4D97-AF65-F5344CB8AC3E}">
        <p14:creationId xmlns:p14="http://schemas.microsoft.com/office/powerpoint/2010/main" val="3670061632"/>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materiální pravdy § 3</a:t>
            </a:r>
          </a:p>
        </p:txBody>
      </p:sp>
      <p:sp>
        <p:nvSpPr>
          <p:cNvPr id="3" name="Zástupný symbol pro obsah 2"/>
          <p:cNvSpPr>
            <a:spLocks noGrp="1"/>
          </p:cNvSpPr>
          <p:nvPr>
            <p:ph idx="1"/>
          </p:nvPr>
        </p:nvSpPr>
        <p:spPr>
          <a:xfrm>
            <a:off x="1435100" y="1417638"/>
            <a:ext cx="7499350" cy="4830762"/>
          </a:xfrm>
        </p:spPr>
        <p:txBody>
          <a:bodyPr/>
          <a:lstStyle/>
          <a:p>
            <a:pPr marL="0" indent="0">
              <a:buNone/>
            </a:pPr>
            <a:r>
              <a:rPr lang="cs-CZ" sz="2000" i="1" dirty="0"/>
              <a:t>Nevyplývá-li ze zákona něco jiného, postupuje správní orgán tak, aby byl zjištěn stav věci, o němž nejsou důvodné pochybnosti, a to v rozsahu, který je nezbytný pro soulad jeho úkonu s požadavky uvedenými v § 2.</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Tree>
    <p:extLst>
      <p:ext uri="{BB962C8B-B14F-4D97-AF65-F5344CB8AC3E}">
        <p14:creationId xmlns:p14="http://schemas.microsoft.com/office/powerpoint/2010/main" val="966738987"/>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35100" y="274638"/>
            <a:ext cx="7601396" cy="1143000"/>
          </a:xfrm>
        </p:spPr>
        <p:txBody>
          <a:bodyPr>
            <a:normAutofit fontScale="90000"/>
          </a:bodyPr>
          <a:lstStyle/>
          <a:p>
            <a:r>
              <a:rPr lang="cs-CZ" dirty="0"/>
              <a:t>Zásada procesní rovnosti a nestrannosti postupů </a:t>
            </a:r>
            <a:r>
              <a:rPr lang="cs-CZ" dirty="0" err="1"/>
              <a:t>spr</a:t>
            </a:r>
            <a:r>
              <a:rPr lang="cs-CZ" dirty="0"/>
              <a:t>. orgánů § 7</a:t>
            </a:r>
          </a:p>
        </p:txBody>
      </p:sp>
      <p:sp>
        <p:nvSpPr>
          <p:cNvPr id="3" name="Zástupný symbol pro obsah 2"/>
          <p:cNvSpPr>
            <a:spLocks noGrp="1"/>
          </p:cNvSpPr>
          <p:nvPr>
            <p:ph idx="1"/>
          </p:nvPr>
        </p:nvSpPr>
        <p:spPr>
          <a:xfrm>
            <a:off x="1435100" y="1417638"/>
            <a:ext cx="7499350" cy="4830762"/>
          </a:xfrm>
        </p:spPr>
        <p:txBody>
          <a:bodyPr/>
          <a:lstStyle/>
          <a:p>
            <a:pPr marL="0" indent="0">
              <a:buNone/>
            </a:pPr>
            <a:r>
              <a:rPr lang="cs-CZ" sz="2000" i="1" dirty="0"/>
              <a:t>(1) Dotčené osoby mají při uplatňování svých procesních práv rovné postavení. Správní orgán postupuje vůči dotčeným osobám nestranně a vyžaduje od všech dotčených osob plnění jejich procesních povinností rovnou měrou.</a:t>
            </a:r>
          </a:p>
          <a:p>
            <a:pPr marL="0" indent="0">
              <a:buNone/>
            </a:pPr>
            <a:endParaRPr lang="cs-CZ" sz="2000" i="1" dirty="0"/>
          </a:p>
          <a:p>
            <a:pPr marL="0" indent="0">
              <a:buNone/>
            </a:pPr>
            <a:r>
              <a:rPr lang="cs-CZ" sz="2000" i="1" dirty="0"/>
              <a:t>(2) Tam, kde by rovnost dotčených osob mohla být ohrožena, správní orgán učiní opatření potřebná k jejímu zajištění.</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Tree>
    <p:extLst>
      <p:ext uri="{BB962C8B-B14F-4D97-AF65-F5344CB8AC3E}">
        <p14:creationId xmlns:p14="http://schemas.microsoft.com/office/powerpoint/2010/main" val="3420335889"/>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Zásada veřejné správy jako služby a ochrany práv dotčených osob § 4</a:t>
            </a:r>
          </a:p>
        </p:txBody>
      </p:sp>
      <p:sp>
        <p:nvSpPr>
          <p:cNvPr id="3" name="Zástupný symbol pro obsah 2"/>
          <p:cNvSpPr>
            <a:spLocks noGrp="1"/>
          </p:cNvSpPr>
          <p:nvPr>
            <p:ph idx="1"/>
          </p:nvPr>
        </p:nvSpPr>
        <p:spPr>
          <a:xfrm>
            <a:off x="1435100" y="1417638"/>
            <a:ext cx="7499350" cy="4830762"/>
          </a:xfrm>
        </p:spPr>
        <p:txBody>
          <a:bodyPr/>
          <a:lstStyle/>
          <a:p>
            <a:pPr marL="0" indent="0">
              <a:buNone/>
            </a:pPr>
            <a:r>
              <a:rPr lang="cs-CZ" sz="2000" i="1" dirty="0"/>
              <a:t>(1) Veřejná správa je </a:t>
            </a:r>
            <a:r>
              <a:rPr lang="cs-CZ" sz="2000" b="1" i="1" dirty="0"/>
              <a:t>službou veřejnosti</a:t>
            </a:r>
            <a:r>
              <a:rPr lang="cs-CZ" sz="2000" i="1" dirty="0"/>
              <a:t>. Každý, kdo plní úkoly vyplývající z působnosti správního orgánu, má povinnost se k dotčeným osobám chovat zdvořile a podle možností jim vycházet </a:t>
            </a:r>
            <a:r>
              <a:rPr lang="cs-CZ" sz="2000" b="1" i="1" dirty="0"/>
              <a:t>vstříc</a:t>
            </a:r>
            <a:r>
              <a:rPr lang="cs-CZ" sz="2000" i="1" dirty="0"/>
              <a:t>.</a:t>
            </a:r>
            <a:br>
              <a:rPr lang="cs-CZ" sz="2000" i="1" dirty="0"/>
            </a:br>
            <a:endParaRPr lang="cs-CZ" sz="1100" i="1" dirty="0"/>
          </a:p>
          <a:p>
            <a:pPr marL="0" indent="0">
              <a:buNone/>
            </a:pPr>
            <a:r>
              <a:rPr lang="cs-CZ" sz="2000" i="1" dirty="0"/>
              <a:t>(2) Správní orgán v souvislosti se svým úkonem poskytne dotčené osobě přiměřené </a:t>
            </a:r>
            <a:r>
              <a:rPr lang="cs-CZ" sz="2000" b="1" i="1" dirty="0"/>
              <a:t>poučení</a:t>
            </a:r>
            <a:r>
              <a:rPr lang="cs-CZ" sz="2000" i="1" dirty="0"/>
              <a:t> o jejích právech a povinnostech, je-li to vzhledem k povaze úkonu a osobním poměrům dotčené osoby potřebné.</a:t>
            </a:r>
            <a:br>
              <a:rPr lang="cs-CZ" sz="2000" i="1" dirty="0"/>
            </a:br>
            <a:endParaRPr lang="cs-CZ" sz="1100" i="1" dirty="0"/>
          </a:p>
          <a:p>
            <a:pPr marL="0" indent="0">
              <a:buNone/>
            </a:pPr>
            <a:r>
              <a:rPr lang="cs-CZ" sz="2000" i="1" dirty="0"/>
              <a:t>(3) Správní orgán </a:t>
            </a:r>
            <a:r>
              <a:rPr lang="cs-CZ" sz="2000" b="1" i="1" dirty="0"/>
              <a:t>s dostatečným předstihem uvědomí </a:t>
            </a:r>
            <a:r>
              <a:rPr lang="cs-CZ" sz="2000" i="1" dirty="0"/>
              <a:t>dotčené osoby o úkonu, který učiní, je-li to potřebné k hájení jejich práv a neohrozí-li to účel úkonu.</a:t>
            </a:r>
            <a:br>
              <a:rPr lang="cs-CZ" sz="2000" i="1" dirty="0"/>
            </a:br>
            <a:endParaRPr lang="cs-CZ" sz="1100" i="1" dirty="0"/>
          </a:p>
          <a:p>
            <a:pPr marL="0" indent="0">
              <a:buNone/>
            </a:pPr>
            <a:r>
              <a:rPr lang="cs-CZ" sz="2000" i="1" dirty="0"/>
              <a:t>(4) Správní orgán </a:t>
            </a:r>
            <a:r>
              <a:rPr lang="cs-CZ" sz="2000" b="1" i="1" dirty="0"/>
              <a:t>umožní dotčeným osobám uplatňovat </a:t>
            </a:r>
            <a:r>
              <a:rPr lang="cs-CZ" sz="2000" i="1" dirty="0"/>
              <a:t>jejich práva a oprávněné zájmy.</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Tree>
    <p:extLst>
      <p:ext uri="{BB962C8B-B14F-4D97-AF65-F5344CB8AC3E}">
        <p14:creationId xmlns:p14="http://schemas.microsoft.com/office/powerpoint/2010/main" val="1966194464"/>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Zásada rychlosti a hospodárnosti § 6</a:t>
            </a:r>
          </a:p>
        </p:txBody>
      </p:sp>
      <p:sp>
        <p:nvSpPr>
          <p:cNvPr id="3" name="Zástupný symbol pro obsah 2"/>
          <p:cNvSpPr>
            <a:spLocks noGrp="1"/>
          </p:cNvSpPr>
          <p:nvPr>
            <p:ph idx="1"/>
          </p:nvPr>
        </p:nvSpPr>
        <p:spPr>
          <a:xfrm>
            <a:off x="1435100" y="1417638"/>
            <a:ext cx="7499350" cy="4830762"/>
          </a:xfrm>
        </p:spPr>
        <p:txBody>
          <a:bodyPr/>
          <a:lstStyle/>
          <a:p>
            <a:pPr marL="0" indent="0">
              <a:buNone/>
            </a:pPr>
            <a:r>
              <a:rPr lang="cs-CZ" sz="2000" i="1" dirty="0"/>
              <a:t>(1) Správní orgán vyřizuje věci </a:t>
            </a:r>
            <a:r>
              <a:rPr lang="cs-CZ" sz="2000" b="1" i="1" dirty="0"/>
              <a:t>bez zbytečných průtahů</a:t>
            </a:r>
            <a:r>
              <a:rPr lang="cs-CZ" sz="2000" i="1" dirty="0"/>
              <a:t>. Nečiní-li správní orgán úkony v zákonem stanovené lhůtě nebo ve lhůtě přiměřené, není-li zákonná lhůta stanovena, použije se ke zjednání nápravy ustanovení o ochraně před nečinností (§ 80).</a:t>
            </a:r>
            <a:br>
              <a:rPr lang="cs-CZ" sz="2000" i="1" dirty="0"/>
            </a:br>
            <a:endParaRPr lang="cs-CZ" sz="2000" i="1" dirty="0"/>
          </a:p>
          <a:p>
            <a:pPr marL="0" indent="0">
              <a:buNone/>
            </a:pPr>
            <a:r>
              <a:rPr lang="cs-CZ" sz="2000" i="1" dirty="0"/>
              <a:t>(2) Správní orgán postupuje tak, </a:t>
            </a:r>
            <a:r>
              <a:rPr lang="cs-CZ" sz="2000" b="1" i="1" dirty="0"/>
              <a:t>aby nikomu nevznikaly zbytečné náklady, a dotčené osoby co možná nejméně zatěžuje</a:t>
            </a:r>
            <a:r>
              <a:rPr lang="cs-CZ" sz="2000" i="1" dirty="0"/>
              <a:t>. Podklady od dotčené osoby vyžaduje jen tehdy, stanoví-li tak právní předpis. Lze-li však potřebné údaje získat z úřední evidence, kterou správní orgán sám vede, a pokud o to dotčená osoba požádá, je povinen jejich obstarání zajistit. Při opatřování údajů podle tohoto ustanovení má správní orgán vůči třetím osobám, jichž se tyto údaje mohou týkat, stejné postavení jako dotčená osoba, na jejíž požádání údaje opatřuje.</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46</a:t>
            </a:fld>
            <a:endParaRPr lang="cs-CZ" altLang="cs-CZ" dirty="0"/>
          </a:p>
        </p:txBody>
      </p:sp>
    </p:spTree>
    <p:extLst>
      <p:ext uri="{BB962C8B-B14F-4D97-AF65-F5344CB8AC3E}">
        <p14:creationId xmlns:p14="http://schemas.microsoft.com/office/powerpoint/2010/main" val="3506911994"/>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35100" y="332656"/>
            <a:ext cx="7175500" cy="647700"/>
          </a:xfrm>
        </p:spPr>
        <p:txBody>
          <a:bodyPr>
            <a:normAutofit fontScale="90000"/>
          </a:bodyPr>
          <a:lstStyle/>
          <a:p>
            <a:r>
              <a:rPr lang="cs-CZ" dirty="0"/>
              <a:t>Koordinace a vzájemná spolupráce správních orgánů § 8</a:t>
            </a:r>
          </a:p>
        </p:txBody>
      </p:sp>
      <p:sp>
        <p:nvSpPr>
          <p:cNvPr id="3" name="Zástupný symbol pro obsah 2"/>
          <p:cNvSpPr>
            <a:spLocks noGrp="1"/>
          </p:cNvSpPr>
          <p:nvPr>
            <p:ph idx="1"/>
          </p:nvPr>
        </p:nvSpPr>
        <p:spPr>
          <a:xfrm>
            <a:off x="1435100" y="1268760"/>
            <a:ext cx="7499350" cy="4979640"/>
          </a:xfrm>
        </p:spPr>
        <p:txBody>
          <a:bodyPr/>
          <a:lstStyle/>
          <a:p>
            <a:pPr marL="0" indent="0">
              <a:buNone/>
            </a:pPr>
            <a:r>
              <a:rPr lang="cs-CZ" sz="2000" i="1" dirty="0"/>
              <a:t>(1) Správní orgány dbají vzájemného souladu všech postupů, které probíhají současně a souvisejí s týmiž právy nebo povinnostmi dotčené osoby. Na to, že současně probíhá více takových postupů u různých správních orgánů nebo u jiných orgánů veřejné moci, je dotčená osoba povinna správní orgány bezodkladně upozornit.</a:t>
            </a:r>
          </a:p>
          <a:p>
            <a:pPr marL="0" indent="0">
              <a:buNone/>
            </a:pPr>
            <a:endParaRPr lang="cs-CZ" sz="2000" i="1" dirty="0"/>
          </a:p>
          <a:p>
            <a:pPr marL="0" indent="0">
              <a:buNone/>
            </a:pPr>
            <a:r>
              <a:rPr lang="cs-CZ" sz="2000" i="1" dirty="0"/>
              <a:t>(2) Správní orgány vzájemně spolupracují v zájmu dobré správy.</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47</a:t>
            </a:fld>
            <a:endParaRPr lang="cs-CZ" altLang="cs-CZ" dirty="0"/>
          </a:p>
        </p:txBody>
      </p:sp>
    </p:spTree>
    <p:extLst>
      <p:ext uri="{BB962C8B-B14F-4D97-AF65-F5344CB8AC3E}">
        <p14:creationId xmlns:p14="http://schemas.microsoft.com/office/powerpoint/2010/main" val="4111643598"/>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Principy dobré správy</a:t>
            </a:r>
          </a:p>
        </p:txBody>
      </p:sp>
      <p:sp>
        <p:nvSpPr>
          <p:cNvPr id="3" name="Zástupný symbol pro obsah 2"/>
          <p:cNvSpPr>
            <a:spLocks noGrp="1"/>
          </p:cNvSpPr>
          <p:nvPr>
            <p:ph idx="1"/>
          </p:nvPr>
        </p:nvSpPr>
        <p:spPr>
          <a:xfrm>
            <a:off x="1435100" y="1417638"/>
            <a:ext cx="7499350" cy="4830762"/>
          </a:xfrm>
        </p:spPr>
        <p:txBody>
          <a:bodyPr/>
          <a:lstStyle/>
          <a:p>
            <a:r>
              <a:rPr lang="cs-CZ" sz="2400" dirty="0"/>
              <a:t>Trochu vtaženy i do textu správního řádu (§ 8 odst. 2):</a:t>
            </a:r>
          </a:p>
          <a:p>
            <a:pPr marL="0" indent="0">
              <a:buNone/>
            </a:pPr>
            <a:r>
              <a:rPr lang="cs-CZ" sz="2000" i="1" dirty="0"/>
              <a:t>§ 8 (2) Správní orgány vzájemně spolupracují v zájmu dobré správy. </a:t>
            </a:r>
          </a:p>
          <a:p>
            <a:r>
              <a:rPr lang="cs-CZ" sz="2400" dirty="0"/>
              <a:t>Relativně samostatný katalog, vychází z činnosti </a:t>
            </a:r>
          </a:p>
          <a:p>
            <a:pPr lvl="1"/>
            <a:r>
              <a:rPr lang="cs-CZ" sz="2000" dirty="0"/>
              <a:t>Rady Evropy (Doporučení členským zemím CM/</a:t>
            </a:r>
            <a:r>
              <a:rPr lang="cs-CZ" sz="2000" dirty="0" err="1"/>
              <a:t>Rec</a:t>
            </a:r>
            <a:r>
              <a:rPr lang="cs-CZ" sz="2000" dirty="0"/>
              <a:t> (2007)7 o dobré veřejné správě/</a:t>
            </a:r>
            <a:r>
              <a:rPr lang="cs-CZ" sz="2000" dirty="0" err="1"/>
              <a:t>good</a:t>
            </a:r>
            <a:r>
              <a:rPr lang="cs-CZ" sz="2000" dirty="0"/>
              <a:t> </a:t>
            </a:r>
            <a:r>
              <a:rPr lang="cs-CZ" sz="2000" dirty="0" err="1"/>
              <a:t>governance</a:t>
            </a:r>
            <a:r>
              <a:rPr lang="cs-CZ" sz="2000" dirty="0"/>
              <a:t>) </a:t>
            </a:r>
          </a:p>
          <a:p>
            <a:pPr lvl="1"/>
            <a:r>
              <a:rPr lang="cs-CZ" sz="2000" dirty="0"/>
              <a:t>Evropské unie (Evropský kodex řádné správní praxe)</a:t>
            </a:r>
          </a:p>
          <a:p>
            <a:r>
              <a:rPr lang="cs-CZ" sz="2400" dirty="0"/>
              <a:t>Nemají zákonné zakotvení, přesto jsou kritérii, kterými by se veřejná správa měla řídit, aby byla </a:t>
            </a:r>
            <a:r>
              <a:rPr lang="cs-CZ" sz="2400" b="1" u="sng" dirty="0"/>
              <a:t>dobrá správa </a:t>
            </a:r>
            <a:r>
              <a:rPr lang="cs-CZ" sz="2400" dirty="0"/>
              <a:t>=postup, který je v souladu se zákonem, ale zároveň mu nelze vytknout svévoli, účelovost, vyhýbavost, neefektivnost, liknavost a jiné nežádoucí znaky</a:t>
            </a:r>
            <a:endParaRPr lang="cs-CZ" sz="2400" b="1"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48</a:t>
            </a:fld>
            <a:endParaRPr lang="cs-CZ" altLang="cs-CZ" dirty="0"/>
          </a:p>
        </p:txBody>
      </p:sp>
    </p:spTree>
    <p:extLst>
      <p:ext uri="{BB962C8B-B14F-4D97-AF65-F5344CB8AC3E}">
        <p14:creationId xmlns:p14="http://schemas.microsoft.com/office/powerpoint/2010/main" val="873241234"/>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Principy dobré správy</a:t>
            </a:r>
          </a:p>
        </p:txBody>
      </p:sp>
      <p:sp>
        <p:nvSpPr>
          <p:cNvPr id="3" name="Zástupný symbol pro obsah 2"/>
          <p:cNvSpPr>
            <a:spLocks noGrp="1"/>
          </p:cNvSpPr>
          <p:nvPr>
            <p:ph idx="1"/>
          </p:nvPr>
        </p:nvSpPr>
        <p:spPr>
          <a:xfrm>
            <a:off x="1435100" y="1417638"/>
            <a:ext cx="7499350" cy="4830762"/>
          </a:xfrm>
        </p:spPr>
        <p:txBody>
          <a:bodyPr/>
          <a:lstStyle/>
          <a:p>
            <a:r>
              <a:rPr lang="cs-CZ" dirty="0"/>
              <a:t>Dle veřejného ochránce práv </a:t>
            </a:r>
            <a:br>
              <a:rPr lang="cs-CZ" dirty="0"/>
            </a:br>
            <a:r>
              <a:rPr lang="cs-CZ" sz="1800" dirty="0"/>
              <a:t>https://www.ochrance.cz/stiznosti-na-urady/principy-dobre-spravy/</a:t>
            </a:r>
          </a:p>
          <a:p>
            <a:pPr marL="914400" lvl="1" indent="-457200">
              <a:buFont typeface="+mj-lt"/>
              <a:buAutoNum type="arabicPeriod"/>
            </a:pPr>
            <a:r>
              <a:rPr lang="cs-CZ" sz="2000" dirty="0"/>
              <a:t>Soulad s právem</a:t>
            </a:r>
          </a:p>
          <a:p>
            <a:pPr marL="914400" lvl="1" indent="-457200">
              <a:buFont typeface="+mj-lt"/>
              <a:buAutoNum type="arabicPeriod"/>
            </a:pPr>
            <a:r>
              <a:rPr lang="cs-CZ" sz="2000" dirty="0"/>
              <a:t>Nestrannost</a:t>
            </a:r>
          </a:p>
          <a:p>
            <a:pPr marL="914400" lvl="1" indent="-457200">
              <a:buFont typeface="+mj-lt"/>
              <a:buAutoNum type="arabicPeriod"/>
            </a:pPr>
            <a:r>
              <a:rPr lang="cs-CZ" sz="2000" dirty="0"/>
              <a:t>Včasnost</a:t>
            </a:r>
          </a:p>
          <a:p>
            <a:pPr marL="914400" lvl="1" indent="-457200">
              <a:buFont typeface="+mj-lt"/>
              <a:buAutoNum type="arabicPeriod"/>
            </a:pPr>
            <a:r>
              <a:rPr lang="cs-CZ" sz="2000" dirty="0"/>
              <a:t>Předvídatelnost</a:t>
            </a:r>
          </a:p>
          <a:p>
            <a:pPr marL="914400" lvl="1" indent="-457200">
              <a:buFont typeface="+mj-lt"/>
              <a:buAutoNum type="arabicPeriod"/>
            </a:pPr>
            <a:r>
              <a:rPr lang="cs-CZ" sz="2000" dirty="0"/>
              <a:t>Přesvědčivost</a:t>
            </a:r>
          </a:p>
          <a:p>
            <a:pPr marL="914400" lvl="1" indent="-457200">
              <a:buFont typeface="+mj-lt"/>
              <a:buAutoNum type="arabicPeriod"/>
            </a:pPr>
            <a:r>
              <a:rPr lang="cs-CZ" sz="2000" dirty="0"/>
              <a:t>Přiměřenost</a:t>
            </a:r>
          </a:p>
          <a:p>
            <a:pPr marL="914400" lvl="1" indent="-457200">
              <a:buFont typeface="+mj-lt"/>
              <a:buAutoNum type="arabicPeriod"/>
            </a:pPr>
            <a:r>
              <a:rPr lang="cs-CZ" sz="2000" dirty="0"/>
              <a:t>Efektivnost</a:t>
            </a:r>
          </a:p>
          <a:p>
            <a:pPr marL="914400" lvl="1" indent="-457200">
              <a:buFont typeface="+mj-lt"/>
              <a:buAutoNum type="arabicPeriod"/>
            </a:pPr>
            <a:r>
              <a:rPr lang="cs-CZ" sz="2000" dirty="0"/>
              <a:t>Odpovědnost</a:t>
            </a:r>
          </a:p>
          <a:p>
            <a:pPr marL="914400" lvl="1" indent="-457200">
              <a:buFont typeface="+mj-lt"/>
              <a:buAutoNum type="arabicPeriod"/>
            </a:pPr>
            <a:r>
              <a:rPr lang="cs-CZ" sz="2000" dirty="0"/>
              <a:t>Otevřenost</a:t>
            </a:r>
          </a:p>
          <a:p>
            <a:pPr marL="914400" lvl="1" indent="-457200">
              <a:buFont typeface="+mj-lt"/>
              <a:buAutoNum type="arabicPeriod"/>
            </a:pPr>
            <a:r>
              <a:rPr lang="cs-CZ" sz="2000" dirty="0"/>
              <a:t>Vstřícnost</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49</a:t>
            </a:fld>
            <a:endParaRPr lang="cs-CZ" altLang="cs-CZ" dirty="0"/>
          </a:p>
        </p:txBody>
      </p:sp>
    </p:spTree>
    <p:extLst>
      <p:ext uri="{BB962C8B-B14F-4D97-AF65-F5344CB8AC3E}">
        <p14:creationId xmlns:p14="http://schemas.microsoft.com/office/powerpoint/2010/main" val="258335082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4C22EF-A193-43AD-85D8-229B36EDAFAF}"/>
              </a:ext>
            </a:extLst>
          </p:cNvPr>
          <p:cNvSpPr>
            <a:spLocks noGrp="1"/>
          </p:cNvSpPr>
          <p:nvPr>
            <p:ph type="title"/>
          </p:nvPr>
        </p:nvSpPr>
        <p:spPr/>
        <p:txBody>
          <a:bodyPr/>
          <a:lstStyle/>
          <a:p>
            <a:r>
              <a:rPr lang="cs-CZ" dirty="0"/>
              <a:t>Donucovací metoda</a:t>
            </a:r>
          </a:p>
        </p:txBody>
      </p:sp>
      <p:sp>
        <p:nvSpPr>
          <p:cNvPr id="3" name="Zástupný symbol pro obsah 2">
            <a:extLst>
              <a:ext uri="{FF2B5EF4-FFF2-40B4-BE49-F238E27FC236}">
                <a16:creationId xmlns:a16="http://schemas.microsoft.com/office/drawing/2014/main" id="{4E04EC5A-6E90-4138-860F-249455549E0A}"/>
              </a:ext>
            </a:extLst>
          </p:cNvPr>
          <p:cNvSpPr>
            <a:spLocks noGrp="1"/>
          </p:cNvSpPr>
          <p:nvPr>
            <p:ph idx="1"/>
          </p:nvPr>
        </p:nvSpPr>
        <p:spPr/>
        <p:txBody>
          <a:bodyPr/>
          <a:lstStyle/>
          <a:p>
            <a:r>
              <a:rPr lang="cs-CZ" sz="2400" dirty="0"/>
              <a:t>orgány </a:t>
            </a:r>
            <a:r>
              <a:rPr lang="cs-CZ" sz="2400" dirty="0" err="1"/>
              <a:t>VeSpr</a:t>
            </a:r>
            <a:r>
              <a:rPr lang="cs-CZ" sz="2400" dirty="0"/>
              <a:t> vynucují chování, kterého nebylo dosaženo dobrovolně (tj. „po zlém“)</a:t>
            </a:r>
          </a:p>
          <a:p>
            <a:r>
              <a:rPr lang="cs-CZ" sz="2400" dirty="0"/>
              <a:t>navazuje na metodu přesvědčovací, lze ji využít až tam, kde došlo k porušení povinnosti</a:t>
            </a:r>
          </a:p>
          <a:p>
            <a:r>
              <a:rPr lang="cs-CZ" sz="2400" dirty="0"/>
              <a:t>zpravidla dochází k ukládání určitého „trestu“, pročež vždy musí být striktně dodržován princip zákonnosti</a:t>
            </a:r>
          </a:p>
          <a:p>
            <a:r>
              <a:rPr lang="cs-CZ" sz="2400" dirty="0"/>
              <a:t>Typickým příkladem využití této metody je tzv. </a:t>
            </a:r>
            <a:r>
              <a:rPr lang="cs-CZ" sz="2400" i="1" dirty="0"/>
              <a:t>správní trestání</a:t>
            </a:r>
            <a:endParaRPr lang="cs-CZ" sz="2400" dirty="0"/>
          </a:p>
        </p:txBody>
      </p:sp>
    </p:spTree>
    <p:extLst>
      <p:ext uri="{BB962C8B-B14F-4D97-AF65-F5344CB8AC3E}">
        <p14:creationId xmlns:p14="http://schemas.microsoft.com/office/powerpoint/2010/main" val="3460386209"/>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431925" y="360363"/>
            <a:ext cx="7407275" cy="2132012"/>
          </a:xfrm>
        </p:spPr>
        <p:txBody>
          <a:bodyPr/>
          <a:lstStyle/>
          <a:p>
            <a:pPr eaLnBrk="1" fontAlgn="auto" hangingPunct="1">
              <a:spcAft>
                <a:spcPts val="0"/>
              </a:spcAft>
              <a:defRPr/>
            </a:pPr>
            <a:r>
              <a:rPr lang="cs-CZ" dirty="0">
                <a:solidFill>
                  <a:schemeClr val="tx2">
                    <a:satMod val="130000"/>
                  </a:schemeClr>
                </a:solidFill>
              </a:rPr>
              <a:t>Děkuji za pozornost</a:t>
            </a:r>
          </a:p>
        </p:txBody>
      </p:sp>
      <p:sp>
        <p:nvSpPr>
          <p:cNvPr id="3" name="Podnadpis 2"/>
          <p:cNvSpPr>
            <a:spLocks noGrp="1"/>
          </p:cNvSpPr>
          <p:nvPr>
            <p:ph type="subTitle" idx="1"/>
          </p:nvPr>
        </p:nvSpPr>
        <p:spPr>
          <a:xfrm>
            <a:off x="1431925" y="2924175"/>
            <a:ext cx="7407275" cy="2376488"/>
          </a:xfrm>
        </p:spPr>
        <p:txBody>
          <a:bodyPr>
            <a:normAutofit/>
          </a:bodyPr>
          <a:lstStyle/>
          <a:p>
            <a:pPr eaLnBrk="1" fontAlgn="auto" hangingPunct="1">
              <a:spcAft>
                <a:spcPts val="0"/>
              </a:spcAft>
              <a:buFont typeface="Wingdings 2"/>
              <a:buNone/>
              <a:defRPr/>
            </a:pPr>
            <a:r>
              <a:rPr lang="cs-CZ" b="1" dirty="0"/>
              <a:t>Příští přednáška</a:t>
            </a:r>
          </a:p>
          <a:p>
            <a:r>
              <a:rPr lang="cs-CZ" dirty="0"/>
              <a:t>Činnost veřejné správy. </a:t>
            </a:r>
            <a:r>
              <a:rPr lang="x-none" dirty="0"/>
              <a:t>Správní řád jako základ právní úpravy procesních forem veřejné správy</a:t>
            </a:r>
            <a:endParaRPr lang="cs-CZ" dirty="0"/>
          </a:p>
          <a:p>
            <a:pPr eaLnBrk="1" fontAlgn="auto" hangingPunct="1">
              <a:spcAft>
                <a:spcPts val="0"/>
              </a:spcAft>
              <a:buFont typeface="Wingdings 2"/>
              <a:buNone/>
              <a:defRPr/>
            </a:pPr>
            <a:r>
              <a:rPr lang="cs-CZ" sz="2000" i="1" dirty="0"/>
              <a:t>JUDr. Jana </a:t>
            </a:r>
            <a:r>
              <a:rPr lang="cs-CZ" sz="2000" i="1" dirty="0" err="1"/>
              <a:t>Jurníková</a:t>
            </a:r>
            <a:r>
              <a:rPr lang="cs-CZ" sz="2000" i="1" dirty="0"/>
              <a:t>, Ph.D.</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8A609C-D072-4A94-963B-49A14B4C294D}"/>
              </a:ext>
            </a:extLst>
          </p:cNvPr>
          <p:cNvSpPr>
            <a:spLocks noGrp="1"/>
          </p:cNvSpPr>
          <p:nvPr>
            <p:ph type="title"/>
          </p:nvPr>
        </p:nvSpPr>
        <p:spPr/>
        <p:txBody>
          <a:bodyPr/>
          <a:lstStyle/>
          <a:p>
            <a:r>
              <a:rPr lang="cs-CZ" dirty="0"/>
              <a:t>Řízení a regulace</a:t>
            </a:r>
          </a:p>
        </p:txBody>
      </p:sp>
      <p:sp>
        <p:nvSpPr>
          <p:cNvPr id="3" name="Zástupný symbol pro obsah 2">
            <a:extLst>
              <a:ext uri="{FF2B5EF4-FFF2-40B4-BE49-F238E27FC236}">
                <a16:creationId xmlns:a16="http://schemas.microsoft.com/office/drawing/2014/main" id="{219A27B0-B05E-40A3-8A3D-BC34C5CABA4D}"/>
              </a:ext>
            </a:extLst>
          </p:cNvPr>
          <p:cNvSpPr>
            <a:spLocks noGrp="1"/>
          </p:cNvSpPr>
          <p:nvPr>
            <p:ph idx="1"/>
          </p:nvPr>
        </p:nvSpPr>
        <p:spPr/>
        <p:txBody>
          <a:bodyPr/>
          <a:lstStyle/>
          <a:p>
            <a:r>
              <a:rPr lang="cs-CZ" dirty="0"/>
              <a:t>Usměrňování, spravování, kladení konkrétních, ale i méně konkrétních požadavků na podřízené či adresáty</a:t>
            </a:r>
          </a:p>
        </p:txBody>
      </p:sp>
    </p:spTree>
    <p:extLst>
      <p:ext uri="{BB962C8B-B14F-4D97-AF65-F5344CB8AC3E}">
        <p14:creationId xmlns:p14="http://schemas.microsoft.com/office/powerpoint/2010/main" val="250732887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4B2ED1-78C3-4BFD-8564-BD4810FFB7EC}"/>
              </a:ext>
            </a:extLst>
          </p:cNvPr>
          <p:cNvSpPr>
            <a:spLocks noGrp="1"/>
          </p:cNvSpPr>
          <p:nvPr>
            <p:ph type="title"/>
          </p:nvPr>
        </p:nvSpPr>
        <p:spPr/>
        <p:txBody>
          <a:bodyPr/>
          <a:lstStyle/>
          <a:p>
            <a:r>
              <a:rPr lang="cs-CZ" dirty="0"/>
              <a:t>Administrativní metody</a:t>
            </a:r>
          </a:p>
        </p:txBody>
      </p:sp>
      <p:sp>
        <p:nvSpPr>
          <p:cNvPr id="3" name="Zástupný symbol pro obsah 2">
            <a:extLst>
              <a:ext uri="{FF2B5EF4-FFF2-40B4-BE49-F238E27FC236}">
                <a16:creationId xmlns:a16="http://schemas.microsoft.com/office/drawing/2014/main" id="{4B0E8701-178B-4E8E-8A38-9ADE42DD8BB2}"/>
              </a:ext>
            </a:extLst>
          </p:cNvPr>
          <p:cNvSpPr>
            <a:spLocks noGrp="1"/>
          </p:cNvSpPr>
          <p:nvPr>
            <p:ph idx="1"/>
          </p:nvPr>
        </p:nvSpPr>
        <p:spPr/>
        <p:txBody>
          <a:bodyPr/>
          <a:lstStyle/>
          <a:p>
            <a:r>
              <a:rPr lang="cs-CZ" sz="2400" dirty="0"/>
              <a:t>Metody </a:t>
            </a:r>
            <a:r>
              <a:rPr lang="cs-CZ" sz="2400" u="sng" dirty="0"/>
              <a:t>přímého </a:t>
            </a:r>
            <a:r>
              <a:rPr lang="cs-CZ" sz="2400" dirty="0"/>
              <a:t>vrchnostenského působení veřejné správy na adresáty</a:t>
            </a:r>
          </a:p>
          <a:p>
            <a:r>
              <a:rPr lang="cs-CZ" sz="2400" dirty="0"/>
              <a:t>Konkrétní rozhodnutí orgánů veřejné správy, kterými se určují již konkrétní práva a povinnosti k dalším subjektům.</a:t>
            </a:r>
          </a:p>
          <a:p>
            <a:r>
              <a:rPr lang="cs-CZ" sz="2400" dirty="0"/>
              <a:t>Vyznačují se jasným vyjádřením příkazu, zákazu nebo sankce</a:t>
            </a:r>
            <a:endParaRPr lang="cs-CZ" sz="2000" dirty="0"/>
          </a:p>
        </p:txBody>
      </p:sp>
    </p:spTree>
    <p:extLst>
      <p:ext uri="{BB962C8B-B14F-4D97-AF65-F5344CB8AC3E}">
        <p14:creationId xmlns:p14="http://schemas.microsoft.com/office/powerpoint/2010/main" val="85053875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C1EADC-1307-4323-858B-52D9A938B0F4}"/>
              </a:ext>
            </a:extLst>
          </p:cNvPr>
          <p:cNvSpPr>
            <a:spLocks noGrp="1"/>
          </p:cNvSpPr>
          <p:nvPr>
            <p:ph type="title"/>
          </p:nvPr>
        </p:nvSpPr>
        <p:spPr/>
        <p:txBody>
          <a:bodyPr/>
          <a:lstStyle/>
          <a:p>
            <a:r>
              <a:rPr lang="cs-CZ" dirty="0"/>
              <a:t>Ekonomické metody</a:t>
            </a:r>
          </a:p>
        </p:txBody>
      </p:sp>
      <p:sp>
        <p:nvSpPr>
          <p:cNvPr id="3" name="Zástupný symbol pro obsah 2">
            <a:extLst>
              <a:ext uri="{FF2B5EF4-FFF2-40B4-BE49-F238E27FC236}">
                <a16:creationId xmlns:a16="http://schemas.microsoft.com/office/drawing/2014/main" id="{C0EF5743-43B6-42C2-896C-375EABF519BB}"/>
              </a:ext>
            </a:extLst>
          </p:cNvPr>
          <p:cNvSpPr>
            <a:spLocks noGrp="1"/>
          </p:cNvSpPr>
          <p:nvPr>
            <p:ph idx="1"/>
          </p:nvPr>
        </p:nvSpPr>
        <p:spPr/>
        <p:txBody>
          <a:bodyPr/>
          <a:lstStyle/>
          <a:p>
            <a:r>
              <a:rPr lang="cs-CZ" sz="2400" dirty="0"/>
              <a:t>Metody </a:t>
            </a:r>
            <a:r>
              <a:rPr lang="cs-CZ" sz="2400" u="sng" dirty="0"/>
              <a:t>nepřímého působení</a:t>
            </a:r>
            <a:r>
              <a:rPr lang="cs-CZ" sz="2400" dirty="0"/>
              <a:t>, podporují administrativní metody působení</a:t>
            </a:r>
          </a:p>
          <a:p>
            <a:r>
              <a:rPr lang="cs-CZ" sz="2400" dirty="0"/>
              <a:t>Svoji podstatou vytvářejí cestu pro další metody, protože přímo nesměřují k naplnění konkrétního cíle</a:t>
            </a:r>
          </a:p>
          <a:p>
            <a:r>
              <a:rPr lang="cs-CZ" sz="2400" dirty="0"/>
              <a:t>Různá ekonomická opatření a operativní ekonomické nástroje</a:t>
            </a:r>
          </a:p>
          <a:p>
            <a:pPr lvl="1"/>
            <a:r>
              <a:rPr lang="cs-CZ" sz="2000" dirty="0"/>
              <a:t>Např. správa daní a poplatků</a:t>
            </a:r>
          </a:p>
        </p:txBody>
      </p:sp>
    </p:spTree>
    <p:extLst>
      <p:ext uri="{BB962C8B-B14F-4D97-AF65-F5344CB8AC3E}">
        <p14:creationId xmlns:p14="http://schemas.microsoft.com/office/powerpoint/2010/main" val="71121994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C8CA55-8E0F-413D-82E9-522B9270B348}"/>
              </a:ext>
            </a:extLst>
          </p:cNvPr>
          <p:cNvSpPr>
            <a:spLocks noGrp="1"/>
          </p:cNvSpPr>
          <p:nvPr>
            <p:ph type="title"/>
          </p:nvPr>
        </p:nvSpPr>
        <p:spPr/>
        <p:txBody>
          <a:bodyPr/>
          <a:lstStyle/>
          <a:p>
            <a:r>
              <a:rPr lang="cs-CZ" dirty="0"/>
              <a:t>Organizační metody</a:t>
            </a:r>
          </a:p>
        </p:txBody>
      </p:sp>
      <p:sp>
        <p:nvSpPr>
          <p:cNvPr id="3" name="Zástupný symbol pro obsah 2">
            <a:extLst>
              <a:ext uri="{FF2B5EF4-FFF2-40B4-BE49-F238E27FC236}">
                <a16:creationId xmlns:a16="http://schemas.microsoft.com/office/drawing/2014/main" id="{70D82587-DEEA-4669-9E93-F1C6941FE628}"/>
              </a:ext>
            </a:extLst>
          </p:cNvPr>
          <p:cNvSpPr>
            <a:spLocks noGrp="1"/>
          </p:cNvSpPr>
          <p:nvPr>
            <p:ph idx="1"/>
          </p:nvPr>
        </p:nvSpPr>
        <p:spPr/>
        <p:txBody>
          <a:bodyPr/>
          <a:lstStyle/>
          <a:p>
            <a:r>
              <a:rPr lang="cs-CZ" sz="2400" dirty="0"/>
              <a:t>Též spíše vedlejší a podpůrné metody (k metodě administrativní a ekonomické)</a:t>
            </a:r>
          </a:p>
          <a:p>
            <a:r>
              <a:rPr lang="cs-CZ" sz="2400" dirty="0"/>
              <a:t>Týkají se primárně vnitřního fungování </a:t>
            </a:r>
            <a:r>
              <a:rPr lang="cs-CZ" sz="2400" dirty="0" err="1"/>
              <a:t>VeSpr</a:t>
            </a:r>
            <a:r>
              <a:rPr lang="cs-CZ" sz="2400" dirty="0"/>
              <a:t>, které má umožnit plnění úkolů </a:t>
            </a:r>
            <a:r>
              <a:rPr lang="cs-CZ" sz="2400" dirty="0" err="1"/>
              <a:t>VeSpr</a:t>
            </a:r>
            <a:endParaRPr lang="cs-CZ" sz="2400" dirty="0"/>
          </a:p>
        </p:txBody>
      </p:sp>
    </p:spTree>
    <p:extLst>
      <p:ext uri="{BB962C8B-B14F-4D97-AF65-F5344CB8AC3E}">
        <p14:creationId xmlns:p14="http://schemas.microsoft.com/office/powerpoint/2010/main" val="2722832704"/>
      </p:ext>
    </p:extLst>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unovrat">
  <a:themeElements>
    <a:clrScheme name="Slunovrat">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lunovra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lunovrat">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2692</TotalTime>
  <Words>2417</Words>
  <Application>Microsoft Office PowerPoint</Application>
  <PresentationFormat>Předvádění na obrazovce (4:3)</PresentationFormat>
  <Paragraphs>379</Paragraphs>
  <Slides>50</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50</vt:i4>
      </vt:variant>
    </vt:vector>
  </HeadingPairs>
  <TitlesOfParts>
    <vt:vector size="58" baseType="lpstr">
      <vt:lpstr>Arial</vt:lpstr>
      <vt:lpstr>Book Antiqua</vt:lpstr>
      <vt:lpstr>Calibri</vt:lpstr>
      <vt:lpstr>Gill Sans MT</vt:lpstr>
      <vt:lpstr>Times New Roman</vt:lpstr>
      <vt:lpstr>Verdana</vt:lpstr>
      <vt:lpstr>Wingdings 2</vt:lpstr>
      <vt:lpstr>Slunovrat</vt:lpstr>
      <vt:lpstr>Metody a formy realizace veřejné správy. Rozhodovací procesy ve veřejné správě. Principy dobré správy  a základní zásady činnosti veřejné správy.</vt:lpstr>
      <vt:lpstr>Veřejná správa jako činnost</vt:lpstr>
      <vt:lpstr>Metody a formy realizace</vt:lpstr>
      <vt:lpstr>Přesvědčovací metoda</vt:lpstr>
      <vt:lpstr>Donucovací metoda</vt:lpstr>
      <vt:lpstr>Řízení a regulace</vt:lpstr>
      <vt:lpstr>Administrativní metody</vt:lpstr>
      <vt:lpstr>Ekonomické metody</vt:lpstr>
      <vt:lpstr>Organizační metody</vt:lpstr>
      <vt:lpstr>Rozhodovací procesy</vt:lpstr>
      <vt:lpstr>Právní formy realizace</vt:lpstr>
      <vt:lpstr>Správní akty</vt:lpstr>
      <vt:lpstr>Správní akty</vt:lpstr>
      <vt:lpstr>Individuální správní akt (ISA)</vt:lpstr>
      <vt:lpstr>Správní rozhodnutí</vt:lpstr>
      <vt:lpstr>BRNĚNSKÁ UNIVERZITA SPRÁVNÍ FAKULTA Česká 1, 602 00 Brno</vt:lpstr>
      <vt:lpstr>Náležitosti rozhodnutí</vt:lpstr>
      <vt:lpstr>Výroková část 68/2 SprŘ</vt:lpstr>
      <vt:lpstr>Odůvodnění 68/3 a 4 SprŘ</vt:lpstr>
      <vt:lpstr>Poučení 68/5 a 6 SprŘ</vt:lpstr>
      <vt:lpstr>Vady správního rozhodnutí</vt:lpstr>
      <vt:lpstr>Jiný správní úkon</vt:lpstr>
      <vt:lpstr>Normativní správní akt</vt:lpstr>
      <vt:lpstr>Normativní správní akt</vt:lpstr>
      <vt:lpstr>Prezentace aplikace PowerPoint</vt:lpstr>
      <vt:lpstr>Normativní správní akt</vt:lpstr>
      <vt:lpstr>Vady NSA (podzák. P předpisů)</vt:lpstr>
      <vt:lpstr>Opatření obecné povahy</vt:lpstr>
      <vt:lpstr>Veřejnoprávní smlouvy</vt:lpstr>
      <vt:lpstr>Faktické úkony</vt:lpstr>
      <vt:lpstr>Faktické pokyny</vt:lpstr>
      <vt:lpstr>Bezprostřední zásahy</vt:lpstr>
      <vt:lpstr>Exekuční úkony</vt:lpstr>
      <vt:lpstr>Základní zásady činnosti správních orgánů</vt:lpstr>
      <vt:lpstr>Základní zásady činnosti správních orgánů (§ 2 až 8)</vt:lpstr>
      <vt:lpstr>Základní zásady činnosti správních orgánů (§ 2 až 8)</vt:lpstr>
      <vt:lpstr>Zásada legality § 2 odst. 1</vt:lpstr>
      <vt:lpstr>Zásada proporcionality (a její komponenty)</vt:lpstr>
      <vt:lpstr>Zásada ochrany veřejného zájmu § 2 odst. 4 </vt:lpstr>
      <vt:lpstr>Zákaz zneužití správního uvážení § 2 odst. 2</vt:lpstr>
      <vt:lpstr>Ochrana dobré víry a oprávněných zájmů § 2 odst. 3</vt:lpstr>
      <vt:lpstr>Zásada subsidiarity § 5</vt:lpstr>
      <vt:lpstr>Zásada materiální pravdy § 3</vt:lpstr>
      <vt:lpstr>Zásada procesní rovnosti a nestrannosti postupů spr. orgánů § 7</vt:lpstr>
      <vt:lpstr>Zásada veřejné správy jako služby a ochrany práv dotčených osob § 4</vt:lpstr>
      <vt:lpstr>Zásada rychlosti a hospodárnosti § 6</vt:lpstr>
      <vt:lpstr>Koordinace a vzájemná spolupráce správních orgánů § 8</vt:lpstr>
      <vt:lpstr>Principy dobré správy</vt:lpstr>
      <vt:lpstr>Principy dobré správy</vt:lpstr>
      <vt:lpstr>Děkuji za pozornost</vt:lpstr>
    </vt:vector>
  </TitlesOfParts>
  <Company>Your Organization Name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Metody a formy realizace VeSpr</dc:title>
  <dc:creator>Veronika Kudrová</dc:creator>
  <cp:lastModifiedBy>Veronika Smutná</cp:lastModifiedBy>
  <cp:revision>98</cp:revision>
  <dcterms:created xsi:type="dcterms:W3CDTF">2012-10-15T13:02:45Z</dcterms:created>
  <dcterms:modified xsi:type="dcterms:W3CDTF">2017-10-30T08:23:15Z</dcterms:modified>
</cp:coreProperties>
</file>