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33"/>
  </p:notesMasterIdLst>
  <p:handoutMasterIdLst>
    <p:handoutMasterId r:id="rId34"/>
  </p:handoutMasterIdLst>
  <p:sldIdLst>
    <p:sldId id="309" r:id="rId3"/>
    <p:sldId id="304" r:id="rId4"/>
    <p:sldId id="305" r:id="rId5"/>
    <p:sldId id="310" r:id="rId6"/>
    <p:sldId id="311" r:id="rId7"/>
    <p:sldId id="312" r:id="rId8"/>
    <p:sldId id="313" r:id="rId9"/>
    <p:sldId id="314" r:id="rId10"/>
    <p:sldId id="315" r:id="rId11"/>
    <p:sldId id="316" r:id="rId12"/>
    <p:sldId id="317" r:id="rId13"/>
    <p:sldId id="318" r:id="rId14"/>
    <p:sldId id="319" r:id="rId15"/>
    <p:sldId id="320" r:id="rId16"/>
    <p:sldId id="321" r:id="rId17"/>
    <p:sldId id="322" r:id="rId18"/>
    <p:sldId id="323" r:id="rId19"/>
    <p:sldId id="324" r:id="rId20"/>
    <p:sldId id="325" r:id="rId21"/>
    <p:sldId id="326" r:id="rId22"/>
    <p:sldId id="327" r:id="rId23"/>
    <p:sldId id="328" r:id="rId24"/>
    <p:sldId id="329" r:id="rId25"/>
    <p:sldId id="330" r:id="rId26"/>
    <p:sldId id="331" r:id="rId27"/>
    <p:sldId id="332" r:id="rId28"/>
    <p:sldId id="333" r:id="rId29"/>
    <p:sldId id="334" r:id="rId30"/>
    <p:sldId id="335" r:id="rId31"/>
    <p:sldId id="336" r:id="rId32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97" autoAdjust="0"/>
    <p:restoredTop sz="94747" autoAdjust="0"/>
  </p:normalViewPr>
  <p:slideViewPr>
    <p:cSldViewPr>
      <p:cViewPr varScale="1">
        <p:scale>
          <a:sx n="102" d="100"/>
          <a:sy n="102" d="100"/>
        </p:scale>
        <p:origin x="22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7A8B9508-C50A-4ADC-A8A8-7E43623051D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27466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F2BC14DF-468A-4C8B-9B6F-0CA5A699726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82329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C14DF-468A-4C8B-9B6F-0CA5A699726F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83336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FF4D13-3B55-432F-8E1B-28F4C3525E1D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120537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C14DF-468A-4C8B-9B6F-0CA5A699726F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81721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6CD2CE69-E452-4F6C-AC9F-914E38F383E0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4663B62-B52A-4F97-978E-EA6A9D602D9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19188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B9465C2-6D6A-4D87-9F36-8CADFA2E1A0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263714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8348328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5991352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8027262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9132634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864057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5674426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9693638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042700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8824D2E-1B01-4342-890F-829DB933FC9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058922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6677640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020488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62738" y="1825625"/>
            <a:ext cx="2011362" cy="462756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5881688" cy="4627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594921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F83BE28-B423-4105-AA8B-35A690DD722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08348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385BB40-C4DE-48BA-9610-4EBBD5B4564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5970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4BE369-70E7-4F62-BAC2-83ACAF81D81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4296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3D8F92C-671E-4903-84E1-6E534A1D165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96275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A55FE4-4C57-42F3-AA79-DD058C7ED69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04643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D882B2-2F80-4E4A-A154-3BCB991A68D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3987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3633A16-FBF2-4C26-8DDF-09E82B3A79A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84571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5DB7077C-EF7E-46A3-8417-88030EA1B001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altLang="cs-CZ" sz="1400">
                <a:solidFill>
                  <a:srgbClr val="68676C"/>
                </a:solidFill>
                <a:latin typeface="Trebuchet MS" panose="020B0603020202020204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3600" b="1" kern="1200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anose="05000000000000000000" pitchFamily="2" charset="2"/>
        <a:buChar char="n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n"/>
        <a:defRPr sz="23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>
          <a:xfrm>
            <a:off x="2705100" y="3141663"/>
            <a:ext cx="5969000" cy="1727497"/>
          </a:xfrm>
        </p:spPr>
        <p:txBody>
          <a:bodyPr/>
          <a:lstStyle/>
          <a:p>
            <a:r>
              <a:rPr lang="cs-CZ" dirty="0" smtClean="0"/>
              <a:t>SOCIÁLNĚ PRÁVNÍ OCHRANA DĚTÍ</a:t>
            </a:r>
            <a:endParaRPr lang="cs-CZ" altLang="cs-CZ" sz="16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563888" y="6165304"/>
            <a:ext cx="4176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© Radovan Dávid, </a:t>
            </a:r>
            <a:r>
              <a:rPr lang="cs-CZ" dirty="0" smtClean="0"/>
              <a:t>2017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Vymezení dle zákona č. 359/1999 Sb., o sociálně- právní ochraně dětí jako: </a:t>
            </a:r>
          </a:p>
          <a:p>
            <a:pPr lvl="1"/>
            <a:r>
              <a:rPr lang="cs-CZ" dirty="0" smtClean="0"/>
              <a:t>Ochrana práva dítěte na příznivý vývoj a řádnou výchovu </a:t>
            </a:r>
          </a:p>
          <a:p>
            <a:pPr lvl="1"/>
            <a:r>
              <a:rPr lang="cs-CZ" dirty="0" smtClean="0"/>
              <a:t>Ochrana oprávněných zájmů dítěte, včetně ochrany jeho jmění </a:t>
            </a:r>
          </a:p>
          <a:p>
            <a:pPr lvl="1"/>
            <a:r>
              <a:rPr lang="cs-CZ" dirty="0" smtClean="0"/>
              <a:t>Působení směřující k obnovení narušených funkcí rodiny</a:t>
            </a:r>
          </a:p>
          <a:p>
            <a:pPr lvl="1"/>
            <a:r>
              <a:rPr lang="cs-CZ" dirty="0"/>
              <a:t>Z</a:t>
            </a:r>
            <a:r>
              <a:rPr lang="cs-CZ" dirty="0" smtClean="0"/>
              <a:t>abezpečení náhradního rodinného prostředí pro dítě, které nemůže být trvale nebo dočasně vychováváno ve vlastní rodině</a:t>
            </a:r>
          </a:p>
          <a:p>
            <a:endParaRPr lang="cs-CZ" dirty="0"/>
          </a:p>
          <a:p>
            <a:r>
              <a:rPr lang="cs-CZ" dirty="0" smtClean="0"/>
              <a:t>Demonstrativní charakter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74433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00113" y="958851"/>
            <a:ext cx="7772400" cy="503237"/>
          </a:xfrm>
        </p:spPr>
        <p:txBody>
          <a:bodyPr/>
          <a:lstStyle/>
          <a:p>
            <a:r>
              <a:rPr lang="cs-CZ" dirty="0" smtClean="0"/>
              <a:t>Orgány sociálně-právní ochrany dětí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471840"/>
            <a:ext cx="7772400" cy="4357687"/>
          </a:xfrm>
        </p:spPr>
        <p:txBody>
          <a:bodyPr/>
          <a:lstStyle/>
          <a:p>
            <a:r>
              <a:rPr lang="cs-CZ" dirty="0" smtClean="0"/>
              <a:t>Krajské úřady </a:t>
            </a:r>
          </a:p>
          <a:p>
            <a:r>
              <a:rPr lang="cs-CZ" dirty="0" smtClean="0"/>
              <a:t>Obecní úřady obcí s rozšířenou působností </a:t>
            </a:r>
          </a:p>
          <a:p>
            <a:r>
              <a:rPr lang="cs-CZ" dirty="0" smtClean="0"/>
              <a:t>Obecní úřady </a:t>
            </a:r>
          </a:p>
          <a:p>
            <a:r>
              <a:rPr lang="cs-CZ" dirty="0" smtClean="0"/>
              <a:t>Ministerstvo práce a sociálních věcí </a:t>
            </a:r>
          </a:p>
          <a:p>
            <a:r>
              <a:rPr lang="cs-CZ" dirty="0" smtClean="0"/>
              <a:t>Úřad pro mezinárodněprávní ochranu dětí</a:t>
            </a:r>
          </a:p>
          <a:p>
            <a:r>
              <a:rPr lang="cs-CZ" dirty="0" smtClean="0"/>
              <a:t>Úřad práce České republiky - krajské pobočky a pobočka pro hlavní město Prahu</a:t>
            </a:r>
          </a:p>
          <a:p>
            <a:endParaRPr lang="cs-CZ" sz="1600" dirty="0"/>
          </a:p>
          <a:p>
            <a:r>
              <a:rPr lang="cs-CZ" dirty="0" smtClean="0"/>
              <a:t>Sociálně-právní ochranu zajišťují také: </a:t>
            </a:r>
          </a:p>
          <a:p>
            <a:pPr lvl="1"/>
            <a:r>
              <a:rPr lang="cs-CZ" dirty="0" smtClean="0"/>
              <a:t>obce v samostatné působnosti, </a:t>
            </a:r>
          </a:p>
          <a:p>
            <a:pPr lvl="1"/>
            <a:r>
              <a:rPr lang="cs-CZ" dirty="0" smtClean="0"/>
              <a:t>kraje v samostatné působnosti, </a:t>
            </a:r>
          </a:p>
          <a:p>
            <a:pPr lvl="1"/>
            <a:r>
              <a:rPr lang="cs-CZ" dirty="0" smtClean="0"/>
              <a:t>komise pro sociálně-právní ochranu dětí, </a:t>
            </a:r>
          </a:p>
          <a:p>
            <a:pPr lvl="1"/>
            <a:r>
              <a:rPr lang="cs-CZ" dirty="0" smtClean="0"/>
              <a:t>pověřené osoby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231291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 je sociálně-právní ochrana určena?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Týká se nezletilých dětí </a:t>
            </a:r>
          </a:p>
          <a:p>
            <a:pPr lvl="1"/>
            <a:r>
              <a:rPr lang="cs-CZ" dirty="0" smtClean="0"/>
              <a:t>Pro účely zákona o sociálně-právní ochraně dětí se dítětem rozumí nezletilá osoba, která nenabyla plné svéprávnosti</a:t>
            </a:r>
          </a:p>
          <a:p>
            <a:pPr lvl="1"/>
            <a:r>
              <a:rPr lang="cs-CZ" dirty="0"/>
              <a:t>V případě nezletilých dětí, které nabyly plné svéprávnosti, se sociálně-právní ochrana poskytuje pouze v rozsahu stanoveném v § 8 odst. 1, § 10 odst. 1 písm. e), § 10 odst. 3 písm. a), b), § 29, § 32 odst. 4, § 33 a </a:t>
            </a:r>
            <a:r>
              <a:rPr lang="cs-CZ" dirty="0" smtClean="0"/>
              <a:t>34 zákona.</a:t>
            </a:r>
            <a:endParaRPr lang="cs-CZ" dirty="0"/>
          </a:p>
          <a:p>
            <a:r>
              <a:rPr lang="cs-CZ" dirty="0" smtClean="0"/>
              <a:t>Týká se dětí, které ji skutečně potřebují </a:t>
            </a:r>
          </a:p>
          <a:p>
            <a:pPr lvl="1"/>
            <a:r>
              <a:rPr lang="cs-CZ" dirty="0" smtClean="0"/>
              <a:t>Zákon vymezuje okruh dětí, jimž je věnována zvýšená pozornost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038855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5678" y="958851"/>
            <a:ext cx="7772400" cy="503237"/>
          </a:xfrm>
        </p:spPr>
        <p:txBody>
          <a:bodyPr/>
          <a:lstStyle/>
          <a:p>
            <a:r>
              <a:rPr lang="cs-CZ" dirty="0"/>
              <a:t>Zaměření sociálně-právní ochrany na děti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75478" y="1462088"/>
            <a:ext cx="7772400" cy="4357687"/>
          </a:xfrm>
        </p:spPr>
        <p:txBody>
          <a:bodyPr/>
          <a:lstStyle/>
          <a:p>
            <a:r>
              <a:rPr lang="cs-CZ" sz="2000" dirty="0"/>
              <a:t>jejichž rodiče</a:t>
            </a:r>
          </a:p>
          <a:p>
            <a:pPr lvl="1"/>
            <a:r>
              <a:rPr lang="cs-CZ" sz="2000" dirty="0" smtClean="0"/>
              <a:t>zemřeli</a:t>
            </a:r>
            <a:r>
              <a:rPr lang="cs-CZ" sz="2000" dirty="0"/>
              <a:t>,</a:t>
            </a:r>
          </a:p>
          <a:p>
            <a:pPr lvl="1"/>
            <a:r>
              <a:rPr lang="cs-CZ" sz="2000" dirty="0"/>
              <a:t>2. neplní povinnosti plynoucí z rodičovské odpovědnosti, nebo</a:t>
            </a:r>
          </a:p>
          <a:p>
            <a:pPr lvl="1"/>
            <a:r>
              <a:rPr lang="cs-CZ" sz="2000" dirty="0"/>
              <a:t>3. nevykonávají nebo zneužívají práva plynoucí z rodičovské odpovědnosti;</a:t>
            </a:r>
          </a:p>
          <a:p>
            <a:r>
              <a:rPr lang="cs-CZ" sz="2000" dirty="0" smtClean="0"/>
              <a:t>které </a:t>
            </a:r>
            <a:r>
              <a:rPr lang="cs-CZ" sz="2000" dirty="0"/>
              <a:t>byly svěřeny do výchovy jiné osoby odpovědné za výchovu dítěte, pokud tato osoba neplní povinnosti plynoucí ze svěření dítěte do její výchovy;</a:t>
            </a:r>
          </a:p>
          <a:p>
            <a:r>
              <a:rPr lang="cs-CZ" sz="2000" dirty="0" smtClean="0"/>
              <a:t>které </a:t>
            </a:r>
            <a:r>
              <a:rPr lang="cs-CZ" sz="2000" dirty="0"/>
              <a:t>vedou zahálčivý nebo nemravný život spočívající zejména v tom, že zanedbávají školní docházku, nepracují, i když nemají dostatečný zdroj obživy, požívají alkohol nebo návykové látky, jsou ohroženy závislostí, živí se prostitucí, spáchaly trestný čin nebo, jde-li o děti mladší než patnáct let, spáchaly čin, který by jinak byl </a:t>
            </a:r>
            <a:r>
              <a:rPr lang="cs-CZ" sz="2000" dirty="0" smtClean="0"/>
              <a:t>trestným činem, opakovaně </a:t>
            </a:r>
            <a:r>
              <a:rPr lang="cs-CZ" sz="2000" dirty="0"/>
              <a:t>nebo soustavně páchají přestupky nebo jinak ohrožují občanské soužití</a:t>
            </a:r>
            <a:r>
              <a:rPr lang="cs-CZ" sz="2000" dirty="0" smtClean="0"/>
              <a:t>;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424833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Zaměření sociálně-právní ochrany na děti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které </a:t>
            </a:r>
            <a:r>
              <a:rPr lang="cs-CZ" dirty="0"/>
              <a:t>se opakovaně dopouští útěků od rodičů nebo jiných fyzických nebo právnických osob odpovědných za výchovu dítěte;</a:t>
            </a:r>
          </a:p>
          <a:p>
            <a:r>
              <a:rPr lang="cs-CZ" dirty="0" smtClean="0"/>
              <a:t>na </a:t>
            </a:r>
            <a:r>
              <a:rPr lang="cs-CZ" dirty="0"/>
              <a:t>kterých byl spáchán trestný čin ohrožující život, zdraví, svobodu, jejich lidskou důstojnost, mravní vývoj nebo jmění, nebo je podezření ze spáchání takového činu;</a:t>
            </a:r>
          </a:p>
          <a:p>
            <a:r>
              <a:rPr lang="cs-CZ" dirty="0" smtClean="0"/>
              <a:t>které </a:t>
            </a:r>
            <a:r>
              <a:rPr lang="cs-CZ" dirty="0"/>
              <a:t>jsou na základě žádostí rodičů nebo jiných osob odpovědných za výchovu dítěte opakovaně umísťovány do zařízení zajišťujících nepřetržitou péči o děti nebo jejich umístění v takových zařízeních trvá déle než 6 měsíců</a:t>
            </a:r>
            <a:r>
              <a:rPr lang="cs-CZ" dirty="0" smtClean="0"/>
              <a:t>;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117898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Zaměření sociálně-právní ochrany na děti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které </a:t>
            </a:r>
            <a:r>
              <a:rPr lang="cs-CZ" dirty="0"/>
              <a:t>jsou ohrožovány násilím mezi rodiči nebo jinými osobami odpovědnými za výchovu dítěte, popřípadě násilím mezi dalšími fyzickými osobami;</a:t>
            </a:r>
          </a:p>
          <a:p>
            <a:r>
              <a:rPr lang="cs-CZ" dirty="0" smtClean="0"/>
              <a:t>které </a:t>
            </a:r>
            <a:r>
              <a:rPr lang="cs-CZ" dirty="0"/>
              <a:t>jsou žadateli o udělení mezinárodní ochrany, azylanty nebo osobami požívajícími doplňkové ochrany, a které se na území České republiky nacházejí bez doprovodu rodičů nebo jiných osob odpovědných za jejich </a:t>
            </a:r>
            <a:r>
              <a:rPr lang="cs-CZ" dirty="0" smtClean="0"/>
              <a:t>výchovu</a:t>
            </a:r>
            <a:r>
              <a:rPr lang="cs-CZ" dirty="0"/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248049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862808"/>
            <a:ext cx="7772400" cy="503237"/>
          </a:xfrm>
        </p:spPr>
        <p:txBody>
          <a:bodyPr/>
          <a:lstStyle/>
          <a:p>
            <a:r>
              <a:rPr lang="cs-CZ" dirty="0"/>
              <a:t>Zásady sociálně-právní ochrany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4227" y="1366045"/>
            <a:ext cx="7772400" cy="4357687"/>
          </a:xfrm>
        </p:spPr>
        <p:txBody>
          <a:bodyPr/>
          <a:lstStyle/>
          <a:p>
            <a:pPr>
              <a:spcBef>
                <a:spcPts val="400"/>
              </a:spcBef>
            </a:pPr>
            <a:r>
              <a:rPr lang="cs-CZ" dirty="0"/>
              <a:t>Předním hlediskem je zájem a blaho dítěte </a:t>
            </a:r>
            <a:endParaRPr lang="cs-CZ" dirty="0" smtClean="0"/>
          </a:p>
          <a:p>
            <a:pPr>
              <a:spcBef>
                <a:spcPts val="400"/>
              </a:spcBef>
            </a:pPr>
            <a:r>
              <a:rPr lang="cs-CZ" dirty="0" smtClean="0"/>
              <a:t>Každý </a:t>
            </a:r>
            <a:r>
              <a:rPr lang="cs-CZ" dirty="0"/>
              <a:t>je oprávněn upozornit na závadné chování dětí jejich rodiče </a:t>
            </a:r>
            <a:endParaRPr lang="cs-CZ" dirty="0" smtClean="0"/>
          </a:p>
          <a:p>
            <a:pPr>
              <a:spcBef>
                <a:spcPts val="400"/>
              </a:spcBef>
            </a:pPr>
            <a:r>
              <a:rPr lang="cs-CZ" dirty="0" smtClean="0"/>
              <a:t>Každý </a:t>
            </a:r>
            <a:r>
              <a:rPr lang="cs-CZ" dirty="0"/>
              <a:t>je oprávněn upozornit orgán sociálně-právní ochrany dětí </a:t>
            </a:r>
            <a:endParaRPr lang="cs-CZ" dirty="0" smtClean="0"/>
          </a:p>
          <a:p>
            <a:pPr lvl="1">
              <a:spcBef>
                <a:spcPts val="400"/>
              </a:spcBef>
            </a:pPr>
            <a:r>
              <a:rPr lang="cs-CZ" sz="2400" dirty="0" smtClean="0"/>
              <a:t>Povinnost </a:t>
            </a:r>
            <a:r>
              <a:rPr lang="cs-CZ" sz="2400" dirty="0"/>
              <a:t>zachovat mlčenlivost o osobě, která orgán sociálně-právní ochrany upozornila </a:t>
            </a:r>
            <a:endParaRPr lang="cs-CZ" sz="2400" dirty="0" smtClean="0"/>
          </a:p>
          <a:p>
            <a:pPr>
              <a:spcBef>
                <a:spcPts val="400"/>
              </a:spcBef>
            </a:pPr>
            <a:r>
              <a:rPr lang="cs-CZ" dirty="0" smtClean="0"/>
              <a:t>Dítě </a:t>
            </a:r>
            <a:r>
              <a:rPr lang="cs-CZ" dirty="0"/>
              <a:t>má právo požádat o pomoc i bez vědomí rodičů </a:t>
            </a:r>
            <a:endParaRPr lang="cs-CZ" dirty="0" smtClean="0"/>
          </a:p>
          <a:p>
            <a:pPr lvl="1">
              <a:spcBef>
                <a:spcPts val="400"/>
              </a:spcBef>
            </a:pPr>
            <a:r>
              <a:rPr lang="cs-CZ" sz="2400" dirty="0" smtClean="0"/>
              <a:t>Povinnost </a:t>
            </a:r>
            <a:r>
              <a:rPr lang="cs-CZ" sz="2400" dirty="0"/>
              <a:t>orgánu sociálně-právní ochrany pomoct </a:t>
            </a:r>
            <a:endParaRPr lang="cs-CZ" sz="2400" dirty="0" smtClean="0"/>
          </a:p>
          <a:p>
            <a:pPr>
              <a:spcBef>
                <a:spcPts val="400"/>
              </a:spcBef>
            </a:pPr>
            <a:r>
              <a:rPr lang="cs-CZ" dirty="0" smtClean="0"/>
              <a:t>Dítě </a:t>
            </a:r>
            <a:r>
              <a:rPr lang="cs-CZ" dirty="0"/>
              <a:t>má právo se svobodně vyjadřovat ve všech záležitostech </a:t>
            </a:r>
            <a:endParaRPr lang="cs-CZ" dirty="0" smtClean="0"/>
          </a:p>
          <a:p>
            <a:pPr>
              <a:spcBef>
                <a:spcPts val="400"/>
              </a:spcBef>
            </a:pPr>
            <a:r>
              <a:rPr lang="cs-CZ" dirty="0" smtClean="0"/>
              <a:t>I </a:t>
            </a:r>
            <a:r>
              <a:rPr lang="cs-CZ" dirty="0"/>
              <a:t>rodič a jiná osoba odpovědná za výchovu jsou oprávněni požádat orgán sociálně-právní ochrany dětí o pomoc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195200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2483768" y="2708920"/>
            <a:ext cx="5969000" cy="2376488"/>
          </a:xfrm>
        </p:spPr>
        <p:txBody>
          <a:bodyPr/>
          <a:lstStyle/>
          <a:p>
            <a:r>
              <a:rPr lang="cs-CZ" dirty="0"/>
              <a:t>Projevy sociálně-právní ochrany v právním řádu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469713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0199" y="956361"/>
            <a:ext cx="7772400" cy="503237"/>
          </a:xfrm>
        </p:spPr>
        <p:txBody>
          <a:bodyPr/>
          <a:lstStyle/>
          <a:p>
            <a:r>
              <a:rPr lang="cs-CZ" dirty="0" smtClean="0"/>
              <a:t>Občanský zákoník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5572" y="1473736"/>
            <a:ext cx="7996907" cy="4357687"/>
          </a:xfrm>
        </p:spPr>
        <p:txBody>
          <a:bodyPr/>
          <a:lstStyle/>
          <a:p>
            <a:r>
              <a:rPr lang="cs-CZ" dirty="0"/>
              <a:t>Orgán </a:t>
            </a:r>
            <a:r>
              <a:rPr lang="cs-CZ" dirty="0" smtClean="0"/>
              <a:t>sociálně-právní </a:t>
            </a:r>
            <a:r>
              <a:rPr lang="cs-CZ" dirty="0"/>
              <a:t>ochrany</a:t>
            </a:r>
            <a:r>
              <a:rPr lang="cs-CZ" dirty="0" smtClean="0"/>
              <a:t>:</a:t>
            </a:r>
          </a:p>
          <a:p>
            <a:pPr lvl="1"/>
            <a:r>
              <a:rPr lang="cs-CZ" sz="1800" dirty="0" smtClean="0"/>
              <a:t>Může být jmenován opatrovníkem, jenž jménem dítěte mladšího 12 let dává souhlas s osvojením (§ 807 odst. 1)</a:t>
            </a:r>
          </a:p>
          <a:p>
            <a:pPr lvl="1"/>
            <a:r>
              <a:rPr lang="cs-CZ" sz="1800" dirty="0"/>
              <a:t>Poučuje rodiče o možných důsledcích svého chování </a:t>
            </a:r>
            <a:r>
              <a:rPr lang="cs-CZ" sz="1800" dirty="0" smtClean="0"/>
              <a:t>ve vazbě na nezájem o dítě (§ 820 odst. 1)</a:t>
            </a:r>
          </a:p>
          <a:p>
            <a:pPr lvl="2"/>
            <a:r>
              <a:rPr lang="cs-CZ" sz="1600" dirty="0" smtClean="0"/>
              <a:t>Rovněž je </a:t>
            </a:r>
            <a:r>
              <a:rPr lang="cs-CZ" sz="1600" dirty="0"/>
              <a:t>povinen poskytnout rodiči nejpozději po tomto poučení poradenství a </a:t>
            </a:r>
            <a:r>
              <a:rPr lang="cs-CZ" sz="1600" dirty="0" smtClean="0"/>
              <a:t>pomoc</a:t>
            </a:r>
          </a:p>
          <a:p>
            <a:pPr lvl="1"/>
            <a:r>
              <a:rPr lang="cs-CZ" sz="1800" dirty="0" smtClean="0"/>
              <a:t>Je informován o předání osvojovaného dítěte budoucímu osvojiteli </a:t>
            </a:r>
            <a:br>
              <a:rPr lang="cs-CZ" sz="1800" dirty="0" smtClean="0"/>
            </a:br>
            <a:r>
              <a:rPr lang="cs-CZ" sz="1800" dirty="0" smtClean="0"/>
              <a:t>(§ 823)</a:t>
            </a:r>
          </a:p>
          <a:p>
            <a:pPr lvl="1"/>
            <a:r>
              <a:rPr lang="cs-CZ" sz="1800" dirty="0" smtClean="0"/>
              <a:t>Poskytuje </a:t>
            </a:r>
            <a:r>
              <a:rPr lang="pt-BR" sz="1800" dirty="0"/>
              <a:t>osvojitelům poradenství a služby spojené s péčí o </a:t>
            </a:r>
            <a:r>
              <a:rPr lang="pt-BR" sz="1800" dirty="0" smtClean="0"/>
              <a:t>osvojence</a:t>
            </a:r>
            <a:r>
              <a:rPr lang="cs-CZ" sz="1800" dirty="0" smtClean="0"/>
              <a:t> (§ 839 odst. 1)</a:t>
            </a:r>
          </a:p>
          <a:p>
            <a:pPr lvl="1"/>
            <a:r>
              <a:rPr lang="cs-CZ" sz="1800" dirty="0"/>
              <a:t>Vykonává dohled nad osvojitelem a osvojencem </a:t>
            </a:r>
            <a:r>
              <a:rPr lang="cs-CZ" sz="1800" dirty="0" smtClean="0"/>
              <a:t>dohled (§ 839 odst. 2)</a:t>
            </a:r>
          </a:p>
          <a:p>
            <a:pPr lvl="1"/>
            <a:r>
              <a:rPr lang="cs-CZ" sz="1800" dirty="0" smtClean="0"/>
              <a:t>Může poskytovat součinnost při dohledu nad dítětem </a:t>
            </a:r>
            <a:br>
              <a:rPr lang="cs-CZ" sz="1800" dirty="0" smtClean="0"/>
            </a:br>
            <a:r>
              <a:rPr lang="cs-CZ" sz="1800" dirty="0" smtClean="0"/>
              <a:t>[§ 925 odst. 1 písm. b)</a:t>
            </a:r>
            <a:r>
              <a:rPr lang="cs-CZ" sz="1800" dirty="0"/>
              <a:t> </a:t>
            </a:r>
            <a:r>
              <a:rPr lang="cs-CZ" sz="1800" dirty="0" smtClean="0"/>
              <a:t>]</a:t>
            </a:r>
          </a:p>
          <a:p>
            <a:pPr lvl="1"/>
            <a:r>
              <a:rPr lang="cs-CZ" sz="1800" dirty="0" smtClean="0"/>
              <a:t>Může být jmenován poručníkem (§ 930 odst. 3)</a:t>
            </a:r>
          </a:p>
          <a:p>
            <a:pPr lvl="1"/>
            <a:r>
              <a:rPr lang="cs-CZ" sz="1800" dirty="0" smtClean="0"/>
              <a:t>Vyjadřuje se k nařízení ústavní výchovy (§ 971 odst. 4 a § 973)</a:t>
            </a:r>
          </a:p>
          <a:p>
            <a:pPr lvl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127073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7675" y="931649"/>
            <a:ext cx="7772400" cy="503237"/>
          </a:xfrm>
        </p:spPr>
        <p:txBody>
          <a:bodyPr/>
          <a:lstStyle/>
          <a:p>
            <a:r>
              <a:rPr lang="cs-CZ" dirty="0"/>
              <a:t>Zákon o sociálně-právní ochraně dětí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483964"/>
            <a:ext cx="7772400" cy="4357687"/>
          </a:xfrm>
        </p:spPr>
        <p:txBody>
          <a:bodyPr/>
          <a:lstStyle/>
          <a:p>
            <a:r>
              <a:rPr lang="cs-CZ" dirty="0"/>
              <a:t>Obecní úřad je povinen</a:t>
            </a:r>
          </a:p>
          <a:p>
            <a:pPr lvl="1"/>
            <a:r>
              <a:rPr lang="cs-CZ" sz="2000" dirty="0" smtClean="0"/>
              <a:t>vyhledávat </a:t>
            </a:r>
            <a:r>
              <a:rPr lang="cs-CZ" sz="2000" dirty="0"/>
              <a:t>děti uvedené v § 6,</a:t>
            </a:r>
          </a:p>
          <a:p>
            <a:pPr lvl="1"/>
            <a:r>
              <a:rPr lang="cs-CZ" sz="2000" dirty="0" smtClean="0"/>
              <a:t>působit </a:t>
            </a:r>
            <a:r>
              <a:rPr lang="cs-CZ" sz="2000" dirty="0"/>
              <a:t>na rodiče, aby plnili povinnosti vyplývající z rodičovské odpovědnosti,</a:t>
            </a:r>
          </a:p>
          <a:p>
            <a:pPr lvl="1"/>
            <a:r>
              <a:rPr lang="cs-CZ" sz="2000" dirty="0" smtClean="0"/>
              <a:t>projednat </a:t>
            </a:r>
            <a:r>
              <a:rPr lang="cs-CZ" sz="2000" dirty="0"/>
              <a:t>s rodiči odstranění nedostatků ve výchově dítěte,</a:t>
            </a:r>
          </a:p>
          <a:p>
            <a:pPr lvl="1"/>
            <a:r>
              <a:rPr lang="cs-CZ" sz="2000" dirty="0" smtClean="0"/>
              <a:t>projednat </a:t>
            </a:r>
            <a:r>
              <a:rPr lang="cs-CZ" sz="2000" dirty="0"/>
              <a:t>s dítětem nedostatky v jeho chování,</a:t>
            </a:r>
          </a:p>
          <a:p>
            <a:pPr lvl="1"/>
            <a:r>
              <a:rPr lang="cs-CZ" sz="2000" dirty="0" smtClean="0"/>
              <a:t>sledovat</a:t>
            </a:r>
            <a:r>
              <a:rPr lang="cs-CZ" sz="2000" dirty="0"/>
              <a:t>, zda je na základě kontrolních </a:t>
            </a:r>
            <a:r>
              <a:rPr lang="cs-CZ" sz="2000" dirty="0" smtClean="0"/>
              <a:t>oprávnění zamezováno </a:t>
            </a:r>
            <a:r>
              <a:rPr lang="cs-CZ" sz="2000" dirty="0"/>
              <a:t>v přístupu dětí do prostředí, které je z hlediska jejich vývoje a výchovy ohrožující,</a:t>
            </a:r>
          </a:p>
          <a:p>
            <a:pPr lvl="1"/>
            <a:r>
              <a:rPr lang="cs-CZ" sz="2000" dirty="0" smtClean="0"/>
              <a:t>poskytnout </a:t>
            </a:r>
            <a:r>
              <a:rPr lang="cs-CZ" sz="2000" dirty="0"/>
              <a:t>nebo zprostředkovat rodičům na jejich žádost poradenství při uplatňování nároků dítěte podle zvláštních právních </a:t>
            </a:r>
            <a:r>
              <a:rPr lang="cs-CZ" sz="2000" dirty="0" smtClean="0"/>
              <a:t>předpisů,</a:t>
            </a:r>
          </a:p>
          <a:p>
            <a:pPr lvl="1"/>
            <a:r>
              <a:rPr lang="cs-CZ" sz="2000" dirty="0" smtClean="0"/>
              <a:t>oznámit </a:t>
            </a:r>
            <a:r>
              <a:rPr lang="cs-CZ" sz="2000" dirty="0"/>
              <a:t>obecnímu úřadu obce s rozšířenou působností skutečnosti, které nasvědčují tomu, že jde o děti uvedené v § 6.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28314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OBSAH</a:t>
            </a:r>
            <a:endParaRPr lang="cs-CZ" altLang="cs-CZ" dirty="0"/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>
          <a:xfrm>
            <a:off x="914400" y="1654434"/>
            <a:ext cx="7772400" cy="4357687"/>
          </a:xfrm>
        </p:spPr>
        <p:txBody>
          <a:bodyPr/>
          <a:lstStyle/>
          <a:p>
            <a:r>
              <a:rPr lang="cs-CZ" dirty="0" smtClean="0"/>
              <a:t>Obecný úvod </a:t>
            </a:r>
          </a:p>
          <a:p>
            <a:pPr lvl="1"/>
            <a:r>
              <a:rPr lang="cs-CZ" dirty="0" smtClean="0"/>
              <a:t>Vztah soukromého a veřejného práva </a:t>
            </a:r>
          </a:p>
          <a:p>
            <a:pPr lvl="1"/>
            <a:r>
              <a:rPr lang="cs-CZ" dirty="0" smtClean="0"/>
              <a:t>Blaho dítěte </a:t>
            </a:r>
          </a:p>
          <a:p>
            <a:r>
              <a:rPr lang="cs-CZ" dirty="0" smtClean="0"/>
              <a:t>Sociálně-právní ochrana dětí </a:t>
            </a:r>
          </a:p>
          <a:p>
            <a:pPr lvl="1"/>
            <a:r>
              <a:rPr lang="cs-CZ" dirty="0" smtClean="0"/>
              <a:t>Vymezení pojmu </a:t>
            </a:r>
          </a:p>
          <a:p>
            <a:pPr lvl="1"/>
            <a:r>
              <a:rPr lang="cs-CZ" dirty="0" smtClean="0"/>
              <a:t>Projevy v právním řádu ČR </a:t>
            </a:r>
          </a:p>
          <a:p>
            <a:pPr lvl="2"/>
            <a:r>
              <a:rPr lang="cs-CZ" dirty="0" smtClean="0"/>
              <a:t>Občanský zákoník</a:t>
            </a:r>
          </a:p>
          <a:p>
            <a:pPr lvl="2"/>
            <a:r>
              <a:rPr lang="cs-CZ" dirty="0" smtClean="0"/>
              <a:t>Zákon o sociálně-právní ochraně dětí </a:t>
            </a:r>
          </a:p>
          <a:p>
            <a:pPr lvl="2"/>
            <a:r>
              <a:rPr lang="cs-CZ" dirty="0" smtClean="0"/>
              <a:t>Občanský soudní řád </a:t>
            </a:r>
          </a:p>
          <a:p>
            <a:pPr lvl="2"/>
            <a:r>
              <a:rPr lang="cs-CZ" dirty="0" smtClean="0"/>
              <a:t>Další předpisy (trestní a správní právo) </a:t>
            </a:r>
          </a:p>
          <a:p>
            <a:r>
              <a:rPr lang="cs-CZ" dirty="0" smtClean="0"/>
              <a:t>Intervence státu </a:t>
            </a:r>
          </a:p>
          <a:p>
            <a:pPr lvl="1"/>
            <a:r>
              <a:rPr lang="cs-CZ" dirty="0" smtClean="0"/>
              <a:t>Rodinné právo a intervence státu </a:t>
            </a:r>
          </a:p>
          <a:p>
            <a:pPr lvl="1"/>
            <a:r>
              <a:rPr lang="cs-CZ" dirty="0" smtClean="0"/>
              <a:t>Státní zastupitelství</a:t>
            </a:r>
            <a:endParaRPr lang="cs-CZ" alt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899319"/>
            <a:ext cx="7772400" cy="503237"/>
          </a:xfrm>
        </p:spPr>
        <p:txBody>
          <a:bodyPr/>
          <a:lstStyle/>
          <a:p>
            <a:r>
              <a:rPr lang="cs-CZ" dirty="0"/>
              <a:t>Zákon o sociálně-právní ochraně dětí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50143" y="1354684"/>
            <a:ext cx="7700913" cy="4668837"/>
          </a:xfrm>
        </p:spPr>
        <p:txBody>
          <a:bodyPr/>
          <a:lstStyle/>
          <a:p>
            <a:r>
              <a:rPr lang="cs-CZ" sz="1600" dirty="0"/>
              <a:t>Obecní úřad obce s rozšířenou působností je povinen</a:t>
            </a:r>
          </a:p>
          <a:p>
            <a:pPr lvl="1"/>
            <a:r>
              <a:rPr lang="cs-CZ" sz="1600" dirty="0" smtClean="0"/>
              <a:t>sledovat </a:t>
            </a:r>
            <a:r>
              <a:rPr lang="cs-CZ" sz="1600" dirty="0"/>
              <a:t>nepříznivé vlivy působící na děti a zjišťovat příčiny jejich vzniku,</a:t>
            </a:r>
          </a:p>
          <a:p>
            <a:pPr lvl="1"/>
            <a:r>
              <a:rPr lang="cs-CZ" sz="1600" dirty="0" smtClean="0"/>
              <a:t>činit </a:t>
            </a:r>
            <a:r>
              <a:rPr lang="cs-CZ" sz="1600" dirty="0"/>
              <a:t>opatření k omezování působení nepříznivých vlivů na děti,</a:t>
            </a:r>
          </a:p>
          <a:p>
            <a:pPr lvl="1"/>
            <a:r>
              <a:rPr lang="cs-CZ" sz="1600" dirty="0" smtClean="0"/>
              <a:t>pravidelně </a:t>
            </a:r>
            <a:r>
              <a:rPr lang="cs-CZ" sz="1600" dirty="0"/>
              <a:t>vyhodnocovat situaci dítěte a jeho rodiny, a to zejména z hlediska posouzení, zda se jedná o dítě uvedené v § 6, podle druhu a rozsahu opatření nezbytných k ochraně dítěte, a poskytovat pomoc rodičům nebo jiným osobám odpovědným za výchovu dítěte,</a:t>
            </a:r>
          </a:p>
          <a:p>
            <a:pPr lvl="1"/>
            <a:r>
              <a:rPr lang="cs-CZ" sz="1600" dirty="0" smtClean="0"/>
              <a:t>zpracovat </a:t>
            </a:r>
            <a:r>
              <a:rPr lang="cs-CZ" sz="1600" dirty="0"/>
              <a:t>na základě vyhodnocení situace dítěte a jeho rodiny </a:t>
            </a:r>
            <a:r>
              <a:rPr lang="cs-CZ" sz="1600" dirty="0" smtClean="0"/>
              <a:t>individuální </a:t>
            </a:r>
            <a:r>
              <a:rPr lang="cs-CZ" sz="1600" dirty="0"/>
              <a:t>plán ochrany dítěte, který vymezuje příčiny ohrožení dítěte, stanoví opatření k zajištění ochrany dítěte, k poskytnutí pomoci rodině ohroženého dítěte a k posílení funkcí rodiny a stanoví časový plán pro provádění těchto opatření, a to ve spolupráci s rodiči nebo jinou osobou odpovědnou za výchovu dítěte, dítětem a odborníky, kteří se podílejí na řešení problému dítěte a jeho rodiny,</a:t>
            </a:r>
          </a:p>
          <a:p>
            <a:pPr lvl="1"/>
            <a:r>
              <a:rPr lang="cs-CZ" sz="1600" dirty="0" smtClean="0"/>
              <a:t>pořádat </a:t>
            </a:r>
            <a:r>
              <a:rPr lang="cs-CZ" sz="1600" dirty="0"/>
              <a:t>případové konference pro řešení konkrétních situací ohrožených dětí a jejich rodin, a to ve spolupráci s rodiči a jinou osobou odpovědnou za výchovu dítěte, dalšími přizvanými osobami, zejména zástupci škol, školských zařízení, zařízení poskytovatelů zdravotních služeb, orgánů činných v sociální oblasti, orgánů policie, státních zástupců, odborných pracovníků v oblasti náhradní rodinné péče, poskytovatelů sociálních služeb a pověřených </a:t>
            </a:r>
            <a:r>
              <a:rPr lang="cs-CZ" sz="1600" dirty="0" smtClean="0"/>
              <a:t>osob.</a:t>
            </a:r>
            <a:endParaRPr lang="cs-CZ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219848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6603" y="948478"/>
            <a:ext cx="7772400" cy="503237"/>
          </a:xfrm>
        </p:spPr>
        <p:txBody>
          <a:bodyPr/>
          <a:lstStyle/>
          <a:p>
            <a:r>
              <a:rPr lang="cs-CZ" dirty="0"/>
              <a:t>Zákon o sociálně-právní ochraně dětí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556792"/>
            <a:ext cx="7772400" cy="4357687"/>
          </a:xfrm>
        </p:spPr>
        <p:txBody>
          <a:bodyPr/>
          <a:lstStyle/>
          <a:p>
            <a:r>
              <a:rPr lang="cs-CZ" sz="2000" dirty="0"/>
              <a:t>Státní orgány, pověřené osoby, školy, školská zařízení a poskytovatelé zdravotních služeb, popřípadě další zařízení určená pro děti, jsou povinni oznámit obecnímu úřadu obce s rozšířenou působností skutečnosti, které nasvědčují tomu, že jde o děti uvedené v § 6, a to bez zbytečného odkladu poté, kdy se o takové skutečnosti dozví. </a:t>
            </a:r>
            <a:endParaRPr lang="cs-CZ" sz="2000" dirty="0" smtClean="0"/>
          </a:p>
          <a:p>
            <a:r>
              <a:rPr lang="cs-CZ" sz="2000" dirty="0" smtClean="0"/>
              <a:t>Zřizovatel </a:t>
            </a:r>
            <a:r>
              <a:rPr lang="cs-CZ" sz="2000" dirty="0"/>
              <a:t>zařízení uvedeného v § 39 odst. 1 písm. c) má při přijetí dítěte do zařízení povinnost tuto skutečnost ohlásit bez zbytečného odkladu obecnímu úřadu obce s rozšířenou působností, v jehož správním obvodu má dítě trvalý pobyt, a není-li tento pobyt znám, obecnímu úřadu obce s rozšířenou působností, v jehož správním obvodu se nachází zařízení, do kterého bylo dítě přijato.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911766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 o sociálně-právní ochraně dětí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Poskytovatel zdravotních služeb je povinen neprodleně oznámit obecnímu úřadu obce s rozšířenou působností, že matka po narození dítěte dítě opustila a zanechala je v jeho zdravotnickém zařízení</a:t>
            </a:r>
            <a:r>
              <a:rPr lang="cs-CZ" dirty="0" smtClean="0"/>
              <a:t>.</a:t>
            </a:r>
          </a:p>
          <a:p>
            <a:r>
              <a:rPr lang="cs-CZ" dirty="0"/>
              <a:t>Každý, kdo se souhlasem rodiče nebo jiné osoby odpovědné za výchovu dítěte a bez rozhodnutí příslušného orgánu převezme dítě do své péče s úmyslem přijmout dítě do své trvalé péče, je povinen tuto skutečnost neprodleně oznámit obecnímu úřadu obce s rozšířenou působností.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083916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Povinnosti Ministerstva vnitra a Policie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Ministerstvo </a:t>
            </a:r>
            <a:r>
              <a:rPr lang="cs-CZ" dirty="0"/>
              <a:t>vnitra nebo Policie České republiky poskytuje </a:t>
            </a:r>
            <a:r>
              <a:rPr lang="cs-CZ" dirty="0" smtClean="0"/>
              <a:t>orgánům </a:t>
            </a:r>
            <a:r>
              <a:rPr lang="cs-CZ" dirty="0"/>
              <a:t>sociálně-právní ochrany pro výkon státní správy na úseku sociálně právní ochrany</a:t>
            </a:r>
          </a:p>
          <a:p>
            <a:pPr lvl="1"/>
            <a:r>
              <a:rPr lang="cs-CZ" dirty="0" smtClean="0"/>
              <a:t>referenční </a:t>
            </a:r>
            <a:r>
              <a:rPr lang="cs-CZ" dirty="0"/>
              <a:t>údaje ze základního registru obyvatel,</a:t>
            </a:r>
          </a:p>
          <a:p>
            <a:pPr lvl="1"/>
            <a:r>
              <a:rPr lang="cs-CZ" dirty="0" smtClean="0"/>
              <a:t>údaje </a:t>
            </a:r>
            <a:r>
              <a:rPr lang="cs-CZ" dirty="0"/>
              <a:t>z agendového informačního systému evidence obyvatel,</a:t>
            </a:r>
          </a:p>
          <a:p>
            <a:pPr lvl="1"/>
            <a:r>
              <a:rPr lang="cs-CZ" dirty="0" smtClean="0"/>
              <a:t>údaje </a:t>
            </a:r>
            <a:r>
              <a:rPr lang="cs-CZ" dirty="0"/>
              <a:t>z agendového informačního systému cizinců,</a:t>
            </a:r>
          </a:p>
          <a:p>
            <a:pPr lvl="1"/>
            <a:r>
              <a:rPr lang="cs-CZ" dirty="0" smtClean="0"/>
              <a:t>údaje </a:t>
            </a:r>
            <a:r>
              <a:rPr lang="cs-CZ" dirty="0"/>
              <a:t>z registru rodných čísel o fyzických osobách, kterým bylo přiděleno rodné číslo, avšak nejsou vedeny v informačních systémech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352021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 o sociálně-právní ochraně dětí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Obecní úřad obce s rozšířenou působností</a:t>
            </a:r>
          </a:p>
          <a:p>
            <a:pPr lvl="1"/>
            <a:r>
              <a:rPr lang="cs-CZ" sz="1800" dirty="0" smtClean="0"/>
              <a:t>pomáhá </a:t>
            </a:r>
            <a:r>
              <a:rPr lang="cs-CZ" sz="1800" dirty="0"/>
              <a:t>rodičům při řešení výchovných nebo jiných problémů souvisejících s péčí o dítě,</a:t>
            </a:r>
          </a:p>
          <a:p>
            <a:pPr lvl="1"/>
            <a:r>
              <a:rPr lang="cs-CZ" sz="1800" dirty="0" smtClean="0"/>
              <a:t>poskytuje </a:t>
            </a:r>
            <a:r>
              <a:rPr lang="cs-CZ" sz="1800" dirty="0"/>
              <a:t>nebo zprostředkovává rodičům poradenství při výchově a vzdělávání dítěte a při péči o dítě zdravotně postižené,</a:t>
            </a:r>
          </a:p>
          <a:p>
            <a:pPr lvl="1"/>
            <a:r>
              <a:rPr lang="cs-CZ" sz="1800" dirty="0" smtClean="0"/>
              <a:t>pořádá </a:t>
            </a:r>
            <a:r>
              <a:rPr lang="cs-CZ" sz="1800" dirty="0"/>
              <a:t>v rámci poradenské činnosti přednášky a kurzy zaměřené na řešení výchovných, sociálních a jiných problémů souvisejících s péčí o dítě a jeho výchovou,</a:t>
            </a:r>
          </a:p>
          <a:p>
            <a:pPr lvl="1"/>
            <a:r>
              <a:rPr lang="cs-CZ" sz="1800" dirty="0" smtClean="0"/>
              <a:t>poskytuje </a:t>
            </a:r>
            <a:r>
              <a:rPr lang="cs-CZ" sz="1800" dirty="0"/>
              <a:t>osobám vhodným stát se osvojiteli nebo pěstouny poradenskou pomoc související s osvojením dítěte nebo svěřením dítěte do pěstounské péče, zejména v otázkách výchovy dítěte,</a:t>
            </a:r>
          </a:p>
          <a:p>
            <a:pPr lvl="1"/>
            <a:r>
              <a:rPr lang="cs-CZ" sz="1800" dirty="0" smtClean="0"/>
              <a:t>poskytuje </a:t>
            </a:r>
            <a:r>
              <a:rPr lang="cs-CZ" sz="1800" dirty="0"/>
              <a:t>pomoc při uplatňování nároku dítěte na výživné a při vymáhání plnění vyživovací povinnosti k dítěti, včetně pomoci při podávání návrhu soudu; přitom spolupracuje zejména s orgány pomoci v hmotné nouzi, povinnými osobami, orgány činnými v trestním řízení a soudy.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098888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 o sociálně-právní ochraně dětí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Krajský úřad zajišťuje</a:t>
            </a:r>
          </a:p>
          <a:p>
            <a:pPr lvl="1"/>
            <a:r>
              <a:rPr lang="cs-CZ" sz="1800" dirty="0" smtClean="0"/>
              <a:t>přípravu </a:t>
            </a:r>
            <a:r>
              <a:rPr lang="cs-CZ" sz="1800" dirty="0"/>
              <a:t>fyzických osob vhodných stát se osvojiteli nebo pěstouny k přijetí dítěte do rodiny a poskytuje těmto osobám poradenskou pomoc související s osvojením dítěte nebo svěřením dítěte do pěstounské péče, včetně speciální přípravy k přijetí dítěte pěstounem na přechodnou dobu; časový rozsah přípravy k zařazení žadatele do evidence pro zprostředkování osvojení nebo pěstounské péče činí nejméně 48 hodin a u žadatelů o zařazení do evidence osob, které mohou vykonávat pěstounskou péči na přechodnou dobu nejméně 72 hodin; časový rozsah přípravy žadatelů, kteří přípravu již jednou dokončili, může krajský úřad snížit,</a:t>
            </a:r>
          </a:p>
          <a:p>
            <a:pPr lvl="1"/>
            <a:r>
              <a:rPr lang="cs-CZ" sz="1800" dirty="0" smtClean="0"/>
              <a:t>přípravu </a:t>
            </a:r>
            <a:r>
              <a:rPr lang="cs-CZ" sz="1800" dirty="0"/>
              <a:t>dětí žijících v rodině osob vhodných stát se osvojiteli nebo pěstouny; příprava dětí se provádí přiměřeně vzhledem k jejich věku, rozumové vyspělosti a v nezbytném rozsahu,</a:t>
            </a:r>
          </a:p>
          <a:p>
            <a:pPr lvl="1"/>
            <a:r>
              <a:rPr lang="cs-CZ" sz="1800" dirty="0" smtClean="0"/>
              <a:t>osvojitelům </a:t>
            </a:r>
            <a:r>
              <a:rPr lang="cs-CZ" sz="1800" dirty="0"/>
              <a:t>nebo pěstounům poradenskou pomoc související s osvojením dítěte nebo svěřením dítěte do pěstounské péče, zejména v otázkách výchovy.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63840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Výchovná opatření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Vyžaduje-li to zájem na řádné výchově dítěte, může obecní úřad obce s rozšířenou působností</a:t>
            </a:r>
          </a:p>
          <a:p>
            <a:pPr lvl="1"/>
            <a:r>
              <a:rPr lang="cs-CZ" sz="1800" dirty="0" smtClean="0"/>
              <a:t>napomenout </a:t>
            </a:r>
            <a:r>
              <a:rPr lang="cs-CZ" sz="1800" dirty="0"/>
              <a:t>vhodným způsobem dítě, rodiče, jiné osoby odpovědné za výchovu dítěte, popřípadě toho, kdo narušuje řádnou péči o dítě,</a:t>
            </a:r>
          </a:p>
          <a:p>
            <a:pPr lvl="1"/>
            <a:r>
              <a:rPr lang="cs-CZ" sz="1800" dirty="0" smtClean="0"/>
              <a:t>stanovit </a:t>
            </a:r>
            <a:r>
              <a:rPr lang="cs-CZ" sz="1800" dirty="0"/>
              <a:t>nad dítětem dohled a provádět jej za součinnosti školy, popřípadě dalších institucí a osob, které působí zejména v místě bydliště nebo pracoviště dítěte,</a:t>
            </a:r>
          </a:p>
          <a:p>
            <a:pPr lvl="1"/>
            <a:r>
              <a:rPr lang="cs-CZ" sz="1800" dirty="0" smtClean="0"/>
              <a:t>uložit </a:t>
            </a:r>
            <a:r>
              <a:rPr lang="cs-CZ" sz="1800" dirty="0"/>
              <a:t>dítěti, rodičům nebo jiným osobám odpovědným za výchovu dítěte omezení bránící působení škodlivých vlivů na výchovu dítěte, zejména zákaz určitých činností, návštěv určitých míst, akcí nebo zařízení nevhodných vzhledem k osobě dítěte a jeho vývoji, nebo</a:t>
            </a:r>
          </a:p>
          <a:p>
            <a:pPr lvl="1"/>
            <a:r>
              <a:rPr lang="cs-CZ" sz="1800" dirty="0" smtClean="0"/>
              <a:t>uložit </a:t>
            </a:r>
            <a:r>
              <a:rPr lang="cs-CZ" sz="1800" dirty="0"/>
              <a:t>dítěti, rodičům nebo jiným osobám odpovědným za výchovu dítěte povinnost využít odbornou poradenskou pomoc nebo uložit povinnost účastnit se prvního setkání se zapsaným mediátorem v rozsahu 3 hodin nebo </a:t>
            </a:r>
            <a:r>
              <a:rPr lang="cs-CZ" sz="1800" dirty="0" smtClean="0"/>
              <a:t>terapie.</a:t>
            </a: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26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597535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Opatření na ochranu dětí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Obecní úřad obce s rozšířenou působností podává </a:t>
            </a:r>
            <a:r>
              <a:rPr lang="cs-CZ" dirty="0" smtClean="0"/>
              <a:t>návrh </a:t>
            </a:r>
            <a:r>
              <a:rPr lang="cs-CZ" dirty="0"/>
              <a:t>soudu</a:t>
            </a:r>
          </a:p>
          <a:p>
            <a:pPr lvl="1"/>
            <a:r>
              <a:rPr lang="cs-CZ" sz="1400" dirty="0" smtClean="0"/>
              <a:t>na </a:t>
            </a:r>
            <a:r>
              <a:rPr lang="cs-CZ" sz="1400" dirty="0"/>
              <a:t>rozhodnutí, zda je třeba souhlasu rodiče k osvojení dítěte,</a:t>
            </a:r>
          </a:p>
          <a:p>
            <a:pPr lvl="1"/>
            <a:r>
              <a:rPr lang="cs-CZ" sz="1400" dirty="0" smtClean="0"/>
              <a:t>na </a:t>
            </a:r>
            <a:r>
              <a:rPr lang="cs-CZ" sz="1400" dirty="0"/>
              <a:t>omezení nebo zbavení rodičovské odpovědnosti anebo omezení nebo pozastavení jejího výkonu,</a:t>
            </a:r>
          </a:p>
          <a:p>
            <a:pPr lvl="1"/>
            <a:r>
              <a:rPr lang="cs-CZ" sz="1400" dirty="0" smtClean="0"/>
              <a:t>na </a:t>
            </a:r>
            <a:r>
              <a:rPr lang="cs-CZ" sz="1400" dirty="0"/>
              <a:t>nařízení ústavní výchovy,</a:t>
            </a:r>
          </a:p>
          <a:p>
            <a:pPr lvl="1"/>
            <a:r>
              <a:rPr lang="cs-CZ" sz="1400" dirty="0" smtClean="0"/>
              <a:t>na </a:t>
            </a:r>
            <a:r>
              <a:rPr lang="cs-CZ" sz="1400" dirty="0"/>
              <a:t>prodloužení nebo zrušení ústavní výchovy,</a:t>
            </a:r>
          </a:p>
          <a:p>
            <a:pPr lvl="1"/>
            <a:r>
              <a:rPr lang="cs-CZ" sz="1400" dirty="0" smtClean="0"/>
              <a:t>na </a:t>
            </a:r>
            <a:r>
              <a:rPr lang="cs-CZ" sz="1400" dirty="0"/>
              <a:t>svěření dítěte do péče zařízení pro děti vyžadující okamžitou pomoc, na prodloužení doby trvání tohoto svěření a na zrušení rozhodnutí o svěření dítěte do tohoto zařízení,</a:t>
            </a:r>
          </a:p>
          <a:p>
            <a:pPr lvl="1"/>
            <a:r>
              <a:rPr lang="cs-CZ" sz="1400" dirty="0" smtClean="0"/>
              <a:t>na </a:t>
            </a:r>
            <a:r>
              <a:rPr lang="cs-CZ" sz="1400" dirty="0"/>
              <a:t>svěření dítěte do pěstounské péče na přechodnou dobu a jeho zrušení,</a:t>
            </a:r>
          </a:p>
          <a:p>
            <a:pPr lvl="1"/>
            <a:r>
              <a:rPr lang="cs-CZ" sz="1400" dirty="0" smtClean="0"/>
              <a:t>na </a:t>
            </a:r>
            <a:r>
              <a:rPr lang="cs-CZ" sz="1400" dirty="0"/>
              <a:t>nařízení výchovného opatření podle § 13a, na prodloužení doby trvání tohoto výchovného opatření nebo na jeho zrušení,</a:t>
            </a:r>
          </a:p>
          <a:p>
            <a:pPr lvl="1"/>
            <a:r>
              <a:rPr lang="cs-CZ" sz="1400" dirty="0" smtClean="0"/>
              <a:t>na </a:t>
            </a:r>
            <a:r>
              <a:rPr lang="cs-CZ" sz="1400" dirty="0"/>
              <a:t>přemístění dítěte do jiného zařízení pro výkon ústavní nebo ochranné výchovy,</a:t>
            </a:r>
          </a:p>
          <a:p>
            <a:pPr lvl="1"/>
            <a:r>
              <a:rPr lang="cs-CZ" sz="1400" dirty="0" smtClean="0"/>
              <a:t>na </a:t>
            </a:r>
            <a:r>
              <a:rPr lang="cs-CZ" sz="1400" dirty="0"/>
              <a:t>pozastavení výkonu povinnosti a práva péče o dítě u nezletilého rodiče,</a:t>
            </a:r>
          </a:p>
          <a:p>
            <a:pPr lvl="1"/>
            <a:r>
              <a:rPr lang="cs-CZ" sz="1400" dirty="0" smtClean="0"/>
              <a:t>na </a:t>
            </a:r>
            <a:r>
              <a:rPr lang="cs-CZ" sz="1400" dirty="0"/>
              <a:t>zachování povinnosti a práva péče o dítě a osobního styku s dítětem u rodiče omezeného ve svéprávnosti,</a:t>
            </a:r>
          </a:p>
          <a:p>
            <a:pPr lvl="1"/>
            <a:r>
              <a:rPr lang="cs-CZ" sz="1400" dirty="0" smtClean="0"/>
              <a:t>na </a:t>
            </a:r>
            <a:r>
              <a:rPr lang="cs-CZ" sz="1400" dirty="0"/>
              <a:t>zbavení rodiče práva dát souhlas k osvojení nebo dalších povinností a práv osobní povahy, zbavil-li soud rodiče rodičovské odpovědnosti.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27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886146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883966"/>
            <a:ext cx="7772400" cy="503237"/>
          </a:xfrm>
        </p:spPr>
        <p:txBody>
          <a:bodyPr/>
          <a:lstStyle/>
          <a:p>
            <a:r>
              <a:rPr lang="cs-CZ" dirty="0"/>
              <a:t>Opatření na ochranu dětí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484784"/>
            <a:ext cx="7772400" cy="4357687"/>
          </a:xfrm>
        </p:spPr>
        <p:txBody>
          <a:bodyPr/>
          <a:lstStyle/>
          <a:p>
            <a:r>
              <a:rPr lang="cs-CZ" dirty="0"/>
              <a:t>Obecní úřad podává soudu podněty k opatřením týkajícím se </a:t>
            </a:r>
            <a:r>
              <a:rPr lang="cs-CZ" dirty="0" smtClean="0"/>
              <a:t>péče a výchovy </a:t>
            </a:r>
            <a:r>
              <a:rPr lang="cs-CZ" dirty="0"/>
              <a:t>dětí </a:t>
            </a:r>
            <a:endParaRPr lang="cs-CZ" dirty="0" smtClean="0"/>
          </a:p>
          <a:p>
            <a:r>
              <a:rPr lang="cs-CZ" dirty="0" smtClean="0"/>
              <a:t>Obecní </a:t>
            </a:r>
            <a:r>
              <a:rPr lang="cs-CZ" dirty="0"/>
              <a:t>úřad obce s rozšířenou působností poskytuje součinnost soudu při výkonu rozhodnutí </a:t>
            </a:r>
            <a:r>
              <a:rPr lang="cs-CZ" dirty="0" smtClean="0"/>
              <a:t>ve věcech péče o nezletilé děti</a:t>
            </a:r>
          </a:p>
          <a:p>
            <a:r>
              <a:rPr lang="cs-CZ" dirty="0" smtClean="0"/>
              <a:t>Ocitne-li </a:t>
            </a:r>
            <a:r>
              <a:rPr lang="cs-CZ" dirty="0"/>
              <a:t>se dítě bez péče přiměřené jeho věku, zejména v důsledku úmrtí rodičů nebo jejich pobytu ve zdravotnickém zařízení, je obecní úřad povinen zajistit takovému dítěti neodkladnou péči </a:t>
            </a:r>
            <a:endParaRPr lang="cs-CZ" dirty="0" smtClean="0"/>
          </a:p>
          <a:p>
            <a:r>
              <a:rPr lang="cs-CZ" dirty="0" smtClean="0"/>
              <a:t>Ocitlo-li </a:t>
            </a:r>
            <a:r>
              <a:rPr lang="cs-CZ" dirty="0"/>
              <a:t>se dítě bez jakékoliv péče nebo jsou-li jeho život nebo příznivý vývoj vážně ohroženy nebo narušeny, je obecní úřad obce s rozšířenou působností povinen podat neprodleně návrh soudu na </a:t>
            </a:r>
            <a:r>
              <a:rPr lang="cs-CZ" dirty="0" smtClean="0"/>
              <a:t>nařízení </a:t>
            </a:r>
            <a:r>
              <a:rPr lang="cs-CZ" dirty="0"/>
              <a:t>předběžného opatření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28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904008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124744"/>
            <a:ext cx="7772400" cy="503237"/>
          </a:xfrm>
        </p:spPr>
        <p:txBody>
          <a:bodyPr/>
          <a:lstStyle/>
          <a:p>
            <a:r>
              <a:rPr lang="cs-CZ" dirty="0" smtClean="0"/>
              <a:t>Zákon o zvláštních řízeních soudních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2" y="1773238"/>
            <a:ext cx="7920359" cy="4357687"/>
          </a:xfrm>
        </p:spPr>
        <p:txBody>
          <a:bodyPr/>
          <a:lstStyle/>
          <a:p>
            <a:r>
              <a:rPr lang="cs-CZ" dirty="0"/>
              <a:t>Orgán sociálně-právní ochrany </a:t>
            </a:r>
            <a:r>
              <a:rPr lang="cs-CZ" dirty="0" smtClean="0"/>
              <a:t>dětí</a:t>
            </a:r>
          </a:p>
          <a:p>
            <a:pPr lvl="1"/>
            <a:r>
              <a:rPr lang="cs-CZ" dirty="0" smtClean="0"/>
              <a:t>Může jménem dítěte podat návrh na nařízení předběžného opatření ve věcech domácího násilí (§ 403)</a:t>
            </a:r>
          </a:p>
          <a:p>
            <a:pPr lvl="1"/>
            <a:r>
              <a:rPr lang="cs-CZ" dirty="0" smtClean="0"/>
              <a:t>Může být jmenován procesním opatrovníkem nezletilého dítěte (např. § 434, § 469, § 482)</a:t>
            </a:r>
          </a:p>
          <a:p>
            <a:pPr lvl="1"/>
            <a:r>
              <a:rPr lang="cs-CZ" dirty="0" smtClean="0"/>
              <a:t>Podává návrh na nařízení </a:t>
            </a:r>
            <a:r>
              <a:rPr lang="cs-CZ" dirty="0"/>
              <a:t>předběžného opatření, </a:t>
            </a:r>
            <a:r>
              <a:rPr lang="cs-CZ" dirty="0" smtClean="0"/>
              <a:t>ocitlo-li </a:t>
            </a:r>
            <a:r>
              <a:rPr lang="cs-CZ" dirty="0"/>
              <a:t>se nezletilé dítě ve stavu nedostatku řádné péče </a:t>
            </a:r>
            <a:r>
              <a:rPr lang="cs-CZ" dirty="0" smtClean="0"/>
              <a:t>(§ 454)</a:t>
            </a:r>
          </a:p>
          <a:p>
            <a:pPr lvl="1"/>
            <a:r>
              <a:rPr lang="cs-CZ" dirty="0"/>
              <a:t>Vyjadřuje se </a:t>
            </a:r>
            <a:r>
              <a:rPr lang="cs-CZ" dirty="0" smtClean="0"/>
              <a:t>k vhodnosti </a:t>
            </a:r>
            <a:r>
              <a:rPr lang="cs-CZ" dirty="0"/>
              <a:t>a účelnosti navržených nebo zamýšlených opatření </a:t>
            </a:r>
            <a:r>
              <a:rPr lang="cs-CZ" dirty="0" smtClean="0"/>
              <a:t>soudu (§ 474)</a:t>
            </a:r>
          </a:p>
          <a:p>
            <a:pPr lvl="1"/>
            <a:r>
              <a:rPr lang="cs-CZ" dirty="0" smtClean="0"/>
              <a:t>Poskytuje součinnost při výkonu rozhodnutí ve věcech péče o nezletilé dítě (§ 501 a § 503)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29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63820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</a:t>
            </a:r>
            <a:endParaRPr lang="cs-CZ" altLang="cs-CZ" dirty="0"/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773238"/>
            <a:ext cx="3455863" cy="4357687"/>
          </a:xfrm>
          <a:ln/>
        </p:spPr>
        <p:txBody>
          <a:bodyPr/>
          <a:lstStyle/>
          <a:p>
            <a:r>
              <a:rPr lang="cs-CZ" dirty="0" smtClean="0"/>
              <a:t>Hmotněprávní </a:t>
            </a:r>
          </a:p>
          <a:p>
            <a:pPr lvl="1"/>
            <a:r>
              <a:rPr lang="cs-CZ" sz="2000" dirty="0" smtClean="0"/>
              <a:t>zák. č. 89/2012 Sb., občanský zákoník </a:t>
            </a:r>
          </a:p>
          <a:p>
            <a:pPr lvl="1"/>
            <a:r>
              <a:rPr lang="cs-CZ" sz="2000" dirty="0" smtClean="0"/>
              <a:t>zák. č. 359/1999 Sb., o sociálně-právní ochraně dětí 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3</a:t>
            </a:fld>
            <a:endParaRPr lang="cs-CZ" altLang="cs-CZ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921208" y="1773237"/>
            <a:ext cx="3455863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Procesní </a:t>
            </a:r>
          </a:p>
          <a:p>
            <a:pPr lvl="1"/>
            <a:r>
              <a:rPr lang="cs-CZ" sz="2000" dirty="0" smtClean="0"/>
              <a:t>zák. č. 292/2013 Sb., o zvláštních řízeních soudních</a:t>
            </a:r>
          </a:p>
          <a:p>
            <a:pPr lvl="1"/>
            <a:r>
              <a:rPr lang="cs-CZ" sz="2000" dirty="0" smtClean="0"/>
              <a:t>zák. č. 99/1963 Sb., občanský soudní řád</a:t>
            </a:r>
          </a:p>
          <a:p>
            <a:pPr lvl="1"/>
            <a:r>
              <a:rPr lang="cs-CZ" sz="2000" dirty="0" smtClean="0"/>
              <a:t>zák. č. 359/1999 Sb., o sociálně-právní ochraně dětí </a:t>
            </a:r>
            <a:endParaRPr lang="cs-CZ" sz="20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předpisy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§ </a:t>
            </a:r>
            <a:r>
              <a:rPr lang="cs-CZ" dirty="0"/>
              <a:t>21a – 21d zákona č. 273/2008 Sb., o Policii České republiky </a:t>
            </a:r>
            <a:endParaRPr lang="cs-CZ" dirty="0" smtClean="0"/>
          </a:p>
          <a:p>
            <a:pPr lvl="1"/>
            <a:r>
              <a:rPr lang="cs-CZ" dirty="0" smtClean="0"/>
              <a:t>Vykázání </a:t>
            </a:r>
          </a:p>
          <a:p>
            <a:r>
              <a:rPr lang="cs-CZ" dirty="0" smtClean="0"/>
              <a:t>Zákon č</a:t>
            </a:r>
            <a:r>
              <a:rPr lang="cs-CZ" dirty="0"/>
              <a:t>. 40/2009 Sb., trestní zákoník </a:t>
            </a:r>
            <a:endParaRPr lang="cs-CZ" dirty="0" smtClean="0"/>
          </a:p>
          <a:p>
            <a:pPr lvl="1"/>
            <a:r>
              <a:rPr lang="cs-CZ" dirty="0" smtClean="0"/>
              <a:t>§ </a:t>
            </a:r>
            <a:r>
              <a:rPr lang="cs-CZ" dirty="0"/>
              <a:t>168 – obchodování s lidmi </a:t>
            </a:r>
            <a:endParaRPr lang="cs-CZ" dirty="0" smtClean="0"/>
          </a:p>
          <a:p>
            <a:pPr lvl="1"/>
            <a:r>
              <a:rPr lang="cs-CZ" dirty="0" smtClean="0"/>
              <a:t>§ </a:t>
            </a:r>
            <a:r>
              <a:rPr lang="cs-CZ" dirty="0"/>
              <a:t>191, 192 – šíření (dětské) pornografie </a:t>
            </a:r>
            <a:endParaRPr lang="cs-CZ" dirty="0" smtClean="0"/>
          </a:p>
          <a:p>
            <a:pPr lvl="1"/>
            <a:r>
              <a:rPr lang="cs-CZ" dirty="0" smtClean="0"/>
              <a:t>§ </a:t>
            </a:r>
            <a:r>
              <a:rPr lang="cs-CZ" dirty="0"/>
              <a:t>195 – opuštění dítěte </a:t>
            </a:r>
            <a:endParaRPr lang="cs-CZ" dirty="0" smtClean="0"/>
          </a:p>
          <a:p>
            <a:pPr lvl="1"/>
            <a:r>
              <a:rPr lang="cs-CZ" dirty="0" smtClean="0"/>
              <a:t>§ </a:t>
            </a:r>
            <a:r>
              <a:rPr lang="cs-CZ" dirty="0"/>
              <a:t>196 – zanedbání povinné výživy </a:t>
            </a:r>
            <a:endParaRPr lang="cs-CZ" dirty="0" smtClean="0"/>
          </a:p>
          <a:p>
            <a:pPr lvl="1"/>
            <a:r>
              <a:rPr lang="cs-CZ" dirty="0" smtClean="0"/>
              <a:t>§ </a:t>
            </a:r>
            <a:r>
              <a:rPr lang="cs-CZ" dirty="0"/>
              <a:t>198, 199 - týrání </a:t>
            </a:r>
            <a:endParaRPr lang="cs-CZ" dirty="0" smtClean="0"/>
          </a:p>
          <a:p>
            <a:pPr lvl="1"/>
            <a:r>
              <a:rPr lang="cs-CZ" dirty="0" smtClean="0"/>
              <a:t>§ </a:t>
            </a:r>
            <a:r>
              <a:rPr lang="cs-CZ" dirty="0"/>
              <a:t>200 – únos </a:t>
            </a:r>
            <a:endParaRPr lang="cs-CZ" dirty="0" smtClean="0"/>
          </a:p>
          <a:p>
            <a:pPr lvl="1"/>
            <a:r>
              <a:rPr lang="cs-CZ" dirty="0" smtClean="0"/>
              <a:t>§ </a:t>
            </a:r>
            <a:r>
              <a:rPr lang="cs-CZ" dirty="0"/>
              <a:t>337 – maření výkonu úředního rozhodnutí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30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04492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7502" y="891849"/>
            <a:ext cx="7772400" cy="503237"/>
          </a:xfrm>
        </p:spPr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484784"/>
            <a:ext cx="7772400" cy="4357687"/>
          </a:xfrm>
        </p:spPr>
        <p:txBody>
          <a:bodyPr/>
          <a:lstStyle/>
          <a:p>
            <a:r>
              <a:rPr lang="cs-CZ" altLang="cs-CZ" i="1" dirty="0" err="1"/>
              <a:t>Hrušáková</a:t>
            </a:r>
            <a:r>
              <a:rPr lang="cs-CZ" altLang="cs-CZ" i="1" dirty="0"/>
              <a:t>, M., Králíčková, Z., </a:t>
            </a:r>
            <a:r>
              <a:rPr lang="cs-CZ" altLang="cs-CZ" i="1" dirty="0" err="1"/>
              <a:t>Westphalová</a:t>
            </a:r>
            <a:r>
              <a:rPr lang="cs-CZ" altLang="cs-CZ" i="1" dirty="0"/>
              <a:t>, L. a kol.:</a:t>
            </a:r>
            <a:r>
              <a:rPr lang="cs-CZ" altLang="cs-CZ" dirty="0"/>
              <a:t> Rodinné právo. </a:t>
            </a:r>
            <a:r>
              <a:rPr lang="cs-CZ" altLang="cs-CZ" dirty="0" smtClean="0"/>
              <a:t>2. vyd. Praha</a:t>
            </a:r>
            <a:r>
              <a:rPr lang="cs-CZ" altLang="cs-CZ" dirty="0"/>
              <a:t>: C. H. Beck, </a:t>
            </a:r>
            <a:r>
              <a:rPr lang="cs-CZ" altLang="cs-CZ" dirty="0" smtClean="0"/>
              <a:t>2017.</a:t>
            </a:r>
            <a:endParaRPr lang="cs-CZ" altLang="cs-CZ" dirty="0"/>
          </a:p>
          <a:p>
            <a:endParaRPr lang="cs-CZ" altLang="cs-CZ" dirty="0"/>
          </a:p>
          <a:p>
            <a:r>
              <a:rPr lang="cs-CZ" altLang="cs-CZ" i="1" dirty="0" err="1"/>
              <a:t>Hrušáková</a:t>
            </a:r>
            <a:r>
              <a:rPr lang="cs-CZ" altLang="cs-CZ" i="1" dirty="0"/>
              <a:t>, M., Králíčková, Z., </a:t>
            </a:r>
            <a:r>
              <a:rPr lang="cs-CZ" altLang="cs-CZ" i="1" dirty="0" err="1"/>
              <a:t>Westphalová</a:t>
            </a:r>
            <a:r>
              <a:rPr lang="cs-CZ" altLang="cs-CZ" i="1" dirty="0"/>
              <a:t>, L. a kol.: </a:t>
            </a:r>
            <a:r>
              <a:rPr lang="cs-CZ" altLang="cs-CZ" dirty="0"/>
              <a:t>Občanský zákoník. Rodinné právo. Praha: C. H. Beck, 2014.</a:t>
            </a:r>
          </a:p>
          <a:p>
            <a:endParaRPr lang="cs-CZ" dirty="0" smtClean="0"/>
          </a:p>
          <a:p>
            <a:r>
              <a:rPr lang="cs-CZ" i="1" dirty="0" smtClean="0"/>
              <a:t>Lavický, P. a kol.</a:t>
            </a:r>
            <a:r>
              <a:rPr lang="cs-CZ" dirty="0" smtClean="0"/>
              <a:t>: Civilní proces. Řízení nesporné: zákon o zvláštních řízeních soudních. Praha: </a:t>
            </a:r>
            <a:r>
              <a:rPr lang="cs-CZ" dirty="0" err="1" smtClean="0"/>
              <a:t>Wolters</a:t>
            </a:r>
            <a:r>
              <a:rPr lang="cs-CZ" dirty="0" smtClean="0"/>
              <a:t> </a:t>
            </a:r>
            <a:r>
              <a:rPr lang="cs-CZ" dirty="0" err="1" smtClean="0"/>
              <a:t>Kluwer</a:t>
            </a:r>
            <a:r>
              <a:rPr lang="cs-CZ" dirty="0" smtClean="0"/>
              <a:t>, 2015.</a:t>
            </a:r>
          </a:p>
          <a:p>
            <a:endParaRPr lang="cs-CZ" dirty="0"/>
          </a:p>
          <a:p>
            <a:r>
              <a:rPr lang="cs-CZ" i="1" dirty="0" err="1" smtClean="0"/>
              <a:t>Macela</a:t>
            </a:r>
            <a:r>
              <a:rPr lang="cs-CZ" i="1" dirty="0" smtClean="0"/>
              <a:t>, M. a kol.</a:t>
            </a:r>
            <a:r>
              <a:rPr lang="cs-CZ" dirty="0" smtClean="0"/>
              <a:t>: Zákon o sociálně-právní ochraně dětí: komentář. Praha: </a:t>
            </a:r>
            <a:r>
              <a:rPr lang="cs-CZ" dirty="0" err="1" smtClean="0"/>
              <a:t>Wolters</a:t>
            </a:r>
            <a:r>
              <a:rPr lang="cs-CZ" dirty="0" smtClean="0"/>
              <a:t> </a:t>
            </a:r>
            <a:r>
              <a:rPr lang="cs-CZ" dirty="0" err="1" smtClean="0"/>
              <a:t>Kluwer</a:t>
            </a:r>
            <a:r>
              <a:rPr lang="cs-CZ" dirty="0" smtClean="0"/>
              <a:t>, 2015.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0349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Účel rodinného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Zájem a </a:t>
            </a:r>
            <a:r>
              <a:rPr lang="cs-CZ" dirty="0"/>
              <a:t>b</a:t>
            </a:r>
            <a:r>
              <a:rPr lang="cs-CZ" dirty="0" smtClean="0"/>
              <a:t>laho dítěte </a:t>
            </a:r>
          </a:p>
          <a:p>
            <a:r>
              <a:rPr lang="cs-CZ" dirty="0" smtClean="0"/>
              <a:t>Ochrana slabšího 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Dopad veřejného práva do sféry rodinněprávních poměrů </a:t>
            </a:r>
          </a:p>
          <a:p>
            <a:r>
              <a:rPr lang="cs-CZ" dirty="0" smtClean="0"/>
              <a:t>Význam čl. 8 Úmluvy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68938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principy rodinného práva – zájem a blaho dítěte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2200987"/>
            <a:ext cx="7772400" cy="4357687"/>
          </a:xfrm>
        </p:spPr>
        <p:txBody>
          <a:bodyPr/>
          <a:lstStyle/>
          <a:p>
            <a:r>
              <a:rPr lang="cs-CZ" dirty="0" smtClean="0"/>
              <a:t>V nejužším pojetí se dotýká pouze poměru mezi rodiči a dětmi </a:t>
            </a:r>
          </a:p>
          <a:p>
            <a:r>
              <a:rPr lang="cs-CZ" dirty="0" smtClean="0"/>
              <a:t>V nejširším pojetí se dotýká poměru dítěte a státu </a:t>
            </a:r>
          </a:p>
          <a:p>
            <a:endParaRPr lang="cs-CZ" dirty="0"/>
          </a:p>
          <a:p>
            <a:r>
              <a:rPr lang="cs-CZ" dirty="0" smtClean="0"/>
              <a:t>Je předním hlediskem sociálně-právní ochrany dětí </a:t>
            </a:r>
          </a:p>
          <a:p>
            <a:endParaRPr lang="cs-CZ" dirty="0"/>
          </a:p>
          <a:p>
            <a:r>
              <a:rPr lang="cs-CZ" dirty="0" smtClean="0"/>
              <a:t>Je obtížné jej definovat </a:t>
            </a:r>
          </a:p>
          <a:p>
            <a:pPr lvl="1"/>
            <a:r>
              <a:rPr lang="cs-CZ" dirty="0" smtClean="0"/>
              <a:t>Zájem dítěte má různý dosah a význam z hlediska rozhodování státních orgánů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278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Zájem dítěte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Formulace např.: </a:t>
            </a:r>
          </a:p>
          <a:p>
            <a:pPr lvl="1"/>
            <a:r>
              <a:rPr lang="cs-CZ" dirty="0" smtClean="0"/>
              <a:t>„Vyžaduje-li to zájem dítěte“ </a:t>
            </a:r>
          </a:p>
          <a:p>
            <a:pPr lvl="1"/>
            <a:r>
              <a:rPr lang="cs-CZ" dirty="0" smtClean="0"/>
              <a:t>„Vyžaduje-li to zájem na výchově“ </a:t>
            </a:r>
          </a:p>
          <a:p>
            <a:pPr lvl="1"/>
            <a:r>
              <a:rPr lang="cs-CZ" dirty="0" smtClean="0"/>
              <a:t>„Je povinen přihlédnout k zájmu dítěte“ </a:t>
            </a:r>
          </a:p>
          <a:p>
            <a:pPr lvl="1"/>
            <a:r>
              <a:rPr lang="cs-CZ" dirty="0" smtClean="0"/>
              <a:t>„Střet, konflikt zájmů“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85123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Rodinněprávní poměry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Rodiče jsou povinni řádně pečovat o dítě</a:t>
            </a:r>
          </a:p>
          <a:p>
            <a:r>
              <a:rPr lang="cs-CZ" dirty="0" smtClean="0"/>
              <a:t>Z výkonu práv a povinností mezi rodiči a dětmi vznikají nejen práva a povinnosti mezi těmito účastníky, ale vyplývají z nich i určitá práva a povinnosti mající veřejnoprávní charakter </a:t>
            </a:r>
          </a:p>
          <a:p>
            <a:r>
              <a:rPr lang="cs-CZ" dirty="0" smtClean="0"/>
              <a:t>Možnost zásahu státu do rodinných vztahů </a:t>
            </a:r>
          </a:p>
          <a:p>
            <a:pPr lvl="1"/>
            <a:r>
              <a:rPr lang="cs-CZ" dirty="0" smtClean="0"/>
              <a:t>Upraveno (částečně) v občanském zákoníku</a:t>
            </a:r>
          </a:p>
          <a:p>
            <a:pPr lvl="1"/>
            <a:r>
              <a:rPr lang="cs-CZ" dirty="0" smtClean="0"/>
              <a:t>Upraveno (převážně) v zákoně o sociálně-právní ochraně dětí </a:t>
            </a:r>
          </a:p>
          <a:p>
            <a:r>
              <a:rPr lang="cs-CZ" dirty="0" smtClean="0"/>
              <a:t>Pokud rodina ve vztahu k nezletilým dětem plní řádně své funkce, nikdo není oprávněn do vztahů zasahovat.</a:t>
            </a:r>
          </a:p>
          <a:p>
            <a:pPr lvl="1"/>
            <a:r>
              <a:rPr lang="cs-CZ" dirty="0" smtClean="0"/>
              <a:t>V opačném případě je stát povinen zasáhnout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24D2E-1B01-4342-890F-829DB933FC92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09306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7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2555776" y="2708920"/>
            <a:ext cx="5969000" cy="2376488"/>
          </a:xfrm>
        </p:spPr>
        <p:txBody>
          <a:bodyPr/>
          <a:lstStyle/>
          <a:p>
            <a:r>
              <a:rPr lang="cs-CZ" dirty="0" smtClean="0"/>
              <a:t>SOCIÁLNĚ PRÁVNÍ OCHRANA DĚTÍ</a:t>
            </a:r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114825906"/>
      </p:ext>
    </p:extLst>
  </p:cSld>
  <p:clrMapOvr>
    <a:masterClrMapping/>
  </p:clrMapOvr>
</p:sld>
</file>

<file path=ppt/theme/theme1.xml><?xml version="1.0" encoding="utf-8"?>
<a:theme xmlns:a="http://schemas.openxmlformats.org/drawingml/2006/main" name="PF_PPT_prezentace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</Template>
  <TotalTime>386</TotalTime>
  <Words>2601</Words>
  <Application>Microsoft Office PowerPoint</Application>
  <PresentationFormat>Předvádění na obrazovce (4:3)</PresentationFormat>
  <Paragraphs>238</Paragraphs>
  <Slides>30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30</vt:i4>
      </vt:variant>
    </vt:vector>
  </HeadingPairs>
  <TitlesOfParts>
    <vt:vector size="35" baseType="lpstr">
      <vt:lpstr>Arial</vt:lpstr>
      <vt:lpstr>Trebuchet MS</vt:lpstr>
      <vt:lpstr>Wingdings</vt:lpstr>
      <vt:lpstr>PF_PPT_prezentace</vt:lpstr>
      <vt:lpstr>BÉŽOVÁ TITL</vt:lpstr>
      <vt:lpstr>SOCIÁLNĚ PRÁVNÍ OCHRANA DĚTÍ</vt:lpstr>
      <vt:lpstr>OBSAH</vt:lpstr>
      <vt:lpstr>PRAMENY</vt:lpstr>
      <vt:lpstr>LITERATURA</vt:lpstr>
      <vt:lpstr>Účel rodinného práva</vt:lpstr>
      <vt:lpstr>Základní principy rodinného práva – zájem a blaho dítěte</vt:lpstr>
      <vt:lpstr>Zájem dítěte</vt:lpstr>
      <vt:lpstr>Rodinněprávní poměry</vt:lpstr>
      <vt:lpstr>SOCIÁLNĚ PRÁVNÍ OCHRANA DĚTÍ</vt:lpstr>
      <vt:lpstr>Pojem</vt:lpstr>
      <vt:lpstr>Orgány sociálně-právní ochrany dětí</vt:lpstr>
      <vt:lpstr>Komu je sociálně-právní ochrana určena?</vt:lpstr>
      <vt:lpstr>Zaměření sociálně-právní ochrany na děti</vt:lpstr>
      <vt:lpstr>Zaměření sociálně-právní ochrany na děti</vt:lpstr>
      <vt:lpstr>Zaměření sociálně-právní ochrany na děti</vt:lpstr>
      <vt:lpstr>Zásady sociálně-právní ochrany</vt:lpstr>
      <vt:lpstr>Projevy sociálně-právní ochrany v právním řádu</vt:lpstr>
      <vt:lpstr>Občanský zákoník</vt:lpstr>
      <vt:lpstr>Zákon o sociálně-právní ochraně dětí</vt:lpstr>
      <vt:lpstr>Zákon o sociálně-právní ochraně dětí</vt:lpstr>
      <vt:lpstr>Zákon o sociálně-právní ochraně dětí</vt:lpstr>
      <vt:lpstr>Zákon o sociálně-právní ochraně dětí</vt:lpstr>
      <vt:lpstr>Povinnosti Ministerstva vnitra a Policie ČR</vt:lpstr>
      <vt:lpstr>Zákon o sociálně-právní ochraně dětí</vt:lpstr>
      <vt:lpstr>Zákon o sociálně-právní ochraně dětí</vt:lpstr>
      <vt:lpstr>Výchovná opatření</vt:lpstr>
      <vt:lpstr>Opatření na ochranu dětí</vt:lpstr>
      <vt:lpstr>Opatření na ochranu dětí</vt:lpstr>
      <vt:lpstr>Zákon o zvláštních řízeních soudních</vt:lpstr>
      <vt:lpstr>Další předpisy</vt:lpstr>
    </vt:vector>
  </TitlesOfParts>
  <Company>Radek Poisl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SOCIÁLNĚ PRÁVNÍ OCHRANA DĚTÍ</dc:title>
  <dc:creator>Radovan Dávid</dc:creator>
  <cp:lastModifiedBy>Zdeňka Králíčková</cp:lastModifiedBy>
  <cp:revision>16</cp:revision>
  <dcterms:created xsi:type="dcterms:W3CDTF">2015-10-11T13:14:21Z</dcterms:created>
  <dcterms:modified xsi:type="dcterms:W3CDTF">2017-12-08T13:36:53Z</dcterms:modified>
</cp:coreProperties>
</file>