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1"/>
  </p:notesMasterIdLst>
  <p:handoutMasterIdLst>
    <p:handoutMasterId r:id="rId22"/>
  </p:handoutMasterIdLst>
  <p:sldIdLst>
    <p:sldId id="282" r:id="rId2"/>
    <p:sldId id="257" r:id="rId3"/>
    <p:sldId id="260" r:id="rId4"/>
    <p:sldId id="263" r:id="rId5"/>
    <p:sldId id="283" r:id="rId6"/>
    <p:sldId id="261" r:id="rId7"/>
    <p:sldId id="262" r:id="rId8"/>
    <p:sldId id="264" r:id="rId9"/>
    <p:sldId id="267" r:id="rId10"/>
    <p:sldId id="273" r:id="rId11"/>
    <p:sldId id="274" r:id="rId12"/>
    <p:sldId id="275" r:id="rId13"/>
    <p:sldId id="278" r:id="rId14"/>
    <p:sldId id="279" r:id="rId15"/>
    <p:sldId id="280" r:id="rId16"/>
    <p:sldId id="276" r:id="rId17"/>
    <p:sldId id="281" r:id="rId18"/>
    <p:sldId id="258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6589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242830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8294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27447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943321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43577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52549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4865-E482-4274-BA0A-6D969A5DE30D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160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3075-B133-4825-BEAD-9495BA665D34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75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41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9296382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3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688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5CD6F-6F72-494C-9F75-EA7F2E402090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34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46941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461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2BE3-FB3A-4F01-A26A-8D36CDF01ADA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19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BFBB-FD49-4E22-AEFE-2646EB3E88CA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277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398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664" r:id="rId19"/>
    <p:sldLayoutId id="2147483665" r:id="rId2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Stavební zákon č. 183/2017 Sb.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Alena Kliková, Ph.D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7156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stavby pro zemědělství do 60 m2 </a:t>
            </a:r>
            <a:r>
              <a:rPr lang="cs-CZ" dirty="0" smtClean="0"/>
              <a:t>(300 mě) zastavěné </a:t>
            </a:r>
            <a:r>
              <a:rPr lang="cs-CZ" dirty="0"/>
              <a:t>plochy a do 5 m </a:t>
            </a:r>
            <a:r>
              <a:rPr lang="cs-CZ" dirty="0" smtClean="0"/>
              <a:t>(7 m) výšky…….;</a:t>
            </a:r>
            <a:endParaRPr lang="cs-CZ" dirty="0"/>
          </a:p>
          <a:p>
            <a:r>
              <a:rPr lang="cs-CZ" dirty="0" smtClean="0"/>
              <a:t>bazén </a:t>
            </a:r>
            <a:r>
              <a:rPr lang="cs-CZ" dirty="0"/>
              <a:t>nebo skleník včetně souvisejícího technického zařízení na zastavěném stavebním pozemku rodinného domu nebo stavby pro rodinnou rekreaci; </a:t>
            </a:r>
            <a:endParaRPr lang="cs-CZ" dirty="0" smtClean="0"/>
          </a:p>
          <a:p>
            <a:r>
              <a:rPr lang="cs-CZ" dirty="0" smtClean="0"/>
              <a:t>stožáry </a:t>
            </a:r>
            <a:r>
              <a:rPr lang="cs-CZ" dirty="0"/>
              <a:t>pro vlajky výšky nad 8 m.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985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Ohlášení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! Postačí </a:t>
            </a:r>
          </a:p>
          <a:p>
            <a:r>
              <a:rPr lang="cs-CZ" dirty="0" smtClean="0"/>
              <a:t>Rodinné domy bez omezení </a:t>
            </a:r>
          </a:p>
          <a:p>
            <a:r>
              <a:rPr lang="cs-CZ" dirty="0" smtClean="0"/>
              <a:t>Obsah ohlášení </a:t>
            </a:r>
          </a:p>
          <a:p>
            <a:r>
              <a:rPr lang="cs-CZ" dirty="0" smtClean="0"/>
              <a:t>Přílohy </a:t>
            </a:r>
          </a:p>
          <a:p>
            <a:r>
              <a:rPr lang="cs-CZ" dirty="0" smtClean="0"/>
              <a:t>Souhlas dotčených sousedů </a:t>
            </a:r>
          </a:p>
          <a:p>
            <a:r>
              <a:rPr lang="cs-CZ" dirty="0" smtClean="0"/>
              <a:t>Odložení, překlopení</a:t>
            </a:r>
          </a:p>
          <a:p>
            <a:r>
              <a:rPr lang="cs-CZ" dirty="0" smtClean="0"/>
              <a:t>Doručování souhlasu</a:t>
            </a:r>
          </a:p>
          <a:p>
            <a:r>
              <a:rPr lang="cs-CZ" dirty="0" smtClean="0"/>
              <a:t>Přezkum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481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Účastníci nejsou vymezeni taxativně</a:t>
            </a:r>
          </a:p>
          <a:p>
            <a:r>
              <a:rPr lang="cs-CZ" dirty="0" smtClean="0"/>
              <a:t>Obsah žádosti </a:t>
            </a:r>
          </a:p>
          <a:p>
            <a:r>
              <a:rPr lang="cs-CZ" dirty="0" smtClean="0"/>
              <a:t>Přílohy žádosti </a:t>
            </a:r>
          </a:p>
          <a:p>
            <a:r>
              <a:rPr lang="cs-CZ" dirty="0" smtClean="0"/>
              <a:t>Zastavení řízení </a:t>
            </a:r>
          </a:p>
          <a:p>
            <a:r>
              <a:rPr lang="cs-CZ" dirty="0" smtClean="0"/>
              <a:t>Projednání žádosti </a:t>
            </a:r>
          </a:p>
          <a:p>
            <a:r>
              <a:rPr lang="cs-CZ" dirty="0" smtClean="0"/>
              <a:t>Oznámení zahájení řízení </a:t>
            </a:r>
          </a:p>
          <a:p>
            <a:r>
              <a:rPr lang="cs-CZ" dirty="0" smtClean="0"/>
              <a:t>Námitky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8964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povolení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</a:p>
          <a:p>
            <a:r>
              <a:rPr lang="cs-CZ" dirty="0" smtClean="0"/>
              <a:t>Platnost </a:t>
            </a:r>
          </a:p>
          <a:p>
            <a:r>
              <a:rPr lang="cs-CZ" dirty="0" smtClean="0"/>
              <a:t>Prodloužení platnosti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6457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Změna stavby před jejím dokončením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Nepodstatné odchylky (přesné podmínky)</a:t>
            </a:r>
          </a:p>
          <a:p>
            <a:r>
              <a:rPr lang="cs-CZ" dirty="0" smtClean="0"/>
              <a:t>Změnu může projednat </a:t>
            </a:r>
            <a:r>
              <a:rPr lang="cs-CZ" dirty="0"/>
              <a:t>při vydání kolaudačního souhlasu nebo kolaudačního rozhodnutí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53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staveb </a:t>
            </a:r>
          </a:p>
          <a:p>
            <a:r>
              <a:rPr lang="cs-CZ" dirty="0" smtClean="0"/>
              <a:t>Oznámení užívání - zrušeno</a:t>
            </a:r>
          </a:p>
          <a:p>
            <a:r>
              <a:rPr lang="cs-CZ" dirty="0" smtClean="0"/>
              <a:t>Kolaudační souhlas </a:t>
            </a:r>
          </a:p>
          <a:p>
            <a:r>
              <a:rPr lang="cs-CZ" dirty="0" smtClean="0"/>
              <a:t>Kolaudační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6318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Odstranění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Dobrovolné § 128</a:t>
            </a:r>
          </a:p>
          <a:p>
            <a:r>
              <a:rPr lang="cs-CZ" dirty="0" smtClean="0"/>
              <a:t>Nařízení odstranění § 129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8602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Dodatečné a opakované povolení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Dodatečné – lze zároveň kolaudovat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5402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skutkové podstaty </a:t>
            </a:r>
          </a:p>
          <a:p>
            <a:pPr marL="0" indent="0">
              <a:buNone/>
            </a:pPr>
            <a:r>
              <a:rPr lang="cs-CZ" dirty="0" smtClean="0"/>
              <a:t>     – užívání </a:t>
            </a:r>
          </a:p>
          <a:p>
            <a:pPr marL="0" indent="0">
              <a:buNone/>
            </a:pPr>
            <a:r>
              <a:rPr lang="cs-CZ" dirty="0" smtClean="0"/>
              <a:t>     - neoprávněné odstranění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nezjednání nápravy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Stavební zákon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Historie – vývoj stavebního práva </a:t>
            </a:r>
          </a:p>
          <a:p>
            <a:r>
              <a:rPr lang="cs-CZ" altLang="cs-CZ" dirty="0" smtClean="0"/>
              <a:t>Zákon č. 183/2006 Sb. – účinnost  k 1. 1. 2007</a:t>
            </a:r>
          </a:p>
          <a:p>
            <a:r>
              <a:rPr lang="cs-CZ" altLang="cs-CZ" dirty="0" smtClean="0"/>
              <a:t>Zásadní novela – zákon č. 350/2012 Sb. – účinnost k 1.1.2013</a:t>
            </a:r>
          </a:p>
          <a:p>
            <a:r>
              <a:rPr lang="cs-CZ" altLang="cs-CZ" dirty="0" smtClean="0"/>
              <a:t>Zákon č. 225/2017 Sb. - </a:t>
            </a:r>
            <a:r>
              <a:rPr lang="cs-CZ" altLang="cs-CZ" dirty="0"/>
              <a:t>účinnost  k 1. 1. </a:t>
            </a:r>
            <a:r>
              <a:rPr lang="cs-CZ" altLang="cs-CZ" dirty="0" smtClean="0"/>
              <a:t>2018</a:t>
            </a:r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a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Společné povolení </a:t>
            </a:r>
          </a:p>
          <a:p>
            <a:r>
              <a:rPr lang="cs-CZ" dirty="0" smtClean="0"/>
              <a:t>Soubor staveb </a:t>
            </a:r>
          </a:p>
          <a:p>
            <a:r>
              <a:rPr lang="cs-CZ" dirty="0" smtClean="0"/>
              <a:t>Stavba hlavní a stavba </a:t>
            </a:r>
            <a:r>
              <a:rPr lang="cs-CZ" dirty="0" smtClean="0"/>
              <a:t>vedlejší</a:t>
            </a:r>
          </a:p>
          <a:p>
            <a:r>
              <a:rPr lang="cs-CZ" dirty="0" smtClean="0"/>
              <a:t>Zastavěné plocha </a:t>
            </a:r>
          </a:p>
          <a:p>
            <a:r>
              <a:rPr lang="cs-CZ" dirty="0" smtClean="0"/>
              <a:t>Stavba x změna stavby x údržba stavby</a:t>
            </a:r>
            <a:endParaRPr lang="cs-CZ" dirty="0" smtClean="0"/>
          </a:p>
          <a:p>
            <a:r>
              <a:rPr lang="cs-CZ" dirty="0" smtClean="0"/>
              <a:t>Souhlas dle § 184a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815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</a:t>
            </a:r>
          </a:p>
          <a:p>
            <a:r>
              <a:rPr lang="cs-CZ" dirty="0" smtClean="0"/>
              <a:t>Speciální (pozn. § 15 odst. 2 – souhlas)</a:t>
            </a:r>
          </a:p>
          <a:p>
            <a:r>
              <a:rPr lang="cs-CZ" dirty="0" smtClean="0"/>
              <a:t>Vojenské a jiné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11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infrastruktura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Povinnosti vlastníka </a:t>
            </a:r>
          </a:p>
          <a:p>
            <a:r>
              <a:rPr lang="cs-CZ" dirty="0" smtClean="0"/>
              <a:t>Stanoviska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371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Dotčené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Obsah závazného stanoviska § 149 odst. 2 správního řádu</a:t>
            </a:r>
          </a:p>
          <a:p>
            <a:r>
              <a:rPr lang="cs-CZ" dirty="0" smtClean="0"/>
              <a:t>Závaznost </a:t>
            </a:r>
          </a:p>
          <a:p>
            <a:r>
              <a:rPr lang="cs-CZ" dirty="0" smtClean="0"/>
              <a:t>Kontrola podmínek závazného stanoviska </a:t>
            </a:r>
          </a:p>
          <a:p>
            <a:r>
              <a:rPr lang="cs-CZ" dirty="0" smtClean="0"/>
              <a:t>Přezkum závazných stanovisek (pozn. lhůta 1 rok)</a:t>
            </a:r>
          </a:p>
          <a:p>
            <a:r>
              <a:rPr lang="cs-CZ" dirty="0" smtClean="0"/>
              <a:t>Obnova řízení </a:t>
            </a:r>
          </a:p>
          <a:p>
            <a:r>
              <a:rPr lang="cs-CZ" dirty="0"/>
              <a:t>Závazné stanovisko orgánu územního plánování </a:t>
            </a:r>
            <a:r>
              <a:rPr lang="cs-CZ" dirty="0" smtClean="0"/>
              <a:t>§ 96b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273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umístění </a:t>
            </a:r>
            <a:r>
              <a:rPr lang="cs-CZ" dirty="0"/>
              <a:t>stavby nebo zařízení (dále jen "rozhodnutí o umístění stavby"), </a:t>
            </a:r>
          </a:p>
          <a:p>
            <a:r>
              <a:rPr lang="cs-CZ" dirty="0" smtClean="0"/>
              <a:t>změně </a:t>
            </a:r>
            <a:r>
              <a:rPr lang="cs-CZ" dirty="0"/>
              <a:t>využití území, </a:t>
            </a:r>
          </a:p>
          <a:p>
            <a:r>
              <a:rPr lang="cs-CZ" dirty="0" smtClean="0"/>
              <a:t>změně </a:t>
            </a:r>
            <a:r>
              <a:rPr lang="cs-CZ" dirty="0"/>
              <a:t>vlivu užívání stavby na území, </a:t>
            </a:r>
          </a:p>
          <a:p>
            <a:r>
              <a:rPr lang="cs-CZ" dirty="0" smtClean="0"/>
              <a:t>dělení </a:t>
            </a:r>
            <a:r>
              <a:rPr lang="cs-CZ" dirty="0"/>
              <a:t>nebo scelování pozemků, </a:t>
            </a:r>
          </a:p>
          <a:p>
            <a:r>
              <a:rPr lang="cs-CZ" dirty="0" smtClean="0"/>
              <a:t>ochranném </a:t>
            </a:r>
            <a:r>
              <a:rPr lang="cs-CZ" dirty="0"/>
              <a:t>pásmu.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530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umísťování staveb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79 odst. </a:t>
            </a:r>
            <a:r>
              <a:rPr lang="cs-CZ" dirty="0" smtClean="0"/>
              <a:t>2</a:t>
            </a:r>
          </a:p>
          <a:p>
            <a:r>
              <a:rPr lang="cs-CZ" dirty="0" smtClean="0"/>
              <a:t>Regulační plán</a:t>
            </a:r>
            <a:endParaRPr lang="cs-CZ" dirty="0" smtClean="0"/>
          </a:p>
          <a:p>
            <a:r>
              <a:rPr lang="cs-CZ" dirty="0" smtClean="0"/>
              <a:t>Veřejnoprávní smlouva § 78a</a:t>
            </a:r>
          </a:p>
          <a:p>
            <a:r>
              <a:rPr lang="cs-CZ" dirty="0" smtClean="0"/>
              <a:t>Územní souhlas § 96</a:t>
            </a:r>
          </a:p>
          <a:p>
            <a:r>
              <a:rPr lang="cs-CZ" dirty="0" smtClean="0"/>
              <a:t>Zjednodušené územní řízení § 95</a:t>
            </a:r>
          </a:p>
          <a:p>
            <a:r>
              <a:rPr lang="cs-CZ" dirty="0" smtClean="0"/>
              <a:t>Územní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98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realizace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103</a:t>
            </a:r>
          </a:p>
          <a:p>
            <a:r>
              <a:rPr lang="cs-CZ" dirty="0" smtClean="0"/>
              <a:t>Ohlášení stavby </a:t>
            </a:r>
          </a:p>
          <a:p>
            <a:r>
              <a:rPr lang="cs-CZ" dirty="0" smtClean="0"/>
              <a:t>Stavební povolení </a:t>
            </a:r>
          </a:p>
          <a:p>
            <a:r>
              <a:rPr lang="cs-CZ" dirty="0" smtClean="0"/>
              <a:t>Veřejnoprávní smlouva</a:t>
            </a:r>
          </a:p>
          <a:p>
            <a:r>
              <a:rPr lang="cs-CZ" dirty="0" smtClean="0"/>
              <a:t>Certifikát autorizovaného inspektora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622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ký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k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85</TotalTime>
  <Words>535</Words>
  <Application>Microsoft Office PowerPoint</Application>
  <PresentationFormat>Předvádění na obrazovce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Garamond</vt:lpstr>
      <vt:lpstr>Tahoma</vt:lpstr>
      <vt:lpstr>Organický</vt:lpstr>
      <vt:lpstr>Stavební zákon č. 183/2017 Sb.</vt:lpstr>
      <vt:lpstr>Stavební zákon</vt:lpstr>
      <vt:lpstr>Pojmy a definice </vt:lpstr>
      <vt:lpstr>Stavební úřady</vt:lpstr>
      <vt:lpstr>Technická infrastruktura </vt:lpstr>
      <vt:lpstr>Dotčené orgány</vt:lpstr>
      <vt:lpstr>Územní rozhodnutí</vt:lpstr>
      <vt:lpstr>Možnosti umísťování staveb</vt:lpstr>
      <vt:lpstr>Povolení realizace stavby</vt:lpstr>
      <vt:lpstr>§ 103</vt:lpstr>
      <vt:lpstr>Ohlášení </vt:lpstr>
      <vt:lpstr>Stavební řízení</vt:lpstr>
      <vt:lpstr>Stavební povolení </vt:lpstr>
      <vt:lpstr>Změna stavby před jejím dokončením </vt:lpstr>
      <vt:lpstr>Kolaudace</vt:lpstr>
      <vt:lpstr>Odstranění stavby</vt:lpstr>
      <vt:lpstr>Dodatečné a opakované povolení stavby</vt:lpstr>
      <vt:lpstr>Přestupky 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klikova</cp:lastModifiedBy>
  <cp:revision>12</cp:revision>
  <cp:lastPrinted>1601-01-01T00:00:00Z</cp:lastPrinted>
  <dcterms:created xsi:type="dcterms:W3CDTF">2016-09-29T07:47:12Z</dcterms:created>
  <dcterms:modified xsi:type="dcterms:W3CDTF">2017-11-02T15:56:34Z</dcterms:modified>
</cp:coreProperties>
</file>