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310" r:id="rId3"/>
    <p:sldId id="332" r:id="rId4"/>
    <p:sldId id="316" r:id="rId5"/>
    <p:sldId id="338" r:id="rId6"/>
    <p:sldId id="339" r:id="rId7"/>
    <p:sldId id="335" r:id="rId8"/>
    <p:sldId id="337" r:id="rId9"/>
    <p:sldId id="340" r:id="rId10"/>
    <p:sldId id="341" r:id="rId11"/>
    <p:sldId id="342" r:id="rId12"/>
    <p:sldId id="333" r:id="rId13"/>
    <p:sldId id="318" r:id="rId14"/>
    <p:sldId id="323" r:id="rId15"/>
    <p:sldId id="321" r:id="rId16"/>
    <p:sldId id="343" r:id="rId17"/>
    <p:sldId id="319" r:id="rId18"/>
    <p:sldId id="320" r:id="rId19"/>
    <p:sldId id="329" r:id="rId20"/>
    <p:sldId id="344" r:id="rId21"/>
    <p:sldId id="325" r:id="rId22"/>
    <p:sldId id="326" r:id="rId23"/>
    <p:sldId id="328" r:id="rId24"/>
    <p:sldId id="345" r:id="rId25"/>
    <p:sldId id="346" r:id="rId26"/>
    <p:sldId id="261"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2"/>
    <p:restoredTop sz="94760"/>
  </p:normalViewPr>
  <p:slideViewPr>
    <p:cSldViewPr snapToGrid="0" snapToObjects="1">
      <p:cViewPr varScale="1">
        <p:scale>
          <a:sx n="104" d="100"/>
          <a:sy n="104" d="100"/>
        </p:scale>
        <p:origin x="-108" y="-13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4BB9A58-931B-4ED2-A3AE-6410EB25FC2B}" type="datetimeFigureOut">
              <a:rPr lang="cs-CZ" smtClean="0"/>
              <a:pPr/>
              <a:t>6.10.2017</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6027AC4-0729-45D4-A21E-D7EB3CF8C664}" type="slidenum">
              <a:rPr lang="cs-CZ" smtClean="0"/>
              <a:pPr/>
              <a:t>‹#›</a:t>
            </a:fld>
            <a:endParaRPr lang="cs-CZ"/>
          </a:p>
        </p:txBody>
      </p:sp>
    </p:spTree>
    <p:extLst>
      <p:ext uri="{BB962C8B-B14F-4D97-AF65-F5344CB8AC3E}">
        <p14:creationId xmlns:p14="http://schemas.microsoft.com/office/powerpoint/2010/main" xmlns="" val="528105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54E8CBD-5BEE-4336-8458-40361490C864}" type="datetimeFigureOut">
              <a:rPr lang="cs-CZ" smtClean="0"/>
              <a:pPr/>
              <a:t>6.10.2017</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E5441F8-DB8B-49FE-AF79-D5FD04934031}" type="slidenum">
              <a:rPr lang="cs-CZ" smtClean="0"/>
              <a:pPr/>
              <a:t>‹#›</a:t>
            </a:fld>
            <a:endParaRPr lang="cs-CZ"/>
          </a:p>
        </p:txBody>
      </p:sp>
    </p:spTree>
    <p:extLst>
      <p:ext uri="{BB962C8B-B14F-4D97-AF65-F5344CB8AC3E}">
        <p14:creationId xmlns:p14="http://schemas.microsoft.com/office/powerpoint/2010/main" xmlns="" val="91289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E5441F8-DB8B-49FE-AF79-D5FD04934031}" type="slidenum">
              <a:rPr lang="cs-CZ" smtClean="0"/>
              <a:pPr/>
              <a:t>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E5441F8-DB8B-49FE-AF79-D5FD04934031}" type="slidenum">
              <a:rPr lang="cs-CZ" smtClean="0"/>
              <a:pPr/>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E5441F8-DB8B-49FE-AF79-D5FD04934031}" type="slidenum">
              <a:rPr lang="cs-CZ" smtClean="0"/>
              <a:pPr/>
              <a:t>7</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E5441F8-DB8B-49FE-AF79-D5FD04934031}" type="slidenum">
              <a:rPr lang="cs-CZ" smtClean="0"/>
              <a:pPr/>
              <a:t>9</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E5441F8-DB8B-49FE-AF79-D5FD04934031}" type="slidenum">
              <a:rPr lang="cs-CZ" smtClean="0"/>
              <a:pPr/>
              <a:t>10</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E5441F8-DB8B-49FE-AF79-D5FD04934031}" type="slidenum">
              <a:rPr lang="cs-CZ" smtClean="0"/>
              <a:pPr/>
              <a:t>11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Přetáhněte obrázek na zástupný symbol nebo klikněte na ikonu pro přidání.</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titulek">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titulke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Po kliknutí můžete upravovat styly textu v předloze.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cs-CZ" smtClean="0"/>
              <a:t>Po kliknutí můžete upravovat styly textu v předloze.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cs-CZ" smtClean="0"/>
              <a:t>Po kliknutí můžete upravovat styly textu v předloze.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nchor="ct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Po kliknutí můžete upravovat styly textu v předloze.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Po kliknutí můžete upravovat styly textu v předloze.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cs-CZ" smtClean="0"/>
              <a:t>Kliknutím lze upravit styl.</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Přetáhněte obrázek na zástupný symbol nebo klikněte na ikonu pro přidání.</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cs-CZ" smtClean="0"/>
              <a:t>Po kliknutí můžete upravovat styly textu v předloze.</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10/6/2017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073236" y="314891"/>
            <a:ext cx="7429786" cy="2616199"/>
          </a:xfrm>
        </p:spPr>
        <p:txBody>
          <a:bodyPr>
            <a:normAutofit/>
          </a:bodyPr>
          <a:lstStyle/>
          <a:p>
            <a:pPr algn="l"/>
            <a:r>
              <a:rPr lang="cs-CZ" dirty="0" smtClean="0"/>
              <a:t>Bilanční právo</a:t>
            </a:r>
            <a:endParaRPr lang="cs-CZ" dirty="0"/>
          </a:p>
        </p:txBody>
      </p:sp>
      <p:sp>
        <p:nvSpPr>
          <p:cNvPr id="3" name="Podnadpis 2"/>
          <p:cNvSpPr>
            <a:spLocks noGrp="1"/>
          </p:cNvSpPr>
          <p:nvPr>
            <p:ph type="subTitle" idx="1"/>
          </p:nvPr>
        </p:nvSpPr>
        <p:spPr>
          <a:xfrm>
            <a:off x="4515377" y="4047762"/>
            <a:ext cx="6987645" cy="1388534"/>
          </a:xfrm>
        </p:spPr>
        <p:txBody>
          <a:bodyPr>
            <a:normAutofit/>
          </a:bodyPr>
          <a:lstStyle/>
          <a:p>
            <a:r>
              <a:rPr lang="cs-CZ" sz="3200" dirty="0" smtClean="0"/>
              <a:t>Blok II</a:t>
            </a:r>
          </a:p>
          <a:p>
            <a:r>
              <a:rPr lang="cs-CZ" sz="3200" dirty="0" smtClean="0"/>
              <a:t>6. 10. 2017</a:t>
            </a:r>
            <a:endParaRPr lang="cs-CZ" sz="3200" dirty="0"/>
          </a:p>
        </p:txBody>
      </p:sp>
    </p:spTree>
    <p:extLst>
      <p:ext uri="{BB962C8B-B14F-4D97-AF65-F5344CB8AC3E}">
        <p14:creationId xmlns:p14="http://schemas.microsoft.com/office/powerpoint/2010/main" xmlns="" val="6255228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228600"/>
            <a:ext cx="10018713" cy="1752599"/>
          </a:xfrm>
        </p:spPr>
        <p:txBody>
          <a:bodyPr/>
          <a:lstStyle/>
          <a:p>
            <a:pPr algn="l"/>
            <a:r>
              <a:rPr lang="cs-CZ" dirty="0" smtClean="0"/>
              <a:t>Vlastní zdroje (vlastní kapitál)</a:t>
            </a:r>
            <a:endParaRPr lang="cs-CZ" dirty="0"/>
          </a:p>
        </p:txBody>
      </p:sp>
      <p:sp>
        <p:nvSpPr>
          <p:cNvPr id="3" name="Zástupný symbol pro obsah 2"/>
          <p:cNvSpPr>
            <a:spLocks noGrp="1"/>
          </p:cNvSpPr>
          <p:nvPr>
            <p:ph idx="1"/>
          </p:nvPr>
        </p:nvSpPr>
        <p:spPr>
          <a:xfrm>
            <a:off x="1218027" y="1810512"/>
            <a:ext cx="10018713" cy="4782312"/>
          </a:xfrm>
        </p:spPr>
        <p:txBody>
          <a:bodyPr anchor="t">
            <a:normAutofit fontScale="92500" lnSpcReduction="10000"/>
          </a:bodyPr>
          <a:lstStyle/>
          <a:p>
            <a:r>
              <a:rPr lang="cs-CZ" altLang="cs-CZ" sz="3200" dirty="0" smtClean="0"/>
              <a:t>Jedná se o prostředky, které má účetní jednotka k dispozici a přitom nemá závazek je „někomu vracet“</a:t>
            </a:r>
          </a:p>
          <a:p>
            <a:r>
              <a:rPr lang="cs-CZ" altLang="cs-CZ" sz="3200" dirty="0" smtClean="0"/>
              <a:t>z</a:t>
            </a:r>
            <a:r>
              <a:rPr lang="cs-CZ" altLang="cs-CZ" sz="3200" dirty="0" smtClean="0"/>
              <a:t>ejména:</a:t>
            </a:r>
          </a:p>
          <a:p>
            <a:pPr lvl="1"/>
            <a:r>
              <a:rPr lang="cs-CZ" altLang="cs-CZ" sz="2800" dirty="0" smtClean="0"/>
              <a:t>prostředky, které do společnosti vložili akcionáři (společníci)</a:t>
            </a:r>
          </a:p>
          <a:p>
            <a:pPr lvl="1"/>
            <a:endParaRPr lang="cs-CZ" altLang="cs-CZ" sz="2800" dirty="0" smtClean="0"/>
          </a:p>
          <a:p>
            <a:pPr lvl="1"/>
            <a:r>
              <a:rPr lang="cs-CZ" altLang="cs-CZ" sz="2800" dirty="0" smtClean="0"/>
              <a:t>n</a:t>
            </a:r>
            <a:r>
              <a:rPr lang="cs-CZ" altLang="cs-CZ" sz="2800" dirty="0" smtClean="0"/>
              <a:t>erozdělený zisk		 (může být vyplacen na základě rozhodnutí příslušného orgánu účetní jednotky) </a:t>
            </a:r>
          </a:p>
          <a:p>
            <a:pPr lvl="1"/>
            <a:endParaRPr lang="cs-CZ" altLang="cs-CZ" sz="2800" dirty="0" smtClean="0"/>
          </a:p>
          <a:p>
            <a:pPr lvl="1"/>
            <a:r>
              <a:rPr lang="cs-CZ" altLang="cs-CZ" sz="2800" dirty="0" smtClean="0"/>
              <a:t>hospodářský výsledek</a:t>
            </a:r>
            <a:endParaRPr lang="cs-CZ" altLang="cs-CZ" sz="2800" dirty="0" smtClean="0"/>
          </a:p>
          <a:p>
            <a:pPr lvl="1"/>
            <a:endParaRPr lang="cs-CZ" altLang="cs-CZ" sz="2800" dirty="0" smtClean="0"/>
          </a:p>
          <a:p>
            <a:pPr>
              <a:buNone/>
            </a:pPr>
            <a:endParaRPr lang="cs-CZ" altLang="cs-CZ" sz="2800" dirty="0" smtClean="0"/>
          </a:p>
          <a:p>
            <a:pPr>
              <a:buNone/>
            </a:pPr>
            <a:endParaRPr lang="cs-CZ" altLang="cs-CZ" sz="3200" dirty="0" smtClean="0"/>
          </a:p>
          <a:p>
            <a:endParaRPr lang="cs-CZ" altLang="cs-CZ" dirty="0"/>
          </a:p>
        </p:txBody>
      </p:sp>
    </p:spTree>
    <p:extLst>
      <p:ext uri="{BB962C8B-B14F-4D97-AF65-F5344CB8AC3E}">
        <p14:creationId xmlns:p14="http://schemas.microsoft.com/office/powerpoint/2010/main" xmlns="" val="25357666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228600"/>
            <a:ext cx="10018713" cy="1752599"/>
          </a:xfrm>
        </p:spPr>
        <p:txBody>
          <a:bodyPr/>
          <a:lstStyle/>
          <a:p>
            <a:pPr algn="l"/>
            <a:r>
              <a:rPr lang="cs-CZ" dirty="0" smtClean="0"/>
              <a:t>Uvažujte nad rozdílem mezi základním kapitálem a vlastním kapitálem</a:t>
            </a:r>
            <a:endParaRPr lang="cs-CZ" dirty="0"/>
          </a:p>
        </p:txBody>
      </p:sp>
      <p:sp>
        <p:nvSpPr>
          <p:cNvPr id="3" name="Zástupný symbol pro obsah 2"/>
          <p:cNvSpPr>
            <a:spLocks noGrp="1"/>
          </p:cNvSpPr>
          <p:nvPr>
            <p:ph idx="1"/>
          </p:nvPr>
        </p:nvSpPr>
        <p:spPr>
          <a:xfrm>
            <a:off x="1218027" y="1810512"/>
            <a:ext cx="10018713" cy="4158641"/>
          </a:xfrm>
        </p:spPr>
        <p:txBody>
          <a:bodyPr anchor="t">
            <a:normAutofit/>
          </a:bodyPr>
          <a:lstStyle/>
          <a:p>
            <a:endParaRPr lang="cs-CZ" altLang="cs-CZ" sz="2800" dirty="0" smtClean="0"/>
          </a:p>
          <a:p>
            <a:endParaRPr lang="cs-CZ" altLang="cs-CZ" sz="2800" dirty="0" smtClean="0"/>
          </a:p>
          <a:p>
            <a:endParaRPr lang="cs-CZ" altLang="cs-CZ" sz="2800" dirty="0" smtClean="0"/>
          </a:p>
          <a:p>
            <a:pPr>
              <a:buNone/>
            </a:pPr>
            <a:endParaRPr lang="cs-CZ" altLang="cs-CZ" sz="2800" dirty="0" smtClean="0"/>
          </a:p>
          <a:p>
            <a:pPr>
              <a:buNone/>
            </a:pPr>
            <a:endParaRPr lang="cs-CZ" altLang="cs-CZ" sz="3200" dirty="0" smtClean="0"/>
          </a:p>
          <a:p>
            <a:endParaRPr lang="cs-CZ" altLang="cs-CZ" dirty="0"/>
          </a:p>
        </p:txBody>
      </p:sp>
      <p:sp>
        <p:nvSpPr>
          <p:cNvPr id="4" name="Zástupný symbol pro obsah 2"/>
          <p:cNvSpPr txBox="1">
            <a:spLocks/>
          </p:cNvSpPr>
          <p:nvPr/>
        </p:nvSpPr>
        <p:spPr>
          <a:xfrm>
            <a:off x="309723" y="2667000"/>
            <a:ext cx="10018713" cy="2599944"/>
          </a:xfrm>
          <a:prstGeom prst="rect">
            <a:avLst/>
          </a:prstGeom>
        </p:spPr>
        <p:txBody>
          <a:bodyPr vert="horz" lIns="91440" tIns="45720" rIns="91440" bIns="45720" rtlCol="0" anchor="t">
            <a:normAutofit/>
          </a:bodyPr>
          <a:lstStyle/>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endParaRPr kumimoji="0" lang="cs-CZ" altLang="cs-CZ"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ctr" defTabSz="457200" rtl="0" eaLnBrk="1" fontAlgn="auto" latinLnBrk="0" hangingPunct="1">
              <a:lnSpc>
                <a:spcPct val="100000"/>
              </a:lnSpc>
              <a:spcBef>
                <a:spcPct val="20000"/>
              </a:spcBef>
              <a:spcAft>
                <a:spcPts val="600"/>
              </a:spcAft>
              <a:buClr>
                <a:schemeClr val="accent1">
                  <a:lumMod val="75000"/>
                </a:schemeClr>
              </a:buClr>
              <a:buSzPct val="145000"/>
              <a:tabLst/>
              <a:defRPr/>
            </a:pPr>
            <a:r>
              <a:rPr lang="cs-CZ" altLang="cs-CZ" sz="3200" b="1" dirty="0" smtClean="0"/>
              <a:t>Základní kapitál ≠ vlastní kapitál</a:t>
            </a:r>
            <a:endParaRPr kumimoji="0" lang="cs-CZ" altLang="cs-CZ" sz="2800" b="1"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cs-CZ" altLang="cs-CZ" sz="28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cs-CZ" altLang="cs-CZ" sz="32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endParaRPr kumimoji="0" lang="cs-CZ" altLang="cs-CZ"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5357666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Znázornění aktiv a pasiv</a:t>
            </a:r>
            <a:endParaRPr lang="cs-CZ" dirty="0"/>
          </a:p>
        </p:txBody>
      </p:sp>
      <p:sp>
        <p:nvSpPr>
          <p:cNvPr id="3" name="Zástupný symbol pro obsah 2"/>
          <p:cNvSpPr>
            <a:spLocks noGrp="1"/>
          </p:cNvSpPr>
          <p:nvPr>
            <p:ph idx="1"/>
          </p:nvPr>
        </p:nvSpPr>
        <p:spPr>
          <a:xfrm>
            <a:off x="1484311" y="1950645"/>
            <a:ext cx="4708671" cy="4158641"/>
          </a:xfrm>
        </p:spPr>
        <p:txBody>
          <a:bodyPr>
            <a:normAutofit/>
          </a:bodyPr>
          <a:lstStyle/>
          <a:p>
            <a:pPr>
              <a:defRPr/>
            </a:pPr>
            <a:r>
              <a:rPr lang="cs-CZ" altLang="cs-CZ" sz="2800" dirty="0"/>
              <a:t>aktiva x pasiva</a:t>
            </a:r>
          </a:p>
          <a:p>
            <a:pPr>
              <a:defRPr/>
            </a:pPr>
            <a:endParaRPr lang="cs-CZ" altLang="cs-CZ" sz="2800" dirty="0" smtClean="0"/>
          </a:p>
          <a:p>
            <a:pPr>
              <a:defRPr/>
            </a:pPr>
            <a:endParaRPr lang="cs-CZ" altLang="cs-CZ" sz="2800" dirty="0"/>
          </a:p>
          <a:p>
            <a:pPr>
              <a:defRPr/>
            </a:pPr>
            <a:endParaRPr lang="cs-CZ" altLang="cs-CZ" sz="2800" dirty="0"/>
          </a:p>
          <a:p>
            <a:pPr>
              <a:defRPr/>
            </a:pPr>
            <a:r>
              <a:rPr lang="cs-CZ" altLang="cs-CZ" sz="2800" dirty="0"/>
              <a:t>rozvaha (bilance)</a:t>
            </a:r>
          </a:p>
          <a:p>
            <a:pPr marL="0" indent="0">
              <a:buNone/>
            </a:pPr>
            <a:endParaRPr lang="cs-CZ" altLang="cs-CZ" sz="2800" dirty="0"/>
          </a:p>
        </p:txBody>
      </p:sp>
      <p:sp>
        <p:nvSpPr>
          <p:cNvPr id="6" name="Down Arrow 5"/>
          <p:cNvSpPr/>
          <p:nvPr/>
        </p:nvSpPr>
        <p:spPr>
          <a:xfrm>
            <a:off x="2798618" y="322881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ek 9" descr="rozvv.jpg"/>
          <p:cNvPicPr>
            <a:picLocks noChangeAspect="1"/>
          </p:cNvPicPr>
          <p:nvPr/>
        </p:nvPicPr>
        <p:blipFill>
          <a:blip r:embed="rId2"/>
          <a:stretch>
            <a:fillRect/>
          </a:stretch>
        </p:blipFill>
        <p:spPr>
          <a:xfrm>
            <a:off x="6757416" y="193778"/>
            <a:ext cx="4572000" cy="6473627"/>
          </a:xfrm>
          <a:prstGeom prst="rect">
            <a:avLst/>
          </a:prstGeom>
        </p:spPr>
      </p:pic>
    </p:spTree>
    <p:extLst>
      <p:ext uri="{BB962C8B-B14F-4D97-AF65-F5344CB8AC3E}">
        <p14:creationId xmlns:p14="http://schemas.microsoft.com/office/powerpoint/2010/main" xmlns="" val="29368898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Rozvaha - shrnutí</a:t>
            </a:r>
            <a:endParaRPr lang="cs-CZ" dirty="0"/>
          </a:p>
        </p:txBody>
      </p:sp>
      <p:sp>
        <p:nvSpPr>
          <p:cNvPr id="3" name="Zástupný symbol pro obsah 2"/>
          <p:cNvSpPr>
            <a:spLocks noGrp="1"/>
          </p:cNvSpPr>
          <p:nvPr>
            <p:ph idx="1"/>
          </p:nvPr>
        </p:nvSpPr>
        <p:spPr>
          <a:xfrm>
            <a:off x="1484311" y="1939637"/>
            <a:ext cx="10018713" cy="4738254"/>
          </a:xfrm>
        </p:spPr>
        <p:txBody>
          <a:bodyPr>
            <a:normAutofit/>
          </a:bodyPr>
          <a:lstStyle/>
          <a:p>
            <a:pPr marL="457200" lvl="1" indent="0">
              <a:buFontTx/>
              <a:buNone/>
            </a:pPr>
            <a:r>
              <a:rPr lang="cs-CZ" altLang="en-US" sz="2400" dirty="0" smtClean="0"/>
              <a:t>Bilanční princip - účetnictví </a:t>
            </a:r>
            <a:r>
              <a:rPr lang="cs-CZ" altLang="en-US" sz="2400" dirty="0" smtClean="0"/>
              <a:t>sleduje majetek ze dvou pohledů – druhová struktura a zdroje pořízení</a:t>
            </a:r>
          </a:p>
          <a:p>
            <a:pPr marL="457200" lvl="1" indent="0">
              <a:buFontTx/>
              <a:buNone/>
            </a:pPr>
            <a:r>
              <a:rPr lang="cs-CZ" altLang="en-US" sz="2400" dirty="0" smtClean="0"/>
              <a:t>Aktiva jsou položky majetku, které:</a:t>
            </a:r>
          </a:p>
          <a:p>
            <a:pPr marL="457200" lvl="1" indent="0">
              <a:buFontTx/>
              <a:buNone/>
            </a:pPr>
            <a:r>
              <a:rPr lang="cs-CZ" altLang="en-US" sz="2400" dirty="0"/>
              <a:t>	</a:t>
            </a:r>
            <a:r>
              <a:rPr lang="cs-CZ" altLang="en-US" sz="2400" dirty="0" smtClean="0"/>
              <a:t>1) představují pro podnik budoucí ekonomický prospěch</a:t>
            </a:r>
          </a:p>
          <a:p>
            <a:pPr marL="457200" lvl="1" indent="0">
              <a:buFontTx/>
              <a:buNone/>
            </a:pPr>
            <a:r>
              <a:rPr lang="cs-CZ" altLang="en-US" sz="2400" dirty="0"/>
              <a:t>	</a:t>
            </a:r>
            <a:r>
              <a:rPr lang="cs-CZ" altLang="en-US" sz="2400" dirty="0" smtClean="0"/>
              <a:t>2) tento prospěch má podnik plně pod kontrolou (je vlastník)</a:t>
            </a:r>
          </a:p>
          <a:p>
            <a:pPr marL="457200" lvl="1" indent="0">
              <a:buFontTx/>
              <a:buNone/>
            </a:pPr>
            <a:r>
              <a:rPr lang="cs-CZ" altLang="en-US" sz="2400" dirty="0"/>
              <a:t>	</a:t>
            </a:r>
            <a:r>
              <a:rPr lang="cs-CZ" altLang="en-US" sz="2400" dirty="0" smtClean="0"/>
              <a:t>3) očekávání budoucího prospěchu musí být dostatečně spolehlivé a prokazatelné</a:t>
            </a:r>
          </a:p>
          <a:p>
            <a:pPr marL="457200" lvl="1" indent="0">
              <a:buFontTx/>
              <a:buNone/>
            </a:pPr>
            <a:r>
              <a:rPr lang="cs-CZ" altLang="en-US" sz="2400" dirty="0"/>
              <a:t>	</a:t>
            </a:r>
            <a:r>
              <a:rPr lang="cs-CZ" altLang="en-US" sz="2400" dirty="0" smtClean="0"/>
              <a:t>4) položka aktiv je důsledkem operací uskutečněných v minulosti</a:t>
            </a:r>
          </a:p>
          <a:p>
            <a:pPr marL="457200" lvl="1" indent="0">
              <a:buFontTx/>
              <a:buNone/>
            </a:pPr>
            <a:r>
              <a:rPr lang="cs-CZ" altLang="en-US" sz="2400" dirty="0"/>
              <a:t>	</a:t>
            </a:r>
            <a:r>
              <a:rPr lang="cs-CZ" altLang="en-US" sz="2400" dirty="0" smtClean="0"/>
              <a:t>5) </a:t>
            </a:r>
            <a:r>
              <a:rPr lang="cs-CZ" altLang="en-US" sz="2400" dirty="0"/>
              <a:t>položka aktiv </a:t>
            </a:r>
            <a:r>
              <a:rPr lang="cs-CZ" altLang="en-US" sz="2400" dirty="0" smtClean="0"/>
              <a:t>musí být spolehlivě ocenitelná</a:t>
            </a:r>
          </a:p>
        </p:txBody>
      </p:sp>
    </p:spTree>
    <p:extLst>
      <p:ext uri="{BB962C8B-B14F-4D97-AF65-F5344CB8AC3E}">
        <p14:creationId xmlns:p14="http://schemas.microsoft.com/office/powerpoint/2010/main" xmlns="" val="20903001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Rozvaha </a:t>
            </a:r>
            <a:r>
              <a:rPr lang="cs-CZ" dirty="0" smtClean="0"/>
              <a:t>– shrnutí II</a:t>
            </a:r>
            <a:endParaRPr lang="cs-CZ" dirty="0"/>
          </a:p>
        </p:txBody>
      </p:sp>
      <p:sp>
        <p:nvSpPr>
          <p:cNvPr id="3" name="Zástupný symbol pro obsah 2"/>
          <p:cNvSpPr>
            <a:spLocks noGrp="1"/>
          </p:cNvSpPr>
          <p:nvPr>
            <p:ph idx="1"/>
          </p:nvPr>
        </p:nvSpPr>
        <p:spPr>
          <a:xfrm>
            <a:off x="1484311" y="1939637"/>
            <a:ext cx="10018713" cy="4738254"/>
          </a:xfrm>
        </p:spPr>
        <p:txBody>
          <a:bodyPr>
            <a:normAutofit/>
          </a:bodyPr>
          <a:lstStyle/>
          <a:p>
            <a:pPr marL="457200" lvl="1" indent="0">
              <a:buFontTx/>
              <a:buNone/>
            </a:pPr>
            <a:r>
              <a:rPr lang="cs-CZ" altLang="en-US" sz="2400" dirty="0" smtClean="0"/>
              <a:t>Druhý pohled na majetek podniku vyjadřuje zdroje, ze kterých byl majetek pořízen.</a:t>
            </a:r>
          </a:p>
          <a:p>
            <a:pPr marL="457200" lvl="1" indent="0">
              <a:buFontTx/>
              <a:buNone/>
            </a:pPr>
            <a:r>
              <a:rPr lang="cs-CZ" altLang="en-US" sz="2400" dirty="0" smtClean="0"/>
              <a:t>Tyto zdroje lze dělit na „vlastní“ a „cizí“</a:t>
            </a:r>
          </a:p>
          <a:p>
            <a:pPr marL="457200" lvl="1" indent="0">
              <a:buFontTx/>
              <a:buNone/>
            </a:pPr>
            <a:r>
              <a:rPr lang="cs-CZ" altLang="en-US" sz="2400" dirty="0" smtClean="0"/>
              <a:t>Vlastní kapitál – základní kapitál, fondy a nerozdělený zisk</a:t>
            </a:r>
          </a:p>
          <a:p>
            <a:pPr marL="457200" lvl="1" indent="0">
              <a:buFontTx/>
              <a:buNone/>
            </a:pPr>
            <a:r>
              <a:rPr lang="cs-CZ" altLang="en-US" sz="2400" dirty="0" smtClean="0"/>
              <a:t>Cizí kapitál – dluhy vůči třetím subjektům (např. dodavatelům, zaměstnancům, bance, atd.)</a:t>
            </a:r>
          </a:p>
          <a:p>
            <a:pPr marL="457200" lvl="1" indent="0">
              <a:buFontTx/>
              <a:buNone/>
            </a:pPr>
            <a:endParaRPr lang="cs-CZ" altLang="en-US" sz="2400" dirty="0"/>
          </a:p>
          <a:p>
            <a:pPr marL="457200" lvl="1" indent="0">
              <a:buFontTx/>
              <a:buNone/>
            </a:pPr>
            <a:r>
              <a:rPr lang="cs-CZ" altLang="en-US" sz="2400" dirty="0" smtClean="0"/>
              <a:t>Bilanční princip: 		aktiva = pasiva 										(pouze odlišný pohled na majetek podniku)</a:t>
            </a:r>
          </a:p>
        </p:txBody>
      </p:sp>
    </p:spTree>
    <p:extLst>
      <p:ext uri="{BB962C8B-B14F-4D97-AF65-F5344CB8AC3E}">
        <p14:creationId xmlns:p14="http://schemas.microsoft.com/office/powerpoint/2010/main" xmlns="" val="40908463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altLang="cs-CZ" dirty="0"/>
              <a:t>Náklady – výnosy</a:t>
            </a:r>
            <a:endParaRPr lang="cs-CZ" dirty="0"/>
          </a:p>
        </p:txBody>
      </p:sp>
      <p:sp>
        <p:nvSpPr>
          <p:cNvPr id="3" name="Zástupný symbol pro obsah 2"/>
          <p:cNvSpPr>
            <a:spLocks noGrp="1"/>
          </p:cNvSpPr>
          <p:nvPr>
            <p:ph idx="1"/>
          </p:nvPr>
        </p:nvSpPr>
        <p:spPr>
          <a:xfrm>
            <a:off x="1097280" y="1939637"/>
            <a:ext cx="10018713" cy="4738254"/>
          </a:xfrm>
        </p:spPr>
        <p:txBody>
          <a:bodyPr anchor="t">
            <a:normAutofit/>
          </a:bodyPr>
          <a:lstStyle/>
          <a:p>
            <a:pPr marL="457200" lvl="1" indent="0">
              <a:buFontTx/>
              <a:buNone/>
            </a:pPr>
            <a:endParaRPr lang="cs-CZ" altLang="en-US" sz="2400" b="1" dirty="0" smtClean="0"/>
          </a:p>
          <a:p>
            <a:pPr marL="457200" lvl="1" indent="0">
              <a:buFontTx/>
              <a:buNone/>
            </a:pPr>
            <a:r>
              <a:rPr lang="cs-CZ" altLang="en-US" sz="2400" b="1" dirty="0" smtClean="0"/>
              <a:t>Náklad</a:t>
            </a:r>
            <a:r>
              <a:rPr lang="cs-CZ" altLang="en-US" sz="2400" dirty="0" smtClean="0"/>
              <a:t> </a:t>
            </a:r>
            <a:r>
              <a:rPr lang="cs-CZ" altLang="en-US" sz="2400" dirty="0"/>
              <a:t>- peněžní částka, kterou podnik účelně vynaložil na získání výnosů, tj. použil je k provedení určitého výkonu.</a:t>
            </a:r>
          </a:p>
          <a:p>
            <a:pPr marL="457200" lvl="1" indent="0">
              <a:buFontTx/>
              <a:buNone/>
            </a:pPr>
            <a:endParaRPr lang="cs-CZ" altLang="en-US" sz="2400" dirty="0"/>
          </a:p>
          <a:p>
            <a:pPr marL="457200" lvl="1" indent="0">
              <a:buFontTx/>
              <a:buNone/>
            </a:pPr>
            <a:r>
              <a:rPr lang="cs-CZ" altLang="en-US" sz="2400" b="1" dirty="0"/>
              <a:t>Výnos</a:t>
            </a:r>
            <a:r>
              <a:rPr lang="cs-CZ" altLang="en-US" sz="2400" dirty="0"/>
              <a:t> - peněžní částka, kterou podnik získal z veškerých svých činností za určité období bez ohledu na to, zda v tomto období došlo k jejímu inkasu → peněžní ekvivalent prodaných výkonů podniku (výrobků, zboží, služeb).</a:t>
            </a:r>
          </a:p>
          <a:p>
            <a:pPr marL="457200" lvl="1" indent="0">
              <a:buFontTx/>
              <a:buNone/>
            </a:pPr>
            <a:endParaRPr lang="cs-CZ" altLang="en-US" sz="2400" dirty="0"/>
          </a:p>
          <a:p>
            <a:pPr marL="457200" lvl="1" indent="0">
              <a:buFontTx/>
              <a:buNone/>
            </a:pPr>
            <a:r>
              <a:rPr lang="cs-CZ" altLang="en-US" sz="2400" b="1" dirty="0" smtClean="0"/>
              <a:t>Vždy je třeba uvažovat o nákladech a výnosech ve vztahu k určitému období!</a:t>
            </a:r>
            <a:endParaRPr lang="cs-CZ" altLang="en-US" sz="2400" b="1" dirty="0"/>
          </a:p>
        </p:txBody>
      </p:sp>
    </p:spTree>
    <p:extLst>
      <p:ext uri="{BB962C8B-B14F-4D97-AF65-F5344CB8AC3E}">
        <p14:creationId xmlns:p14="http://schemas.microsoft.com/office/powerpoint/2010/main" xmlns="" val="23766822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altLang="cs-CZ" dirty="0"/>
              <a:t>Náklady – </a:t>
            </a:r>
            <a:r>
              <a:rPr lang="cs-CZ" altLang="cs-CZ" dirty="0" smtClean="0"/>
              <a:t>výnosy II</a:t>
            </a:r>
            <a:endParaRPr lang="cs-CZ" dirty="0"/>
          </a:p>
        </p:txBody>
      </p:sp>
      <p:sp>
        <p:nvSpPr>
          <p:cNvPr id="3" name="Zástupný symbol pro obsah 2"/>
          <p:cNvSpPr>
            <a:spLocks noGrp="1"/>
          </p:cNvSpPr>
          <p:nvPr>
            <p:ph idx="1"/>
          </p:nvPr>
        </p:nvSpPr>
        <p:spPr>
          <a:xfrm>
            <a:off x="1097281" y="1939637"/>
            <a:ext cx="5129784" cy="4738254"/>
          </a:xfrm>
        </p:spPr>
        <p:txBody>
          <a:bodyPr anchor="t">
            <a:normAutofit/>
          </a:bodyPr>
          <a:lstStyle/>
          <a:p>
            <a:pPr marL="457200" lvl="1" indent="0">
              <a:buFontTx/>
              <a:buNone/>
            </a:pPr>
            <a:endParaRPr lang="cs-CZ" altLang="en-US" sz="2400" dirty="0"/>
          </a:p>
          <a:p>
            <a:pPr marL="457200" lvl="1" indent="0">
              <a:buFontTx/>
              <a:buNone/>
            </a:pPr>
            <a:r>
              <a:rPr lang="cs-CZ" altLang="en-US" sz="2400" b="1" dirty="0"/>
              <a:t>Hospodářský výsledek </a:t>
            </a:r>
            <a:r>
              <a:rPr lang="cs-CZ" altLang="en-US" sz="2400" dirty="0"/>
              <a:t>- rozdíl mezi výnosy a náklady. → zisk, ztráta.</a:t>
            </a:r>
          </a:p>
          <a:p>
            <a:pPr marL="457200" lvl="1" indent="0">
              <a:buFontTx/>
              <a:buNone/>
            </a:pPr>
            <a:endParaRPr lang="cs-CZ" altLang="en-US" sz="2400" dirty="0"/>
          </a:p>
          <a:p>
            <a:pPr marL="457200" lvl="1" indent="0">
              <a:buFontTx/>
              <a:buNone/>
            </a:pPr>
            <a:r>
              <a:rPr lang="cs-CZ" altLang="en-US" sz="2400" dirty="0"/>
              <a:t>Vyjádření ve </a:t>
            </a:r>
            <a:r>
              <a:rPr lang="cs-CZ" altLang="en-US" sz="2400" b="1" dirty="0"/>
              <a:t>výkazu zisku a </a:t>
            </a:r>
            <a:r>
              <a:rPr lang="cs-CZ" altLang="en-US" sz="2400" b="1" dirty="0" smtClean="0"/>
              <a:t>ztráty </a:t>
            </a:r>
            <a:r>
              <a:rPr lang="cs-CZ" altLang="en-US" sz="2400" dirty="0" smtClean="0"/>
              <a:t>(výsledovka)</a:t>
            </a:r>
            <a:endParaRPr lang="cs-CZ" altLang="en-US" sz="2400" dirty="0" smtClean="0"/>
          </a:p>
          <a:p>
            <a:pPr marL="457200" lvl="1" indent="0">
              <a:buFontTx/>
              <a:buNone/>
            </a:pPr>
            <a:endParaRPr lang="cs-CZ" altLang="en-US" sz="2400" dirty="0"/>
          </a:p>
        </p:txBody>
      </p:sp>
      <p:pic>
        <p:nvPicPr>
          <p:cNvPr id="5" name="Obrázek 4" descr="vysledovka-02.jpg"/>
          <p:cNvPicPr>
            <a:picLocks noChangeAspect="1"/>
          </p:cNvPicPr>
          <p:nvPr/>
        </p:nvPicPr>
        <p:blipFill>
          <a:blip r:embed="rId2"/>
          <a:stretch>
            <a:fillRect/>
          </a:stretch>
        </p:blipFill>
        <p:spPr>
          <a:xfrm>
            <a:off x="6227065" y="408052"/>
            <a:ext cx="5581650" cy="5965316"/>
          </a:xfrm>
          <a:prstGeom prst="rect">
            <a:avLst/>
          </a:prstGeom>
        </p:spPr>
      </p:pic>
    </p:spTree>
    <p:extLst>
      <p:ext uri="{BB962C8B-B14F-4D97-AF65-F5344CB8AC3E}">
        <p14:creationId xmlns:p14="http://schemas.microsoft.com/office/powerpoint/2010/main" xmlns="" val="23766822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altLang="cs-CZ" dirty="0" smtClean="0"/>
              <a:t>Účelové - druhové členění nákladů a výnosů</a:t>
            </a:r>
            <a:endParaRPr lang="cs-CZ" dirty="0"/>
          </a:p>
        </p:txBody>
      </p:sp>
      <p:sp>
        <p:nvSpPr>
          <p:cNvPr id="3" name="Zástupný symbol pro obsah 2"/>
          <p:cNvSpPr>
            <a:spLocks noGrp="1"/>
          </p:cNvSpPr>
          <p:nvPr>
            <p:ph idx="1"/>
          </p:nvPr>
        </p:nvSpPr>
        <p:spPr>
          <a:xfrm>
            <a:off x="1484311" y="1939637"/>
            <a:ext cx="10018713" cy="4738254"/>
          </a:xfrm>
        </p:spPr>
        <p:txBody>
          <a:bodyPr>
            <a:normAutofit/>
          </a:bodyPr>
          <a:lstStyle/>
          <a:p>
            <a:pPr marL="457200" lvl="1" indent="0">
              <a:buFontTx/>
              <a:buNone/>
            </a:pPr>
            <a:endParaRPr lang="cs-CZ" alt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84311" y="1904006"/>
            <a:ext cx="8380125" cy="4773885"/>
          </a:xfrm>
          <a:prstGeom prst="rect">
            <a:avLst/>
          </a:prstGeom>
          <a:noFill/>
          <a:ln>
            <a:noFill/>
          </a:ln>
          <a:extLst>
            <a:ext uri="{909E8E84-426E-40DD-AFC4-6F175D3DCCD1}">
              <a14:hiddenFill xmlns:a14="http://schemas.microsoft.com/office/drawing/2010/main" xmlns="">
                <a:gradFill rotWithShape="0">
                  <a:gsLst>
                    <a:gs pos="0">
                      <a:schemeClr val="accent1"/>
                    </a:gs>
                    <a:gs pos="100000">
                      <a:srgbClr val="4D664D"/>
                    </a:gs>
                  </a:gsLst>
                  <a:path path="shape">
                    <a:fillToRect l="50000" t="50000" r="50000" b="50000"/>
                  </a:path>
                </a:gra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932761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altLang="cs-CZ" dirty="0"/>
              <a:t>Náklady – </a:t>
            </a:r>
            <a:r>
              <a:rPr lang="cs-CZ" altLang="cs-CZ" dirty="0" smtClean="0"/>
              <a:t>výnosy III</a:t>
            </a:r>
            <a:endParaRPr lang="cs-CZ" dirty="0"/>
          </a:p>
        </p:txBody>
      </p:sp>
      <p:sp>
        <p:nvSpPr>
          <p:cNvPr id="3" name="Zástupný symbol pro obsah 2"/>
          <p:cNvSpPr>
            <a:spLocks noGrp="1"/>
          </p:cNvSpPr>
          <p:nvPr>
            <p:ph idx="1"/>
          </p:nvPr>
        </p:nvSpPr>
        <p:spPr>
          <a:xfrm>
            <a:off x="1170432" y="1939637"/>
            <a:ext cx="10018713" cy="4738254"/>
          </a:xfrm>
        </p:spPr>
        <p:txBody>
          <a:bodyPr>
            <a:normAutofit/>
          </a:bodyPr>
          <a:lstStyle/>
          <a:p>
            <a:pPr marL="457200" lvl="1" indent="0">
              <a:buFontTx/>
              <a:buNone/>
            </a:pPr>
            <a:r>
              <a:rPr lang="cs-CZ" altLang="en-US" sz="2400" dirty="0" smtClean="0"/>
              <a:t>Náklady v účetnictví podniku nejsou vždy totožné s daňovými náklady dle daňových předpisů.</a:t>
            </a:r>
          </a:p>
          <a:p>
            <a:pPr marL="457200" lvl="1" indent="0">
              <a:buFontTx/>
              <a:buNone/>
            </a:pPr>
            <a:r>
              <a:rPr lang="cs-CZ" altLang="en-US" sz="2400" dirty="0" smtClean="0"/>
              <a:t>Náklady mají zachycovat v zásadě všechny úbytky majetku podniku – včetně těch předpokládaných.</a:t>
            </a:r>
          </a:p>
          <a:p>
            <a:pPr marL="457200" lvl="1" indent="0">
              <a:buFontTx/>
              <a:buNone/>
            </a:pPr>
            <a:r>
              <a:rPr lang="cs-CZ" altLang="en-US" sz="2400" dirty="0" smtClean="0"/>
              <a:t>Součástí nákladů je i tvorba rezerv, opravných položek, daň z příjmů, atd.</a:t>
            </a:r>
          </a:p>
          <a:p>
            <a:pPr marL="457200" lvl="1" indent="0">
              <a:buFontTx/>
              <a:buNone/>
            </a:pPr>
            <a:endParaRPr lang="cs-CZ" altLang="en-US" sz="2400" dirty="0"/>
          </a:p>
          <a:p>
            <a:pPr marL="457200" lvl="1" indent="0">
              <a:buFontTx/>
              <a:buNone/>
            </a:pPr>
            <a:r>
              <a:rPr lang="cs-CZ" altLang="en-US" sz="2400" b="1" dirty="0" smtClean="0"/>
              <a:t>Výnosy – náklady = výsledek hospodaření </a:t>
            </a:r>
          </a:p>
        </p:txBody>
      </p:sp>
    </p:spTree>
    <p:extLst>
      <p:ext uri="{BB962C8B-B14F-4D97-AF65-F5344CB8AC3E}">
        <p14:creationId xmlns:p14="http://schemas.microsoft.com/office/powerpoint/2010/main" xmlns="" val="5932761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466344"/>
            <a:ext cx="10018713" cy="1752599"/>
          </a:xfrm>
        </p:spPr>
        <p:txBody>
          <a:bodyPr/>
          <a:lstStyle/>
          <a:p>
            <a:pPr algn="l"/>
            <a:r>
              <a:rPr lang="cs-CZ" altLang="cs-CZ" dirty="0" smtClean="0"/>
              <a:t>Účetní odpisy</a:t>
            </a:r>
            <a:endParaRPr lang="cs-CZ" dirty="0"/>
          </a:p>
        </p:txBody>
      </p:sp>
      <p:sp>
        <p:nvSpPr>
          <p:cNvPr id="3" name="Zástupný symbol pro obsah 2"/>
          <p:cNvSpPr>
            <a:spLocks noGrp="1"/>
          </p:cNvSpPr>
          <p:nvPr>
            <p:ph idx="1"/>
          </p:nvPr>
        </p:nvSpPr>
        <p:spPr>
          <a:xfrm>
            <a:off x="886968" y="1939637"/>
            <a:ext cx="10018713" cy="4738254"/>
          </a:xfrm>
        </p:spPr>
        <p:txBody>
          <a:bodyPr>
            <a:normAutofit/>
          </a:bodyPr>
          <a:lstStyle/>
          <a:p>
            <a:pPr marL="457200" lvl="1" indent="0">
              <a:buFontTx/>
              <a:buNone/>
            </a:pPr>
            <a:r>
              <a:rPr lang="cs-CZ" sz="2400" dirty="0" smtClean="0"/>
              <a:t>Účetní odpisy majetku vyjadřují, jakým způsobem je majetek v průběhu času opotřebováván.</a:t>
            </a:r>
          </a:p>
          <a:p>
            <a:pPr marL="457200" lvl="1" indent="0">
              <a:buFontTx/>
              <a:buNone/>
            </a:pPr>
            <a:r>
              <a:rPr lang="cs-CZ" sz="2400" dirty="0" smtClean="0"/>
              <a:t>Jde o předpoklad opotřebování majetku – stanoveno na základě „odborného“ odhadu, aby účetnictví podávalo věrný a poctivý obraz skutečnosti.</a:t>
            </a:r>
          </a:p>
          <a:p>
            <a:pPr marL="457200" lvl="1" indent="0">
              <a:buFontTx/>
              <a:buNone/>
            </a:pPr>
            <a:r>
              <a:rPr lang="cs-CZ" altLang="en-US" sz="2400" dirty="0" smtClean="0"/>
              <a:t>Společnost vytváří „odpisový plán“</a:t>
            </a:r>
          </a:p>
          <a:p>
            <a:pPr marL="457200" lvl="1" indent="0">
              <a:buFontTx/>
              <a:buNone/>
            </a:pPr>
            <a:endParaRPr lang="cs-CZ" altLang="en-US" sz="2400" dirty="0" smtClean="0"/>
          </a:p>
          <a:p>
            <a:pPr marL="457200" lvl="1" indent="0">
              <a:buFontTx/>
              <a:buNone/>
            </a:pPr>
            <a:r>
              <a:rPr lang="cs-CZ" altLang="en-US" sz="2400" dirty="0" smtClean="0"/>
              <a:t>Účetní </a:t>
            </a:r>
            <a:r>
              <a:rPr lang="cs-CZ" altLang="en-US" sz="2400" dirty="0" smtClean="0"/>
              <a:t>odpisy odlišujte od daňových </a:t>
            </a:r>
            <a:r>
              <a:rPr lang="cs-CZ" altLang="en-US" sz="2400" dirty="0" smtClean="0"/>
              <a:t>odpisů</a:t>
            </a:r>
          </a:p>
          <a:p>
            <a:pPr marL="457200" lvl="1" indent="0">
              <a:buFontTx/>
              <a:buNone/>
            </a:pPr>
            <a:r>
              <a:rPr lang="cs-CZ" altLang="en-US" sz="2400" dirty="0" smtClean="0"/>
              <a:t>Více k odpisům na bloku č. III</a:t>
            </a:r>
            <a:endParaRPr lang="cs-CZ" altLang="en-US" sz="2400" dirty="0" smtClean="0"/>
          </a:p>
          <a:p>
            <a:pPr marL="457200" lvl="1" indent="0">
              <a:buFontTx/>
              <a:buNone/>
            </a:pPr>
            <a:endParaRPr lang="cs-CZ" altLang="en-US" sz="2400" dirty="0" smtClean="0"/>
          </a:p>
        </p:txBody>
      </p:sp>
    </p:spTree>
    <p:extLst>
      <p:ext uri="{BB962C8B-B14F-4D97-AF65-F5344CB8AC3E}">
        <p14:creationId xmlns:p14="http://schemas.microsoft.com/office/powerpoint/2010/main" xmlns="" val="5932761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228600"/>
            <a:ext cx="10018713" cy="1752599"/>
          </a:xfrm>
        </p:spPr>
        <p:txBody>
          <a:bodyPr/>
          <a:lstStyle/>
          <a:p>
            <a:pPr algn="l"/>
            <a:r>
              <a:rPr lang="cs-CZ" dirty="0" smtClean="0"/>
              <a:t>Dnešní seminář</a:t>
            </a:r>
            <a:endParaRPr lang="cs-CZ" dirty="0"/>
          </a:p>
        </p:txBody>
      </p:sp>
      <p:sp>
        <p:nvSpPr>
          <p:cNvPr id="3" name="Zástupný symbol pro obsah 2"/>
          <p:cNvSpPr>
            <a:spLocks noGrp="1"/>
          </p:cNvSpPr>
          <p:nvPr>
            <p:ph idx="1"/>
          </p:nvPr>
        </p:nvSpPr>
        <p:spPr>
          <a:xfrm>
            <a:off x="1218027" y="1810512"/>
            <a:ext cx="10018713" cy="4158641"/>
          </a:xfrm>
        </p:spPr>
        <p:txBody>
          <a:bodyPr>
            <a:normAutofit/>
          </a:bodyPr>
          <a:lstStyle/>
          <a:p>
            <a:endParaRPr lang="cs-CZ" altLang="cs-CZ" sz="3200" dirty="0" smtClean="0"/>
          </a:p>
          <a:p>
            <a:r>
              <a:rPr lang="cs-CZ" sz="3200" dirty="0" smtClean="0"/>
              <a:t>1) </a:t>
            </a:r>
            <a:r>
              <a:rPr lang="cs-CZ" sz="3200" dirty="0" smtClean="0"/>
              <a:t>seznámení se základními účetními </a:t>
            </a:r>
            <a:r>
              <a:rPr lang="cs-CZ" sz="3200" dirty="0"/>
              <a:t>pojmy </a:t>
            </a:r>
          </a:p>
          <a:p>
            <a:endParaRPr lang="cs-CZ" sz="3200" dirty="0"/>
          </a:p>
          <a:p>
            <a:r>
              <a:rPr lang="cs-CZ" sz="3200" dirty="0"/>
              <a:t>2) </a:t>
            </a:r>
            <a:r>
              <a:rPr lang="cs-CZ" sz="3200" dirty="0" smtClean="0"/>
              <a:t>několik základních zásah účetnictví</a:t>
            </a:r>
            <a:endParaRPr lang="cs-CZ" sz="3200" dirty="0"/>
          </a:p>
          <a:p>
            <a:pPr marL="0" indent="0">
              <a:buNone/>
            </a:pPr>
            <a:r>
              <a:rPr lang="cs-CZ" sz="3200" dirty="0"/>
              <a:t>		</a:t>
            </a:r>
          </a:p>
          <a:p>
            <a:r>
              <a:rPr lang="cs-CZ" sz="3200" dirty="0"/>
              <a:t>3</a:t>
            </a:r>
            <a:r>
              <a:rPr lang="cs-CZ" sz="3200" dirty="0" smtClean="0"/>
              <a:t>) práce s finančními výkazy</a:t>
            </a:r>
            <a:endParaRPr lang="cs-CZ" sz="3200" dirty="0"/>
          </a:p>
          <a:p>
            <a:endParaRPr lang="cs-CZ" altLang="cs-CZ" sz="3200" dirty="0" smtClean="0"/>
          </a:p>
          <a:p>
            <a:endParaRPr lang="cs-CZ" altLang="cs-CZ" dirty="0"/>
          </a:p>
        </p:txBody>
      </p:sp>
    </p:spTree>
    <p:extLst>
      <p:ext uri="{BB962C8B-B14F-4D97-AF65-F5344CB8AC3E}">
        <p14:creationId xmlns:p14="http://schemas.microsoft.com/office/powerpoint/2010/main" xmlns="" val="25357666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466344"/>
            <a:ext cx="10018713" cy="1752599"/>
          </a:xfrm>
        </p:spPr>
        <p:txBody>
          <a:bodyPr/>
          <a:lstStyle/>
          <a:p>
            <a:pPr algn="l"/>
            <a:r>
              <a:rPr lang="cs-CZ" altLang="cs-CZ" dirty="0" smtClean="0"/>
              <a:t>Výkaz o peněžních tocích (</a:t>
            </a:r>
            <a:r>
              <a:rPr lang="cs-CZ" altLang="cs-CZ" dirty="0" err="1" smtClean="0"/>
              <a:t>cashflow</a:t>
            </a:r>
            <a:r>
              <a:rPr lang="cs-CZ" altLang="cs-CZ" dirty="0" smtClean="0"/>
              <a:t>)</a:t>
            </a:r>
            <a:endParaRPr lang="cs-CZ" dirty="0"/>
          </a:p>
        </p:txBody>
      </p:sp>
      <p:sp>
        <p:nvSpPr>
          <p:cNvPr id="3" name="Zástupný symbol pro obsah 2"/>
          <p:cNvSpPr>
            <a:spLocks noGrp="1"/>
          </p:cNvSpPr>
          <p:nvPr>
            <p:ph idx="1"/>
          </p:nvPr>
        </p:nvSpPr>
        <p:spPr>
          <a:xfrm>
            <a:off x="886968" y="1939637"/>
            <a:ext cx="10018713" cy="4738254"/>
          </a:xfrm>
        </p:spPr>
        <p:txBody>
          <a:bodyPr anchor="t">
            <a:normAutofit/>
          </a:bodyPr>
          <a:lstStyle/>
          <a:p>
            <a:pPr marL="457200" lvl="1" indent="0"/>
            <a:r>
              <a:rPr lang="cs-CZ" altLang="en-US" sz="2400" dirty="0" smtClean="0"/>
              <a:t>Znázorňuje toky učiněné v určitém období</a:t>
            </a:r>
          </a:p>
          <a:p>
            <a:pPr marL="457200" lvl="1" indent="0"/>
            <a:r>
              <a:rPr lang="cs-CZ" altLang="en-US" sz="2400" dirty="0" smtClean="0"/>
              <a:t>Nezáleží na tom, kdy byla činnost provedena (či fakturována), ale kdy byl učiněn finanční tok</a:t>
            </a:r>
          </a:p>
          <a:p>
            <a:pPr marL="457200" lvl="1" indent="0"/>
            <a:endParaRPr lang="cs-CZ" altLang="en-US" sz="2400" dirty="0" smtClean="0"/>
          </a:p>
          <a:p>
            <a:pPr marL="457200" lvl="1" indent="0"/>
            <a:endParaRPr lang="cs-CZ" altLang="en-US" sz="2400" dirty="0" smtClean="0"/>
          </a:p>
          <a:p>
            <a:pPr marL="457200" lvl="1" indent="0"/>
            <a:r>
              <a:rPr lang="cs-CZ" altLang="en-US" sz="2400" b="1" dirty="0" smtClean="0"/>
              <a:t>Uvažujte o rozdílu mezi výsledovkou a výkazem cash </a:t>
            </a:r>
            <a:r>
              <a:rPr lang="cs-CZ" altLang="en-US" sz="2400" b="1" dirty="0" err="1" smtClean="0"/>
              <a:t>flow</a:t>
            </a:r>
            <a:endParaRPr lang="cs-CZ" altLang="en-US" sz="2400" b="1" dirty="0" smtClean="0"/>
          </a:p>
          <a:p>
            <a:pPr marL="457200" lvl="1" indent="0"/>
            <a:r>
              <a:rPr lang="cs-CZ" altLang="en-US" sz="2400" b="1" dirty="0" smtClean="0"/>
              <a:t>Kdy by vás jako akcionáře mohl zajímat výkaz cash </a:t>
            </a:r>
            <a:r>
              <a:rPr lang="cs-CZ" altLang="en-US" sz="2400" b="1" dirty="0" err="1" smtClean="0"/>
              <a:t>flow</a:t>
            </a:r>
            <a:r>
              <a:rPr lang="cs-CZ" altLang="en-US" sz="2400" b="1" dirty="0" smtClean="0"/>
              <a:t>?</a:t>
            </a:r>
            <a:endParaRPr lang="cs-CZ" altLang="en-US" sz="2400" b="1" dirty="0" smtClean="0"/>
          </a:p>
          <a:p>
            <a:pPr marL="457200" lvl="1" indent="0">
              <a:buFontTx/>
              <a:buNone/>
            </a:pPr>
            <a:endParaRPr lang="cs-CZ" altLang="en-US" sz="2400" dirty="0" smtClean="0"/>
          </a:p>
        </p:txBody>
      </p:sp>
    </p:spTree>
    <p:extLst>
      <p:ext uri="{BB962C8B-B14F-4D97-AF65-F5344CB8AC3E}">
        <p14:creationId xmlns:p14="http://schemas.microsoft.com/office/powerpoint/2010/main" xmlns="" val="5932761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altLang="cs-CZ" dirty="0" smtClean="0"/>
              <a:t>Účetní jednotka</a:t>
            </a:r>
            <a:endParaRPr lang="cs-CZ" dirty="0"/>
          </a:p>
        </p:txBody>
      </p:sp>
      <p:sp>
        <p:nvSpPr>
          <p:cNvPr id="3" name="Zástupný symbol pro obsah 2"/>
          <p:cNvSpPr>
            <a:spLocks noGrp="1"/>
          </p:cNvSpPr>
          <p:nvPr>
            <p:ph idx="1"/>
          </p:nvPr>
        </p:nvSpPr>
        <p:spPr>
          <a:xfrm>
            <a:off x="1484311" y="1634836"/>
            <a:ext cx="10018713" cy="5043055"/>
          </a:xfrm>
        </p:spPr>
        <p:txBody>
          <a:bodyPr>
            <a:normAutofit/>
          </a:bodyPr>
          <a:lstStyle/>
          <a:p>
            <a:pPr>
              <a:defRPr/>
            </a:pPr>
            <a:r>
              <a:rPr lang="cs-CZ" altLang="cs-CZ" dirty="0"/>
              <a:t>Účetní jednotka (§ 1 ZoÚ)</a:t>
            </a:r>
          </a:p>
          <a:p>
            <a:pPr marL="0" indent="0" algn="just">
              <a:buFont typeface="Wingdings" pitchFamily="2" charset="2"/>
              <a:buNone/>
              <a:defRPr/>
            </a:pPr>
            <a:r>
              <a:rPr lang="cs-CZ" sz="1800" dirty="0"/>
              <a:t>a) </a:t>
            </a:r>
            <a:r>
              <a:rPr lang="cs-CZ" sz="1800" b="1" dirty="0"/>
              <a:t>právnické osoby</a:t>
            </a:r>
            <a:r>
              <a:rPr lang="cs-CZ" sz="1800" dirty="0"/>
              <a:t>, které mají sídlo na území České republiky, </a:t>
            </a:r>
          </a:p>
          <a:p>
            <a:pPr marL="0" indent="0" algn="just">
              <a:buFont typeface="Wingdings" pitchFamily="2" charset="2"/>
              <a:buNone/>
              <a:defRPr/>
            </a:pPr>
            <a:r>
              <a:rPr lang="cs-CZ" sz="1800" dirty="0"/>
              <a:t>b) </a:t>
            </a:r>
            <a:r>
              <a:rPr lang="cs-CZ" sz="1800" b="1" dirty="0"/>
              <a:t>zahraniční právnické osoby </a:t>
            </a:r>
            <a:r>
              <a:rPr lang="cs-CZ" sz="1800" dirty="0"/>
              <a:t>a zahraniční jednotky, které jsou podle právního řádu, podle kterého jsou založeny nebo zřízeny, účetní jednotkou nebo jsou povinny vést účetnictví, pokud na území České republiky podnikají nebo provozují jinou činnost podle zvláštních právních předpisů,  </a:t>
            </a:r>
          </a:p>
          <a:p>
            <a:pPr marL="0" indent="0" algn="just">
              <a:buFont typeface="Wingdings" pitchFamily="2" charset="2"/>
              <a:buNone/>
              <a:defRPr/>
            </a:pPr>
            <a:r>
              <a:rPr lang="cs-CZ" sz="1800" dirty="0"/>
              <a:t>c) </a:t>
            </a:r>
            <a:r>
              <a:rPr lang="cs-CZ" sz="1800" b="1" dirty="0"/>
              <a:t>organizační složky státu</a:t>
            </a:r>
            <a:r>
              <a:rPr lang="cs-CZ" sz="1800" dirty="0"/>
              <a:t>, </a:t>
            </a:r>
          </a:p>
          <a:p>
            <a:pPr marL="0" indent="0" algn="just">
              <a:buFont typeface="Wingdings" pitchFamily="2" charset="2"/>
              <a:buNone/>
              <a:defRPr/>
            </a:pPr>
            <a:r>
              <a:rPr lang="cs-CZ" sz="1800" dirty="0"/>
              <a:t>d) </a:t>
            </a:r>
            <a:r>
              <a:rPr lang="cs-CZ" sz="1800" b="1" dirty="0"/>
              <a:t>fyzické osoby, které jsou jako podnikatelé zapsány v obchodním rejstříku</a:t>
            </a:r>
            <a:r>
              <a:rPr lang="cs-CZ" sz="1800" dirty="0"/>
              <a:t>, </a:t>
            </a:r>
          </a:p>
          <a:p>
            <a:pPr marL="0" indent="0" algn="just">
              <a:buFont typeface="Wingdings" pitchFamily="2" charset="2"/>
              <a:buNone/>
              <a:defRPr/>
            </a:pPr>
            <a:r>
              <a:rPr lang="cs-CZ" sz="1800" dirty="0"/>
              <a:t>e) </a:t>
            </a:r>
            <a:r>
              <a:rPr lang="cs-CZ" sz="1800" b="1" dirty="0"/>
              <a:t>ostatní fyzické osoby</a:t>
            </a:r>
            <a:r>
              <a:rPr lang="cs-CZ" sz="1800" dirty="0"/>
              <a:t>, které jsou podnikateli, pokud jejich </a:t>
            </a:r>
            <a:r>
              <a:rPr lang="cs-CZ" sz="1800" b="1" dirty="0"/>
              <a:t>obrat</a:t>
            </a:r>
            <a:r>
              <a:rPr lang="cs-CZ" sz="1800" dirty="0"/>
              <a:t> podle zákona o dani z přidané hodnoty, včetně plnění osvobozených od této daně, jež nejsou součástí obratu, v rámci jejich podnikatelské činnosti přesáhl za bezprostředně </a:t>
            </a:r>
            <a:r>
              <a:rPr lang="cs-CZ" sz="1800" b="1" dirty="0"/>
              <a:t>předcházející kalendářní rok částku 25 000 000 Kč</a:t>
            </a:r>
            <a:r>
              <a:rPr lang="cs-CZ" sz="1800" dirty="0"/>
              <a:t>, a to od prvního dne kalendářního roku. </a:t>
            </a:r>
          </a:p>
          <a:p>
            <a:pPr marL="0" indent="0" algn="just">
              <a:buFont typeface="Wingdings" pitchFamily="2" charset="2"/>
              <a:buNone/>
              <a:defRPr/>
            </a:pPr>
            <a:endParaRPr lang="cs-CZ" sz="1800" dirty="0"/>
          </a:p>
          <a:p>
            <a:pPr marL="0" indent="0" algn="just">
              <a:buFont typeface="Wingdings" pitchFamily="2" charset="2"/>
              <a:buNone/>
              <a:defRPr/>
            </a:pPr>
            <a:r>
              <a:rPr lang="cs-CZ" sz="1800" dirty="0"/>
              <a:t>… atd (viz § 1 ZoÚ)</a:t>
            </a:r>
          </a:p>
        </p:txBody>
      </p:sp>
    </p:spTree>
    <p:extLst>
      <p:ext uri="{BB962C8B-B14F-4D97-AF65-F5344CB8AC3E}">
        <p14:creationId xmlns:p14="http://schemas.microsoft.com/office/powerpoint/2010/main" xmlns="" val="36980065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altLang="cs-CZ" dirty="0" smtClean="0"/>
              <a:t>Účetní závěrka</a:t>
            </a:r>
            <a:endParaRPr lang="cs-CZ" dirty="0"/>
          </a:p>
        </p:txBody>
      </p:sp>
      <p:sp>
        <p:nvSpPr>
          <p:cNvPr id="3" name="Zástupný symbol pro obsah 2"/>
          <p:cNvSpPr>
            <a:spLocks noGrp="1"/>
          </p:cNvSpPr>
          <p:nvPr>
            <p:ph idx="1"/>
          </p:nvPr>
        </p:nvSpPr>
        <p:spPr>
          <a:xfrm>
            <a:off x="1484311" y="1634836"/>
            <a:ext cx="10018713" cy="5043055"/>
          </a:xfrm>
        </p:spPr>
        <p:txBody>
          <a:bodyPr>
            <a:normAutofit/>
          </a:bodyPr>
          <a:lstStyle/>
          <a:p>
            <a:r>
              <a:rPr lang="cs-CZ" altLang="cs-CZ" dirty="0"/>
              <a:t>účetní závěrka (§ 18 ZoÚ)</a:t>
            </a:r>
          </a:p>
          <a:p>
            <a:pPr lvl="1"/>
            <a:r>
              <a:rPr lang="cs-CZ" altLang="cs-CZ" dirty="0"/>
              <a:t>rozvaha (bilance)</a:t>
            </a:r>
          </a:p>
          <a:p>
            <a:pPr lvl="1"/>
            <a:r>
              <a:rPr lang="cs-CZ" altLang="cs-CZ" dirty="0"/>
              <a:t>výkaz zisku a </a:t>
            </a:r>
            <a:r>
              <a:rPr lang="cs-CZ" altLang="cs-CZ" dirty="0" smtClean="0"/>
              <a:t>ztráty (výsledovka)</a:t>
            </a:r>
            <a:endParaRPr lang="cs-CZ" altLang="cs-CZ" dirty="0"/>
          </a:p>
          <a:p>
            <a:pPr lvl="1"/>
            <a:r>
              <a:rPr lang="cs-CZ" altLang="cs-CZ" dirty="0"/>
              <a:t>příloha</a:t>
            </a:r>
          </a:p>
          <a:p>
            <a:pPr lvl="1">
              <a:buFontTx/>
              <a:buNone/>
            </a:pPr>
            <a:endParaRPr lang="cs-CZ" altLang="cs-CZ" dirty="0"/>
          </a:p>
          <a:p>
            <a:pPr lvl="1">
              <a:buFontTx/>
              <a:buNone/>
            </a:pPr>
            <a:endParaRPr lang="cs-CZ" altLang="cs-CZ" dirty="0"/>
          </a:p>
          <a:p>
            <a:pPr lvl="1">
              <a:buFontTx/>
              <a:buNone/>
            </a:pPr>
            <a:r>
              <a:rPr lang="cs-CZ" altLang="cs-CZ" dirty="0"/>
              <a:t>+ případně: přehled o peněžních tocích či přehled o změnách vlastního kapitálu </a:t>
            </a:r>
          </a:p>
        </p:txBody>
      </p:sp>
    </p:spTree>
    <p:extLst>
      <p:ext uri="{BB962C8B-B14F-4D97-AF65-F5344CB8AC3E}">
        <p14:creationId xmlns:p14="http://schemas.microsoft.com/office/powerpoint/2010/main" xmlns="" val="17275263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Práce ve skupinkách</a:t>
            </a:r>
            <a:endParaRPr lang="cs-CZ" dirty="0"/>
          </a:p>
        </p:txBody>
      </p:sp>
      <p:sp>
        <p:nvSpPr>
          <p:cNvPr id="3" name="Zástupný symbol pro obsah 2"/>
          <p:cNvSpPr>
            <a:spLocks noGrp="1"/>
          </p:cNvSpPr>
          <p:nvPr>
            <p:ph idx="1"/>
          </p:nvPr>
        </p:nvSpPr>
        <p:spPr>
          <a:xfrm>
            <a:off x="1362391" y="1914144"/>
            <a:ext cx="10018713" cy="2288771"/>
          </a:xfrm>
        </p:spPr>
        <p:txBody>
          <a:bodyPr>
            <a:normAutofit/>
          </a:bodyPr>
          <a:lstStyle/>
          <a:p>
            <a:endParaRPr lang="cs-CZ" altLang="cs-CZ" dirty="0" smtClean="0"/>
          </a:p>
        </p:txBody>
      </p:sp>
    </p:spTree>
    <p:extLst>
      <p:ext uri="{BB962C8B-B14F-4D97-AF65-F5344CB8AC3E}">
        <p14:creationId xmlns:p14="http://schemas.microsoft.com/office/powerpoint/2010/main" xmlns="" val="29392121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Úkol 1</a:t>
            </a:r>
            <a:endParaRPr lang="cs-CZ" dirty="0"/>
          </a:p>
        </p:txBody>
      </p:sp>
      <p:sp>
        <p:nvSpPr>
          <p:cNvPr id="3" name="Zástupný symbol pro obsah 2"/>
          <p:cNvSpPr>
            <a:spLocks noGrp="1"/>
          </p:cNvSpPr>
          <p:nvPr>
            <p:ph idx="1"/>
          </p:nvPr>
        </p:nvSpPr>
        <p:spPr>
          <a:xfrm>
            <a:off x="1484311" y="2116899"/>
            <a:ext cx="10018713" cy="4158641"/>
          </a:xfrm>
        </p:spPr>
        <p:txBody>
          <a:bodyPr>
            <a:normAutofit/>
          </a:bodyPr>
          <a:lstStyle/>
          <a:p>
            <a:r>
              <a:rPr lang="cs-CZ" altLang="cs-CZ" sz="2800" dirty="0" smtClean="0"/>
              <a:t>Vytvořte si jednoduchou modelovou společnost – vytvořte jednoduchý obchodní plán. </a:t>
            </a:r>
          </a:p>
          <a:p>
            <a:r>
              <a:rPr lang="cs-CZ" altLang="cs-CZ" sz="2800" dirty="0" smtClean="0"/>
              <a:t>Zamyslete </a:t>
            </a:r>
            <a:r>
              <a:rPr lang="cs-CZ" altLang="cs-CZ" sz="2800" dirty="0" smtClean="0"/>
              <a:t>se nad tím, jaká aktiva </a:t>
            </a:r>
            <a:r>
              <a:rPr lang="cs-CZ" altLang="cs-CZ" sz="2800" dirty="0" smtClean="0"/>
              <a:t> má společnost na začátku podnikání a jaká aktiva má na </a:t>
            </a:r>
            <a:r>
              <a:rPr lang="cs-CZ" altLang="cs-CZ" sz="2800" dirty="0" smtClean="0"/>
              <a:t>konci prvního roku podnikání. Dále uvažujte nad tím, z jakých zdrojů společnost financovala svá aktiva, tj. uvažujte nad strukturou pasiv.</a:t>
            </a:r>
          </a:p>
          <a:p>
            <a:r>
              <a:rPr lang="cs-CZ" altLang="cs-CZ" sz="2800" dirty="0" smtClean="0"/>
              <a:t>Zkuste si načrtnout jednoduchou </a:t>
            </a:r>
            <a:r>
              <a:rPr lang="cs-CZ" altLang="cs-CZ" sz="2800" dirty="0" smtClean="0"/>
              <a:t>rozvahu.</a:t>
            </a:r>
            <a:endParaRPr lang="cs-CZ" altLang="cs-CZ" sz="2800" dirty="0"/>
          </a:p>
        </p:txBody>
      </p:sp>
    </p:spTree>
    <p:extLst>
      <p:ext uri="{BB962C8B-B14F-4D97-AF65-F5344CB8AC3E}">
        <p14:creationId xmlns="" xmlns:p14="http://schemas.microsoft.com/office/powerpoint/2010/main" val="3530446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Úkol 2</a:t>
            </a:r>
            <a:endParaRPr lang="cs-CZ" dirty="0"/>
          </a:p>
        </p:txBody>
      </p:sp>
      <p:sp>
        <p:nvSpPr>
          <p:cNvPr id="3" name="Zástupný symbol pro obsah 2"/>
          <p:cNvSpPr>
            <a:spLocks noGrp="1"/>
          </p:cNvSpPr>
          <p:nvPr>
            <p:ph idx="1"/>
          </p:nvPr>
        </p:nvSpPr>
        <p:spPr>
          <a:xfrm>
            <a:off x="1484311" y="1682496"/>
            <a:ext cx="10018713" cy="4158641"/>
          </a:xfrm>
        </p:spPr>
        <p:txBody>
          <a:bodyPr>
            <a:normAutofit/>
          </a:bodyPr>
          <a:lstStyle/>
          <a:p>
            <a:r>
              <a:rPr lang="cs-CZ" altLang="cs-CZ" sz="2800" dirty="0" smtClean="0"/>
              <a:t>Zamyslete se nad tím, jaké má vaše společnost náklady (provozní, finanční, mimořádné). Uvažujte nad marží za společností poskytované výrobky/služby.</a:t>
            </a:r>
          </a:p>
          <a:p>
            <a:r>
              <a:rPr lang="cs-CZ" altLang="cs-CZ" sz="2800" dirty="0" smtClean="0"/>
              <a:t>Může vaše společnost dosahovat zisku?</a:t>
            </a:r>
            <a:endParaRPr lang="cs-CZ" altLang="cs-CZ" sz="2800" dirty="0"/>
          </a:p>
        </p:txBody>
      </p:sp>
    </p:spTree>
    <p:extLst>
      <p:ext uri="{BB962C8B-B14F-4D97-AF65-F5344CB8AC3E}">
        <p14:creationId xmlns="" xmlns:p14="http://schemas.microsoft.com/office/powerpoint/2010/main" val="3530446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Otázky?</a:t>
            </a:r>
            <a:endParaRPr lang="cs-CZ" dirty="0"/>
          </a:p>
        </p:txBody>
      </p:sp>
      <p:sp>
        <p:nvSpPr>
          <p:cNvPr id="8" name="Zástupný symbol pro obsah 7"/>
          <p:cNvSpPr>
            <a:spLocks noGrp="1"/>
          </p:cNvSpPr>
          <p:nvPr>
            <p:ph idx="1"/>
          </p:nvPr>
        </p:nvSpPr>
        <p:spPr/>
        <p:txBody>
          <a:bodyPr>
            <a:normAutofit/>
          </a:bodyPr>
          <a:lstStyle/>
          <a:p>
            <a:pPr algn="r">
              <a:buNone/>
            </a:pPr>
            <a:endParaRPr lang="cs-CZ" dirty="0" smtClean="0"/>
          </a:p>
          <a:p>
            <a:pPr algn="ctr">
              <a:buNone/>
            </a:pPr>
            <a:r>
              <a:rPr lang="cs-CZ" dirty="0" smtClean="0"/>
              <a:t>Děkuji za pozornost</a:t>
            </a:r>
            <a:endParaRPr lang="cs-CZ" dirty="0"/>
          </a:p>
          <a:p>
            <a:pPr algn="r">
              <a:buNone/>
            </a:pPr>
            <a:endParaRPr lang="cs-CZ" dirty="0" smtClean="0"/>
          </a:p>
          <a:p>
            <a:pPr algn="r">
              <a:buNone/>
            </a:pPr>
            <a:endParaRPr lang="cs-CZ" dirty="0" smtClean="0"/>
          </a:p>
          <a:p>
            <a:pPr algn="r">
              <a:buNone/>
            </a:pPr>
            <a:r>
              <a:rPr lang="cs-CZ" dirty="0" smtClean="0"/>
              <a:t>JUDr. Johan Schweigl, Ph.D.</a:t>
            </a:r>
          </a:p>
          <a:p>
            <a:pPr marL="0" indent="0" algn="r">
              <a:buNone/>
            </a:pPr>
            <a:r>
              <a:rPr lang="cs-CZ" sz="1800" i="1" dirty="0" smtClean="0"/>
              <a:t>Johan.Schweigl@law.muni.cz</a:t>
            </a:r>
            <a:endParaRPr lang="cs-CZ" sz="1800" i="1" dirty="0"/>
          </a:p>
        </p:txBody>
      </p:sp>
    </p:spTree>
    <p:extLst>
      <p:ext uri="{BB962C8B-B14F-4D97-AF65-F5344CB8AC3E}">
        <p14:creationId xmlns:p14="http://schemas.microsoft.com/office/powerpoint/2010/main" xmlns="" val="5148478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228600"/>
            <a:ext cx="10018713" cy="1752599"/>
          </a:xfrm>
        </p:spPr>
        <p:txBody>
          <a:bodyPr/>
          <a:lstStyle/>
          <a:p>
            <a:pPr algn="l"/>
            <a:r>
              <a:rPr lang="cs-CZ" dirty="0" smtClean="0"/>
              <a:t>Účel účetnictví - obecně</a:t>
            </a:r>
            <a:endParaRPr lang="cs-CZ" dirty="0"/>
          </a:p>
        </p:txBody>
      </p:sp>
      <p:sp>
        <p:nvSpPr>
          <p:cNvPr id="3" name="Zástupný symbol pro obsah 2"/>
          <p:cNvSpPr>
            <a:spLocks noGrp="1"/>
          </p:cNvSpPr>
          <p:nvPr>
            <p:ph idx="1"/>
          </p:nvPr>
        </p:nvSpPr>
        <p:spPr>
          <a:xfrm>
            <a:off x="1218027" y="1810512"/>
            <a:ext cx="10018713" cy="4158641"/>
          </a:xfrm>
        </p:spPr>
        <p:txBody>
          <a:bodyPr>
            <a:normAutofit fontScale="92500" lnSpcReduction="20000"/>
          </a:bodyPr>
          <a:lstStyle/>
          <a:p>
            <a:endParaRPr lang="cs-CZ" altLang="cs-CZ" sz="3200" dirty="0" smtClean="0"/>
          </a:p>
          <a:p>
            <a:r>
              <a:rPr lang="cs-CZ" altLang="cs-CZ" sz="3200" dirty="0" smtClean="0"/>
              <a:t>Znázornění toho:</a:t>
            </a:r>
          </a:p>
          <a:p>
            <a:pPr lvl="1"/>
            <a:r>
              <a:rPr lang="cs-CZ" altLang="cs-CZ" sz="2800" dirty="0" smtClean="0"/>
              <a:t>co, účetní jednotka vlastní</a:t>
            </a:r>
          </a:p>
          <a:p>
            <a:pPr lvl="1"/>
            <a:r>
              <a:rPr lang="cs-CZ" altLang="cs-CZ" sz="2800" dirty="0" smtClean="0"/>
              <a:t>jaké má účetní jednotka závazky</a:t>
            </a:r>
          </a:p>
          <a:p>
            <a:pPr lvl="1"/>
            <a:r>
              <a:rPr lang="cs-CZ" altLang="cs-CZ" sz="2800" dirty="0" smtClean="0"/>
              <a:t>kolik do společnosti vložily akcionáři (společníci)</a:t>
            </a:r>
          </a:p>
          <a:p>
            <a:pPr lvl="1"/>
            <a:endParaRPr lang="cs-CZ" altLang="cs-CZ" sz="2800" dirty="0" smtClean="0"/>
          </a:p>
          <a:p>
            <a:pPr lvl="1"/>
            <a:r>
              <a:rPr lang="cs-CZ" altLang="cs-CZ" sz="2800" dirty="0" smtClean="0"/>
              <a:t>j</a:t>
            </a:r>
            <a:r>
              <a:rPr lang="cs-CZ" altLang="cs-CZ" sz="2800" dirty="0" smtClean="0"/>
              <a:t>ak byla během určitého období aktivní</a:t>
            </a:r>
          </a:p>
          <a:p>
            <a:pPr lvl="1"/>
            <a:r>
              <a:rPr lang="cs-CZ" altLang="cs-CZ" sz="2800" dirty="0" smtClean="0"/>
              <a:t>j</a:t>
            </a:r>
            <a:r>
              <a:rPr lang="cs-CZ" altLang="cs-CZ" sz="2800" dirty="0" smtClean="0"/>
              <a:t>aké proběhly během určitého období „toky“</a:t>
            </a:r>
            <a:endParaRPr lang="cs-CZ" altLang="cs-CZ" sz="2800" dirty="0" smtClean="0"/>
          </a:p>
          <a:p>
            <a:pPr>
              <a:buNone/>
            </a:pPr>
            <a:endParaRPr lang="cs-CZ" altLang="cs-CZ" sz="3200" dirty="0" smtClean="0"/>
          </a:p>
          <a:p>
            <a:endParaRPr lang="cs-CZ" altLang="cs-CZ" dirty="0"/>
          </a:p>
        </p:txBody>
      </p:sp>
    </p:spTree>
    <p:extLst>
      <p:ext uri="{BB962C8B-B14F-4D97-AF65-F5344CB8AC3E}">
        <p14:creationId xmlns:p14="http://schemas.microsoft.com/office/powerpoint/2010/main" xmlns="" val="25357666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Co jsou to aktiva (assets)?</a:t>
            </a:r>
            <a:endParaRPr lang="cs-CZ" dirty="0"/>
          </a:p>
        </p:txBody>
      </p:sp>
      <p:sp>
        <p:nvSpPr>
          <p:cNvPr id="3" name="Zástupný symbol pro obsah 2"/>
          <p:cNvSpPr>
            <a:spLocks noGrp="1"/>
          </p:cNvSpPr>
          <p:nvPr>
            <p:ph idx="1"/>
          </p:nvPr>
        </p:nvSpPr>
        <p:spPr>
          <a:xfrm>
            <a:off x="1484311" y="1950645"/>
            <a:ext cx="9104441" cy="4158641"/>
          </a:xfrm>
        </p:spPr>
        <p:txBody>
          <a:bodyPr anchor="t">
            <a:normAutofit/>
          </a:bodyPr>
          <a:lstStyle/>
          <a:p>
            <a:pPr>
              <a:defRPr/>
            </a:pPr>
            <a:r>
              <a:rPr lang="cs-CZ" altLang="cs-CZ" sz="2800" dirty="0" smtClean="0"/>
              <a:t>majetek </a:t>
            </a:r>
            <a:r>
              <a:rPr lang="cs-CZ" altLang="cs-CZ" sz="2800" dirty="0" smtClean="0"/>
              <a:t>podniku pro hospodářské </a:t>
            </a:r>
            <a:r>
              <a:rPr lang="cs-CZ" altLang="cs-CZ" sz="2800" dirty="0" smtClean="0"/>
              <a:t>účely</a:t>
            </a:r>
          </a:p>
          <a:p>
            <a:pPr>
              <a:defRPr/>
            </a:pPr>
            <a:r>
              <a:rPr lang="cs-CZ" altLang="cs-CZ" sz="2800" dirty="0" smtClean="0"/>
              <a:t>např.:</a:t>
            </a:r>
          </a:p>
          <a:p>
            <a:pPr lvl="1">
              <a:defRPr/>
            </a:pPr>
            <a:r>
              <a:rPr lang="cs-CZ" altLang="cs-CZ" dirty="0" smtClean="0"/>
              <a:t>b</a:t>
            </a:r>
            <a:r>
              <a:rPr lang="cs-CZ" altLang="cs-CZ" dirty="0" smtClean="0"/>
              <a:t>udovy, </a:t>
            </a:r>
            <a:r>
              <a:rPr lang="cs-CZ" altLang="cs-CZ" dirty="0" smtClean="0"/>
              <a:t>materiál</a:t>
            </a:r>
          </a:p>
          <a:p>
            <a:pPr lvl="1">
              <a:defRPr/>
            </a:pPr>
            <a:r>
              <a:rPr lang="cs-CZ" altLang="cs-CZ" dirty="0" smtClean="0"/>
              <a:t>stroje, auta </a:t>
            </a:r>
            <a:endParaRPr lang="cs-CZ" altLang="cs-CZ" dirty="0" smtClean="0"/>
          </a:p>
          <a:p>
            <a:pPr lvl="1">
              <a:buNone/>
              <a:defRPr/>
            </a:pPr>
            <a:endParaRPr lang="cs-CZ" altLang="cs-CZ" dirty="0" smtClean="0"/>
          </a:p>
          <a:p>
            <a:pPr lvl="1">
              <a:buNone/>
              <a:defRPr/>
            </a:pPr>
            <a:endParaRPr lang="cs-CZ" altLang="cs-CZ" dirty="0" smtClean="0"/>
          </a:p>
          <a:p>
            <a:pPr lvl="1">
              <a:defRPr/>
            </a:pPr>
            <a:endParaRPr lang="cs-CZ" altLang="cs-CZ" dirty="0" smtClean="0"/>
          </a:p>
          <a:p>
            <a:pPr lvl="1">
              <a:defRPr/>
            </a:pPr>
            <a:endParaRPr lang="cs-CZ" altLang="cs-CZ" dirty="0" smtClean="0"/>
          </a:p>
          <a:p>
            <a:pPr lvl="1">
              <a:defRPr/>
            </a:pPr>
            <a:endParaRPr lang="cs-CZ" altLang="cs-CZ" dirty="0" smtClean="0"/>
          </a:p>
          <a:p>
            <a:pPr>
              <a:defRPr/>
            </a:pPr>
            <a:endParaRPr lang="cs-CZ" altLang="cs-CZ" sz="2800" dirty="0" smtClean="0"/>
          </a:p>
          <a:p>
            <a:pPr>
              <a:defRPr/>
            </a:pPr>
            <a:endParaRPr lang="cs-CZ" altLang="cs-CZ" sz="2800" dirty="0"/>
          </a:p>
          <a:p>
            <a:pPr>
              <a:defRPr/>
            </a:pPr>
            <a:endParaRPr lang="cs-CZ" altLang="cs-CZ" sz="2800" dirty="0"/>
          </a:p>
          <a:p>
            <a:pPr marL="0" indent="0">
              <a:buNone/>
            </a:pPr>
            <a:endParaRPr lang="cs-CZ" altLang="cs-CZ" sz="2800" dirty="0"/>
          </a:p>
        </p:txBody>
      </p:sp>
      <p:pic>
        <p:nvPicPr>
          <p:cNvPr id="8" name="Obrázek 7" descr="Jill-Joy-unisex-fashion-store-by-Riis-Retail-Esbjerg-02.jpg"/>
          <p:cNvPicPr>
            <a:picLocks noChangeAspect="1"/>
          </p:cNvPicPr>
          <p:nvPr/>
        </p:nvPicPr>
        <p:blipFill>
          <a:blip r:embed="rId2"/>
          <a:stretch>
            <a:fillRect/>
          </a:stretch>
        </p:blipFill>
        <p:spPr>
          <a:xfrm>
            <a:off x="180663" y="3946059"/>
            <a:ext cx="3595809" cy="2746799"/>
          </a:xfrm>
          <a:prstGeom prst="rect">
            <a:avLst/>
          </a:prstGeom>
        </p:spPr>
      </p:pic>
      <p:pic>
        <p:nvPicPr>
          <p:cNvPr id="9" name="Obrázek 8" descr="pexels-photo-170811.jpeg"/>
          <p:cNvPicPr>
            <a:picLocks noChangeAspect="1"/>
          </p:cNvPicPr>
          <p:nvPr/>
        </p:nvPicPr>
        <p:blipFill>
          <a:blip r:embed="rId3"/>
          <a:stretch>
            <a:fillRect/>
          </a:stretch>
        </p:blipFill>
        <p:spPr>
          <a:xfrm>
            <a:off x="7114033" y="4026281"/>
            <a:ext cx="4745735" cy="2666578"/>
          </a:xfrm>
          <a:prstGeom prst="rect">
            <a:avLst/>
          </a:prstGeom>
        </p:spPr>
      </p:pic>
    </p:spTree>
    <p:extLst>
      <p:ext uri="{BB962C8B-B14F-4D97-AF65-F5344CB8AC3E}">
        <p14:creationId xmlns:p14="http://schemas.microsoft.com/office/powerpoint/2010/main" xmlns="" val="29368898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Co ještě můžeme zařadit mezi aktiva?</a:t>
            </a:r>
            <a:endParaRPr lang="cs-CZ" dirty="0"/>
          </a:p>
        </p:txBody>
      </p:sp>
      <p:sp>
        <p:nvSpPr>
          <p:cNvPr id="3" name="Zástupný symbol pro obsah 2"/>
          <p:cNvSpPr>
            <a:spLocks noGrp="1"/>
          </p:cNvSpPr>
          <p:nvPr>
            <p:ph idx="1"/>
          </p:nvPr>
        </p:nvSpPr>
        <p:spPr>
          <a:xfrm>
            <a:off x="1484311" y="1950645"/>
            <a:ext cx="9104441" cy="4158641"/>
          </a:xfrm>
        </p:spPr>
        <p:txBody>
          <a:bodyPr anchor="t">
            <a:normAutofit/>
          </a:bodyPr>
          <a:lstStyle/>
          <a:p>
            <a:pPr lvl="1">
              <a:buNone/>
              <a:defRPr/>
            </a:pPr>
            <a:endParaRPr lang="cs-CZ" altLang="cs-CZ" dirty="0" smtClean="0"/>
          </a:p>
          <a:p>
            <a:pPr lvl="1">
              <a:buNone/>
              <a:defRPr/>
            </a:pPr>
            <a:endParaRPr lang="cs-CZ" altLang="cs-CZ" dirty="0" smtClean="0"/>
          </a:p>
          <a:p>
            <a:pPr lvl="1">
              <a:defRPr/>
            </a:pPr>
            <a:endParaRPr lang="cs-CZ" altLang="cs-CZ" dirty="0" smtClean="0"/>
          </a:p>
          <a:p>
            <a:pPr lvl="1">
              <a:defRPr/>
            </a:pPr>
            <a:endParaRPr lang="cs-CZ" altLang="cs-CZ" dirty="0" smtClean="0"/>
          </a:p>
          <a:p>
            <a:pPr lvl="1">
              <a:defRPr/>
            </a:pPr>
            <a:endParaRPr lang="cs-CZ" altLang="cs-CZ" dirty="0" smtClean="0"/>
          </a:p>
          <a:p>
            <a:pPr>
              <a:defRPr/>
            </a:pPr>
            <a:endParaRPr lang="cs-CZ" altLang="cs-CZ" sz="2800" dirty="0" smtClean="0"/>
          </a:p>
          <a:p>
            <a:pPr>
              <a:defRPr/>
            </a:pPr>
            <a:endParaRPr lang="cs-CZ" altLang="cs-CZ" sz="2800" dirty="0"/>
          </a:p>
          <a:p>
            <a:pPr>
              <a:defRPr/>
            </a:pPr>
            <a:endParaRPr lang="cs-CZ" altLang="cs-CZ" sz="2800" dirty="0"/>
          </a:p>
          <a:p>
            <a:pPr marL="0" indent="0">
              <a:buNone/>
            </a:pPr>
            <a:endParaRPr lang="cs-CZ" altLang="cs-CZ" sz="2800" dirty="0"/>
          </a:p>
        </p:txBody>
      </p:sp>
    </p:spTree>
    <p:extLst>
      <p:ext uri="{BB962C8B-B14F-4D97-AF65-F5344CB8AC3E}">
        <p14:creationId xmlns:p14="http://schemas.microsoft.com/office/powerpoint/2010/main" xmlns="" val="29368898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Co ještě můžeme zařadit mezi aktiva?</a:t>
            </a:r>
            <a:endParaRPr lang="cs-CZ" dirty="0"/>
          </a:p>
        </p:txBody>
      </p:sp>
      <p:sp>
        <p:nvSpPr>
          <p:cNvPr id="3" name="Zástupný symbol pro obsah 2"/>
          <p:cNvSpPr>
            <a:spLocks noGrp="1"/>
          </p:cNvSpPr>
          <p:nvPr>
            <p:ph idx="1"/>
          </p:nvPr>
        </p:nvSpPr>
        <p:spPr>
          <a:xfrm>
            <a:off x="1484311" y="1950645"/>
            <a:ext cx="9104441" cy="4158641"/>
          </a:xfrm>
        </p:spPr>
        <p:txBody>
          <a:bodyPr anchor="t">
            <a:normAutofit/>
          </a:bodyPr>
          <a:lstStyle/>
          <a:p>
            <a:pPr lvl="1">
              <a:buNone/>
              <a:defRPr/>
            </a:pPr>
            <a:endParaRPr lang="cs-CZ" altLang="cs-CZ" dirty="0" smtClean="0"/>
          </a:p>
          <a:p>
            <a:pPr lvl="1">
              <a:buNone/>
              <a:defRPr/>
            </a:pPr>
            <a:endParaRPr lang="cs-CZ" altLang="cs-CZ" dirty="0" smtClean="0"/>
          </a:p>
          <a:p>
            <a:pPr lvl="1">
              <a:defRPr/>
            </a:pPr>
            <a:endParaRPr lang="cs-CZ" altLang="cs-CZ" dirty="0" smtClean="0"/>
          </a:p>
          <a:p>
            <a:pPr lvl="1">
              <a:defRPr/>
            </a:pPr>
            <a:endParaRPr lang="cs-CZ" altLang="cs-CZ" dirty="0" smtClean="0"/>
          </a:p>
          <a:p>
            <a:pPr lvl="1">
              <a:defRPr/>
            </a:pPr>
            <a:endParaRPr lang="cs-CZ" altLang="cs-CZ" dirty="0" smtClean="0"/>
          </a:p>
          <a:p>
            <a:pPr>
              <a:defRPr/>
            </a:pPr>
            <a:endParaRPr lang="cs-CZ" altLang="cs-CZ" sz="2800" dirty="0" smtClean="0"/>
          </a:p>
          <a:p>
            <a:pPr>
              <a:defRPr/>
            </a:pPr>
            <a:endParaRPr lang="cs-CZ" altLang="cs-CZ" sz="2800" dirty="0"/>
          </a:p>
          <a:p>
            <a:pPr>
              <a:defRPr/>
            </a:pPr>
            <a:endParaRPr lang="cs-CZ" altLang="cs-CZ" sz="2800" dirty="0"/>
          </a:p>
          <a:p>
            <a:pPr marL="0" indent="0">
              <a:buNone/>
            </a:pPr>
            <a:endParaRPr lang="cs-CZ" altLang="cs-CZ" sz="2800" dirty="0"/>
          </a:p>
        </p:txBody>
      </p:sp>
      <p:sp>
        <p:nvSpPr>
          <p:cNvPr id="4" name="Zástupný symbol pro obsah 2"/>
          <p:cNvSpPr txBox="1">
            <a:spLocks/>
          </p:cNvSpPr>
          <p:nvPr/>
        </p:nvSpPr>
        <p:spPr>
          <a:xfrm>
            <a:off x="1218027" y="1950645"/>
            <a:ext cx="10018713" cy="4158641"/>
          </a:xfrm>
          <a:prstGeom prst="rect">
            <a:avLst/>
          </a:prstGeom>
        </p:spPr>
        <p:txBody>
          <a:bodyPr vert="horz" lIns="91440" tIns="45720" rIns="91440" bIns="45720" rtlCol="0" anchor="t">
            <a:normAutofit/>
          </a:bodyPr>
          <a:lstStyle/>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cs-CZ" altLang="cs-CZ" sz="3200" b="0" i="0" u="none" strike="noStrike" kern="1200" cap="none" spc="0" normalizeH="0" baseline="0" noProof="0" dirty="0" smtClean="0">
                <a:ln>
                  <a:noFill/>
                </a:ln>
                <a:solidFill>
                  <a:schemeClr val="tx1"/>
                </a:solidFill>
                <a:effectLst/>
                <a:uLnTx/>
                <a:uFillTx/>
                <a:latin typeface="+mn-lt"/>
                <a:ea typeface="+mn-ea"/>
                <a:cs typeface="+mn-cs"/>
              </a:rPr>
              <a:t>např.:</a:t>
            </a:r>
          </a:p>
          <a:p>
            <a:pPr marL="742950" lvl="1" indent="-285750">
              <a:spcBef>
                <a:spcPct val="20000"/>
              </a:spcBef>
              <a:spcAft>
                <a:spcPts val="600"/>
              </a:spcAft>
              <a:buClr>
                <a:schemeClr val="accent1">
                  <a:lumMod val="75000"/>
                </a:schemeClr>
              </a:buClr>
              <a:buSzPct val="145000"/>
              <a:buFont typeface="Arial"/>
              <a:buChar char="•"/>
            </a:pPr>
            <a:r>
              <a:rPr kumimoji="0" lang="cs-CZ" altLang="cs-CZ" sz="2800" b="0" i="0" u="none" strike="noStrike" kern="1200" cap="none" spc="0" normalizeH="0" baseline="0" noProof="0" dirty="0" smtClean="0">
                <a:ln>
                  <a:noFill/>
                </a:ln>
                <a:solidFill>
                  <a:schemeClr val="tx1"/>
                </a:solidFill>
                <a:effectLst/>
                <a:uLnTx/>
                <a:uFillTx/>
                <a:latin typeface="+mn-lt"/>
                <a:ea typeface="+mn-ea"/>
                <a:cs typeface="+mn-cs"/>
              </a:rPr>
              <a:t>koupený</a:t>
            </a:r>
            <a:r>
              <a:rPr kumimoji="0" lang="cs-CZ" altLang="cs-CZ" sz="2800" b="0" i="0" u="none" strike="noStrike" kern="1200" cap="none" spc="0" normalizeH="0" noProof="0" dirty="0" smtClean="0">
                <a:ln>
                  <a:noFill/>
                </a:ln>
                <a:solidFill>
                  <a:schemeClr val="tx1"/>
                </a:solidFill>
                <a:effectLst/>
                <a:uLnTx/>
                <a:uFillTx/>
                <a:latin typeface="+mn-lt"/>
                <a:ea typeface="+mn-ea"/>
                <a:cs typeface="+mn-cs"/>
              </a:rPr>
              <a:t> software</a:t>
            </a:r>
          </a:p>
          <a:p>
            <a:pPr marL="742950" lvl="1" indent="-285750">
              <a:spcBef>
                <a:spcPct val="20000"/>
              </a:spcBef>
              <a:spcAft>
                <a:spcPts val="600"/>
              </a:spcAft>
              <a:buClr>
                <a:schemeClr val="accent1">
                  <a:lumMod val="75000"/>
                </a:schemeClr>
              </a:buClr>
              <a:buSzPct val="145000"/>
              <a:buFont typeface="Arial"/>
              <a:buChar char="•"/>
            </a:pPr>
            <a:r>
              <a:rPr kumimoji="0" lang="cs-CZ" altLang="cs-CZ" sz="2800" b="0" i="0" u="none" strike="noStrike" kern="1200" cap="none" spc="0" normalizeH="0" baseline="0" noProof="0" dirty="0" smtClean="0">
                <a:ln>
                  <a:noFill/>
                </a:ln>
                <a:solidFill>
                  <a:schemeClr val="tx1"/>
                </a:solidFill>
                <a:effectLst/>
                <a:uLnTx/>
                <a:uFillTx/>
                <a:latin typeface="+mn-lt"/>
                <a:ea typeface="+mn-ea"/>
                <a:cs typeface="+mn-cs"/>
              </a:rPr>
              <a:t>Koupené dluhopisy vydané jinými subjekty</a:t>
            </a:r>
          </a:p>
          <a:p>
            <a:pPr marL="742950" lvl="1" indent="-285750">
              <a:spcBef>
                <a:spcPct val="20000"/>
              </a:spcBef>
              <a:spcAft>
                <a:spcPts val="600"/>
              </a:spcAft>
              <a:buClr>
                <a:schemeClr val="accent1">
                  <a:lumMod val="75000"/>
                </a:schemeClr>
              </a:buClr>
              <a:buSzPct val="145000"/>
              <a:buFont typeface="Arial"/>
              <a:buChar char="•"/>
            </a:pPr>
            <a:r>
              <a:rPr lang="cs-CZ" altLang="cs-CZ" sz="2800" dirty="0" smtClean="0"/>
              <a:t>Koupené akcie vydané jinými subjekty, atd.</a:t>
            </a:r>
            <a:endParaRPr kumimoji="0" lang="cs-CZ" altLang="cs-CZ"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endParaRPr kumimoji="0" lang="cs-CZ" altLang="cs-CZ" sz="28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cs-CZ" altLang="cs-CZ" sz="28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cs-CZ" altLang="cs-CZ" sz="32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endParaRPr kumimoji="0" lang="cs-CZ" altLang="cs-CZ"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Obrázek 4" descr="1192758-370391.jpg"/>
          <p:cNvPicPr>
            <a:picLocks noChangeAspect="1"/>
          </p:cNvPicPr>
          <p:nvPr/>
        </p:nvPicPr>
        <p:blipFill>
          <a:blip r:embed="rId2"/>
          <a:stretch>
            <a:fillRect/>
          </a:stretch>
        </p:blipFill>
        <p:spPr>
          <a:xfrm>
            <a:off x="7427848" y="4309680"/>
            <a:ext cx="4075176" cy="2292287"/>
          </a:xfrm>
          <a:prstGeom prst="rect">
            <a:avLst/>
          </a:prstGeom>
        </p:spPr>
      </p:pic>
    </p:spTree>
    <p:extLst>
      <p:ext uri="{BB962C8B-B14F-4D97-AF65-F5344CB8AC3E}">
        <p14:creationId xmlns:p14="http://schemas.microsoft.com/office/powerpoint/2010/main" xmlns="" val="29368898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228600"/>
            <a:ext cx="10018713" cy="1752599"/>
          </a:xfrm>
        </p:spPr>
        <p:txBody>
          <a:bodyPr/>
          <a:lstStyle/>
          <a:p>
            <a:pPr algn="l"/>
            <a:r>
              <a:rPr lang="cs-CZ" dirty="0" smtClean="0"/>
              <a:t>Členění aktiv</a:t>
            </a:r>
            <a:endParaRPr lang="cs-CZ" dirty="0"/>
          </a:p>
        </p:txBody>
      </p:sp>
      <p:sp>
        <p:nvSpPr>
          <p:cNvPr id="3" name="Zástupný symbol pro obsah 2"/>
          <p:cNvSpPr>
            <a:spLocks noGrp="1"/>
          </p:cNvSpPr>
          <p:nvPr>
            <p:ph idx="1"/>
          </p:nvPr>
        </p:nvSpPr>
        <p:spPr>
          <a:xfrm>
            <a:off x="1218027" y="1810512"/>
            <a:ext cx="10018713" cy="4800600"/>
          </a:xfrm>
        </p:spPr>
        <p:txBody>
          <a:bodyPr anchor="t">
            <a:normAutofit/>
          </a:bodyPr>
          <a:lstStyle/>
          <a:p>
            <a:r>
              <a:rPr lang="cs-CZ" altLang="cs-CZ" sz="3200" dirty="0" smtClean="0"/>
              <a:t>Dlouhodobý majetek</a:t>
            </a:r>
          </a:p>
          <a:p>
            <a:pPr lvl="1"/>
            <a:r>
              <a:rPr lang="cs-CZ" altLang="cs-CZ" sz="2100" dirty="0" smtClean="0"/>
              <a:t>nehmotný</a:t>
            </a:r>
          </a:p>
          <a:p>
            <a:pPr lvl="1"/>
            <a:r>
              <a:rPr lang="cs-CZ" altLang="cs-CZ" sz="2100" dirty="0" smtClean="0"/>
              <a:t>hmotný</a:t>
            </a:r>
          </a:p>
          <a:p>
            <a:pPr lvl="1"/>
            <a:r>
              <a:rPr lang="cs-CZ" altLang="cs-CZ" sz="2100" dirty="0" smtClean="0"/>
              <a:t>Finanční</a:t>
            </a:r>
          </a:p>
          <a:p>
            <a:pPr lvl="1"/>
            <a:endParaRPr lang="cs-CZ" altLang="cs-CZ" sz="3200" dirty="0" smtClean="0"/>
          </a:p>
          <a:p>
            <a:r>
              <a:rPr lang="cs-CZ" altLang="cs-CZ" sz="3200" dirty="0" smtClean="0"/>
              <a:t>Krátkodobý majetek</a:t>
            </a:r>
          </a:p>
          <a:p>
            <a:pPr lvl="1"/>
            <a:r>
              <a:rPr lang="cs-CZ" altLang="cs-CZ" dirty="0" smtClean="0"/>
              <a:t>Zásoby</a:t>
            </a:r>
          </a:p>
          <a:p>
            <a:pPr lvl="1"/>
            <a:r>
              <a:rPr lang="cs-CZ" altLang="cs-CZ" dirty="0" smtClean="0"/>
              <a:t>Pohledávky</a:t>
            </a:r>
          </a:p>
          <a:p>
            <a:pPr lvl="1"/>
            <a:r>
              <a:rPr lang="cs-CZ" altLang="cs-CZ" dirty="0" smtClean="0"/>
              <a:t>Peníze (hotovost/zůstatky na účtech)</a:t>
            </a:r>
            <a:endParaRPr lang="cs-CZ" altLang="cs-CZ" dirty="0" smtClean="0"/>
          </a:p>
          <a:p>
            <a:pPr>
              <a:buNone/>
            </a:pPr>
            <a:endParaRPr lang="cs-CZ" altLang="cs-CZ" sz="2800" dirty="0" smtClean="0"/>
          </a:p>
          <a:p>
            <a:pPr>
              <a:buNone/>
            </a:pPr>
            <a:endParaRPr lang="cs-CZ" altLang="cs-CZ" sz="3200" dirty="0" smtClean="0"/>
          </a:p>
          <a:p>
            <a:endParaRPr lang="cs-CZ" altLang="cs-CZ" dirty="0"/>
          </a:p>
        </p:txBody>
      </p:sp>
      <p:pic>
        <p:nvPicPr>
          <p:cNvPr id="4" name="Obrázek 3" descr="Prostějov,_továrna_F_Wichterle_po_roce_1900.gif"/>
          <p:cNvPicPr>
            <a:picLocks noChangeAspect="1"/>
          </p:cNvPicPr>
          <p:nvPr/>
        </p:nvPicPr>
        <p:blipFill>
          <a:blip r:embed="rId3"/>
          <a:stretch>
            <a:fillRect/>
          </a:stretch>
        </p:blipFill>
        <p:spPr>
          <a:xfrm>
            <a:off x="5177027" y="957640"/>
            <a:ext cx="4640447" cy="2544512"/>
          </a:xfrm>
          <a:prstGeom prst="rect">
            <a:avLst/>
          </a:prstGeom>
        </p:spPr>
      </p:pic>
      <p:pic>
        <p:nvPicPr>
          <p:cNvPr id="5" name="Obrázek 4" descr="material.jpg"/>
          <p:cNvPicPr>
            <a:picLocks noChangeAspect="1"/>
          </p:cNvPicPr>
          <p:nvPr/>
        </p:nvPicPr>
        <p:blipFill>
          <a:blip r:embed="rId4"/>
          <a:stretch>
            <a:fillRect/>
          </a:stretch>
        </p:blipFill>
        <p:spPr>
          <a:xfrm>
            <a:off x="8120979" y="3885818"/>
            <a:ext cx="3382045" cy="2533269"/>
          </a:xfrm>
          <a:prstGeom prst="rect">
            <a:avLst/>
          </a:prstGeom>
        </p:spPr>
      </p:pic>
    </p:spTree>
    <p:extLst>
      <p:ext uri="{BB962C8B-B14F-4D97-AF65-F5344CB8AC3E}">
        <p14:creationId xmlns:p14="http://schemas.microsoft.com/office/powerpoint/2010/main" xmlns="" val="25357666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Co jsou to pasiva (</a:t>
            </a:r>
            <a:r>
              <a:rPr lang="cs-CZ" dirty="0" err="1" smtClean="0"/>
              <a:t>liabilities</a:t>
            </a:r>
            <a:r>
              <a:rPr lang="cs-CZ" dirty="0" smtClean="0"/>
              <a:t> / capital)?</a:t>
            </a:r>
            <a:endParaRPr lang="cs-CZ" dirty="0"/>
          </a:p>
        </p:txBody>
      </p:sp>
      <p:sp>
        <p:nvSpPr>
          <p:cNvPr id="3" name="Zástupný symbol pro obsah 2"/>
          <p:cNvSpPr>
            <a:spLocks noGrp="1"/>
          </p:cNvSpPr>
          <p:nvPr>
            <p:ph idx="1"/>
          </p:nvPr>
        </p:nvSpPr>
        <p:spPr>
          <a:xfrm>
            <a:off x="1484311" y="1950645"/>
            <a:ext cx="9104441" cy="4158641"/>
          </a:xfrm>
        </p:spPr>
        <p:txBody>
          <a:bodyPr anchor="t">
            <a:normAutofit/>
          </a:bodyPr>
          <a:lstStyle/>
          <a:p>
            <a:pPr>
              <a:defRPr/>
            </a:pPr>
            <a:r>
              <a:rPr lang="cs-CZ" altLang="cs-CZ" sz="2800" dirty="0" smtClean="0"/>
              <a:t>Základní členění pasiv:</a:t>
            </a:r>
          </a:p>
          <a:p>
            <a:pPr>
              <a:defRPr/>
            </a:pPr>
            <a:endParaRPr lang="cs-CZ" altLang="cs-CZ" sz="2800" dirty="0" smtClean="0"/>
          </a:p>
          <a:p>
            <a:pPr algn="ctr">
              <a:defRPr/>
            </a:pPr>
            <a:r>
              <a:rPr lang="cs-CZ" altLang="cs-CZ" sz="2800" b="1" dirty="0" smtClean="0"/>
              <a:t>Vlastní zdroje</a:t>
            </a:r>
          </a:p>
          <a:p>
            <a:pPr algn="ctr">
              <a:defRPr/>
            </a:pPr>
            <a:endParaRPr lang="cs-CZ" altLang="cs-CZ" sz="2800" b="1" dirty="0" smtClean="0"/>
          </a:p>
          <a:p>
            <a:pPr algn="ctr">
              <a:defRPr/>
            </a:pPr>
            <a:r>
              <a:rPr lang="cs-CZ" altLang="cs-CZ" sz="2800" b="1" dirty="0" smtClean="0"/>
              <a:t>Cizí zdroje</a:t>
            </a:r>
            <a:endParaRPr lang="cs-CZ" altLang="cs-CZ" sz="2800" b="1" dirty="0" smtClean="0"/>
          </a:p>
          <a:p>
            <a:pPr lvl="1">
              <a:buNone/>
              <a:defRPr/>
            </a:pPr>
            <a:endParaRPr lang="cs-CZ" altLang="cs-CZ" dirty="0" smtClean="0"/>
          </a:p>
          <a:p>
            <a:pPr lvl="1">
              <a:buNone/>
              <a:defRPr/>
            </a:pPr>
            <a:endParaRPr lang="cs-CZ" altLang="cs-CZ" dirty="0" smtClean="0"/>
          </a:p>
          <a:p>
            <a:pPr lvl="1">
              <a:defRPr/>
            </a:pPr>
            <a:endParaRPr lang="cs-CZ" altLang="cs-CZ" dirty="0" smtClean="0"/>
          </a:p>
          <a:p>
            <a:pPr lvl="1">
              <a:defRPr/>
            </a:pPr>
            <a:endParaRPr lang="cs-CZ" altLang="cs-CZ" dirty="0" smtClean="0"/>
          </a:p>
          <a:p>
            <a:pPr lvl="1">
              <a:defRPr/>
            </a:pPr>
            <a:endParaRPr lang="cs-CZ" altLang="cs-CZ" dirty="0" smtClean="0"/>
          </a:p>
          <a:p>
            <a:pPr>
              <a:defRPr/>
            </a:pPr>
            <a:endParaRPr lang="cs-CZ" altLang="cs-CZ" sz="2800" dirty="0" smtClean="0"/>
          </a:p>
          <a:p>
            <a:pPr>
              <a:defRPr/>
            </a:pPr>
            <a:endParaRPr lang="cs-CZ" altLang="cs-CZ" sz="2800" dirty="0"/>
          </a:p>
          <a:p>
            <a:pPr>
              <a:defRPr/>
            </a:pPr>
            <a:endParaRPr lang="cs-CZ" altLang="cs-CZ" sz="2800" dirty="0"/>
          </a:p>
          <a:p>
            <a:pPr marL="0" indent="0">
              <a:buNone/>
            </a:pPr>
            <a:endParaRPr lang="cs-CZ" altLang="cs-CZ" sz="2800" dirty="0"/>
          </a:p>
        </p:txBody>
      </p:sp>
    </p:spTree>
    <p:extLst>
      <p:ext uri="{BB962C8B-B14F-4D97-AF65-F5344CB8AC3E}">
        <p14:creationId xmlns:p14="http://schemas.microsoft.com/office/powerpoint/2010/main" xmlns="" val="29368898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228600"/>
            <a:ext cx="10018713" cy="1752599"/>
          </a:xfrm>
        </p:spPr>
        <p:txBody>
          <a:bodyPr/>
          <a:lstStyle/>
          <a:p>
            <a:pPr algn="l"/>
            <a:r>
              <a:rPr lang="cs-CZ" dirty="0" smtClean="0"/>
              <a:t>Cizí zdroje (cizí kapitál)</a:t>
            </a:r>
            <a:endParaRPr lang="cs-CZ" dirty="0"/>
          </a:p>
        </p:txBody>
      </p:sp>
      <p:sp>
        <p:nvSpPr>
          <p:cNvPr id="3" name="Zástupný symbol pro obsah 2"/>
          <p:cNvSpPr>
            <a:spLocks noGrp="1"/>
          </p:cNvSpPr>
          <p:nvPr>
            <p:ph idx="1"/>
          </p:nvPr>
        </p:nvSpPr>
        <p:spPr>
          <a:xfrm>
            <a:off x="1218027" y="1810512"/>
            <a:ext cx="10018713" cy="4158641"/>
          </a:xfrm>
        </p:spPr>
        <p:txBody>
          <a:bodyPr anchor="t">
            <a:normAutofit lnSpcReduction="10000"/>
          </a:bodyPr>
          <a:lstStyle/>
          <a:p>
            <a:r>
              <a:rPr lang="cs-CZ" altLang="cs-CZ" sz="3200" dirty="0" smtClean="0"/>
              <a:t>Dluh, který musí podnik v budoucnu splatit</a:t>
            </a:r>
          </a:p>
          <a:p>
            <a:r>
              <a:rPr lang="cs-CZ" altLang="cs-CZ" sz="3200" dirty="0" smtClean="0"/>
              <a:t>např.:</a:t>
            </a:r>
            <a:r>
              <a:rPr lang="cs-CZ" altLang="cs-CZ" sz="2800" dirty="0" smtClean="0"/>
              <a:t> </a:t>
            </a:r>
          </a:p>
          <a:p>
            <a:pPr lvl="1"/>
            <a:r>
              <a:rPr lang="cs-CZ" altLang="cs-CZ" sz="2800" dirty="0" smtClean="0"/>
              <a:t>závazky z obchodního styku</a:t>
            </a:r>
          </a:p>
          <a:p>
            <a:pPr lvl="1"/>
            <a:r>
              <a:rPr lang="cs-CZ" altLang="cs-CZ" sz="2800" dirty="0" smtClean="0"/>
              <a:t>d</a:t>
            </a:r>
            <a:r>
              <a:rPr lang="cs-CZ" altLang="cs-CZ" sz="2800" dirty="0" smtClean="0"/>
              <a:t>louhodobé úvěry</a:t>
            </a:r>
          </a:p>
          <a:p>
            <a:pPr lvl="1"/>
            <a:r>
              <a:rPr lang="cs-CZ" altLang="cs-CZ" sz="2800" dirty="0" smtClean="0"/>
              <a:t>p</a:t>
            </a:r>
            <a:r>
              <a:rPr lang="cs-CZ" altLang="cs-CZ" sz="2800" dirty="0" smtClean="0"/>
              <a:t>řeklenovací úvěry</a:t>
            </a:r>
          </a:p>
          <a:p>
            <a:pPr lvl="1"/>
            <a:r>
              <a:rPr lang="cs-CZ" altLang="cs-CZ" sz="2800" dirty="0" smtClean="0"/>
              <a:t>v</a:t>
            </a:r>
            <a:r>
              <a:rPr lang="cs-CZ" altLang="cs-CZ" sz="2800" dirty="0" smtClean="0"/>
              <a:t>lastní vydané dluhopisy</a:t>
            </a:r>
          </a:p>
          <a:p>
            <a:pPr lvl="1"/>
            <a:r>
              <a:rPr lang="cs-CZ" altLang="cs-CZ" sz="2800" dirty="0" smtClean="0"/>
              <a:t>v</a:t>
            </a:r>
            <a:r>
              <a:rPr lang="cs-CZ" altLang="cs-CZ" sz="2800" dirty="0" smtClean="0"/>
              <a:t>ystavené směnky, atd.</a:t>
            </a:r>
          </a:p>
          <a:p>
            <a:pPr lvl="1"/>
            <a:endParaRPr lang="cs-CZ" altLang="cs-CZ" sz="2800" dirty="0" smtClean="0"/>
          </a:p>
          <a:p>
            <a:pPr>
              <a:buNone/>
            </a:pPr>
            <a:endParaRPr lang="cs-CZ" altLang="cs-CZ" sz="2800" dirty="0" smtClean="0"/>
          </a:p>
          <a:p>
            <a:pPr>
              <a:buNone/>
            </a:pPr>
            <a:endParaRPr lang="cs-CZ" altLang="cs-CZ" sz="3200" dirty="0" smtClean="0"/>
          </a:p>
          <a:p>
            <a:endParaRPr lang="cs-CZ" altLang="cs-CZ" dirty="0"/>
          </a:p>
        </p:txBody>
      </p:sp>
      <p:pic>
        <p:nvPicPr>
          <p:cNvPr id="4" name="Obrázek 3" descr="dluhopis_small.jpg"/>
          <p:cNvPicPr>
            <a:picLocks noChangeAspect="1"/>
          </p:cNvPicPr>
          <p:nvPr/>
        </p:nvPicPr>
        <p:blipFill>
          <a:blip r:embed="rId3"/>
          <a:stretch>
            <a:fillRect/>
          </a:stretch>
        </p:blipFill>
        <p:spPr>
          <a:xfrm>
            <a:off x="6211062" y="2391503"/>
            <a:ext cx="4341114" cy="3047462"/>
          </a:xfrm>
          <a:prstGeom prst="rect">
            <a:avLst/>
          </a:prstGeom>
        </p:spPr>
      </p:pic>
      <p:pic>
        <p:nvPicPr>
          <p:cNvPr id="5" name="Obrázek 4" descr="smenka.jpg"/>
          <p:cNvPicPr>
            <a:picLocks noChangeAspect="1"/>
          </p:cNvPicPr>
          <p:nvPr/>
        </p:nvPicPr>
        <p:blipFill>
          <a:blip r:embed="rId4"/>
          <a:stretch>
            <a:fillRect/>
          </a:stretch>
        </p:blipFill>
        <p:spPr>
          <a:xfrm>
            <a:off x="7938008" y="4258246"/>
            <a:ext cx="3960483" cy="2361438"/>
          </a:xfrm>
          <a:prstGeom prst="rect">
            <a:avLst/>
          </a:prstGeom>
        </p:spPr>
      </p:pic>
    </p:spTree>
    <p:extLst>
      <p:ext uri="{BB962C8B-B14F-4D97-AF65-F5344CB8AC3E}">
        <p14:creationId xmlns:p14="http://schemas.microsoft.com/office/powerpoint/2010/main" xmlns="" val="25357666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a">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Paralaxa</Template>
  <TotalTime>2332</TotalTime>
  <Words>856</Words>
  <Application>Microsoft Office PowerPoint</Application>
  <PresentationFormat>Vlastní</PresentationFormat>
  <Paragraphs>197</Paragraphs>
  <Slides>26</Slides>
  <Notes>6</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Paralaxa</vt:lpstr>
      <vt:lpstr>Bilanční právo</vt:lpstr>
      <vt:lpstr>Dnešní seminář</vt:lpstr>
      <vt:lpstr>Účel účetnictví - obecně</vt:lpstr>
      <vt:lpstr>Co jsou to aktiva (assets)?</vt:lpstr>
      <vt:lpstr>Co ještě můžeme zařadit mezi aktiva?</vt:lpstr>
      <vt:lpstr>Co ještě můžeme zařadit mezi aktiva?</vt:lpstr>
      <vt:lpstr>Členění aktiv</vt:lpstr>
      <vt:lpstr>Co jsou to pasiva (liabilities / capital)?</vt:lpstr>
      <vt:lpstr>Cizí zdroje (cizí kapitál)</vt:lpstr>
      <vt:lpstr>Vlastní zdroje (vlastní kapitál)</vt:lpstr>
      <vt:lpstr>Uvažujte nad rozdílem mezi základním kapitálem a vlastním kapitálem</vt:lpstr>
      <vt:lpstr>Znázornění aktiv a pasiv</vt:lpstr>
      <vt:lpstr>Rozvaha - shrnutí</vt:lpstr>
      <vt:lpstr>Rozvaha – shrnutí II</vt:lpstr>
      <vt:lpstr>Náklady – výnosy</vt:lpstr>
      <vt:lpstr>Náklady – výnosy II</vt:lpstr>
      <vt:lpstr>Účelové - druhové členění nákladů a výnosů</vt:lpstr>
      <vt:lpstr>Náklady – výnosy III</vt:lpstr>
      <vt:lpstr>Účetní odpisy</vt:lpstr>
      <vt:lpstr>Výkaz o peněžních tocích (cashflow)</vt:lpstr>
      <vt:lpstr>Účetní jednotka</vt:lpstr>
      <vt:lpstr>Účetní závěrka</vt:lpstr>
      <vt:lpstr>Práce ve skupinkách</vt:lpstr>
      <vt:lpstr>Úkol 1</vt:lpstr>
      <vt:lpstr>Úkol 2</vt:lpstr>
      <vt:lpstr>Otázky?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Mediace</dc:title>
  <dc:creator>Dita Ondráčková</dc:creator>
  <cp:lastModifiedBy>vrchapa</cp:lastModifiedBy>
  <cp:revision>207</cp:revision>
  <cp:lastPrinted>2016-12-01T06:58:45Z</cp:lastPrinted>
  <dcterms:created xsi:type="dcterms:W3CDTF">2016-10-17T17:38:14Z</dcterms:created>
  <dcterms:modified xsi:type="dcterms:W3CDTF">2017-10-06T10:08:24Z</dcterms:modified>
</cp:coreProperties>
</file>