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313" r:id="rId3"/>
    <p:sldId id="314" r:id="rId4"/>
    <p:sldId id="315" r:id="rId5"/>
    <p:sldId id="316" r:id="rId6"/>
    <p:sldId id="317" r:id="rId7"/>
    <p:sldId id="318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9" r:id="rId17"/>
    <p:sldId id="330" r:id="rId18"/>
    <p:sldId id="331" r:id="rId19"/>
    <p:sldId id="332" r:id="rId20"/>
    <p:sldId id="333" r:id="rId21"/>
    <p:sldId id="334" r:id="rId22"/>
    <p:sldId id="335" r:id="rId23"/>
    <p:sldId id="336" r:id="rId24"/>
    <p:sldId id="337" r:id="rId25"/>
    <p:sldId id="338" r:id="rId26"/>
    <p:sldId id="339" r:id="rId27"/>
    <p:sldId id="340" r:id="rId28"/>
    <p:sldId id="341" r:id="rId29"/>
    <p:sldId id="342" r:id="rId30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68" autoAdjust="0"/>
    <p:restoredTop sz="94384" autoAdjust="0"/>
  </p:normalViewPr>
  <p:slideViewPr>
    <p:cSldViewPr snapToGrid="0">
      <p:cViewPr varScale="1">
        <p:scale>
          <a:sx n="74" d="100"/>
          <a:sy n="74" d="100"/>
        </p:scale>
        <p:origin x="966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9261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1534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9635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3875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24910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11230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01436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45614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29146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3870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7820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13020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95980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24839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72809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09917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65155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16662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01719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43150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68233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7380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8129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7420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6303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8078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9344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5483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1991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909DD17-CCC9-4A60-BF37-2A7CACF17D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Základy správního práva</a:t>
            </a:r>
            <a:br>
              <a:rPr lang="cs-CZ" dirty="0"/>
            </a:br>
            <a:br>
              <a:rPr lang="cs-CZ" dirty="0"/>
            </a:br>
            <a:r>
              <a:rPr lang="cs-CZ" dirty="0"/>
              <a:t>JUDr. David Hejč,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1681957"/>
            <a:ext cx="8086635" cy="439737"/>
          </a:xfrm>
        </p:spPr>
        <p:txBody>
          <a:bodyPr/>
          <a:lstStyle/>
          <a:p>
            <a:r>
              <a:rPr lang="cs-CZ" dirty="0"/>
              <a:t>Prameny správního práva</a:t>
            </a:r>
            <a:br>
              <a:rPr lang="cs-CZ" dirty="0"/>
            </a:b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Formy, v nichž nacházíme platné právo</a:t>
            </a:r>
          </a:p>
          <a:p>
            <a:pPr>
              <a:defRPr/>
            </a:pPr>
            <a:r>
              <a:rPr lang="cs-CZ" dirty="0"/>
              <a:t>Dělení – materiální</a:t>
            </a:r>
          </a:p>
          <a:p>
            <a:pPr>
              <a:defRPr/>
            </a:pPr>
            <a:r>
              <a:rPr lang="cs-CZ" dirty="0"/>
              <a:t>            - formální</a:t>
            </a:r>
          </a:p>
          <a:p>
            <a:pPr>
              <a:defRPr/>
            </a:pPr>
            <a:r>
              <a:rPr lang="cs-CZ" dirty="0"/>
              <a:t>Kontinentální systém práva (</a:t>
            </a:r>
            <a:r>
              <a:rPr lang="cs-CZ" dirty="0" err="1"/>
              <a:t>NPA</a:t>
            </a:r>
            <a:r>
              <a:rPr lang="cs-CZ" dirty="0"/>
              <a:t>)</a:t>
            </a:r>
          </a:p>
          <a:p>
            <a:pPr>
              <a:defRPr/>
            </a:pPr>
            <a:r>
              <a:rPr lang="cs-CZ" dirty="0"/>
              <a:t>Psané právo</a:t>
            </a:r>
          </a:p>
          <a:p>
            <a:pPr>
              <a:defRPr/>
            </a:pPr>
            <a:r>
              <a:rPr lang="cs-CZ" dirty="0"/>
              <a:t>Prameny hierarchicky uspořádány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84020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1681957"/>
            <a:ext cx="8086635" cy="439737"/>
          </a:xfrm>
        </p:spPr>
        <p:txBody>
          <a:bodyPr/>
          <a:lstStyle/>
          <a:p>
            <a:r>
              <a:rPr lang="cs-CZ" dirty="0"/>
              <a:t>Druhy pramenů</a:t>
            </a:r>
            <a:br>
              <a:rPr lang="cs-CZ" dirty="0"/>
            </a:b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Mezinárodní právo</a:t>
            </a:r>
          </a:p>
          <a:p>
            <a:pPr algn="just">
              <a:defRPr/>
            </a:pPr>
            <a:r>
              <a:rPr lang="cs-CZ" dirty="0"/>
              <a:t>- č. 10 „</a:t>
            </a:r>
            <a:r>
              <a:rPr lang="cs-CZ" i="1" dirty="0"/>
              <a:t>Vyhlášené  mezinárodní  smlouvy,  k  jejichž  ratifikaci  dal Parlament souhlas a jimiž je Česká republika vázána, jsou součástí právního  řádu;  stanoví-li  mezinárodní  smlouva  něco jiného než zákon, použije se mezinárodní smlouva“ (od 1. 6. 2002)</a:t>
            </a:r>
          </a:p>
          <a:p>
            <a:pPr algn="just">
              <a:defRPr/>
            </a:pPr>
            <a:r>
              <a:rPr lang="cs-CZ" i="1" dirty="0"/>
              <a:t>=aplikační přednost </a:t>
            </a:r>
          </a:p>
          <a:p>
            <a:pPr algn="just">
              <a:defRPr/>
            </a:pPr>
            <a:r>
              <a:rPr lang="cs-CZ" i="1" dirty="0" err="1"/>
              <a:t>Čl.10a</a:t>
            </a:r>
            <a:r>
              <a:rPr lang="cs-CZ" i="1" dirty="0"/>
              <a:t> odst. 1 „Mezinárodní smlouvou mohou být některé pravomoci orgánů České republiky přeneseny na mezinárodní organizaci nebo instituci.“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2238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1681957"/>
            <a:ext cx="8086635" cy="439737"/>
          </a:xfrm>
        </p:spPr>
        <p:txBody>
          <a:bodyPr/>
          <a:lstStyle/>
          <a:p>
            <a:r>
              <a:rPr lang="cs-CZ" dirty="0"/>
              <a:t>Druhy pramenů</a:t>
            </a:r>
            <a:br>
              <a:rPr lang="cs-CZ" dirty="0"/>
            </a:b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1. Ústava  a ústavní zákony</a:t>
            </a:r>
          </a:p>
          <a:p>
            <a:pPr>
              <a:buNone/>
              <a:defRPr/>
            </a:pPr>
            <a:r>
              <a:rPr lang="cs-CZ" dirty="0"/>
              <a:t> - ústavní normy upravují postavení veřejné správy, její kompetenci a pozici adresátů jejich působení</a:t>
            </a:r>
          </a:p>
          <a:p>
            <a:pPr>
              <a:buNone/>
              <a:defRPr/>
            </a:pPr>
            <a:r>
              <a:rPr lang="cs-CZ" dirty="0"/>
              <a:t>   -  nejvyšší právní síla – stabilita </a:t>
            </a:r>
          </a:p>
          <a:p>
            <a:pPr>
              <a:buFontTx/>
              <a:buChar char="-"/>
              <a:defRPr/>
            </a:pPr>
            <a:r>
              <a:rPr lang="cs-CZ" dirty="0"/>
              <a:t>- role ústavního soudnictví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27508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1681957"/>
            <a:ext cx="8086635" cy="439737"/>
          </a:xfrm>
        </p:spPr>
        <p:txBody>
          <a:bodyPr/>
          <a:lstStyle/>
          <a:p>
            <a:r>
              <a:rPr lang="cs-CZ" dirty="0"/>
              <a:t>Druhy pramenů</a:t>
            </a:r>
            <a:br>
              <a:rPr lang="cs-CZ" dirty="0"/>
            </a:b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2. Zákony</a:t>
            </a:r>
          </a:p>
          <a:p>
            <a:pPr>
              <a:buFontTx/>
              <a:buChar char="-"/>
              <a:defRPr/>
            </a:pPr>
            <a:r>
              <a:rPr lang="cs-CZ" dirty="0"/>
              <a:t>hlavní pramen vnitrostátního práva</a:t>
            </a:r>
          </a:p>
          <a:p>
            <a:pPr>
              <a:buFontTx/>
              <a:buChar char="-"/>
              <a:defRPr/>
            </a:pPr>
            <a:r>
              <a:rPr lang="cs-CZ" dirty="0"/>
              <a:t>výsledek činnost zákonodárce</a:t>
            </a:r>
          </a:p>
          <a:p>
            <a:pPr>
              <a:buFontTx/>
              <a:buChar char="-"/>
              <a:defRPr/>
            </a:pPr>
            <a:r>
              <a:rPr lang="cs-CZ" dirty="0"/>
              <a:t>právní rámec pro činnost veřejné správy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28104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B5F7F-2EAA-4D19-9B8A-BDECA07A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pramenů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513186-691C-419E-889C-5EC4606EC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u="sng" dirty="0"/>
              <a:t>3. Podzákonné </a:t>
            </a:r>
            <a:r>
              <a:rPr lang="cs-CZ" u="sng" dirty="0" err="1"/>
              <a:t>NPA</a:t>
            </a:r>
            <a:endParaRPr lang="cs-CZ" u="sng" dirty="0"/>
          </a:p>
          <a:p>
            <a:pPr>
              <a:defRPr/>
            </a:pPr>
            <a:r>
              <a:rPr lang="cs-CZ" dirty="0"/>
              <a:t>Atribut výkonné moci, </a:t>
            </a:r>
          </a:p>
          <a:p>
            <a:pPr>
              <a:defRPr/>
            </a:pPr>
            <a:r>
              <a:rPr lang="cs-CZ" i="1" dirty="0"/>
              <a:t>Znaky: </a:t>
            </a:r>
            <a:r>
              <a:rPr lang="cs-CZ" dirty="0"/>
              <a:t>rychlost, specializace, </a:t>
            </a:r>
          </a:p>
          <a:p>
            <a:pPr>
              <a:defRPr/>
            </a:pPr>
            <a:r>
              <a:rPr lang="cs-CZ" dirty="0"/>
              <a:t>otázka zmocnění k jejich vydání</a:t>
            </a:r>
          </a:p>
          <a:p>
            <a:pPr>
              <a:defRPr/>
            </a:pPr>
            <a:r>
              <a:rPr lang="cs-CZ" dirty="0"/>
              <a:t>nařízení vlády, vyhláška ministerstva nebo jiného (ústředního) orgánu veřejné správy, OZV a nařízení obce nebo kraje.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25C678B-4E0F-4592-B05E-C4AF6FA7A7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F8806EF-B766-4EC2-B1FD-E4CBC26BE8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4200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B5F7F-2EAA-4D19-9B8A-BDECA07A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pramenů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513186-691C-419E-889C-5EC4606EC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vláda – nařízení (čl. 78)</a:t>
            </a:r>
          </a:p>
          <a:p>
            <a:pPr marL="0" indent="0">
              <a:buNone/>
              <a:defRPr/>
            </a:pPr>
            <a:endParaRPr lang="cs-CZ" dirty="0"/>
          </a:p>
          <a:p>
            <a:pPr lvl="1">
              <a:defRPr/>
            </a:pPr>
            <a:r>
              <a:rPr lang="cs-CZ" dirty="0"/>
              <a:t> k provedení zákona a v jeho mezích je vláda oprávněna vydávat nařízení.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25C678B-4E0F-4592-B05E-C4AF6FA7A7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F8806EF-B766-4EC2-B1FD-E4CBC26BE8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97915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B5F7F-2EAA-4D19-9B8A-BDECA07A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pramenů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513186-691C-419E-889C-5EC4606EC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Ústřední orgány státní správy (např. ministerstva) – vyhlášky (čl. 79 odst. 3)</a:t>
            </a:r>
          </a:p>
          <a:p>
            <a:pPr marL="0" indent="0">
              <a:buNone/>
              <a:defRPr/>
            </a:pPr>
            <a:endParaRPr lang="cs-CZ" dirty="0"/>
          </a:p>
          <a:p>
            <a:pPr lvl="1">
              <a:defRPr/>
            </a:pPr>
            <a:r>
              <a:rPr lang="cs-CZ" dirty="0"/>
              <a:t> Ministerstva, jiné správní úřady a orgány územní samosprávy mohou na základě a v mezích zákona vydávat právní předpisy, jsou-li k tomu zákonem zmocněny.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25C678B-4E0F-4592-B05E-C4AF6FA7A7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F8806EF-B766-4EC2-B1FD-E4CBC26BE8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23078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pramenů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509588" y="1933326"/>
            <a:ext cx="831954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dirty="0"/>
              <a:t>nařízení územně samosprávných celků - nařízení obcí a krajů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r>
              <a:rPr lang="cs-CZ" dirty="0"/>
              <a:t>čl. 79 odst. 3 Ústavy – mohou být vydávány jen v případě, že je tím pověří zákon v některém svém ustanovení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r>
              <a:rPr lang="cs-CZ" dirty="0"/>
              <a:t>vydávají v přenesené působnosti jako projev státní správy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269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32358-9A63-4CDB-8B94-0697E04BE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pramenů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41BF5-EF02-416E-9469-27AE720A8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Obecně závazné vyhlášky obcí a krajů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 err="1"/>
              <a:t>čl.104</a:t>
            </a:r>
            <a:r>
              <a:rPr lang="cs-CZ" dirty="0"/>
              <a:t> odst. 3 Ústavy - zastupitelstva mohou v mezích své působnosti vydávat obecně závazné vyhlášky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Originární zmocnění – tzn. zvláštní zákonné zmocnění není nezbytné X limitem zákonem vymezená samostatná působnost </a:t>
            </a:r>
            <a:r>
              <a:rPr lang="cs-CZ" dirty="0" err="1"/>
              <a:t>ÚSC</a:t>
            </a:r>
            <a:r>
              <a:rPr lang="cs-CZ" dirty="0"/>
              <a:t> + další v judikatuře ÚS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86A6857-2A4F-4D4F-BC6F-4F159DEAB0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996E94-ED9B-44E0-903E-014726D27B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16320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Společná charakteristika pramenů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509588" y="1933326"/>
            <a:ext cx="831954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dirty="0"/>
              <a:t>Působnost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dirty="0"/>
              <a:t>1. Osobní</a:t>
            </a:r>
          </a:p>
          <a:p>
            <a:pPr eaLnBrk="1" hangingPunct="1">
              <a:defRPr/>
            </a:pPr>
            <a:r>
              <a:rPr lang="cs-CZ" dirty="0"/>
              <a:t>2. Věcná</a:t>
            </a:r>
          </a:p>
          <a:p>
            <a:pPr eaLnBrk="1" hangingPunct="1">
              <a:defRPr/>
            </a:pPr>
            <a:r>
              <a:rPr lang="cs-CZ" dirty="0"/>
              <a:t>3. Územní</a:t>
            </a:r>
          </a:p>
          <a:p>
            <a:pPr eaLnBrk="1" hangingPunct="1">
              <a:defRPr/>
            </a:pPr>
            <a:r>
              <a:rPr lang="cs-CZ" dirty="0"/>
              <a:t>4. Časová – platnost x účinnost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/>
              <a:t>                     - publikační právo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69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Systematika správního práva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defRPr/>
            </a:pPr>
            <a:r>
              <a:rPr lang="cs-CZ" dirty="0"/>
              <a:t>Soubor veřejnoprávních norem, které upravují organizaci a činnost veřejné správy</a:t>
            </a:r>
          </a:p>
          <a:p>
            <a:pPr marL="609600" indent="-609600">
              <a:defRPr/>
            </a:pPr>
            <a:r>
              <a:rPr lang="cs-CZ" u="sng" dirty="0"/>
              <a:t>Samostatné právní odvětví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Předmět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Metoda právní regulace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Soudržnost právních norem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Zájem společnosti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03099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Normy správního práva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509588" y="1933326"/>
            <a:ext cx="831954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sz="2000" i="1" dirty="0"/>
              <a:t>Opakování – teorie práva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dirty="0"/>
              <a:t>Co je to norma ?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i="1" dirty="0"/>
              <a:t>(obecně závazné pravidlo chování vydané ve státem předepsané formě a vynutitelné státní mocí)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i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i="1" dirty="0"/>
              <a:t>Znaky: regulativnost, právní závaznost, obecnost, vynutitelnost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i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i="1" dirty="0"/>
              <a:t>Systematizace: hypotéza, dispozice, sankce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27016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8" y="626328"/>
            <a:ext cx="8086635" cy="647700"/>
          </a:xfrm>
        </p:spPr>
        <p:txBody>
          <a:bodyPr/>
          <a:lstStyle/>
          <a:p>
            <a:r>
              <a:rPr lang="cs-CZ" dirty="0"/>
              <a:t>Členění norem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418976"/>
            <a:ext cx="831954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cs-CZ" sz="3200" dirty="0"/>
              <a:t>Regulativní x ochranné</a:t>
            </a:r>
          </a:p>
          <a:p>
            <a:pPr algn="just" eaLnBrk="1" hangingPunct="1">
              <a:defRPr/>
            </a:pPr>
            <a:endParaRPr lang="cs-CZ" sz="3200" dirty="0"/>
          </a:p>
          <a:p>
            <a:pPr algn="just" eaLnBrk="1" hangingPunct="1">
              <a:defRPr/>
            </a:pPr>
            <a:r>
              <a:rPr lang="cs-CZ" sz="3200" dirty="0"/>
              <a:t>Zavazující (přikazují nebo zakazují)x zmocňující</a:t>
            </a:r>
          </a:p>
          <a:p>
            <a:pPr algn="just" eaLnBrk="1" hangingPunct="1">
              <a:defRPr/>
            </a:pPr>
            <a:endParaRPr lang="cs-CZ" sz="3200" dirty="0"/>
          </a:p>
          <a:p>
            <a:pPr algn="just" eaLnBrk="1" hangingPunct="1">
              <a:defRPr/>
            </a:pPr>
            <a:r>
              <a:rPr lang="cs-CZ" sz="3200" dirty="0"/>
              <a:t>Hmotně právní x procesně právní</a:t>
            </a:r>
          </a:p>
          <a:p>
            <a:pPr algn="just" eaLnBrk="1" hangingPunct="1">
              <a:defRPr/>
            </a:pPr>
            <a:endParaRPr lang="cs-CZ" sz="3200" dirty="0"/>
          </a:p>
          <a:p>
            <a:pPr algn="just" eaLnBrk="1" hangingPunct="1">
              <a:defRPr/>
            </a:pPr>
            <a:r>
              <a:rPr lang="cs-CZ" sz="3200" dirty="0"/>
              <a:t>Perfektní x imperfektní</a:t>
            </a:r>
          </a:p>
          <a:p>
            <a:pPr algn="just" eaLnBrk="1" hangingPunct="1">
              <a:defRPr/>
            </a:pPr>
            <a:endParaRPr lang="cs-CZ" sz="3200" dirty="0"/>
          </a:p>
          <a:p>
            <a:pPr algn="just" eaLnBrk="1" hangingPunct="1">
              <a:defRPr/>
            </a:pPr>
            <a:r>
              <a:rPr lang="cs-CZ" sz="3200" dirty="0"/>
              <a:t>Odkazující x blanketní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823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8" y="626328"/>
            <a:ext cx="8086635" cy="647700"/>
          </a:xfrm>
        </p:spPr>
        <p:txBody>
          <a:bodyPr/>
          <a:lstStyle/>
          <a:p>
            <a:r>
              <a:rPr lang="cs-CZ" dirty="0"/>
              <a:t>Realizace norem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418976"/>
            <a:ext cx="8319547" cy="437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cs-CZ" sz="3200" u="sng" dirty="0"/>
              <a:t>Přímá</a:t>
            </a:r>
            <a:r>
              <a:rPr lang="cs-CZ" sz="3200" dirty="0"/>
              <a:t> – samotné chování subjektů správního práva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cs-CZ" sz="3200" dirty="0"/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cs-CZ" sz="3200" u="sng" dirty="0"/>
              <a:t>Aplikace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3200" dirty="0"/>
              <a:t>– činnost orgánů veřejné správy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3200" dirty="0"/>
              <a:t> - autoritativní proces (nositelé  veřejné moci)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3200" dirty="0"/>
              <a:t>- rozhodovací proces (akt aplikace práva)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767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8" y="626328"/>
            <a:ext cx="8086635" cy="647700"/>
          </a:xfrm>
        </p:spPr>
        <p:txBody>
          <a:bodyPr/>
          <a:lstStyle/>
          <a:p>
            <a:r>
              <a:rPr lang="cs-CZ" dirty="0"/>
              <a:t>Interpretace norem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418976"/>
            <a:ext cx="831954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sz="3200" dirty="0"/>
              <a:t>Výklad norem -  vyložení právního obsahu</a:t>
            </a:r>
          </a:p>
          <a:p>
            <a:pPr eaLnBrk="1" hangingPunct="1">
              <a:defRPr/>
            </a:pPr>
            <a:endParaRPr lang="cs-CZ" sz="3200" u="sng" dirty="0"/>
          </a:p>
          <a:p>
            <a:pPr eaLnBrk="1" hangingPunct="1">
              <a:defRPr/>
            </a:pPr>
            <a:r>
              <a:rPr lang="cs-CZ" sz="3200" u="sng" dirty="0"/>
              <a:t>Druhy:</a:t>
            </a:r>
            <a:r>
              <a:rPr lang="cs-CZ" sz="3200" dirty="0"/>
              <a:t> podle subjektu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3200" dirty="0"/>
              <a:t>		       a) legální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3200" dirty="0"/>
              <a:t>		        b) autentický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3200" dirty="0"/>
              <a:t>		        c) prováděný aplikujícím 				orgánem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3200" dirty="0"/>
              <a:t>		        d) doktrinální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742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8" y="626328"/>
            <a:ext cx="8086635" cy="647700"/>
          </a:xfrm>
        </p:spPr>
        <p:txBody>
          <a:bodyPr/>
          <a:lstStyle/>
          <a:p>
            <a:r>
              <a:rPr lang="cs-CZ" dirty="0"/>
              <a:t>Interpretace norem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418976"/>
            <a:ext cx="831954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eaLnBrk="1" hangingPunct="1">
              <a:defRPr/>
            </a:pPr>
            <a:r>
              <a:rPr lang="cs-CZ" sz="3200" u="sng" dirty="0"/>
              <a:t>Podle metody:</a:t>
            </a:r>
          </a:p>
          <a:p>
            <a:pPr marL="609600" indent="-609600" eaLnBrk="1" hangingPunct="1">
              <a:defRPr/>
            </a:pPr>
            <a:endParaRPr lang="cs-CZ" sz="3200" u="sng" dirty="0"/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r>
              <a:rPr lang="cs-CZ" sz="3200" dirty="0"/>
              <a:t>Jazykový</a:t>
            </a:r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r>
              <a:rPr lang="cs-CZ" sz="3200" dirty="0"/>
              <a:t>Logický</a:t>
            </a:r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r>
              <a:rPr lang="cs-CZ" sz="3200" dirty="0"/>
              <a:t>Systematický</a:t>
            </a:r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r>
              <a:rPr lang="cs-CZ" sz="3200" dirty="0"/>
              <a:t>Historický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6264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8" y="626328"/>
            <a:ext cx="8086635" cy="647700"/>
          </a:xfrm>
        </p:spPr>
        <p:txBody>
          <a:bodyPr/>
          <a:lstStyle/>
          <a:p>
            <a:r>
              <a:rPr lang="cs-CZ" dirty="0"/>
              <a:t>Interpretace norem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418976"/>
            <a:ext cx="831954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sz="3200" dirty="0"/>
              <a:t>3. </a:t>
            </a:r>
            <a:r>
              <a:rPr lang="cs-CZ" sz="3200" u="sng" dirty="0"/>
              <a:t>Podle rozsahu: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endParaRPr lang="cs-CZ" sz="3200" u="sng" dirty="0"/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r>
              <a:rPr lang="cs-CZ" sz="3200" dirty="0"/>
              <a:t>Doslovný</a:t>
            </a:r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endParaRPr lang="cs-CZ" sz="3200" dirty="0"/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r>
              <a:rPr lang="cs-CZ" sz="3200" dirty="0"/>
              <a:t>Zužující</a:t>
            </a:r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endParaRPr lang="cs-CZ" sz="3200" dirty="0"/>
          </a:p>
          <a:p>
            <a:pPr marL="609600" indent="-609600" eaLnBrk="1" hangingPunct="1">
              <a:buFont typeface="Wingdings" panose="05000000000000000000" pitchFamily="2" charset="2"/>
              <a:buAutoNum type="alphaLcParenR"/>
              <a:defRPr/>
            </a:pPr>
            <a:r>
              <a:rPr lang="cs-CZ" sz="3200" dirty="0"/>
              <a:t>Rozšiřující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4076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8" y="626328"/>
            <a:ext cx="8086635" cy="647700"/>
          </a:xfrm>
        </p:spPr>
        <p:txBody>
          <a:bodyPr/>
          <a:lstStyle/>
          <a:p>
            <a:r>
              <a:rPr lang="cs-CZ" dirty="0"/>
              <a:t>Správní uvážení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418976"/>
            <a:ext cx="8319547" cy="574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800" dirty="0"/>
              <a:t>Stav, kdy s existencí určitého skutkového stavu není jednoznačně spojen jediný nutný právní následek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800" b="1" dirty="0"/>
              <a:t>Volba jednoho z více právní normou předvídaných řešení </a:t>
            </a:r>
            <a:r>
              <a:rPr lang="cs-CZ" sz="2800" dirty="0"/>
              <a:t>(vztahuje se především k rozhodování o právu)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800" u="sng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800" u="sng" dirty="0"/>
              <a:t>Příklad:</a:t>
            </a:r>
            <a:r>
              <a:rPr lang="cs-CZ" sz="2800" dirty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i="1" dirty="0"/>
              <a:t>Správní orgán může rozhodnutím uložit pořádkovou pokutu až do výše 50 000 Kč tomu, kdo v řízení závažně ztěžuje jeho postup tím, že…“ (§ 62 zákona č. 500/2004 Sb., správní řád)</a:t>
            </a:r>
          </a:p>
          <a:p>
            <a:pPr lvl="1" eaLnBrk="1" hangingPunct="1">
              <a:defRPr/>
            </a:pPr>
            <a:endParaRPr lang="cs-CZ" sz="2000" dirty="0"/>
          </a:p>
          <a:p>
            <a:pPr lvl="1" eaLnBrk="1" hangingPunct="1"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0677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149" y="950178"/>
            <a:ext cx="8086635" cy="647700"/>
          </a:xfrm>
        </p:spPr>
        <p:txBody>
          <a:bodyPr/>
          <a:lstStyle/>
          <a:p>
            <a:r>
              <a:rPr lang="cs-CZ" dirty="0"/>
              <a:t>Neurčité pojmy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418976"/>
            <a:ext cx="831954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sz="2800" dirty="0"/>
              <a:t>Norma správního práva používá výraz, který blíže obsahové nevymezuje</a:t>
            </a:r>
          </a:p>
          <a:p>
            <a:pPr eaLnBrk="1" hangingPunct="1">
              <a:defRPr/>
            </a:pPr>
            <a:endParaRPr lang="cs-CZ" sz="2800" dirty="0"/>
          </a:p>
          <a:p>
            <a:pPr eaLnBrk="1" hangingPunct="1">
              <a:defRPr/>
            </a:pPr>
            <a:r>
              <a:rPr lang="cs-CZ" sz="2800" dirty="0"/>
              <a:t>Obsah je nutno posuzovat případ od případu, a to na základě posouzení dané situace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800" i="1" u="sng" dirty="0"/>
              <a:t>Příklad:</a:t>
            </a:r>
            <a:r>
              <a:rPr lang="cs-CZ" sz="2800" i="1" dirty="0"/>
              <a:t> veřejný zájem, občanské soužití, veřejný pořádek</a:t>
            </a:r>
          </a:p>
          <a:p>
            <a:pPr lvl="1" eaLnBrk="1" hangingPunct="1">
              <a:defRPr/>
            </a:pPr>
            <a:endParaRPr lang="cs-CZ" sz="2000" dirty="0"/>
          </a:p>
          <a:p>
            <a:pPr lvl="1" eaLnBrk="1" hangingPunct="1"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364080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149" y="950178"/>
            <a:ext cx="8086635" cy="647700"/>
          </a:xfrm>
        </p:spPr>
        <p:txBody>
          <a:bodyPr/>
          <a:lstStyle/>
          <a:p>
            <a:r>
              <a:rPr lang="cs-CZ" dirty="0"/>
              <a:t>Limity správního uvážení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418976"/>
            <a:ext cx="831954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dirty="0"/>
              <a:t>Správní uvážení není nikdy absolutní a je limitováno  - nikdy se nejedná o libovůli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r>
              <a:rPr lang="cs-CZ" dirty="0"/>
              <a:t>Judikatura NSS (rozsudek ze dne 23. 3. 2005, sp. zn. 6 A 25/2002)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Základními limity správního uvážení jsou: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Zákon, principy vyplývající z ústavního pořádku České republiky: zákaz libovůle, zásada legitimního očekávání, princip rovnosti, zákaz diskriminace, princip proporcionality</a:t>
            </a:r>
          </a:p>
          <a:p>
            <a:pPr lvl="1" eaLnBrk="1" hangingPunct="1">
              <a:defRPr/>
            </a:pPr>
            <a:endParaRPr lang="cs-CZ" sz="2000" dirty="0"/>
          </a:p>
          <a:p>
            <a:pPr lvl="1" eaLnBrk="1" hangingPunct="1"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188541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149" y="3231762"/>
            <a:ext cx="8086635" cy="647700"/>
          </a:xfrm>
        </p:spPr>
        <p:txBody>
          <a:bodyPr/>
          <a:lstStyle/>
          <a:p>
            <a:pPr algn="ctr"/>
            <a:r>
              <a:rPr lang="cs-CZ" sz="4800" dirty="0"/>
              <a:t>Děkuji za pozornost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418976"/>
            <a:ext cx="83195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>
              <a:defRPr/>
            </a:pPr>
            <a:endParaRPr lang="cs-CZ" sz="2000" dirty="0"/>
          </a:p>
          <a:p>
            <a:pPr lvl="1" eaLnBrk="1" hangingPunct="1"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64835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regulace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Veřejná správa:</a:t>
            </a:r>
          </a:p>
          <a:p>
            <a:pPr marL="0" indent="0" algn="just">
              <a:buNone/>
              <a:defRPr/>
            </a:pPr>
            <a:r>
              <a:rPr lang="cs-CZ" dirty="0"/>
              <a:t>správa veřejných záležitostí ve společnosti zorganizované ve stát, je projevem </a:t>
            </a:r>
            <a:r>
              <a:rPr lang="cs-CZ" b="1" dirty="0"/>
              <a:t>realizace moci výkonné ve státě</a:t>
            </a:r>
          </a:p>
          <a:p>
            <a:pPr marL="0" indent="0" algn="just">
              <a:buNone/>
              <a:defRPr/>
            </a:pPr>
            <a:r>
              <a:rPr lang="cs-CZ" dirty="0"/>
              <a:t>X soukromá správa: </a:t>
            </a:r>
            <a:r>
              <a:rPr lang="cs-CZ" i="1" dirty="0"/>
              <a:t>- správa soukromých záležitostí, v soukromém zájmu, soukromými osobami, sledující určitý vlastní cíl a řídící se přitom vlastní vůlí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1278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regulace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/>
            </a:pPr>
            <a:r>
              <a:rPr lang="cs-CZ" b="1" dirty="0"/>
              <a:t>veřejná správa </a:t>
            </a:r>
            <a:r>
              <a:rPr lang="cs-CZ" b="1" dirty="0" err="1"/>
              <a:t>vs</a:t>
            </a:r>
            <a:r>
              <a:rPr lang="cs-CZ" b="1" dirty="0"/>
              <a:t> zákonodárství:</a:t>
            </a:r>
          </a:p>
          <a:p>
            <a:pPr lvl="1" algn="just">
              <a:defRPr/>
            </a:pPr>
            <a:r>
              <a:rPr lang="cs-CZ" dirty="0"/>
              <a:t>zákonodárství je veřejné správě nadřazeno - vytváří pro ni formou zákonů právní rámce </a:t>
            </a:r>
          </a:p>
          <a:p>
            <a:pPr lvl="1" algn="just">
              <a:defRPr/>
            </a:pPr>
            <a:endParaRPr lang="cs-CZ" dirty="0"/>
          </a:p>
          <a:p>
            <a:pPr lvl="1" algn="just">
              <a:defRPr/>
            </a:pPr>
            <a:r>
              <a:rPr lang="cs-CZ" dirty="0"/>
              <a:t>veřejná správa jako činnost výkonná, podzákonná a nařizovací je vázána zákony a zároveň zabezpečuje jejich provedení.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5266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regulace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/>
            </a:pPr>
            <a:r>
              <a:rPr lang="cs-CZ" b="1" dirty="0"/>
              <a:t>veřejná správa </a:t>
            </a:r>
            <a:r>
              <a:rPr lang="cs-CZ" b="1" dirty="0" err="1"/>
              <a:t>vs</a:t>
            </a:r>
            <a:r>
              <a:rPr lang="cs-CZ" b="1" dirty="0"/>
              <a:t> soudnictví:</a:t>
            </a:r>
          </a:p>
          <a:p>
            <a:pPr lvl="1" algn="just">
              <a:defRPr/>
            </a:pPr>
            <a:r>
              <a:rPr lang="cs-CZ" dirty="0"/>
              <a:t>soudy jsou vázány jen zákony, jinak jsou nezávislé. Tato nezávislost bývá  ústavně zabezpečena instituty nesesaditelnosti a nepřeložitelnosti soudců</a:t>
            </a:r>
          </a:p>
          <a:p>
            <a:pPr lvl="1" algn="just">
              <a:defRPr/>
            </a:pPr>
            <a:r>
              <a:rPr lang="cs-CZ" dirty="0"/>
              <a:t>veřejná  správa je prováděna ve veřejném zájmu osobami, které nejsou nezávislé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8841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regulace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Vnitřní členění veřejné správy:</a:t>
            </a:r>
          </a:p>
          <a:p>
            <a:pPr lvl="1">
              <a:defRPr/>
            </a:pPr>
            <a:r>
              <a:rPr lang="cs-CZ" u="sng" dirty="0"/>
              <a:t>Státní správa</a:t>
            </a:r>
          </a:p>
          <a:p>
            <a:pPr lvl="2">
              <a:defRPr/>
            </a:pPr>
            <a:r>
              <a:rPr lang="cs-CZ" dirty="0"/>
              <a:t> veřejná správa uskutečňovaná státem</a:t>
            </a:r>
          </a:p>
          <a:p>
            <a:pPr lvl="2">
              <a:defRPr/>
            </a:pPr>
            <a:r>
              <a:rPr lang="cs-CZ" dirty="0"/>
              <a:t> jménem státu a v zájmu státu </a:t>
            </a:r>
          </a:p>
          <a:p>
            <a:pPr lvl="2">
              <a:defRPr/>
            </a:pPr>
            <a:r>
              <a:rPr lang="cs-CZ" dirty="0"/>
              <a:t> základ veřejné správy </a:t>
            </a:r>
          </a:p>
          <a:p>
            <a:pPr lvl="1">
              <a:defRPr/>
            </a:pPr>
            <a:r>
              <a:rPr lang="cs-CZ" u="sng" dirty="0"/>
              <a:t>Samospráva</a:t>
            </a:r>
          </a:p>
          <a:p>
            <a:pPr lvl="2">
              <a:defRPr/>
            </a:pPr>
            <a:r>
              <a:rPr lang="cs-CZ" dirty="0"/>
              <a:t> uskutečňována jinými subjekty než je stát</a:t>
            </a:r>
          </a:p>
          <a:p>
            <a:pPr lvl="2">
              <a:defRPr/>
            </a:pPr>
            <a:r>
              <a:rPr lang="cs-CZ" dirty="0"/>
              <a:t> svým jménem a ve svém zájmu (spravují sami sebe)</a:t>
            </a:r>
          </a:p>
          <a:p>
            <a:pPr lvl="2">
              <a:defRPr/>
            </a:pPr>
            <a:r>
              <a:rPr lang="cs-CZ" dirty="0"/>
              <a:t> je od státní správy odvozena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28938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regulace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Administrativně právní metoda regulace</a:t>
            </a:r>
          </a:p>
          <a:p>
            <a:pPr marL="0" indent="0">
              <a:buNone/>
              <a:defRPr/>
            </a:pPr>
            <a:endParaRPr lang="cs-CZ" dirty="0"/>
          </a:p>
          <a:p>
            <a:pPr lvl="1">
              <a:defRPr/>
            </a:pPr>
            <a:r>
              <a:rPr lang="cs-CZ" dirty="0"/>
              <a:t>nerovnost mezi vykonavatelem a adresátem</a:t>
            </a:r>
          </a:p>
          <a:p>
            <a:pPr marL="457200" lvl="1" indent="0">
              <a:buNone/>
              <a:defRPr/>
            </a:pPr>
            <a:endParaRPr lang="cs-CZ" dirty="0"/>
          </a:p>
          <a:p>
            <a:pPr lvl="1">
              <a:defRPr/>
            </a:pPr>
            <a:r>
              <a:rPr lang="cs-CZ" dirty="0"/>
              <a:t>vykonavatelé veřejné správy jako nositelé veřejné moci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77147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1681957"/>
            <a:ext cx="8086635" cy="439737"/>
          </a:xfrm>
        </p:spPr>
        <p:txBody>
          <a:bodyPr/>
          <a:lstStyle/>
          <a:p>
            <a:r>
              <a:rPr lang="cs-CZ" dirty="0"/>
              <a:t>Soudržnost právních norem</a:t>
            </a:r>
            <a:br>
              <a:rPr lang="cs-CZ" dirty="0"/>
            </a:b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vyšší míra vzájemné soudružnosti</a:t>
            </a:r>
          </a:p>
          <a:p>
            <a:pPr>
              <a:defRPr/>
            </a:pPr>
            <a:endParaRPr lang="cs-CZ" dirty="0"/>
          </a:p>
          <a:p>
            <a:r>
              <a:rPr lang="cs-CZ" dirty="0"/>
              <a:t>relativní systémová samostatnost  vůči normám jiných právních odvětví  X vnější systémové vztahy, zejména s ostatními veřejnoprávními odvětvími</a:t>
            </a:r>
          </a:p>
          <a:p>
            <a:endParaRPr lang="cs-CZ" dirty="0"/>
          </a:p>
          <a:p>
            <a:r>
              <a:rPr lang="cs-CZ" dirty="0"/>
              <a:t>není </a:t>
            </a:r>
            <a:r>
              <a:rPr lang="cs-CZ" dirty="0" err="1"/>
              <a:t>kodifikovatelné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8053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1681957"/>
            <a:ext cx="8086635" cy="439737"/>
          </a:xfrm>
        </p:spPr>
        <p:txBody>
          <a:bodyPr/>
          <a:lstStyle/>
          <a:p>
            <a:r>
              <a:rPr lang="cs-CZ" dirty="0"/>
              <a:t>Systém správního práva</a:t>
            </a:r>
            <a:br>
              <a:rPr lang="cs-CZ" dirty="0"/>
            </a:b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organizační</a:t>
            </a:r>
            <a:r>
              <a:rPr lang="cs-CZ" dirty="0"/>
              <a:t> („</a:t>
            </a:r>
            <a:r>
              <a:rPr lang="cs-CZ" i="1" dirty="0"/>
              <a:t>KDO</a:t>
            </a:r>
            <a:r>
              <a:rPr lang="cs-CZ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hmotné</a:t>
            </a:r>
            <a:r>
              <a:rPr lang="cs-CZ" dirty="0"/>
              <a:t> („</a:t>
            </a:r>
            <a:r>
              <a:rPr lang="cs-CZ" i="1" dirty="0"/>
              <a:t>CO</a:t>
            </a:r>
            <a:r>
              <a:rPr lang="cs-CZ" dirty="0"/>
              <a:t>“) – normy upravující </a:t>
            </a:r>
            <a:r>
              <a:rPr lang="cs-CZ" dirty="0" err="1"/>
              <a:t>P+Po</a:t>
            </a:r>
            <a:r>
              <a:rPr lang="cs-CZ" dirty="0"/>
              <a:t>, úprava jednotlivých oblastí a úseků veřejné správy (ztotožňováno se zvláštní částí)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procesní</a:t>
            </a:r>
            <a:r>
              <a:rPr lang="cs-CZ" dirty="0"/>
              <a:t> („</a:t>
            </a:r>
            <a:r>
              <a:rPr lang="cs-CZ" i="1" dirty="0"/>
              <a:t>JAK</a:t>
            </a:r>
            <a:r>
              <a:rPr lang="cs-CZ" dirty="0"/>
              <a:t>“) – úprava procesních postupů ve veřejné správě, někdy zaměňováno se správním řízením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u="sng" dirty="0">
                <a:solidFill>
                  <a:srgbClr val="FF3300"/>
                </a:solidFill>
              </a:rPr>
              <a:t>SP trestní</a:t>
            </a:r>
            <a:r>
              <a:rPr lang="cs-CZ" u="sng" dirty="0"/>
              <a:t> </a:t>
            </a:r>
            <a:r>
              <a:rPr lang="cs-CZ" dirty="0"/>
              <a:t>– stanovuje následky za porušení právních norem, správně právní odpovědnost, oprávnění veřejné správy trestat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5479170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3936</TotalTime>
  <Words>1151</Words>
  <Application>Microsoft Office PowerPoint</Application>
  <PresentationFormat>Předvádění na obrazovce (4:3)</PresentationFormat>
  <Paragraphs>248</Paragraphs>
  <Slides>29</Slides>
  <Notes>29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Tahoma</vt:lpstr>
      <vt:lpstr>Wingdings</vt:lpstr>
      <vt:lpstr>Prezentace_MU_CZ</vt:lpstr>
      <vt:lpstr>Základy správního práva  JUDr. David Hejč, Ph.D.</vt:lpstr>
      <vt:lpstr>Systematika správního práva </vt:lpstr>
      <vt:lpstr>Předmět regulace </vt:lpstr>
      <vt:lpstr>Předmět regulace </vt:lpstr>
      <vt:lpstr>Předmět regulace </vt:lpstr>
      <vt:lpstr>Předmět regulace </vt:lpstr>
      <vt:lpstr>Metoda regulace </vt:lpstr>
      <vt:lpstr>Soudržnost právních norem  </vt:lpstr>
      <vt:lpstr>Systém správního práva  </vt:lpstr>
      <vt:lpstr>Prameny správního práva  </vt:lpstr>
      <vt:lpstr>Druhy pramenů  </vt:lpstr>
      <vt:lpstr>Druhy pramenů  </vt:lpstr>
      <vt:lpstr>Druhy pramenů  </vt:lpstr>
      <vt:lpstr>Druhy pramenů</vt:lpstr>
      <vt:lpstr>Druhy pramenů</vt:lpstr>
      <vt:lpstr>Druhy pramenů</vt:lpstr>
      <vt:lpstr>Druhy pramenů</vt:lpstr>
      <vt:lpstr>Druhy pramenů</vt:lpstr>
      <vt:lpstr>Společná charakteristika pramenů</vt:lpstr>
      <vt:lpstr>Normy správního práva</vt:lpstr>
      <vt:lpstr>Členění norem </vt:lpstr>
      <vt:lpstr>Realizace norem</vt:lpstr>
      <vt:lpstr>Interpretace norem</vt:lpstr>
      <vt:lpstr>Interpretace norem</vt:lpstr>
      <vt:lpstr>Interpretace norem</vt:lpstr>
      <vt:lpstr>Správní uvážení </vt:lpstr>
      <vt:lpstr>Neurčité pojmy </vt:lpstr>
      <vt:lpstr>Limity správního uvážení </vt:lpstr>
      <vt:lpstr>Děkuji za pozornost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DH</cp:lastModifiedBy>
  <cp:revision>281</cp:revision>
  <cp:lastPrinted>2017-11-19T15:10:36Z</cp:lastPrinted>
  <dcterms:created xsi:type="dcterms:W3CDTF">2016-04-13T06:49:47Z</dcterms:created>
  <dcterms:modified xsi:type="dcterms:W3CDTF">2017-11-19T17:21:49Z</dcterms:modified>
</cp:coreProperties>
</file>