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83" r:id="rId20"/>
    <p:sldId id="275" r:id="rId21"/>
    <p:sldId id="276" r:id="rId22"/>
    <p:sldId id="277" r:id="rId23"/>
    <p:sldId id="280" r:id="rId24"/>
    <p:sldId id="279" r:id="rId25"/>
    <p:sldId id="281" r:id="rId26"/>
    <p:sldId id="282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73869" autoAdjust="0"/>
  </p:normalViewPr>
  <p:slideViewPr>
    <p:cSldViewPr>
      <p:cViewPr varScale="1">
        <p:scale>
          <a:sx n="79" d="100"/>
          <a:sy n="79" d="100"/>
        </p:scale>
        <p:origin x="93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643DFF7-CA1F-4DF7-9F8F-94E615E7563B}" type="datetimeFigureOut">
              <a:rPr lang="cs-CZ"/>
              <a:pPr>
                <a:defRPr/>
              </a:pPr>
              <a:t>11.12.2017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F4BF04-3FCE-44EB-8C71-C7750FA1E8D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A4215-341E-404A-8B14-70FDD6926561}" type="datetimeFigureOut">
              <a:rPr lang="cs-CZ"/>
              <a:pPr>
                <a:defRPr/>
              </a:pPr>
              <a:t>11.12.2017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99C25-33B4-44F9-95E2-C11C2007A73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B9533-8EA6-4013-823B-A7BF508E5820}" type="datetimeFigureOut">
              <a:rPr lang="cs-CZ"/>
              <a:pPr>
                <a:defRPr/>
              </a:pPr>
              <a:t>11.12.2017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FF6AF-D198-4CA7-AB34-E0A5F9FE975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D28F2-6042-4B75-A5F4-E293F36A5DC7}" type="datetimeFigureOut">
              <a:rPr lang="cs-CZ"/>
              <a:pPr>
                <a:defRPr/>
              </a:pPr>
              <a:t>11.12.2017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6006A-4E38-42EE-B759-A5E2D5FBA27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C1FCF-756C-445B-ACA0-94996FFBD178}" type="datetimeFigureOut">
              <a:rPr lang="cs-CZ"/>
              <a:pPr>
                <a:defRPr/>
              </a:pPr>
              <a:t>11.12.2017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CF656-2B9E-40A7-B95A-8915471B80A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6AD3F-BCEA-4559-8016-20B66A16D730}" type="datetimeFigureOut">
              <a:rPr lang="cs-CZ"/>
              <a:pPr>
                <a:defRPr/>
              </a:pPr>
              <a:t>11.12.2017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50A01-F56E-4FA3-8646-974964ACE66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20500-E9CC-4FA1-B75D-327AB4E4AA0C}" type="datetimeFigureOut">
              <a:rPr lang="cs-CZ"/>
              <a:pPr>
                <a:defRPr/>
              </a:pPr>
              <a:t>11.12.2017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6E45B-6187-4FA4-A5D5-84CAABC7229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63F1E-CF04-4460-8BC0-48436EA0C646}" type="datetimeFigureOut">
              <a:rPr lang="cs-CZ"/>
              <a:pPr>
                <a:defRPr/>
              </a:pPr>
              <a:t>11.12.2017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8AE5E-DE79-4A9C-A8C9-49945C11DC7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81215-F6AB-456C-9238-F9BA12157A24}" type="datetimeFigureOut">
              <a:rPr lang="cs-CZ"/>
              <a:pPr>
                <a:defRPr/>
              </a:pPr>
              <a:t>11.12.2017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D20D1-49B1-4244-9552-D7669695ED2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08C03-D429-48E1-A220-9FB47310CCA1}" type="datetimeFigureOut">
              <a:rPr lang="cs-CZ"/>
              <a:pPr>
                <a:defRPr/>
              </a:pPr>
              <a:t>11.12.2017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C8960-F488-4F42-BED0-3202849DE5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551E2-23C0-4902-9E00-6078B9A0155B}" type="datetimeFigureOut">
              <a:rPr lang="cs-CZ"/>
              <a:pPr>
                <a:defRPr/>
              </a:pPr>
              <a:t>11.12.2017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40BB2-1D35-434F-A0A0-49104D2DA85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BC396-5731-4832-A7D3-F039B53AA037}" type="datetimeFigureOut">
              <a:rPr lang="cs-CZ"/>
              <a:pPr>
                <a:defRPr/>
              </a:pPr>
              <a:t>11.12.2017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E6572-1182-4E2E-84A4-874F4BAC0DA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E6B240-6A30-4BDE-82A2-F8456832E0E4}" type="datetimeFigureOut">
              <a:rPr lang="cs-CZ"/>
              <a:pPr>
                <a:defRPr/>
              </a:pPr>
              <a:t>11.12.2017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3C764A-20B8-4D8A-B338-F7D1CA0BC86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404813"/>
            <a:ext cx="7772400" cy="5976515"/>
          </a:xfrm>
        </p:spPr>
        <p:txBody>
          <a:bodyPr/>
          <a:lstStyle/>
          <a:p>
            <a:pPr eaLnBrk="1" hangingPunct="1"/>
            <a:r>
              <a:rPr lang="cs-CZ" dirty="0"/>
              <a:t>Základy práva pro neprávníky</a:t>
            </a:r>
            <a:br>
              <a:rPr lang="cs-CZ" dirty="0"/>
            </a:br>
            <a:r>
              <a:rPr lang="cs-CZ" dirty="0"/>
              <a:t>Základy trestního práva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3600" i="1" dirty="0"/>
              <a:t>podzim 2017</a:t>
            </a:r>
            <a:br>
              <a:rPr lang="cs-CZ" sz="3600" i="1" dirty="0"/>
            </a:br>
            <a:r>
              <a:rPr lang="cs-CZ" sz="3600" i="1" dirty="0"/>
              <a:t>J. Provazník</a:t>
            </a:r>
            <a:br>
              <a:rPr lang="cs-CZ" sz="3600" i="1" dirty="0"/>
            </a:br>
            <a:endParaRPr lang="cs-CZ" sz="36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skutkové podstaty – objekt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/>
              <a:t>Objekt = zájem, chráněný trestním zákonem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život, zdraví, majetek</a:t>
            </a:r>
          </a:p>
          <a:p>
            <a:pPr marL="742950" lvl="2" indent="-342900">
              <a:spcBef>
                <a:spcPts val="0"/>
              </a:spcBef>
              <a:buNone/>
            </a:pPr>
            <a:endParaRPr lang="cs-CZ" sz="2800" dirty="0"/>
          </a:p>
          <a:p>
            <a:pPr>
              <a:spcBef>
                <a:spcPts val="0"/>
              </a:spcBef>
            </a:pPr>
            <a:r>
              <a:rPr lang="cs-CZ" dirty="0"/>
              <a:t>Předmět útoku = hmotný substrát, na nějž pachatel útočí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konkrétní osoba, konkrétní věc</a:t>
            </a:r>
          </a:p>
          <a:p>
            <a:pPr marL="742950" lvl="2" indent="-342900">
              <a:spcBef>
                <a:spcPts val="0"/>
              </a:spcBef>
            </a:pPr>
            <a:endParaRPr lang="cs-CZ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Vývojová stadia trestného činu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/>
              <a:t>Příprava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pachatel vytváří podmínky pro spáchání činu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trestná pouze u nejzávažnějších trestných činů</a:t>
            </a:r>
          </a:p>
          <a:p>
            <a:pPr>
              <a:spcBef>
                <a:spcPts val="0"/>
              </a:spcBef>
            </a:pPr>
            <a:r>
              <a:rPr lang="cs-CZ" dirty="0"/>
              <a:t>Pokus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pachatel započíná s naplňováním znaků skutkové podstaty či mu v jejich naplnění již nic nebrání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trestný u všech úmyslných trestných činů</a:t>
            </a:r>
          </a:p>
          <a:p>
            <a:pPr>
              <a:spcBef>
                <a:spcPts val="0"/>
              </a:spcBef>
            </a:pPr>
            <a:r>
              <a:rPr lang="cs-CZ" dirty="0"/>
              <a:t>Dokonaný trestný čin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pachatel naplnil všechny znaky skutkové podstaty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trestný vždy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Účastenství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/>
              <a:t>Spolupachatelství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společné jednání podle společného záměru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odpovídá, jako kdyby každý spáchal celý čin sám</a:t>
            </a:r>
          </a:p>
          <a:p>
            <a:pPr marL="742950" lvl="2" indent="-342900">
              <a:spcBef>
                <a:spcPts val="0"/>
              </a:spcBef>
              <a:buNone/>
            </a:pPr>
            <a:endParaRPr lang="cs-CZ" sz="2800" dirty="0"/>
          </a:p>
          <a:p>
            <a:pPr>
              <a:spcBef>
                <a:spcPts val="0"/>
              </a:spcBef>
            </a:pPr>
            <a:r>
              <a:rPr lang="cs-CZ" dirty="0"/>
              <a:t>Účastenství v užším slova smyslu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pomoc – slib pomoci po činu, rada, utvrzení v přesvědčení čin spáchat, materiální pomoc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návod – vyvolání záměru čin spáchat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err="1"/>
              <a:t>organizátorství</a:t>
            </a:r>
            <a:r>
              <a:rPr lang="cs-CZ" sz="2800" dirty="0"/>
              <a:t> – osnování činu, řízení jeho průběhu atd.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odpovídají podle stejné trestní sazby jako pachatel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Okolnosti vylučující protiprávnost a způsobující zánik trestnosti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/>
              <a:t>Okolnosti vylučující protiprávnost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čin vykazuje znak trestného činu, ale není protiprávní -&gt; o trestné činy nejde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nutná obrana, krajní nouze, svolení poškozeného, oprávněné použití zbraně, přípustné riziko aj.</a:t>
            </a:r>
          </a:p>
          <a:p>
            <a:pPr marL="742950" lvl="2" indent="-342900">
              <a:spcBef>
                <a:spcPts val="0"/>
              </a:spcBef>
              <a:buNone/>
            </a:pPr>
            <a:endParaRPr lang="cs-CZ" sz="2800" dirty="0"/>
          </a:p>
          <a:p>
            <a:pPr>
              <a:spcBef>
                <a:spcPts val="0"/>
              </a:spcBef>
            </a:pPr>
            <a:r>
              <a:rPr lang="cs-CZ" dirty="0"/>
              <a:t>Okolnosti způsobující zánik trestnosti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čin trestný byl, ale následně zanikl důvod jeho trestnosti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účinná lítost, upuštění od pokusu, přípravy či účastenství, smrt pachatele, promlčení trestnosti, milost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sankce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/>
              <a:t>Právní následky trestného činu či činu jinak trestného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tresty a ochranná opatření</a:t>
            </a:r>
          </a:p>
          <a:p>
            <a:pPr>
              <a:spcBef>
                <a:spcPts val="0"/>
              </a:spcBef>
            </a:pPr>
            <a:r>
              <a:rPr lang="cs-CZ" dirty="0"/>
              <a:t>Trest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lze uložit jen za spáchaný trestný čin, pokus o něj či přípravu k němu</a:t>
            </a:r>
          </a:p>
          <a:p>
            <a:pPr>
              <a:spcBef>
                <a:spcPts val="0"/>
              </a:spcBef>
            </a:pPr>
            <a:r>
              <a:rPr lang="cs-CZ" dirty="0"/>
              <a:t>Ochranná opatření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lze uložit za dtto, ale i za čin jinak trestný</a:t>
            </a:r>
          </a:p>
          <a:p>
            <a:pPr>
              <a:spcBef>
                <a:spcPts val="0"/>
              </a:spcBef>
            </a:pPr>
            <a:r>
              <a:rPr lang="cs-CZ" dirty="0"/>
              <a:t>U mladistvých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 trestný čin = provinění, trestní sankce = opatření (výchovná, ochranná trestní)</a:t>
            </a:r>
          </a:p>
          <a:p>
            <a:pPr lvl="1">
              <a:spcBef>
                <a:spcPts val="0"/>
              </a:spcBef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Trest odnětí svobody nepodmíněný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univerzální, pravidelný</a:t>
            </a:r>
          </a:p>
          <a:p>
            <a:r>
              <a:rPr lang="cs-CZ" dirty="0"/>
              <a:t>Tresty alternativní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nespojené s odnětím svobody ve formě trestu odnětí svobody (omezení na svobodě být může)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domácí vězení, peněžitý trest, podmíněný trest odnětí svobody, propadnutí věci, propadnutí majetku, zákaz činnosti, zákaz pobytu, vyhoštění, zákaz vstupu na sportovní, kulturní a jiné společenské akce atd.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uzavřený výčet v </a:t>
            </a:r>
            <a:r>
              <a:rPr lang="cs-CZ" sz="2800" dirty="0" err="1"/>
              <a:t>TZk</a:t>
            </a:r>
            <a:r>
              <a:rPr lang="cs-CZ" sz="2800" dirty="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4064" y="0"/>
            <a:ext cx="8229600" cy="652934"/>
          </a:xfrm>
        </p:spPr>
        <p:txBody>
          <a:bodyPr/>
          <a:lstStyle/>
          <a:p>
            <a:r>
              <a:rPr lang="cs-CZ" dirty="0"/>
              <a:t>Ochranná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2560" y="621726"/>
            <a:ext cx="8229600" cy="4525963"/>
          </a:xfrm>
        </p:spPr>
        <p:txBody>
          <a:bodyPr/>
          <a:lstStyle/>
          <a:p>
            <a:r>
              <a:rPr lang="cs-CZ" dirty="0"/>
              <a:t>Ochranné léčení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pachateli TČ i činu jinak trestného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duševní porucha, zmenšená příčetnost, souvislost s užíváním návykové látky</a:t>
            </a:r>
          </a:p>
          <a:p>
            <a:r>
              <a:rPr lang="cs-CZ" dirty="0"/>
              <a:t>Zabezpečovací detence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přísnější, invazivnější – pouze tam, kde ochranné léčení nepostačuje</a:t>
            </a:r>
          </a:p>
          <a:p>
            <a:r>
              <a:rPr lang="cs-CZ"/>
              <a:t>Zabrání </a:t>
            </a:r>
            <a:r>
              <a:rPr lang="cs-CZ" smtClean="0"/>
              <a:t>věci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smtClean="0"/>
              <a:t>pouze osobě, která není pachatelem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smtClean="0"/>
              <a:t>+ zabrání části majetku – i pachateli, slouží k odčerpání výnosů z trestné činnosti</a:t>
            </a:r>
            <a:endParaRPr lang="cs-CZ" sz="2800" smtClean="0"/>
          </a:p>
          <a:p>
            <a:r>
              <a:rPr lang="cs-CZ" smtClean="0"/>
              <a:t>Ochranná </a:t>
            </a:r>
            <a:r>
              <a:rPr lang="cs-CZ" dirty="0"/>
              <a:t>výchova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pouze u mladistvých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přehled zvláštní části </a:t>
            </a:r>
            <a:r>
              <a:rPr lang="cs-CZ" dirty="0" err="1"/>
              <a:t>TZk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obecné části základy trestní odpovědnosti a trestní sankce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ustanovení, která se uplatní obecně, tj. bez ohledu na konkrétní trestný čin či jeho skutkovou podstatu</a:t>
            </a:r>
          </a:p>
          <a:p>
            <a:r>
              <a:rPr lang="cs-CZ" dirty="0"/>
              <a:t>Ve zvláštní části výčet konkrétních trestných činů a jejich skutkových podstat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uzavřený výčet konkrétních skutkových podstat trestných činů s konkrétně formulovanými znaky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systematika zásadně dle důležitosti chráněného zájmu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zvláštní části </a:t>
            </a:r>
            <a:r>
              <a:rPr lang="cs-CZ" dirty="0" err="1"/>
              <a:t>TZk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742950" lvl="2" indent="-342900">
              <a:spcBef>
                <a:spcPts val="0"/>
              </a:spcBef>
            </a:pPr>
            <a:r>
              <a:rPr lang="cs-CZ" sz="2800" dirty="0"/>
              <a:t>TČ proti životu a zdraví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TČ proti svobodě a právům na ochranu osobnosti, soukromí a listovního tajemství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TČ proti lidské důstojnosti v sexuální oblasti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TČ proti majetku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TČ hospodářské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TČ obecně nebezpečné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TČ proti životnímu prostřední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TČ proti ČR a mezinárodní organizaci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TČ proti pořádku ve věcech veřejných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TČ proti brannosti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TČ vojenské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TČ proti lidskosti, proti míru a  válečné TČ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trestní odpovědnosti PO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Jiné základy trestní odpovědnosti, než u FO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negativní výčet PO, které nejsou </a:t>
            </a:r>
            <a:r>
              <a:rPr lang="cs-CZ" sz="2800" dirty="0" err="1"/>
              <a:t>tr</a:t>
            </a:r>
            <a:r>
              <a:rPr lang="cs-CZ" sz="2800" dirty="0"/>
              <a:t>. odpovědné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negativní výčet TČ, které PO nemohou spáchat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v zájmu či v rámci činnosti PO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err="1"/>
              <a:t>stat</a:t>
            </a:r>
            <a:r>
              <a:rPr lang="cs-CZ" sz="2800" dirty="0"/>
              <a:t>. </a:t>
            </a:r>
            <a:r>
              <a:rPr lang="cs-CZ" sz="2800" dirty="0" err="1"/>
              <a:t>org</a:t>
            </a:r>
            <a:r>
              <a:rPr lang="cs-CZ" sz="2800" dirty="0"/>
              <a:t>., oprávněná osoba, os. vykonávající řídící či kontrolní činnost, os. vykonávající vliv, zaměstnanec</a:t>
            </a:r>
          </a:p>
          <a:p>
            <a:pPr marL="342900" lvl="2" indent="-342900"/>
            <a:r>
              <a:rPr lang="cs-CZ" sz="3200" dirty="0"/>
              <a:t>Přičitatelnost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zaměstnanec na pokyn či pro nedostatek kontroly, ostatní kdykoliv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PO se zbaví, pokud vynaložila veškeré úsilí, které po ní lze spravedlivě požadovat</a:t>
            </a:r>
          </a:p>
          <a:p>
            <a:pPr marL="742950" lvl="2" indent="-342900">
              <a:spcBef>
                <a:spcPts val="0"/>
              </a:spcBef>
            </a:pPr>
            <a:endParaRPr lang="cs-CZ" sz="2800" dirty="0"/>
          </a:p>
          <a:p>
            <a:pPr marL="742950" lvl="2" indent="-342900">
              <a:spcBef>
                <a:spcPts val="0"/>
              </a:spcBef>
            </a:pPr>
            <a:endParaRPr lang="cs-CZ" sz="2800" dirty="0"/>
          </a:p>
          <a:p>
            <a:pPr marL="742950" lvl="2" indent="-342900">
              <a:spcBef>
                <a:spcPts val="0"/>
              </a:spcBef>
            </a:pPr>
            <a:endParaRPr lang="cs-CZ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/>
              <a:t>Základy systému trestního práva</a:t>
            </a:r>
          </a:p>
          <a:p>
            <a:pPr>
              <a:spcBef>
                <a:spcPts val="0"/>
              </a:spcBef>
            </a:pPr>
            <a:r>
              <a:rPr lang="cs-CZ" dirty="0"/>
              <a:t>Základy trestního práva hmotného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základní prameny trestního práva hmotného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základní zásady trestního práva hmotného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základy trestní odpovědnosti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základy trestních sankcí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základní přehled zvláštní části </a:t>
            </a:r>
            <a:r>
              <a:rPr lang="cs-CZ" sz="2800" dirty="0" err="1"/>
              <a:t>TZk</a:t>
            </a:r>
            <a:endParaRPr lang="cs-CZ" sz="2800" dirty="0"/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Základy trestního práva procesního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základní prameny trestního práva procesního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základní zásady trestního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subjekty trestního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stadia trestního řízení</a:t>
            </a:r>
          </a:p>
          <a:p>
            <a:pPr lvl="1"/>
            <a:endParaRPr lang="cs-CZ" sz="3600" i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právo procesní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Upravuje trestní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/>
              <a:t>realizuje se díky němu trestní právo hmotné</a:t>
            </a:r>
          </a:p>
          <a:p>
            <a:pPr marL="742950" lvl="2" indent="-342900">
              <a:spcBef>
                <a:spcPts val="0"/>
              </a:spcBef>
              <a:buNone/>
            </a:pPr>
            <a:endParaRPr lang="cs-CZ" dirty="0"/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Trestní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/>
              <a:t>zákonem stanovený postup orgánů činných v trestním řízení při odhalování, objasňování a prokazování trestné činnosti, vyvozování trestní odpovědnosti a ukládání a výkonu trestních sankcí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/>
              <a:t>veřejnoprávní řízení, zahajované </a:t>
            </a:r>
            <a:r>
              <a:rPr lang="cs-CZ" i="1" dirty="0"/>
              <a:t>ex offo </a:t>
            </a:r>
            <a:r>
              <a:rPr lang="cs-CZ" dirty="0"/>
              <a:t>orgány činnými v trestním řízení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prameny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Zák. č. 141/1961 Sb., o trestním řízení soudním (trestní řád), ve znění pozdějších předpisů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Zák. č. 218/2003 Sb., o soudnictví ve věcech mládeže, ve znění pozdějších předpisů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Zák. č. 418/2011 Sb., o trestní odpovědnosti PO a řízení proti nim, ve znění pozdějších předpisů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Zák. č. 104/2013 Sb., o mezinárodní justiční spolupráci ve věcech trestních, ve znění pozdějších předpisů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trestního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zákonného procesu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přiměřenosti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rychlosti a hospodárnosti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zajištění práva na obhajobu a presumpce neviny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zajištění práv poškozeného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oficiality, legality a obžalovací 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vyhledávací, materiální pravdy, volného hodnocení důkazů 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bezprostřednosti, ústnosti, veřejnosti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spolupráce se zájmovými sdruženími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trestního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Orgány činné v trestním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/>
              <a:t>soud, státní zástupce, policejní orgán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Obviněný 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/>
              <a:t>ten, proti komu se řízení vede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/>
              <a:t>podezřelý, obviněný (od zahájení </a:t>
            </a:r>
            <a:r>
              <a:rPr lang="cs-CZ" dirty="0" err="1"/>
              <a:t>tr</a:t>
            </a:r>
            <a:r>
              <a:rPr lang="cs-CZ" dirty="0"/>
              <a:t>. stíhání), obžalovaný (od nařízení hl. líčení), odsouzený (od </a:t>
            </a:r>
            <a:r>
              <a:rPr lang="cs-CZ" dirty="0" err="1"/>
              <a:t>pr</a:t>
            </a:r>
            <a:r>
              <a:rPr lang="cs-CZ" dirty="0"/>
              <a:t>. moci rozsudku)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Poškozený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/>
              <a:t>ten, jemuž byla trestným činem způsobena škoda, nemajetková újma či na jehož úkor se pachatel bezdůvodně obohatil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Zúčastněná osoba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/>
              <a:t>ten, jehož věc má být zabrána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Další subjekty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/>
              <a:t>tlumočník, znalec, obhájce, svědek atd.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endParaRPr lang="cs-CZ" sz="32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Stadia trestního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Přípravné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/>
              <a:t>odhalování indicií trestného činu, prověřování, zda došlo k jeho spáchání, zahájení trestního stíhání proti podezřelému, shromáždění důkazů, podání obžaloby či jiného rozhodnutí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Předběžné projednání obžaloby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/>
              <a:t>odstranění vad obžaloby, fakultativní stadium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Nalézací řízení před soudem prvého stupně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/>
              <a:t>dokazování, rozhodnutí o vině a trestu, příp. nároku poškozeného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Opravná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/>
              <a:t>řádná a mimořádná, odstranění vad rozhodnutí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Vykonávací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/>
              <a:t>výkon uloženého trestu, jeho zahlazení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endParaRPr lang="cs-CZ" sz="32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Důkazy, dokazování a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Důkazem vše, co může přispět k objasnění věci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/>
              <a:t>svědectví, listinné důkazy, věcné důkazy, </a:t>
            </a:r>
            <a:r>
              <a:rPr lang="cs-CZ" dirty="0" err="1"/>
              <a:t>rekognice</a:t>
            </a:r>
            <a:r>
              <a:rPr lang="cs-CZ" dirty="0"/>
              <a:t> atd.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Dokazování – proces, při němž rekonstruuje orgán činný v trestním řízení minulý skutkový děj, který je relevantní pro jeho rozhodnutí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Rozhodnutí 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/>
              <a:t>zpravidla na základě provedeného dokazování, zakládá, ruší či mění práva a povinnosti procesních subjektů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/>
              <a:t>meritorní (o vině a trestu), procesní (o vzetí obviněného do vazby atd.) 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/>
              <a:t>rozsudek (pouze soud), usnesení, trestní příkaz, rozhodnutí svého druhu</a:t>
            </a:r>
          </a:p>
          <a:p>
            <a:pPr marL="742950" lvl="2" indent="-342900">
              <a:spcBef>
                <a:spcPts val="0"/>
              </a:spcBef>
            </a:pPr>
            <a:endParaRPr lang="cs-CZ" dirty="0"/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endParaRPr lang="cs-CZ" sz="3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Otázky?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endParaRPr lang="cs-CZ" sz="3200" dirty="0"/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/>
              <a:t>Děkuji </a:t>
            </a:r>
            <a:r>
              <a:rPr lang="cs-CZ" sz="3200"/>
              <a:t>za pozornost</a:t>
            </a:r>
            <a:endParaRPr lang="cs-CZ" sz="3200" dirty="0"/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endParaRPr lang="cs-CZ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systému trestního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Trestní právo hmotné </a:t>
            </a:r>
          </a:p>
          <a:p>
            <a:pPr marL="742950" lvl="2" indent="-342900"/>
            <a:r>
              <a:rPr lang="cs-CZ" sz="2800" dirty="0"/>
              <a:t>stanovuje podmínky trestní odpovědnosti a trestní sankce </a:t>
            </a:r>
          </a:p>
          <a:p>
            <a:r>
              <a:rPr lang="cs-CZ" dirty="0"/>
              <a:t>Trestní právo procesní</a:t>
            </a:r>
          </a:p>
          <a:p>
            <a:pPr marL="742950" lvl="2" indent="-342900"/>
            <a:r>
              <a:rPr lang="cs-CZ" sz="2800" dirty="0"/>
              <a:t>upravuje trestní řízení</a:t>
            </a:r>
          </a:p>
          <a:p>
            <a:pPr marL="342900" lvl="2" indent="-342900"/>
            <a:r>
              <a:rPr lang="cs-CZ" sz="3200" dirty="0"/>
              <a:t>Základní funkce trestního práva</a:t>
            </a:r>
          </a:p>
          <a:p>
            <a:pPr marL="742950" lvl="2" indent="-342900"/>
            <a:r>
              <a:rPr lang="cs-CZ" sz="2800" dirty="0"/>
              <a:t>ochranná</a:t>
            </a:r>
          </a:p>
          <a:p>
            <a:pPr marL="742950" lvl="2" indent="-342900"/>
            <a:r>
              <a:rPr lang="cs-CZ" sz="2800" dirty="0"/>
              <a:t>regulativní</a:t>
            </a:r>
          </a:p>
          <a:p>
            <a:pPr marL="742950" lvl="2" indent="-342900"/>
            <a:r>
              <a:rPr lang="cs-CZ" sz="2800" dirty="0"/>
              <a:t>preventivní</a:t>
            </a:r>
          </a:p>
          <a:p>
            <a:pPr marL="742950" lvl="2" indent="-342900"/>
            <a:r>
              <a:rPr lang="cs-CZ" sz="2800" dirty="0"/>
              <a:t>represivní</a:t>
            </a:r>
          </a:p>
          <a:p>
            <a:pPr marL="742950" lvl="2" indent="-342900"/>
            <a:endParaRPr lang="cs-CZ" sz="2800" dirty="0"/>
          </a:p>
          <a:p>
            <a:pPr lvl="1"/>
            <a:endParaRPr lang="cs-CZ" sz="3600" i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prameny trestního práva hmotného – trestní zákony (</a:t>
            </a:r>
            <a:r>
              <a:rPr lang="cs-CZ" dirty="0" err="1"/>
              <a:t>t.t</a:t>
            </a:r>
            <a:r>
              <a:rPr lang="cs-CZ" dirty="0"/>
              <a:t>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/>
              <a:t>zák. č. 40/2009 Sb., trestní zákoník, ve znění pozdějších předpisů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hlavní pramen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působnost časová, místní, osobní, věcná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zásada aktivní a pasivní personality, teritoriality, registrace, subsidiární universality a ochrany</a:t>
            </a:r>
          </a:p>
          <a:p>
            <a:pPr>
              <a:spcBef>
                <a:spcPts val="0"/>
              </a:spcBef>
            </a:pPr>
            <a:r>
              <a:rPr lang="cs-CZ" dirty="0"/>
              <a:t>zák. č. 218/2003 Sb., o soudnictví ve věcech mládeže, ve znění pozdějších předpisů</a:t>
            </a:r>
          </a:p>
          <a:p>
            <a:pPr>
              <a:spcBef>
                <a:spcPts val="0"/>
              </a:spcBef>
            </a:pPr>
            <a:r>
              <a:rPr lang="cs-CZ" dirty="0"/>
              <a:t>zák. č. 418/2011, o trestní odpovědnosti právnických osob a řízení proti nim, ve znění pozdějších předpisů</a:t>
            </a:r>
          </a:p>
          <a:p>
            <a:pPr marL="742950" lvl="2" indent="-342900"/>
            <a:endParaRPr lang="cs-CZ" sz="2800" dirty="0"/>
          </a:p>
          <a:p>
            <a:pPr lvl="1"/>
            <a:endParaRPr lang="cs-CZ" sz="3600" i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základní zásady trestního práva hmotného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/>
              <a:t>demokratismu</a:t>
            </a:r>
          </a:p>
          <a:p>
            <a:pPr>
              <a:spcBef>
                <a:spcPts val="0"/>
              </a:spcBef>
            </a:pPr>
            <a:r>
              <a:rPr lang="cs-CZ" dirty="0"/>
              <a:t>humanismu</a:t>
            </a:r>
          </a:p>
          <a:p>
            <a:pPr>
              <a:spcBef>
                <a:spcPts val="0"/>
              </a:spcBef>
            </a:pPr>
            <a:r>
              <a:rPr lang="cs-CZ" dirty="0"/>
              <a:t>vyrovnanosti zájmů celku a zájmů jednotlivce</a:t>
            </a:r>
          </a:p>
          <a:p>
            <a:pPr>
              <a:spcBef>
                <a:spcPts val="0"/>
              </a:spcBef>
            </a:pPr>
            <a:r>
              <a:rPr lang="cs-CZ" dirty="0"/>
              <a:t>zákonnosti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žádný trestný čin bez zákona, žádný trest bez zákona</a:t>
            </a:r>
          </a:p>
          <a:p>
            <a:pPr>
              <a:spcBef>
                <a:spcPts val="0"/>
              </a:spcBef>
            </a:pPr>
            <a:r>
              <a:rPr lang="cs-CZ" dirty="0"/>
              <a:t>přiměřenosti</a:t>
            </a:r>
          </a:p>
          <a:p>
            <a:pPr>
              <a:spcBef>
                <a:spcPts val="0"/>
              </a:spcBef>
            </a:pPr>
            <a:r>
              <a:rPr lang="cs-CZ" u="sng" dirty="0"/>
              <a:t>subsidiarity trestní represe</a:t>
            </a:r>
          </a:p>
          <a:p>
            <a:pPr>
              <a:spcBef>
                <a:spcPts val="0"/>
              </a:spcBef>
            </a:pPr>
            <a:r>
              <a:rPr lang="cs-CZ" dirty="0"/>
              <a:t>zásada odpovědnosti subjektivní a individuální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ca. zásada kolektivní odpovědnosti u PO</a:t>
            </a:r>
          </a:p>
          <a:p>
            <a:pPr marL="742950" lvl="2" indent="-342900"/>
            <a:endParaRPr lang="cs-CZ" sz="2800" dirty="0"/>
          </a:p>
          <a:p>
            <a:pPr lvl="1"/>
            <a:endParaRPr lang="cs-CZ" sz="3600" i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trestní odpovědnosti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/>
              <a:t>Základ trestní odpovědnosti = trestný čin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protiprávní čin, jehož znaky jsou uvedeny v trestním zákoně </a:t>
            </a:r>
          </a:p>
          <a:p>
            <a:pPr>
              <a:spcBef>
                <a:spcPts val="0"/>
              </a:spcBef>
            </a:pPr>
            <a:r>
              <a:rPr lang="cs-CZ" dirty="0"/>
              <a:t>Trestný čin ca. skutková podstata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skutkové podstaty základní, privilegované, kvalifikované</a:t>
            </a:r>
          </a:p>
          <a:p>
            <a:pPr>
              <a:spcBef>
                <a:spcPts val="0"/>
              </a:spcBef>
            </a:pPr>
            <a:r>
              <a:rPr lang="cs-CZ" dirty="0"/>
              <a:t>Struktura skutkové podstaty: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subjekt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subjektivní stránka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objekt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>
                <a:latin typeface="+mj-lt"/>
                <a:ea typeface="+mj-ea"/>
                <a:cs typeface="+mj-cs"/>
              </a:rPr>
              <a:t>objektivní stránka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skutkové podstaty - subjekt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/>
              <a:t>Subjektem je pachatel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 osoba, která naplnila všechny znaky skutkové podstaty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také účastník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také pachatel pokusu či přípravy </a:t>
            </a:r>
          </a:p>
          <a:p>
            <a:pPr>
              <a:spcBef>
                <a:spcPts val="0"/>
              </a:spcBef>
            </a:pPr>
            <a:r>
              <a:rPr lang="cs-CZ" dirty="0"/>
              <a:t>Obligatorní znaky subjektu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věk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>
                <a:latin typeface="+mj-lt"/>
                <a:ea typeface="+mj-ea"/>
                <a:cs typeface="+mj-cs"/>
              </a:rPr>
              <a:t>příčetnost v době spáchání činu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>
                <a:latin typeface="+mj-lt"/>
                <a:ea typeface="+mj-ea"/>
                <a:cs typeface="+mj-cs"/>
              </a:rPr>
              <a:t>požadovaný rozumový a mravní stupeň vývoje u mladistvých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>
                <a:latin typeface="+mj-lt"/>
                <a:ea typeface="+mj-ea"/>
                <a:cs typeface="+mj-cs"/>
              </a:rPr>
              <a:t>u právnických osob specifická úprava 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skutkové podstaty – subjektivní stránka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/>
              <a:t>Zavinění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vnitřní psychický vztah pachatele ke svému činu a jeho následku </a:t>
            </a:r>
          </a:p>
          <a:p>
            <a:pPr>
              <a:spcBef>
                <a:spcPts val="0"/>
              </a:spcBef>
            </a:pPr>
            <a:r>
              <a:rPr lang="cs-CZ" dirty="0"/>
              <a:t>Úmysl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přímý  - pachatel věděl a chtěl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nepřímý – pachatel věděl a byl smířen</a:t>
            </a:r>
            <a:r>
              <a:rPr lang="cs-CZ" dirty="0"/>
              <a:t>  </a:t>
            </a:r>
          </a:p>
          <a:p>
            <a:pPr>
              <a:spcBef>
                <a:spcPts val="0"/>
              </a:spcBef>
            </a:pPr>
            <a:r>
              <a:rPr lang="cs-CZ" dirty="0"/>
              <a:t>Nedbalost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>
                <a:latin typeface="+mj-lt"/>
                <a:ea typeface="+mj-ea"/>
                <a:cs typeface="+mj-cs"/>
              </a:rPr>
              <a:t>vědomá – pachatel věděl, ale bez přiměřených důvodů spoléhal, že k následku nedojde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>
                <a:latin typeface="+mj-lt"/>
                <a:ea typeface="+mj-ea"/>
                <a:cs typeface="+mj-cs"/>
              </a:rPr>
              <a:t>nevědomá – pachatel nevěděl, ačkoliv vědět měl a mohl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skutkové podstaty – objektivní stránka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/>
              <a:t>Obligatorními znaky: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jednání, následek a příčinný vztah mezi nimi</a:t>
            </a:r>
          </a:p>
          <a:p>
            <a:pPr>
              <a:spcBef>
                <a:spcPts val="0"/>
              </a:spcBef>
            </a:pPr>
            <a:r>
              <a:rPr lang="cs-CZ" dirty="0"/>
              <a:t>Jednání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vždy projev vůle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err="1"/>
              <a:t>komisivní</a:t>
            </a:r>
            <a:r>
              <a:rPr lang="cs-CZ" sz="2800" dirty="0"/>
              <a:t> ca. omisivní</a:t>
            </a:r>
            <a:endParaRPr lang="cs-CZ" dirty="0"/>
          </a:p>
          <a:p>
            <a:pPr>
              <a:spcBef>
                <a:spcPts val="0"/>
              </a:spcBef>
            </a:pPr>
            <a:r>
              <a:rPr lang="cs-CZ" dirty="0"/>
              <a:t>Následek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/>
              <a:t>porucha či ohrožení chráněného zájmu</a:t>
            </a:r>
          </a:p>
          <a:p>
            <a:pPr>
              <a:spcBef>
                <a:spcPts val="0"/>
              </a:spcBef>
            </a:pPr>
            <a:r>
              <a:rPr lang="cs-CZ" dirty="0"/>
              <a:t>Příčinný vztah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>
                <a:latin typeface="+mj-lt"/>
                <a:ea typeface="+mj-ea"/>
                <a:cs typeface="+mj-cs"/>
              </a:rPr>
              <a:t>jednání bylo hlavní příčinou následku</a:t>
            </a:r>
          </a:p>
          <a:p>
            <a:pPr marL="742950" lvl="2" indent="-342900">
              <a:spcBef>
                <a:spcPts val="0"/>
              </a:spcBef>
            </a:pPr>
            <a:endParaRPr lang="cs-CZ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1444</Words>
  <Application>Microsoft Office PowerPoint</Application>
  <PresentationFormat>Předvádění na obrazovce (4:3)</PresentationFormat>
  <Paragraphs>227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Arial</vt:lpstr>
      <vt:lpstr>Calibri</vt:lpstr>
      <vt:lpstr>Motiv sady Office</vt:lpstr>
      <vt:lpstr>Základy práva pro neprávníky Základy trestního práva  podzim 2017 J. Provazník </vt:lpstr>
      <vt:lpstr>Osnova přednášky</vt:lpstr>
      <vt:lpstr>Základy systému trestního práva</vt:lpstr>
      <vt:lpstr>Základní prameny trestního práva hmotného – trestní zákony (t.t.)</vt:lpstr>
      <vt:lpstr>Vybrané základní zásady trestního práva hmotného</vt:lpstr>
      <vt:lpstr>Základy trestní odpovědnosti</vt:lpstr>
      <vt:lpstr>Struktura skutkové podstaty - subjekt</vt:lpstr>
      <vt:lpstr>Struktura skutkové podstaty – subjektivní stránka</vt:lpstr>
      <vt:lpstr>Struktura skutkové podstaty – objektivní stránka</vt:lpstr>
      <vt:lpstr>Struktura skutkové podstaty – objekt</vt:lpstr>
      <vt:lpstr>Vývojová stadia trestného činu</vt:lpstr>
      <vt:lpstr>Účastenství</vt:lpstr>
      <vt:lpstr>Okolnosti vylučující protiprávnost a způsobující zánik trestnosti</vt:lpstr>
      <vt:lpstr>Trestní sankce</vt:lpstr>
      <vt:lpstr>Tresty</vt:lpstr>
      <vt:lpstr>Ochranná opatření</vt:lpstr>
      <vt:lpstr>Základní přehled zvláštní části TZk</vt:lpstr>
      <vt:lpstr>Systematika zvláštní části TZk</vt:lpstr>
      <vt:lpstr>Základy trestní odpovědnosti PO</vt:lpstr>
      <vt:lpstr>Trestní právo procesní</vt:lpstr>
      <vt:lpstr>Základní prameny</vt:lpstr>
      <vt:lpstr>Základní zásady trestního řízení</vt:lpstr>
      <vt:lpstr>Subjekty trestního řízení</vt:lpstr>
      <vt:lpstr>Stadia trestního řízení</vt:lpstr>
      <vt:lpstr>Důkazy, dokazování a rozhodnutí</vt:lpstr>
      <vt:lpstr>Konec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uživatel</dc:creator>
  <cp:lastModifiedBy>Jan Provazník</cp:lastModifiedBy>
  <cp:revision>157</cp:revision>
  <dcterms:created xsi:type="dcterms:W3CDTF">2013-11-12T20:29:31Z</dcterms:created>
  <dcterms:modified xsi:type="dcterms:W3CDTF">2017-12-11T08:40:54Z</dcterms:modified>
</cp:coreProperties>
</file>