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3"/>
  </p:notesMasterIdLst>
  <p:sldIdLst>
    <p:sldId id="256" r:id="rId2"/>
    <p:sldId id="300" r:id="rId3"/>
    <p:sldId id="301" r:id="rId4"/>
    <p:sldId id="302" r:id="rId5"/>
    <p:sldId id="334" r:id="rId6"/>
    <p:sldId id="303" r:id="rId7"/>
    <p:sldId id="304" r:id="rId8"/>
    <p:sldId id="305" r:id="rId9"/>
    <p:sldId id="324" r:id="rId10"/>
    <p:sldId id="325" r:id="rId11"/>
    <p:sldId id="307" r:id="rId12"/>
    <p:sldId id="339" r:id="rId13"/>
    <p:sldId id="340" r:id="rId14"/>
    <p:sldId id="341" r:id="rId15"/>
    <p:sldId id="342" r:id="rId16"/>
    <p:sldId id="343" r:id="rId17"/>
    <p:sldId id="344" r:id="rId18"/>
    <p:sldId id="345" r:id="rId19"/>
    <p:sldId id="348" r:id="rId20"/>
    <p:sldId id="349" r:id="rId21"/>
    <p:sldId id="356" r:id="rId22"/>
    <p:sldId id="357" r:id="rId23"/>
    <p:sldId id="352" r:id="rId24"/>
    <p:sldId id="353" r:id="rId25"/>
    <p:sldId id="354" r:id="rId26"/>
    <p:sldId id="355" r:id="rId27"/>
    <p:sldId id="290" r:id="rId28"/>
    <p:sldId id="358" r:id="rId29"/>
    <p:sldId id="336" r:id="rId30"/>
    <p:sldId id="337" r:id="rId31"/>
    <p:sldId id="338"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5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F72288-7015-4B17-AD8A-BBB54C19E54B}" type="datetimeFigureOut">
              <a:rPr lang="cs-CZ" smtClean="0"/>
              <a:pPr/>
              <a:t>24.11.2017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DCFDBC-A32F-443D-B1D3-07F3EEEB5469}"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319213" y="877888"/>
            <a:ext cx="4219575" cy="3165475"/>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1061076" y="4350404"/>
            <a:ext cx="4741368" cy="3512958"/>
          </a:xfrm>
        </p:spPr>
        <p:txBody>
          <a:bodyPr/>
          <a:lstStyle/>
          <a:p>
            <a:endParaRPr lang="cs-CZ" sz="2100" dirty="0">
              <a:solidFill>
                <a:srgbClr val="000000"/>
              </a:solidFill>
              <a:latin typeface="Thorndale" pitchFamily="18"/>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noResize="1"/>
          </p:cNvSpPr>
          <p:nvPr>
            <p:ph type="sldImg"/>
          </p:nvPr>
        </p:nvSpPr>
        <p:spPr>
          <a:xfrm>
            <a:off x="1319213" y="877888"/>
            <a:ext cx="4219575" cy="3165475"/>
          </a:xfrm>
          <a:solidFill>
            <a:schemeClr val="accent1"/>
          </a:solidFill>
          <a:ln w="25400">
            <a:solidFill>
              <a:schemeClr val="accent1">
                <a:shade val="50000"/>
              </a:schemeClr>
            </a:solidFill>
            <a:prstDash val="solid"/>
          </a:ln>
        </p:spPr>
      </p:sp>
      <p:sp>
        <p:nvSpPr>
          <p:cNvPr id="3" name="Zástupný symbol pro poznámky 2"/>
          <p:cNvSpPr txBox="1">
            <a:spLocks noGrp="1"/>
          </p:cNvSpPr>
          <p:nvPr>
            <p:ph type="body" sz="quarter" idx="1"/>
          </p:nvPr>
        </p:nvSpPr>
        <p:spPr>
          <a:xfrm>
            <a:off x="1061076" y="4350404"/>
            <a:ext cx="4741368" cy="3512958"/>
          </a:xfrm>
        </p:spPr>
        <p:txBody>
          <a:bodyPr/>
          <a:lstStyle/>
          <a:p>
            <a:endParaRPr lang="cs-CZ" sz="2100" dirty="0">
              <a:solidFill>
                <a:srgbClr val="000000"/>
              </a:solidFill>
              <a:latin typeface="Thorndale" pitchFamily="18"/>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7FCDA0D1-2CCF-476B-ADF9-889D076F7C92}" type="datetimeFigureOut">
              <a:rPr lang="cs-CZ" smtClean="0"/>
              <a:pPr/>
              <a:t>24.11.2017</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E72D0C8E-122D-439C-BBA0-209C7AA3ED80}"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FCDA0D1-2CCF-476B-ADF9-889D076F7C92}" type="datetimeFigureOut">
              <a:rPr lang="cs-CZ" smtClean="0"/>
              <a:pPr/>
              <a:t>24.11.2017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2D0C8E-122D-439C-BBA0-209C7AA3ED8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FCDA0D1-2CCF-476B-ADF9-889D076F7C92}" type="datetimeFigureOut">
              <a:rPr lang="cs-CZ" smtClean="0"/>
              <a:pPr/>
              <a:t>24.11.2017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72D0C8E-122D-439C-BBA0-209C7AA3ED8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7FCDA0D1-2CCF-476B-ADF9-889D076F7C92}" type="datetimeFigureOut">
              <a:rPr lang="cs-CZ" smtClean="0"/>
              <a:pPr/>
              <a:t>24.11.2017</a:t>
            </a:fld>
            <a:endParaRPr lang="cs-CZ"/>
          </a:p>
        </p:txBody>
      </p:sp>
      <p:sp>
        <p:nvSpPr>
          <p:cNvPr id="9" name="Zástupný symbol pro číslo snímku 8"/>
          <p:cNvSpPr>
            <a:spLocks noGrp="1"/>
          </p:cNvSpPr>
          <p:nvPr>
            <p:ph type="sldNum" sz="quarter" idx="15"/>
          </p:nvPr>
        </p:nvSpPr>
        <p:spPr/>
        <p:txBody>
          <a:bodyPr rtlCol="0"/>
          <a:lstStyle/>
          <a:p>
            <a:fld id="{E72D0C8E-122D-439C-BBA0-209C7AA3ED80}"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7FCDA0D1-2CCF-476B-ADF9-889D076F7C92}" type="datetimeFigureOut">
              <a:rPr lang="cs-CZ" smtClean="0"/>
              <a:pPr/>
              <a:t>24.11.2017</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E72D0C8E-122D-439C-BBA0-209C7AA3ED80}"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7FCDA0D1-2CCF-476B-ADF9-889D076F7C92}" type="datetimeFigureOut">
              <a:rPr lang="cs-CZ" smtClean="0"/>
              <a:pPr/>
              <a:t>24.11.2017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72D0C8E-122D-439C-BBA0-209C7AA3ED80}"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7FCDA0D1-2CCF-476B-ADF9-889D076F7C92}" type="datetimeFigureOut">
              <a:rPr lang="cs-CZ" smtClean="0"/>
              <a:pPr/>
              <a:t>24.11.2017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72D0C8E-122D-439C-BBA0-209C7AA3ED80}"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7FCDA0D1-2CCF-476B-ADF9-889D076F7C92}" type="datetimeFigureOut">
              <a:rPr lang="cs-CZ" smtClean="0"/>
              <a:pPr/>
              <a:t>24.11.2017</a:t>
            </a:fld>
            <a:endParaRPr lang="cs-CZ"/>
          </a:p>
        </p:txBody>
      </p:sp>
      <p:sp>
        <p:nvSpPr>
          <p:cNvPr id="7" name="Zástupný symbol pro číslo snímku 6"/>
          <p:cNvSpPr>
            <a:spLocks noGrp="1"/>
          </p:cNvSpPr>
          <p:nvPr>
            <p:ph type="sldNum" sz="quarter" idx="11"/>
          </p:nvPr>
        </p:nvSpPr>
        <p:spPr/>
        <p:txBody>
          <a:bodyPr rtlCol="0"/>
          <a:lstStyle/>
          <a:p>
            <a:fld id="{E72D0C8E-122D-439C-BBA0-209C7AA3ED80}"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FCDA0D1-2CCF-476B-ADF9-889D076F7C92}" type="datetimeFigureOut">
              <a:rPr lang="cs-CZ" smtClean="0"/>
              <a:pPr/>
              <a:t>24.11.2017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72D0C8E-122D-439C-BBA0-209C7AA3ED8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7FCDA0D1-2CCF-476B-ADF9-889D076F7C92}" type="datetimeFigureOut">
              <a:rPr lang="cs-CZ" smtClean="0"/>
              <a:pPr/>
              <a:t>24.11.2017</a:t>
            </a:fld>
            <a:endParaRPr lang="cs-CZ"/>
          </a:p>
        </p:txBody>
      </p:sp>
      <p:sp>
        <p:nvSpPr>
          <p:cNvPr id="22" name="Zástupný symbol pro číslo snímku 21"/>
          <p:cNvSpPr>
            <a:spLocks noGrp="1"/>
          </p:cNvSpPr>
          <p:nvPr>
            <p:ph type="sldNum" sz="quarter" idx="15"/>
          </p:nvPr>
        </p:nvSpPr>
        <p:spPr/>
        <p:txBody>
          <a:bodyPr rtlCol="0"/>
          <a:lstStyle/>
          <a:p>
            <a:fld id="{E72D0C8E-122D-439C-BBA0-209C7AA3ED80}"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7FCDA0D1-2CCF-476B-ADF9-889D076F7C92}" type="datetimeFigureOut">
              <a:rPr lang="cs-CZ" smtClean="0"/>
              <a:pPr/>
              <a:t>24.11.2017</a:t>
            </a:fld>
            <a:endParaRPr lang="cs-CZ"/>
          </a:p>
        </p:txBody>
      </p:sp>
      <p:sp>
        <p:nvSpPr>
          <p:cNvPr id="18" name="Zástupný symbol pro číslo snímku 17"/>
          <p:cNvSpPr>
            <a:spLocks noGrp="1"/>
          </p:cNvSpPr>
          <p:nvPr>
            <p:ph type="sldNum" sz="quarter" idx="11"/>
          </p:nvPr>
        </p:nvSpPr>
        <p:spPr/>
        <p:txBody>
          <a:bodyPr rtlCol="0"/>
          <a:lstStyle/>
          <a:p>
            <a:fld id="{E72D0C8E-122D-439C-BBA0-209C7AA3ED80}"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FCDA0D1-2CCF-476B-ADF9-889D076F7C92}" type="datetimeFigureOut">
              <a:rPr lang="cs-CZ" smtClean="0"/>
              <a:pPr/>
              <a:t>24.11.2017</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72D0C8E-122D-439C-BBA0-209C7AA3ED8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476673"/>
            <a:ext cx="7772400" cy="1800199"/>
          </a:xfrm>
        </p:spPr>
        <p:txBody>
          <a:bodyPr>
            <a:normAutofit/>
          </a:bodyPr>
          <a:lstStyle/>
          <a:p>
            <a:r>
              <a:rPr lang="cs-CZ" dirty="0" smtClean="0"/>
              <a:t>Přednáška č. 2 </a:t>
            </a:r>
            <a:br>
              <a:rPr lang="cs-CZ" dirty="0" smtClean="0"/>
            </a:br>
            <a:r>
              <a:rPr lang="cs-CZ" dirty="0" smtClean="0"/>
              <a:t>Základy akademického psaní </a:t>
            </a:r>
            <a:endParaRPr lang="cs-CZ" dirty="0"/>
          </a:p>
        </p:txBody>
      </p:sp>
      <p:sp>
        <p:nvSpPr>
          <p:cNvPr id="3" name="Podnadpis 2"/>
          <p:cNvSpPr>
            <a:spLocks noGrp="1"/>
          </p:cNvSpPr>
          <p:nvPr>
            <p:ph type="subTitle" idx="1"/>
          </p:nvPr>
        </p:nvSpPr>
        <p:spPr>
          <a:xfrm>
            <a:off x="251520" y="2132856"/>
            <a:ext cx="8568952" cy="4464496"/>
          </a:xfrm>
        </p:spPr>
        <p:txBody>
          <a:bodyPr>
            <a:noAutofit/>
          </a:bodyPr>
          <a:lstStyle/>
          <a:p>
            <a:pPr marL="514350" indent="-514350"/>
            <a:r>
              <a:rPr lang="cs-CZ" sz="4000" b="1" dirty="0" smtClean="0">
                <a:solidFill>
                  <a:schemeClr val="tx1"/>
                </a:solidFill>
              </a:rPr>
              <a:t>a) Styl a techniky psaní odborného  textu </a:t>
            </a:r>
          </a:p>
          <a:p>
            <a:pPr marL="514350" indent="-514350"/>
            <a:r>
              <a:rPr lang="cs-CZ" sz="4000" dirty="0" smtClean="0">
                <a:solidFill>
                  <a:schemeClr val="tx1"/>
                </a:solidFill>
              </a:rPr>
              <a:t>b)Jak správně citovat? </a:t>
            </a:r>
          </a:p>
          <a:p>
            <a:pPr marL="514350" indent="-514350">
              <a:buAutoNum type="alphaLcParenR"/>
            </a:pPr>
            <a:endParaRPr lang="cs-CZ" sz="4000" b="1" dirty="0" smtClean="0">
              <a:solidFill>
                <a:schemeClr val="tx1"/>
              </a:solidFill>
            </a:endParaRPr>
          </a:p>
          <a:p>
            <a:pPr marL="514350" indent="-514350"/>
            <a:r>
              <a:rPr lang="cs-CZ" sz="4000" dirty="0" smtClean="0">
                <a:solidFill>
                  <a:schemeClr val="tx1"/>
                </a:solidFill>
              </a:rPr>
              <a:t>c) </a:t>
            </a:r>
            <a:r>
              <a:rPr lang="cs-CZ" sz="4000" b="1" dirty="0" smtClean="0">
                <a:solidFill>
                  <a:schemeClr val="tx1"/>
                </a:solidFill>
              </a:rPr>
              <a:t>Struktura právního případu</a:t>
            </a:r>
            <a:endParaRPr lang="cs-CZ" sz="40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Nadpis 1"/>
          <p:cNvSpPr>
            <a:spLocks noGrp="1"/>
          </p:cNvSpPr>
          <p:nvPr>
            <p:ph type="title"/>
          </p:nvPr>
        </p:nvSpPr>
        <p:spPr>
          <a:xfrm>
            <a:off x="457200" y="274638"/>
            <a:ext cx="7467600" cy="1642194"/>
          </a:xfrm>
        </p:spPr>
        <p:txBody>
          <a:bodyPr>
            <a:normAutofit fontScale="90000"/>
          </a:bodyPr>
          <a:lstStyle/>
          <a:p>
            <a:pPr>
              <a:defRPr/>
            </a:pPr>
            <a:r>
              <a:rPr lang="cs-CZ" sz="2000" b="1" dirty="0" smtClean="0">
                <a:solidFill>
                  <a:srgbClr val="FF0000"/>
                </a:solidFill>
              </a:rPr>
              <a:t/>
            </a:r>
            <a:br>
              <a:rPr lang="cs-CZ" sz="2000" b="1" dirty="0" smtClean="0">
                <a:solidFill>
                  <a:srgbClr val="FF0000"/>
                </a:solidFill>
              </a:rPr>
            </a:br>
            <a:r>
              <a:rPr lang="cs-CZ" sz="2000" b="1" dirty="0" smtClean="0">
                <a:solidFill>
                  <a:srgbClr val="FF0000"/>
                </a:solidFill>
              </a:rPr>
              <a:t/>
            </a:r>
            <a:br>
              <a:rPr lang="cs-CZ" sz="2000" b="1" dirty="0" smtClean="0">
                <a:solidFill>
                  <a:srgbClr val="FF0000"/>
                </a:solidFill>
              </a:rPr>
            </a:br>
            <a:r>
              <a:rPr lang="cs-CZ" sz="2000" b="1" dirty="0" smtClean="0">
                <a:solidFill>
                  <a:srgbClr val="FF0000"/>
                </a:solidFill>
              </a:rPr>
              <a:t/>
            </a:r>
            <a:br>
              <a:rPr lang="cs-CZ" sz="2000" b="1" dirty="0" smtClean="0">
                <a:solidFill>
                  <a:srgbClr val="FF0000"/>
                </a:solidFill>
              </a:rPr>
            </a:br>
            <a:r>
              <a:rPr lang="cs-CZ" sz="2000" b="1" dirty="0" smtClean="0">
                <a:solidFill>
                  <a:srgbClr val="FF0000"/>
                </a:solidFill>
              </a:rPr>
              <a:t/>
            </a:r>
            <a:br>
              <a:rPr lang="cs-CZ" sz="2000" b="1" dirty="0" smtClean="0">
                <a:solidFill>
                  <a:srgbClr val="FF0000"/>
                </a:solidFill>
              </a:rPr>
            </a:br>
            <a:r>
              <a:rPr lang="cs-CZ" sz="2200" b="1" dirty="0" smtClean="0">
                <a:solidFill>
                  <a:srgbClr val="FF0000"/>
                </a:solidFill>
              </a:rPr>
              <a:t>Řešení:   první krok je nutné najít  vztah podmíněnosti, co závisí od čeho…  </a:t>
            </a:r>
            <a:br>
              <a:rPr lang="cs-CZ" sz="2200" b="1" dirty="0" smtClean="0">
                <a:solidFill>
                  <a:srgbClr val="FF0000"/>
                </a:solidFill>
              </a:rPr>
            </a:br>
            <a:r>
              <a:rPr lang="cs-CZ" sz="2200" b="1" dirty="0" smtClean="0">
                <a:solidFill>
                  <a:srgbClr val="FF0000"/>
                </a:solidFill>
              </a:rPr>
              <a:t>druhý krok:    vybrat informace, které  charakterizují  podmínky resp. důvody takového vztahu   a vysvětlit jej  samostatně </a:t>
            </a:r>
            <a:br>
              <a:rPr lang="cs-CZ" sz="2200" b="1" dirty="0" smtClean="0">
                <a:solidFill>
                  <a:srgbClr val="FF0000"/>
                </a:solidFill>
              </a:rPr>
            </a:br>
            <a:r>
              <a:rPr lang="cs-CZ" sz="2200" b="1" dirty="0" smtClean="0"/>
              <a:t> </a:t>
            </a:r>
            <a:endParaRPr lang="cs-CZ" sz="2200" dirty="0" smtClean="0"/>
          </a:p>
        </p:txBody>
      </p:sp>
      <p:sp>
        <p:nvSpPr>
          <p:cNvPr id="3" name="Zástupný symbol pro obsah 2"/>
          <p:cNvSpPr>
            <a:spLocks noGrp="1"/>
          </p:cNvSpPr>
          <p:nvPr>
            <p:ph sz="quarter" idx="1"/>
          </p:nvPr>
        </p:nvSpPr>
        <p:spPr>
          <a:ln>
            <a:solidFill>
              <a:schemeClr val="bg1"/>
            </a:solidFill>
          </a:ln>
        </p:spPr>
        <p:txBody>
          <a:bodyPr rtlCol="0">
            <a:normAutofit fontScale="25000" lnSpcReduction="20000"/>
          </a:bodyPr>
          <a:lstStyle/>
          <a:p>
            <a:pPr eaLnBrk="1" fontAlgn="auto" hangingPunct="1">
              <a:spcAft>
                <a:spcPts val="0"/>
              </a:spcAft>
              <a:buFont typeface="Arial" pitchFamily="34" charset="0"/>
              <a:buNone/>
              <a:defRPr/>
            </a:pPr>
            <a:r>
              <a:rPr lang="cs-CZ" sz="7400" dirty="0" smtClean="0"/>
              <a:t> </a:t>
            </a:r>
            <a:endParaRPr lang="cs-CZ" sz="7400" dirty="0"/>
          </a:p>
          <a:p>
            <a:pPr eaLnBrk="1" fontAlgn="auto" hangingPunct="1">
              <a:spcAft>
                <a:spcPts val="0"/>
              </a:spcAft>
              <a:buFont typeface="Arial" pitchFamily="34" charset="0"/>
              <a:buNone/>
              <a:defRPr/>
            </a:pPr>
            <a:r>
              <a:rPr lang="cs-CZ" sz="9600" b="1" i="1" dirty="0" smtClean="0"/>
              <a:t>    „</a:t>
            </a:r>
            <a:r>
              <a:rPr lang="cs-CZ" sz="9600" b="1" i="1" dirty="0"/>
              <a:t>Jsou - li  předmětem řízení subjektivní práva majetková (jak tomu bylo v posuzované věci),  jimiž mohou účastníci (jejich nositelé) podle jejich povahy i podle příslušných zákonných předpisů volně nakládat a o nichž se rozhoduje ve sporném řízení, ve kterém účastníci mohou uzavřít </a:t>
            </a:r>
            <a:r>
              <a:rPr lang="cs-CZ" sz="11200" dirty="0">
                <a:solidFill>
                  <a:srgbClr val="FF0000"/>
                </a:solidFill>
              </a:rPr>
              <a:t>smír, nemůže </a:t>
            </a:r>
            <a:r>
              <a:rPr lang="cs-CZ" sz="9600" b="1" i="1" dirty="0"/>
              <a:t>mít  na tuto jejich možnost vliv okolnost, že řízení je zahájeno na základě žaloby o určení existence právního vztahu, jelikož   rozhodující     pro zákonem vymezenou možnost uzavření soudního smíru jsou pouze podmínky jeho přípustnosti.“</a:t>
            </a:r>
            <a:br>
              <a:rPr lang="cs-CZ" sz="9600" b="1" i="1" dirty="0"/>
            </a:br>
            <a:endParaRPr lang="cs-CZ" sz="9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Nadpis 1"/>
          <p:cNvSpPr>
            <a:spLocks noGrp="1"/>
          </p:cNvSpPr>
          <p:nvPr>
            <p:ph type="title"/>
          </p:nvPr>
        </p:nvSpPr>
        <p:spPr>
          <a:xfrm>
            <a:off x="323850" y="260350"/>
            <a:ext cx="8229600" cy="1143000"/>
          </a:xfrm>
        </p:spPr>
        <p:txBody>
          <a:bodyPr/>
          <a:lstStyle/>
          <a:p>
            <a:pPr eaLnBrk="1" hangingPunct="1"/>
            <a:r>
              <a:rPr lang="cs-CZ" sz="2800" smtClean="0"/>
              <a:t> </a:t>
            </a:r>
          </a:p>
        </p:txBody>
      </p:sp>
      <p:sp>
        <p:nvSpPr>
          <p:cNvPr id="3" name="Zástupný symbol pro obsah 2"/>
          <p:cNvSpPr>
            <a:spLocks noGrp="1"/>
          </p:cNvSpPr>
          <p:nvPr>
            <p:ph sz="quarter" idx="1"/>
          </p:nvPr>
        </p:nvSpPr>
        <p:spPr>
          <a:xfrm>
            <a:off x="395536" y="404664"/>
            <a:ext cx="8229600" cy="5721350"/>
          </a:xfrm>
          <a:noFill/>
          <a:ln>
            <a:solidFill>
              <a:schemeClr val="bg1"/>
            </a:solidFill>
          </a:ln>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buFont typeface="Arial" pitchFamily="34" charset="0"/>
              <a:buChar char="•"/>
              <a:defRPr/>
            </a:pPr>
            <a:r>
              <a:rPr lang="cs-CZ" b="1" dirty="0" smtClean="0">
                <a:solidFill>
                  <a:srgbClr val="FF0000"/>
                </a:solidFill>
              </a:rPr>
              <a:t>Příklad krácení:  </a:t>
            </a:r>
          </a:p>
          <a:p>
            <a:pPr eaLnBrk="1" fontAlgn="auto" hangingPunct="1">
              <a:spcAft>
                <a:spcPts val="0"/>
              </a:spcAft>
              <a:buFont typeface="Arial" pitchFamily="34" charset="0"/>
              <a:buChar char="•"/>
              <a:defRPr/>
            </a:pPr>
            <a:r>
              <a:rPr lang="cs-CZ" b="1" dirty="0" smtClean="0">
                <a:solidFill>
                  <a:srgbClr val="FF0000"/>
                </a:solidFill>
              </a:rPr>
              <a:t>V</a:t>
            </a:r>
            <a:r>
              <a:rPr lang="cs-CZ" b="1" dirty="0">
                <a:solidFill>
                  <a:srgbClr val="FF0000"/>
                </a:solidFill>
              </a:rPr>
              <a:t> posuzované věci byly  předmětem řízení subjektivní práva majetková.  </a:t>
            </a:r>
            <a:r>
              <a:rPr lang="cs-CZ" b="1" dirty="0"/>
              <a:t>Podle povahy těchto práv i podle příslušných zákonných předpisů  mohou nimi  účastníci jako jejich nositelé volně nakládat.  </a:t>
            </a:r>
            <a:r>
              <a:rPr lang="cs-CZ" b="1" dirty="0">
                <a:solidFill>
                  <a:srgbClr val="FF0000"/>
                </a:solidFill>
              </a:rPr>
              <a:t>Pokud se o nich rozhoduje ve sporném řízení, ve kterém účastníci mohou uzavřít smír, nemůže mít </a:t>
            </a:r>
            <a:r>
              <a:rPr lang="cs-CZ" b="1" dirty="0" smtClean="0">
                <a:solidFill>
                  <a:srgbClr val="FF0000"/>
                </a:solidFill>
              </a:rPr>
              <a:t>vliv na </a:t>
            </a:r>
            <a:r>
              <a:rPr lang="cs-CZ" b="1" dirty="0">
                <a:solidFill>
                  <a:srgbClr val="FF0000"/>
                </a:solidFill>
              </a:rPr>
              <a:t>tuto jejich </a:t>
            </a:r>
            <a:r>
              <a:rPr lang="cs-CZ" b="1" dirty="0" smtClean="0">
                <a:solidFill>
                  <a:srgbClr val="FF0000"/>
                </a:solidFill>
              </a:rPr>
              <a:t>možnost,    </a:t>
            </a:r>
            <a:r>
              <a:rPr lang="cs-CZ" b="1" dirty="0">
                <a:solidFill>
                  <a:srgbClr val="FF0000"/>
                </a:solidFill>
              </a:rPr>
              <a:t>okolnost, že řízení je zahájeno na základě žaloby o určení existence právního vztahu.</a:t>
            </a:r>
            <a:r>
              <a:rPr lang="cs-CZ" b="1" dirty="0"/>
              <a:t> </a:t>
            </a:r>
            <a:r>
              <a:rPr lang="cs-CZ" b="1" dirty="0" smtClean="0"/>
              <a:t> A to proto, že  </a:t>
            </a:r>
            <a:r>
              <a:rPr lang="cs-CZ" b="1" dirty="0"/>
              <a:t>rozhodující pro zákonem vymezenou možnost uzavření smíru jsou pouze podmínky jeho přípustnosti.  </a:t>
            </a:r>
            <a:endParaRPr lang="cs-CZ" dirty="0"/>
          </a:p>
          <a:p>
            <a:pPr eaLnBrk="1" fontAlgn="auto" hangingPunct="1">
              <a:spcAft>
                <a:spcPts val="0"/>
              </a:spcAft>
              <a:buFont typeface="Arial" pitchFamily="34" charset="0"/>
              <a:buChar char="•"/>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395536" y="333375"/>
            <a:ext cx="8245227" cy="935385"/>
          </a:xfrm>
        </p:spPr>
        <p:txBody>
          <a:bodyPr>
            <a:norm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cs-CZ" b="1" dirty="0" smtClean="0"/>
              <a:t>   B)  Práce s textem: Citování  </a:t>
            </a:r>
            <a:endParaRPr lang="cs-CZ" b="1" dirty="0"/>
          </a:p>
        </p:txBody>
      </p:sp>
      <p:sp>
        <p:nvSpPr>
          <p:cNvPr id="3" name="Zástupný symbol pro text 2"/>
          <p:cNvSpPr txBox="1">
            <a:spLocks noGrp="1"/>
          </p:cNvSpPr>
          <p:nvPr>
            <p:ph type="body" idx="4294967295"/>
          </p:nvPr>
        </p:nvSpPr>
        <p:spPr>
          <a:xfrm>
            <a:off x="323850" y="1844675"/>
            <a:ext cx="7848550" cy="4414838"/>
          </a:xfrm>
        </p:spPr>
        <p:txBody>
          <a:bodyPr>
            <a:normAutofit lnSpcReduction="10000"/>
          </a:bodyPr>
          <a:lstStyle>
            <a:defPPr marL="432000" marR="0" lvl="0" indent="-324000" algn="l">
              <a:spcBef>
                <a:spcPts val="0"/>
              </a:spcBef>
              <a:spcAft>
                <a:spcPts val="0"/>
              </a:spcAft>
              <a:buClr>
                <a:srgbClr val="E6E6E6"/>
              </a:buClr>
              <a:buSzPct val="45000"/>
              <a:buFont typeface="StarSymbol"/>
              <a:buNone/>
              <a:defRPr lang="cs-CZ" sz="2400" b="0" i="0" u="none" strike="noStrike">
                <a:ln>
                  <a:noFill/>
                </a:ln>
                <a:solidFill>
                  <a:srgbClr val="E6E6E6"/>
                </a:solidFill>
                <a:latin typeface="Thorndale" pitchFamily="18"/>
                <a:ea typeface="Lucida Sans Unicode" pitchFamily="2"/>
                <a:cs typeface="Tahoma" pitchFamily="2"/>
              </a:defRPr>
            </a:defPPr>
            <a:lvl1pPr marL="432000" marR="0" lvl="0" indent="-324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1pPr>
            <a:lvl2pPr marL="864000" marR="0" lvl="1" indent="-288000" algn="l">
              <a:spcBef>
                <a:spcPts val="0"/>
              </a:spcBef>
              <a:spcAft>
                <a:spcPts val="0"/>
              </a:spcAft>
              <a:buClr>
                <a:srgbClr val="E6E6E6"/>
              </a:buClr>
              <a:buSzPct val="75000"/>
              <a:buFont typeface="StarSymbol"/>
              <a:buChar char="–"/>
              <a:defRPr lang="cs-CZ" sz="2800" b="0" i="0" u="none" strike="noStrike">
                <a:ln>
                  <a:noFill/>
                </a:ln>
                <a:solidFill>
                  <a:srgbClr val="E6E6E6"/>
                </a:solidFill>
                <a:latin typeface="Thorndale" pitchFamily="18"/>
                <a:ea typeface="Lucida Sans Unicode" pitchFamily="2"/>
                <a:cs typeface="Tahoma" pitchFamily="2"/>
              </a:defRPr>
            </a:lvl2pPr>
            <a:lvl3pPr marL="1296000" marR="0" lvl="2" indent="-216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3pPr>
            <a:lvl4pPr marL="1728000" marR="0" lvl="3" indent="-216000" algn="l">
              <a:spcBef>
                <a:spcPts val="0"/>
              </a:spcBef>
              <a:spcAft>
                <a:spcPts val="0"/>
              </a:spcAft>
              <a:buClr>
                <a:srgbClr val="E6E6E6"/>
              </a:buClr>
              <a:buSzPct val="7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4pPr>
            <a:lvl5pPr marL="2160000" marR="0" lvl="4"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5pPr>
            <a:lvl6pPr marL="2592000" marR="0" lvl="5"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6pPr>
            <a:lvl7pPr marL="3024000" marR="0" lvl="6"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7pPr>
            <a:lvl8pPr marL="3456000" marR="0" lvl="7"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8pPr>
            <a:lvl9pPr marL="3887999" marR="0" lvl="8"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9pPr>
          </a:lstStyle>
          <a:p>
            <a:pPr lvl="0" algn="just"/>
            <a:r>
              <a:rPr lang="cs-CZ" dirty="0" smtClean="0">
                <a:solidFill>
                  <a:schemeClr val="tx1"/>
                </a:solidFill>
              </a:rPr>
              <a:t>Při psaní  odborného textu vycházíme z  odborné literatury. </a:t>
            </a:r>
          </a:p>
          <a:p>
            <a:pPr lvl="0" algn="just"/>
            <a:endParaRPr lang="cs-CZ" dirty="0" smtClean="0">
              <a:solidFill>
                <a:schemeClr val="tx1"/>
              </a:solidFill>
            </a:endParaRPr>
          </a:p>
          <a:p>
            <a:pPr lvl="0" algn="just"/>
            <a:r>
              <a:rPr lang="cs-CZ" dirty="0" smtClean="0">
                <a:solidFill>
                  <a:schemeClr val="tx1"/>
                </a:solidFill>
              </a:rPr>
              <a:t>Problémem je  zpracování cizího  odborného textu tak,  abyste se vyhnuli  plagiování. </a:t>
            </a:r>
          </a:p>
          <a:p>
            <a:pPr lvl="0" algn="just"/>
            <a:endParaRPr lang="cs-CZ" dirty="0" smtClean="0">
              <a:solidFill>
                <a:schemeClr val="tx1"/>
              </a:solidFill>
            </a:endParaRPr>
          </a:p>
          <a:p>
            <a:pPr lvl="0" algn="just"/>
            <a:r>
              <a:rPr lang="cs-CZ" dirty="0" smtClean="0">
                <a:solidFill>
                  <a:schemeClr val="tx1"/>
                </a:solidFill>
              </a:rPr>
              <a:t>Jedinou cestou je správně  citovat a odkazovat se na text. </a:t>
            </a:r>
          </a:p>
          <a:p>
            <a:pPr lvl="0" algn="just"/>
            <a:r>
              <a:rPr lang="cs-CZ" dirty="0" smtClean="0">
                <a:solidFill>
                  <a:schemeClr val="tx1"/>
                </a:solidFill>
              </a:rPr>
              <a:t>Nejčastější způsoby zpracování  textu: </a:t>
            </a:r>
          </a:p>
          <a:p>
            <a:pPr lvl="0" algn="just"/>
            <a:r>
              <a:rPr lang="cs-CZ" dirty="0" smtClean="0">
                <a:solidFill>
                  <a:schemeClr val="tx1"/>
                </a:solidFill>
              </a:rPr>
              <a:t>Kompilace, </a:t>
            </a:r>
          </a:p>
          <a:p>
            <a:pPr lvl="0" algn="just"/>
            <a:r>
              <a:rPr lang="cs-CZ" dirty="0" smtClean="0">
                <a:solidFill>
                  <a:schemeClr val="tx1"/>
                </a:solidFill>
              </a:rPr>
              <a:t>Parafráze </a:t>
            </a:r>
          </a:p>
          <a:p>
            <a:pPr lvl="0" algn="just"/>
            <a:r>
              <a:rPr lang="cs-CZ" dirty="0" smtClean="0">
                <a:solidFill>
                  <a:schemeClr val="tx1"/>
                </a:solidFill>
              </a:rPr>
              <a:t>Všeobecně známá fakta. </a:t>
            </a:r>
          </a:p>
          <a:p>
            <a:pPr lvl="0" algn="just"/>
            <a:r>
              <a:rPr lang="cs-CZ" b="1" dirty="0" smtClean="0">
                <a:solidFill>
                  <a:srgbClr val="FF0000"/>
                </a:solidFill>
              </a:rPr>
              <a:t>Odkazy se neuvádějí při  zpracování všeobecně známých faktů jako jsou data událostí,  obecných poznatků, že něco existuje atd...   </a:t>
            </a:r>
          </a:p>
          <a:p>
            <a:pPr lvl="0" algn="just"/>
            <a:endParaRPr lang="cs-CZ" dirty="0" smtClean="0">
              <a:solidFill>
                <a:schemeClr val="tx1"/>
              </a:solidFill>
            </a:endParaRPr>
          </a:p>
          <a:p>
            <a:pPr lvl="0" algn="just"/>
            <a:endParaRPr lang="cs-CZ" dirty="0" smtClean="0">
              <a:solidFill>
                <a:schemeClr val="tx1"/>
              </a:solidFill>
            </a:endParaRPr>
          </a:p>
          <a:p>
            <a:pPr lvl="0" algn="just"/>
            <a:endParaRPr lang="cs-CZ" dirty="0">
              <a:solidFill>
                <a:schemeClr val="tx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noGrp="1"/>
          </p:cNvSpPr>
          <p:nvPr>
            <p:ph type="title" idx="4294967295"/>
          </p:nvPr>
        </p:nvSpPr>
        <p:spPr>
          <a:xfrm>
            <a:off x="467544" y="307082"/>
            <a:ext cx="8362130" cy="1077218"/>
          </a:xfrm>
        </p:spPr>
        <p:txBody>
          <a:bodyPr wrap="square">
            <a:spAutoFit/>
          </a:bodyPr>
          <a:lstStyle>
            <a:defPPr lvl="0">
              <a:buClr>
                <a:srgbClr val="000000"/>
              </a:buClr>
              <a:buSzPct val="45000"/>
              <a:buFont typeface="StarSymbol"/>
              <a:buNone/>
            </a:defPPr>
            <a:lvl1pPr lvl="0">
              <a:buClr>
                <a:srgbClr val="000000"/>
              </a:buClr>
              <a:buSzPct val="45000"/>
              <a:buFont typeface="StarSymbol"/>
              <a:buChar char=""/>
            </a:lvl1pPr>
            <a:lvl2pPr lvl="1">
              <a:buClr>
                <a:srgbClr val="000000"/>
              </a:buClr>
              <a:buSzPct val="45000"/>
              <a:buFont typeface="StarSymbol"/>
              <a:buChar char=""/>
            </a:lvl2pPr>
            <a:lvl3pPr lvl="2">
              <a:buClr>
                <a:srgbClr val="000000"/>
              </a:buClr>
              <a:buSzPct val="45000"/>
              <a:buFont typeface="StarSymbol"/>
              <a:buChar char=""/>
            </a:lvl3pPr>
            <a:lvl4pPr lvl="3">
              <a:buClr>
                <a:srgbClr val="000000"/>
              </a:buClr>
              <a:buSzPct val="45000"/>
              <a:buFont typeface="StarSymbol"/>
              <a:buChar char=""/>
            </a:lvl4pPr>
            <a:lvl5pPr lvl="4">
              <a:buClr>
                <a:srgbClr val="000000"/>
              </a:buClr>
              <a:buSzPct val="45000"/>
              <a:buFont typeface="StarSymbol"/>
              <a:buChar char=""/>
            </a:lvl5pPr>
            <a:lvl6pPr lvl="5">
              <a:buClr>
                <a:srgbClr val="000000"/>
              </a:buClr>
              <a:buSzPct val="45000"/>
              <a:buFont typeface="StarSymbol"/>
              <a:buChar char=""/>
            </a:lvl6pPr>
            <a:lvl7pPr lvl="6">
              <a:buClr>
                <a:srgbClr val="000000"/>
              </a:buClr>
              <a:buSzPct val="45000"/>
              <a:buFont typeface="StarSymbol"/>
              <a:buChar char=""/>
            </a:lvl7pPr>
            <a:lvl8pPr lvl="7">
              <a:buClr>
                <a:srgbClr val="000000"/>
              </a:buClr>
              <a:buSzPct val="45000"/>
              <a:buFont typeface="StarSymbol"/>
              <a:buChar char=""/>
            </a:lvl8pPr>
            <a:lvl9pPr lvl="8">
              <a:buClr>
                <a:srgbClr val="000000"/>
              </a:buClr>
              <a:buSzPct val="45000"/>
              <a:buFont typeface="StarSymbol"/>
              <a:buChar char=""/>
            </a:lvl9pPr>
          </a:lstStyle>
          <a:p>
            <a:pPr lvl="0">
              <a:buNone/>
            </a:pPr>
            <a:r>
              <a:rPr lang="cs-CZ" sz="3200" dirty="0" smtClean="0"/>
              <a:t>Kompilace, parafráze, všeobecně známá fakta </a:t>
            </a:r>
            <a:endParaRPr lang="cs-CZ" sz="3200" dirty="0"/>
          </a:p>
        </p:txBody>
      </p:sp>
      <p:sp>
        <p:nvSpPr>
          <p:cNvPr id="3" name="Zástupný symbol pro text 2"/>
          <p:cNvSpPr txBox="1">
            <a:spLocks noGrp="1"/>
          </p:cNvSpPr>
          <p:nvPr>
            <p:ph type="body" idx="4294967295"/>
          </p:nvPr>
        </p:nvSpPr>
        <p:spPr>
          <a:xfrm>
            <a:off x="395536" y="1703705"/>
            <a:ext cx="8136904" cy="4893647"/>
          </a:xfrm>
        </p:spPr>
        <p:txBody>
          <a:bodyPr wrap="square">
            <a:spAutoFit/>
          </a:bodyPr>
          <a:lstStyle>
            <a:defPPr marL="432000" marR="0" lvl="0" indent="-324000" algn="l">
              <a:spcBef>
                <a:spcPts val="0"/>
              </a:spcBef>
              <a:spcAft>
                <a:spcPts val="0"/>
              </a:spcAft>
              <a:buClr>
                <a:srgbClr val="E6E6E6"/>
              </a:buClr>
              <a:buSzPct val="45000"/>
              <a:buFont typeface="StarSymbol"/>
              <a:buNone/>
              <a:defRPr lang="cs-CZ" sz="2400" b="0" i="0" u="none" strike="noStrike">
                <a:ln>
                  <a:noFill/>
                </a:ln>
                <a:solidFill>
                  <a:srgbClr val="E6E6E6"/>
                </a:solidFill>
                <a:latin typeface="Thorndale" pitchFamily="18"/>
                <a:ea typeface="Lucida Sans Unicode" pitchFamily="2"/>
                <a:cs typeface="Tahoma" pitchFamily="2"/>
              </a:defRPr>
            </a:defPPr>
            <a:lvl1pPr marL="432000" marR="0" lvl="0" indent="-324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1pPr>
            <a:lvl2pPr marL="864000" marR="0" lvl="1" indent="-288000" algn="l">
              <a:spcBef>
                <a:spcPts val="0"/>
              </a:spcBef>
              <a:spcAft>
                <a:spcPts val="0"/>
              </a:spcAft>
              <a:buClr>
                <a:srgbClr val="E6E6E6"/>
              </a:buClr>
              <a:buSzPct val="75000"/>
              <a:buFont typeface="StarSymbol"/>
              <a:buChar char="–"/>
              <a:defRPr lang="cs-CZ" sz="2800" b="0" i="0" u="none" strike="noStrike">
                <a:ln>
                  <a:noFill/>
                </a:ln>
                <a:solidFill>
                  <a:srgbClr val="E6E6E6"/>
                </a:solidFill>
                <a:latin typeface="Thorndale" pitchFamily="18"/>
                <a:ea typeface="Lucida Sans Unicode" pitchFamily="2"/>
                <a:cs typeface="Tahoma" pitchFamily="2"/>
              </a:defRPr>
            </a:lvl2pPr>
            <a:lvl3pPr marL="1296000" marR="0" lvl="2" indent="-216000" algn="l">
              <a:spcBef>
                <a:spcPts val="0"/>
              </a:spcBef>
              <a:spcAft>
                <a:spcPts val="0"/>
              </a:spcAft>
              <a:buClr>
                <a:srgbClr val="E6E6E6"/>
              </a:buClr>
              <a:buSzPct val="45000"/>
              <a:buFont typeface="StarSymbol"/>
              <a:buChar char="●"/>
              <a:defRPr lang="cs-CZ" sz="2400" b="0" i="0" u="none" strike="noStrike">
                <a:ln>
                  <a:noFill/>
                </a:ln>
                <a:solidFill>
                  <a:srgbClr val="E6E6E6"/>
                </a:solidFill>
                <a:latin typeface="Thorndale" pitchFamily="18"/>
                <a:ea typeface="Lucida Sans Unicode" pitchFamily="2"/>
                <a:cs typeface="Tahoma" pitchFamily="2"/>
              </a:defRPr>
            </a:lvl3pPr>
            <a:lvl4pPr marL="1728000" marR="0" lvl="3" indent="-216000" algn="l">
              <a:spcBef>
                <a:spcPts val="0"/>
              </a:spcBef>
              <a:spcAft>
                <a:spcPts val="0"/>
              </a:spcAft>
              <a:buClr>
                <a:srgbClr val="E6E6E6"/>
              </a:buClr>
              <a:buSzPct val="7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4pPr>
            <a:lvl5pPr marL="2160000" marR="0" lvl="4"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5pPr>
            <a:lvl6pPr marL="2592000" marR="0" lvl="5"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6pPr>
            <a:lvl7pPr marL="3024000" marR="0" lvl="6"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7pPr>
            <a:lvl8pPr marL="3456000" marR="0" lvl="7"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8pPr>
            <a:lvl9pPr marL="3887999" marR="0" lvl="8" indent="-216000" algn="l">
              <a:spcBef>
                <a:spcPts val="0"/>
              </a:spcBef>
              <a:spcAft>
                <a:spcPts val="0"/>
              </a:spcAft>
              <a:buClr>
                <a:srgbClr val="E6E6E6"/>
              </a:buClr>
              <a:buSzPct val="45000"/>
              <a:buFont typeface="StarSymbol"/>
              <a:buChar char="●"/>
              <a:defRPr lang="cs-CZ" sz="2000" b="0" i="0" u="none" strike="noStrike">
                <a:ln>
                  <a:noFill/>
                </a:ln>
                <a:solidFill>
                  <a:srgbClr val="E6E6E6"/>
                </a:solidFill>
                <a:latin typeface="Thorndale" pitchFamily="18"/>
                <a:ea typeface="Lucida Sans Unicode" pitchFamily="2"/>
                <a:cs typeface="Tahoma" pitchFamily="2"/>
              </a:defRPr>
            </a:lvl9pPr>
          </a:lstStyle>
          <a:p>
            <a:pPr marL="0" indent="0" algn="just"/>
            <a:r>
              <a:rPr lang="cs-CZ" u="sng" dirty="0" smtClean="0">
                <a:solidFill>
                  <a:srgbClr val="FF0000"/>
                </a:solidFill>
              </a:rPr>
              <a:t>Kompilace  </a:t>
            </a:r>
            <a:r>
              <a:rPr lang="cs-CZ" i="1" dirty="0">
                <a:solidFill>
                  <a:schemeClr val="tx1"/>
                </a:solidFill>
              </a:rPr>
              <a:t>(Kompilace představuje soubor již známých faktů a myšlenek jiných </a:t>
            </a:r>
            <a:r>
              <a:rPr lang="cs-CZ" i="1" dirty="0" smtClean="0">
                <a:solidFill>
                  <a:schemeClr val="tx1"/>
                </a:solidFill>
              </a:rPr>
              <a:t>autorů; jde o práci informativní, kde chybí  nějaký  původní názor, řešení  problému. </a:t>
            </a:r>
            <a:r>
              <a:rPr lang="cs-CZ" i="1" dirty="0">
                <a:solidFill>
                  <a:schemeClr val="tx1"/>
                </a:solidFill>
              </a:rPr>
              <a:t>Její přínos spočívá v tom, že předkládá čtenáři ucelený obraz určité problematiky. Zdroje použité při jejím zpracování je třeba řádně citovat.)</a:t>
            </a:r>
          </a:p>
          <a:p>
            <a:pPr marL="0" indent="0" algn="just"/>
            <a:r>
              <a:rPr lang="cs-CZ" dirty="0" smtClean="0">
                <a:solidFill>
                  <a:schemeClr val="tx1"/>
                </a:solidFill>
              </a:rPr>
              <a:t> </a:t>
            </a:r>
            <a:r>
              <a:rPr lang="cs-CZ" u="sng" dirty="0" smtClean="0">
                <a:solidFill>
                  <a:srgbClr val="FF0000"/>
                </a:solidFill>
              </a:rPr>
              <a:t>Parafrázi </a:t>
            </a:r>
            <a:r>
              <a:rPr lang="cs-CZ" i="1" dirty="0">
                <a:solidFill>
                  <a:schemeClr val="tx1"/>
                </a:solidFill>
              </a:rPr>
              <a:t>(Parafrázi v akademické oblasti lze nejjednodušeji vymezit jako převyprávění textu vlastními slovy. I parafrázovaný text je třeba doplnit o odkaz na jeho zdroj.)</a:t>
            </a:r>
          </a:p>
          <a:p>
            <a:pPr marL="0" indent="0" algn="just"/>
            <a:r>
              <a:rPr lang="cs-CZ" u="sng" dirty="0">
                <a:solidFill>
                  <a:srgbClr val="FF0000"/>
                </a:solidFill>
              </a:rPr>
              <a:t>V</a:t>
            </a:r>
            <a:r>
              <a:rPr lang="cs-CZ" u="sng" dirty="0" smtClean="0">
                <a:solidFill>
                  <a:srgbClr val="FF0000"/>
                </a:solidFill>
              </a:rPr>
              <a:t>šeobecně </a:t>
            </a:r>
            <a:r>
              <a:rPr lang="cs-CZ" u="sng" dirty="0">
                <a:solidFill>
                  <a:srgbClr val="FF0000"/>
                </a:solidFill>
              </a:rPr>
              <a:t>známá fakta </a:t>
            </a:r>
            <a:r>
              <a:rPr lang="cs-CZ" i="1" dirty="0">
                <a:solidFill>
                  <a:schemeClr val="tx1"/>
                </a:solidFill>
              </a:rPr>
              <a:t>(Jedná se o obecně známe informace – v právu například dělení právních norem na kogentní a dispozitivní. V mnoha případech je však obtížné určit, zda se jedná o tento druh informací, proto je vždy vhodnější citovat více než méně.).</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7467600" cy="796950"/>
          </a:xfrm>
        </p:spPr>
        <p:txBody>
          <a:bodyPr>
            <a:normAutofit fontScale="90000"/>
          </a:bodyPr>
          <a:lstStyle/>
          <a:p>
            <a:r>
              <a:rPr lang="cs-CZ" b="1" dirty="0" smtClean="0"/>
              <a:t/>
            </a:r>
            <a:br>
              <a:rPr lang="cs-CZ" b="1" dirty="0" smtClean="0"/>
            </a:br>
            <a:r>
              <a:rPr lang="cs-CZ" b="1" dirty="0" smtClean="0"/>
              <a:t/>
            </a:r>
            <a:br>
              <a:rPr lang="cs-CZ" b="1" dirty="0" smtClean="0"/>
            </a:br>
            <a:r>
              <a:rPr lang="cs-CZ" b="1" dirty="0" smtClean="0"/>
              <a:t/>
            </a:r>
            <a:br>
              <a:rPr lang="cs-CZ" b="1" dirty="0" smtClean="0"/>
            </a:br>
            <a:r>
              <a:rPr lang="cs-CZ" b="1" dirty="0" smtClean="0"/>
              <a:t>Jak správně parafrázovat? </a:t>
            </a:r>
            <a:br>
              <a:rPr lang="cs-CZ" b="1" dirty="0" smtClean="0"/>
            </a:br>
            <a:r>
              <a:rPr lang="cs-CZ" b="1" dirty="0" smtClean="0"/>
              <a:t> </a:t>
            </a:r>
            <a:r>
              <a:rPr lang="cs-CZ" dirty="0" smtClean="0"/>
              <a:t/>
            </a:r>
            <a:br>
              <a:rPr lang="cs-CZ" dirty="0" smtClean="0"/>
            </a:br>
            <a:r>
              <a:rPr lang="cs-CZ" dirty="0" smtClean="0"/>
              <a:t>Původní text zní:   </a:t>
            </a:r>
            <a:endParaRPr lang="cs-CZ" dirty="0"/>
          </a:p>
        </p:txBody>
      </p:sp>
      <p:sp>
        <p:nvSpPr>
          <p:cNvPr id="3" name="Zástupný symbol pro obsah 2"/>
          <p:cNvSpPr>
            <a:spLocks noGrp="1"/>
          </p:cNvSpPr>
          <p:nvPr>
            <p:ph idx="1"/>
          </p:nvPr>
        </p:nvSpPr>
        <p:spPr/>
        <p:txBody>
          <a:bodyPr>
            <a:normAutofit/>
          </a:bodyPr>
          <a:lstStyle/>
          <a:p>
            <a:r>
              <a:rPr lang="cs-CZ" b="1" i="1" dirty="0" smtClean="0"/>
              <a:t>„</a:t>
            </a:r>
            <a:r>
              <a:rPr lang="cs-CZ" b="1" i="1" dirty="0"/>
              <a:t>Jedním z mnoha trendů, které se v poslední době v Evropě projevují a jejichž cílem je posílit roli a funkci vzdělávání ve </a:t>
            </a:r>
            <a:r>
              <a:rPr lang="cs-CZ" b="1" i="1" dirty="0" smtClean="0"/>
              <a:t>společnosti</a:t>
            </a:r>
            <a:r>
              <a:rPr lang="cs-CZ" b="1" i="1" dirty="0"/>
              <a:t>, je i aktivní znalost cizích jazyků. </a:t>
            </a:r>
            <a:endParaRPr lang="cs-CZ" b="1" i="1" dirty="0" smtClean="0"/>
          </a:p>
          <a:p>
            <a:r>
              <a:rPr lang="cs-CZ" b="1" i="1" dirty="0" smtClean="0"/>
              <a:t>Tento </a:t>
            </a:r>
            <a:r>
              <a:rPr lang="cs-CZ" b="1" i="1" dirty="0"/>
              <a:t>úkol, který vychází z požadavku multikulturní výchovy a týká se schopnosti každého občana Evropské unie komunikovat v oficiálním jazyku členské země a v dalších nejméně dvou jazycích EU, je považován v rámci evropské integrace za velmi důležitý."</a:t>
            </a:r>
            <a:r>
              <a:rPr lang="cs-CZ" b="1" dirty="0"/>
              <a:t> </a:t>
            </a:r>
            <a:endParaRPr lang="cs-CZ" dirty="0"/>
          </a:p>
          <a:p>
            <a:r>
              <a:rPr lang="cs-CZ" dirty="0" smtClean="0">
                <a:solidFill>
                  <a:srgbClr val="FF0000"/>
                </a:solidFill>
              </a:rPr>
              <a:t>Pokuste se jej parafrázovat!  </a:t>
            </a:r>
            <a:endParaRPr lang="cs-CZ"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smtClean="0"/>
              <a:t>Přepsaný text:</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a:buNone/>
            </a:pPr>
            <a:r>
              <a:rPr lang="cs-CZ" b="1" i="1" dirty="0" smtClean="0"/>
              <a:t>„</a:t>
            </a:r>
            <a:r>
              <a:rPr lang="cs-CZ" b="1" i="1" dirty="0"/>
              <a:t>Jednou z nových priorit v oblasti vzdělávání, které se v současnosti v Evropské unii projevují, je důraz na aktivní znalost cizích jazyků. </a:t>
            </a:r>
            <a:endParaRPr lang="cs-CZ" b="1" i="1" dirty="0" smtClean="0"/>
          </a:p>
          <a:p>
            <a:pPr>
              <a:buNone/>
            </a:pPr>
            <a:r>
              <a:rPr lang="cs-CZ" b="1" i="1" dirty="0" smtClean="0"/>
              <a:t>Tento </a:t>
            </a:r>
            <a:r>
              <a:rPr lang="cs-CZ" b="1" i="1" dirty="0"/>
              <a:t>úkol </a:t>
            </a:r>
            <a:r>
              <a:rPr lang="cs-CZ" b="1" i="1" dirty="0" smtClean="0"/>
              <a:t>se </a:t>
            </a:r>
            <a:r>
              <a:rPr lang="cs-CZ" b="1" i="1" dirty="0"/>
              <a:t>týká schopnosti každého občana EU komunikovat v úředním jazyce vlastní členské země a alespoň dvou dalších jazycích Evropské Unie. </a:t>
            </a:r>
            <a:endParaRPr lang="cs-CZ" b="1" i="1" dirty="0" smtClean="0"/>
          </a:p>
          <a:p>
            <a:pPr>
              <a:buNone/>
            </a:pPr>
            <a:r>
              <a:rPr lang="cs-CZ" b="1" i="1" dirty="0" smtClean="0"/>
              <a:t>V </a:t>
            </a:r>
            <a:r>
              <a:rPr lang="cs-CZ" b="1" i="1" dirty="0"/>
              <a:t>rámci evropské integrace je tato schopnost velice důležitá."</a:t>
            </a:r>
            <a:r>
              <a:rPr lang="cs-CZ" b="1" dirty="0"/>
              <a:t> </a:t>
            </a:r>
            <a:endParaRPr lang="cs-CZ" dirty="0"/>
          </a:p>
          <a:p>
            <a:pPr>
              <a:buNone/>
            </a:pPr>
            <a:endParaRPr lang="cs-CZ" dirty="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620688"/>
            <a:ext cx="8226028" cy="720080"/>
          </a:xfrm>
        </p:spPr>
        <p:txBody>
          <a:bodyPr>
            <a:normAutofit fontScale="90000"/>
          </a:bodyPr>
          <a:lstStyle/>
          <a:p>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r>
            <a:br>
              <a:rPr lang="cs-CZ" sz="1800" b="1" dirty="0" smtClean="0"/>
            </a:br>
            <a:r>
              <a:rPr lang="cs-CZ" sz="1800" b="1" dirty="0" smtClean="0"/>
              <a:t>              </a:t>
            </a:r>
            <a:r>
              <a:rPr lang="cs-CZ" sz="2700" b="1" dirty="0" smtClean="0"/>
              <a:t>Jak správně parafrázovat?</a:t>
            </a:r>
            <a:endParaRPr lang="cs-CZ" sz="2700" dirty="0"/>
          </a:p>
        </p:txBody>
      </p:sp>
      <p:sp>
        <p:nvSpPr>
          <p:cNvPr id="3" name="Zástupný symbol pro obsah 2"/>
          <p:cNvSpPr>
            <a:spLocks noGrp="1"/>
          </p:cNvSpPr>
          <p:nvPr>
            <p:ph idx="1"/>
          </p:nvPr>
        </p:nvSpPr>
        <p:spPr>
          <a:xfrm>
            <a:off x="457200" y="1844824"/>
            <a:ext cx="7467600" cy="4629128"/>
          </a:xfrm>
        </p:spPr>
        <p:txBody>
          <a:bodyPr>
            <a:normAutofit fontScale="85000" lnSpcReduction="10000"/>
          </a:bodyPr>
          <a:lstStyle/>
          <a:p>
            <a:r>
              <a:rPr lang="cs-CZ" sz="2400" b="1" dirty="0" smtClean="0"/>
              <a:t>Uvedený příklad není parafrází  ale jen  zkráceným textem. </a:t>
            </a:r>
          </a:p>
          <a:p>
            <a:r>
              <a:rPr lang="cs-CZ" sz="2400" b="1" dirty="0" smtClean="0"/>
              <a:t>Příklad parafráze. Nejlepší způsob je, když již hned uvedete:  </a:t>
            </a:r>
            <a:endParaRPr lang="cs-CZ" sz="2400" b="1" i="1" dirty="0" smtClean="0"/>
          </a:p>
          <a:p>
            <a:r>
              <a:rPr lang="cs-CZ" sz="2400" b="1" i="1" dirty="0" smtClean="0"/>
              <a:t>Podle evropské komise pro školství jednou ze základních politik by mělo být posílení vzdělávaní v oblasti cizích jazyků.  Tato politika by měla mít v následujících letech prioritu. Jejím cílem je aby každý občan EU získal schopnost komunikovat jak úředním jazykem své země tak měl možnost se naučit další dva jazyky unie. Vzhledem ke multikulturní povaze unie je to velmi důležitý úkol</a:t>
            </a:r>
            <a:r>
              <a:rPr lang="cs-CZ" sz="2400" b="1" i="1" dirty="0" smtClean="0">
                <a:solidFill>
                  <a:srgbClr val="FF0000"/>
                </a:solidFill>
              </a:rPr>
              <a:t>. P- zde bude  odkaz pod čarou…  </a:t>
            </a:r>
            <a:endParaRPr lang="cs-CZ" sz="2400" dirty="0" smtClean="0">
              <a:solidFill>
                <a:srgbClr val="FF0000"/>
              </a:solidFill>
            </a:endParaRPr>
          </a:p>
          <a:p>
            <a:endParaRPr lang="cs-CZ" sz="2400" b="1" dirty="0" smtClean="0"/>
          </a:p>
          <a:p>
            <a:r>
              <a:rPr lang="cs-CZ" sz="2400" b="1" dirty="0" smtClean="0"/>
              <a:t>Poznámka pod čarou např.  Viz k tomu Zpráva… </a:t>
            </a:r>
            <a:endParaRPr lang="cs-CZ" sz="2400" dirty="0" smtClean="0"/>
          </a:p>
          <a:p>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smtClean="0"/>
              <a:t>Forma citace</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pPr>
              <a:buNone/>
            </a:pPr>
            <a:r>
              <a:rPr lang="cs-CZ" b="1" i="1" dirty="0" smtClean="0"/>
              <a:t>1. Přímá citace – doslovné převzetí textu, je úplná (celá myšlenka) nebo částečná (jen část myšlenky). Provádí se formou uvozovek nebo kurzívou.</a:t>
            </a:r>
          </a:p>
          <a:p>
            <a:pPr>
              <a:buNone/>
            </a:pPr>
            <a:r>
              <a:rPr lang="cs-CZ" b="1" i="1" dirty="0" smtClean="0"/>
              <a:t>Rozsah by neměl činit více než cca 10% díla. </a:t>
            </a:r>
            <a:br>
              <a:rPr lang="cs-CZ" b="1" i="1" dirty="0" smtClean="0"/>
            </a:br>
            <a:endParaRPr lang="cs-CZ" b="1" i="1" dirty="0" smtClean="0"/>
          </a:p>
          <a:p>
            <a:pPr>
              <a:buNone/>
            </a:pPr>
            <a:r>
              <a:rPr lang="cs-CZ" b="1" i="1" dirty="0" smtClean="0">
                <a:solidFill>
                  <a:srgbClr val="FF0000"/>
                </a:solidFill>
              </a:rPr>
              <a:t> 2. Nepřímá citace - parafráze – volné vyjádření téže myšlenky jinou formulací textu při zachování jeho smyslu. Je věrná nebo jen volná. Autor musí být citován.</a:t>
            </a:r>
            <a:endParaRPr lang="cs-CZ" dirty="0" smtClean="0">
              <a:solidFill>
                <a:srgbClr val="FF0000"/>
              </a:solidFill>
            </a:endParaRPr>
          </a:p>
          <a:p>
            <a:endParaRPr lang="cs-CZ" dirty="0" smtClean="0"/>
          </a:p>
          <a:p>
            <a:pPr>
              <a:buNone/>
            </a:pPr>
            <a:r>
              <a:rPr lang="cs-CZ" dirty="0" smtClean="0"/>
              <a:t> </a:t>
            </a:r>
          </a:p>
          <a:p>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formy citace  </a:t>
            </a:r>
            <a:endParaRPr lang="cs-CZ" dirty="0"/>
          </a:p>
        </p:txBody>
      </p:sp>
      <p:sp>
        <p:nvSpPr>
          <p:cNvPr id="3" name="Zástupný symbol pro obsah 2"/>
          <p:cNvSpPr>
            <a:spLocks noGrp="1"/>
          </p:cNvSpPr>
          <p:nvPr>
            <p:ph idx="1"/>
          </p:nvPr>
        </p:nvSpPr>
        <p:spPr/>
        <p:txBody>
          <a:bodyPr>
            <a:normAutofit/>
          </a:bodyPr>
          <a:lstStyle/>
          <a:p>
            <a:r>
              <a:rPr lang="cs-CZ" b="1" i="1" dirty="0" smtClean="0">
                <a:solidFill>
                  <a:srgbClr val="FF0000"/>
                </a:solidFill>
              </a:rPr>
              <a:t>3. Zmínka o díle nebo autorovi (jak to uvádí i Kant ve svém díle… ) </a:t>
            </a:r>
            <a:endParaRPr lang="cs-CZ" dirty="0" smtClean="0">
              <a:solidFill>
                <a:srgbClr val="FF0000"/>
              </a:solidFill>
            </a:endParaRPr>
          </a:p>
          <a:p>
            <a:endParaRPr lang="cs-CZ" b="1" i="1" dirty="0" smtClean="0"/>
          </a:p>
          <a:p>
            <a:endParaRPr lang="cs-CZ" b="1" i="1" dirty="0" smtClean="0"/>
          </a:p>
          <a:p>
            <a:endParaRPr lang="cs-CZ" b="1" i="1" dirty="0" smtClean="0"/>
          </a:p>
          <a:p>
            <a:r>
              <a:rPr lang="cs-CZ" b="1" i="1" dirty="0" smtClean="0"/>
              <a:t>4. Odkaz v textu-  myšlenka v daném textu se odkazuje na názory uvedené v nějakém díle.   </a:t>
            </a:r>
            <a:r>
              <a:rPr lang="cs-CZ" b="1" i="1" dirty="0" smtClean="0">
                <a:solidFill>
                  <a:srgbClr val="FF0000"/>
                </a:solidFill>
              </a:rPr>
              <a:t>Příklad: V současné právní teorii probíhá bouřlivá diskuse o pojmu právo. …</a:t>
            </a:r>
            <a:endParaRPr lang="cs-CZ" dirty="0" smtClean="0">
              <a:solidFill>
                <a:srgbClr val="FF0000"/>
              </a:solidFill>
            </a:endParaRPr>
          </a:p>
          <a:p>
            <a:r>
              <a:rPr lang="cs-CZ" dirty="0" smtClean="0"/>
              <a:t>Viz k tomu  </a:t>
            </a:r>
            <a:r>
              <a:rPr lang="cs-CZ" b="1" dirty="0" smtClean="0"/>
              <a:t>HART, H. L. A. </a:t>
            </a:r>
            <a:r>
              <a:rPr lang="cs-CZ" b="1" i="1" dirty="0" smtClean="0"/>
              <a:t>Pojem práva</a:t>
            </a:r>
            <a:r>
              <a:rPr lang="cs-CZ" b="1" dirty="0" smtClean="0"/>
              <a:t>.  1. </a:t>
            </a:r>
            <a:r>
              <a:rPr lang="cs-CZ" b="1" dirty="0" err="1" smtClean="0"/>
              <a:t>vyd</a:t>
            </a:r>
            <a:r>
              <a:rPr lang="cs-CZ" b="1" dirty="0" smtClean="0"/>
              <a:t>. Praha: Prostor, 2004, s. 35.  </a:t>
            </a:r>
            <a:endParaRPr lang="cs-CZ" dirty="0" smtClean="0"/>
          </a:p>
          <a:p>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Rychlý test</a:t>
            </a:r>
            <a:endParaRPr lang="cs-CZ" dirty="0"/>
          </a:p>
        </p:txBody>
      </p:sp>
      <p:sp>
        <p:nvSpPr>
          <p:cNvPr id="3" name="Zástupný symbol pro obsah 2"/>
          <p:cNvSpPr>
            <a:spLocks noGrp="1"/>
          </p:cNvSpPr>
          <p:nvPr>
            <p:ph sz="quarter" idx="1"/>
          </p:nvPr>
        </p:nvSpPr>
        <p:spPr/>
        <p:txBody>
          <a:bodyPr/>
          <a:lstStyle/>
          <a:p>
            <a:r>
              <a:rPr lang="cs-CZ" dirty="0" smtClean="0"/>
              <a:t>Vysvětlete: </a:t>
            </a:r>
          </a:p>
          <a:p>
            <a:r>
              <a:rPr lang="cs-CZ" dirty="0" smtClean="0"/>
              <a:t>A)  co  je  citát?  </a:t>
            </a:r>
          </a:p>
          <a:p>
            <a:endParaRPr lang="cs-CZ" dirty="0" smtClean="0"/>
          </a:p>
          <a:p>
            <a:r>
              <a:rPr lang="cs-CZ" dirty="0" smtClean="0"/>
              <a:t>B) co je citace? </a:t>
            </a:r>
          </a:p>
          <a:p>
            <a:endParaRPr lang="cs-CZ" dirty="0" smtClean="0"/>
          </a:p>
          <a:p>
            <a:r>
              <a:rPr lang="cs-CZ" dirty="0" smtClean="0"/>
              <a:t>C) co je  odkaz? </a:t>
            </a:r>
          </a:p>
          <a:p>
            <a:endParaRPr lang="cs-CZ" dirty="0" smtClean="0"/>
          </a:p>
          <a:p>
            <a:r>
              <a:rPr lang="cs-CZ" dirty="0" smtClean="0"/>
              <a:t>D) co je bibliografická citace? </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sz="3600" b="1" u="sng" dirty="0" smtClean="0"/>
              <a:t/>
            </a:r>
            <a:br>
              <a:rPr lang="cs-CZ" sz="3600" b="1" u="sng" dirty="0" smtClean="0"/>
            </a:br>
            <a:r>
              <a:rPr lang="cs-CZ" sz="3600" b="1" dirty="0" smtClean="0"/>
              <a:t> A) Styl a techniky psaní odborného textu</a:t>
            </a:r>
            <a:endParaRPr lang="cs-CZ" sz="3600" dirty="0"/>
          </a:p>
        </p:txBody>
      </p:sp>
      <p:sp>
        <p:nvSpPr>
          <p:cNvPr id="3" name="Zástupný symbol pro obsah 2"/>
          <p:cNvSpPr>
            <a:spLocks noGrp="1"/>
          </p:cNvSpPr>
          <p:nvPr>
            <p:ph sz="quarter" idx="1"/>
          </p:nvPr>
        </p:nvSpPr>
        <p:spPr>
          <a:noFill/>
          <a:ln>
            <a:noFill/>
          </a:ln>
        </p:spPr>
        <p:style>
          <a:lnRef idx="1">
            <a:schemeClr val="accent2"/>
          </a:lnRef>
          <a:fillRef idx="2">
            <a:schemeClr val="accent2"/>
          </a:fillRef>
          <a:effectRef idx="1">
            <a:schemeClr val="accent2"/>
          </a:effectRef>
          <a:fontRef idx="minor">
            <a:schemeClr val="dk1"/>
          </a:fontRef>
        </p:style>
        <p:txBody>
          <a:bodyPr rtlCol="0">
            <a:normAutofit fontScale="85000" lnSpcReduction="20000"/>
          </a:bodyPr>
          <a:lstStyle/>
          <a:p>
            <a:pPr eaLnBrk="1" fontAlgn="auto" hangingPunct="1">
              <a:spcAft>
                <a:spcPts val="0"/>
              </a:spcAft>
              <a:buFont typeface="Arial" pitchFamily="34" charset="0"/>
              <a:buNone/>
              <a:defRPr/>
            </a:pPr>
            <a:r>
              <a:rPr lang="cs-CZ" sz="2400" dirty="0" smtClean="0"/>
              <a:t>Odborný </a:t>
            </a:r>
            <a:r>
              <a:rPr lang="cs-CZ" sz="2400" dirty="0"/>
              <a:t>text se od jiných textů  odlišuje:  </a:t>
            </a:r>
          </a:p>
          <a:p>
            <a:pPr marL="457200" indent="-457200" eaLnBrk="1" fontAlgn="auto" hangingPunct="1">
              <a:spcAft>
                <a:spcPts val="0"/>
              </a:spcAft>
              <a:buFont typeface="Arial" pitchFamily="34" charset="0"/>
              <a:buAutoNum type="alphaLcParenR"/>
              <a:defRPr/>
            </a:pPr>
            <a:r>
              <a:rPr lang="cs-CZ" sz="2400" b="1" u="sng" dirty="0" smtClean="0">
                <a:solidFill>
                  <a:srgbClr val="C00000"/>
                </a:solidFill>
              </a:rPr>
              <a:t>cílem</a:t>
            </a:r>
            <a:r>
              <a:rPr lang="cs-CZ" sz="2400" b="1" u="sng" dirty="0">
                <a:solidFill>
                  <a:srgbClr val="C00000"/>
                </a:solidFill>
              </a:rPr>
              <a:t>;</a:t>
            </a:r>
            <a:r>
              <a:rPr lang="cs-CZ" sz="2400" b="1" dirty="0"/>
              <a:t>  </a:t>
            </a:r>
            <a:r>
              <a:rPr lang="cs-CZ" sz="2400" b="1" i="1" dirty="0"/>
              <a:t>tzn. jedná se vždy o  vysvětlení nebo vyřešení  </a:t>
            </a:r>
            <a:endParaRPr lang="cs-CZ" sz="2400" b="1" i="1" dirty="0" smtClean="0"/>
          </a:p>
          <a:p>
            <a:pPr marL="457200" indent="-457200" eaLnBrk="1" fontAlgn="auto" hangingPunct="1">
              <a:spcAft>
                <a:spcPts val="0"/>
              </a:spcAft>
              <a:buFont typeface="Arial" pitchFamily="34" charset="0"/>
              <a:buNone/>
              <a:defRPr/>
            </a:pPr>
            <a:r>
              <a:rPr lang="cs-CZ" sz="2400" b="1" i="1" dirty="0" smtClean="0"/>
              <a:t>nějakého  </a:t>
            </a:r>
            <a:r>
              <a:rPr lang="cs-CZ" sz="2400" b="1" i="1" dirty="0"/>
              <a:t>odborného  (teoretického či  praktického) </a:t>
            </a:r>
            <a:r>
              <a:rPr lang="cs-CZ" sz="2400" b="1" i="1" dirty="0" smtClean="0"/>
              <a:t>problému</a:t>
            </a:r>
            <a:r>
              <a:rPr lang="cs-CZ" sz="2400" b="1" dirty="0" smtClean="0"/>
              <a:t>;  </a:t>
            </a:r>
            <a:endParaRPr lang="cs-CZ" sz="2400" dirty="0"/>
          </a:p>
          <a:p>
            <a:pPr eaLnBrk="1" fontAlgn="auto" hangingPunct="1">
              <a:spcAft>
                <a:spcPts val="0"/>
              </a:spcAft>
              <a:buFont typeface="Arial" pitchFamily="34" charset="0"/>
              <a:buNone/>
              <a:defRPr/>
            </a:pPr>
            <a:r>
              <a:rPr lang="cs-CZ" sz="2400" b="1" u="sng" dirty="0" smtClean="0">
                <a:solidFill>
                  <a:srgbClr val="C00000"/>
                </a:solidFill>
              </a:rPr>
              <a:t>b</a:t>
            </a:r>
            <a:r>
              <a:rPr lang="cs-CZ" sz="2400" b="1" u="sng" dirty="0">
                <a:solidFill>
                  <a:srgbClr val="C00000"/>
                </a:solidFill>
              </a:rPr>
              <a:t>) strukturou</a:t>
            </a:r>
            <a:r>
              <a:rPr lang="cs-CZ" sz="2400" b="1" dirty="0">
                <a:solidFill>
                  <a:srgbClr val="C00000"/>
                </a:solidFill>
              </a:rPr>
              <a:t>;</a:t>
            </a:r>
            <a:r>
              <a:rPr lang="cs-CZ" sz="2400" b="1" dirty="0"/>
              <a:t>  </a:t>
            </a:r>
            <a:r>
              <a:rPr lang="cs-CZ" sz="2400" b="1" i="1" dirty="0"/>
              <a:t>je členěn do kapitol, podkapitol, oddílů,  které </a:t>
            </a:r>
            <a:endParaRPr lang="cs-CZ" sz="2400" b="1" i="1" dirty="0" smtClean="0"/>
          </a:p>
          <a:p>
            <a:pPr eaLnBrk="1" fontAlgn="auto" hangingPunct="1">
              <a:spcAft>
                <a:spcPts val="0"/>
              </a:spcAft>
              <a:buFont typeface="Arial" pitchFamily="34" charset="0"/>
              <a:buNone/>
              <a:defRPr/>
            </a:pPr>
            <a:r>
              <a:rPr lang="cs-CZ" sz="2400" b="1" i="1" dirty="0" smtClean="0"/>
              <a:t>jsou </a:t>
            </a:r>
            <a:r>
              <a:rPr lang="cs-CZ" sz="2400" b="1" i="1" dirty="0"/>
              <a:t>označeny názvy a </a:t>
            </a:r>
            <a:r>
              <a:rPr lang="cs-CZ" sz="2400" b="1" i="1" dirty="0" smtClean="0"/>
              <a:t>jsou </a:t>
            </a:r>
            <a:r>
              <a:rPr lang="cs-CZ" sz="2400" b="1" i="1" dirty="0"/>
              <a:t>číslovány; viz k tomu </a:t>
            </a:r>
            <a:r>
              <a:rPr lang="cs-CZ" sz="2400" b="1" i="1" dirty="0" smtClean="0"/>
              <a:t>EL029;</a:t>
            </a:r>
            <a:r>
              <a:rPr lang="cs-CZ" sz="2400" b="1" dirty="0" smtClean="0"/>
              <a:t> </a:t>
            </a:r>
            <a:endParaRPr lang="cs-CZ" sz="2400" dirty="0"/>
          </a:p>
          <a:p>
            <a:pPr eaLnBrk="1" fontAlgn="auto" hangingPunct="1">
              <a:spcAft>
                <a:spcPts val="0"/>
              </a:spcAft>
              <a:buFont typeface="Arial" pitchFamily="34" charset="0"/>
              <a:buNone/>
              <a:defRPr/>
            </a:pPr>
            <a:r>
              <a:rPr lang="cs-CZ" sz="2400" b="1" u="sng" dirty="0">
                <a:solidFill>
                  <a:srgbClr val="C00000"/>
                </a:solidFill>
              </a:rPr>
              <a:t>c)stylem psaní</a:t>
            </a:r>
            <a:r>
              <a:rPr lang="cs-CZ" sz="2400" b="1" dirty="0">
                <a:solidFill>
                  <a:srgbClr val="C00000"/>
                </a:solidFill>
              </a:rPr>
              <a:t>;</a:t>
            </a:r>
            <a:r>
              <a:rPr lang="cs-CZ" sz="2400" b="1" dirty="0"/>
              <a:t> </a:t>
            </a:r>
            <a:r>
              <a:rPr lang="cs-CZ" sz="2400" b="1" i="1" dirty="0"/>
              <a:t>používají se různé techniky odborného stylu </a:t>
            </a:r>
            <a:endParaRPr lang="cs-CZ" sz="2400" b="1" i="1" dirty="0" smtClean="0"/>
          </a:p>
          <a:p>
            <a:pPr eaLnBrk="1" fontAlgn="auto" hangingPunct="1">
              <a:spcAft>
                <a:spcPts val="0"/>
              </a:spcAft>
              <a:buFont typeface="Arial" pitchFamily="34" charset="0"/>
              <a:buNone/>
              <a:defRPr/>
            </a:pPr>
            <a:r>
              <a:rPr lang="cs-CZ" sz="2400" b="1" i="1" dirty="0" smtClean="0"/>
              <a:t>jako </a:t>
            </a:r>
            <a:r>
              <a:rPr lang="cs-CZ" sz="2400" b="1" i="1" dirty="0"/>
              <a:t>je např.,  odborný popis,  výklad (popis, úvaha, esej), </a:t>
            </a:r>
            <a:endParaRPr lang="cs-CZ" sz="2400" i="1" dirty="0"/>
          </a:p>
          <a:p>
            <a:pPr eaLnBrk="1" fontAlgn="auto" hangingPunct="1">
              <a:spcAft>
                <a:spcPts val="0"/>
              </a:spcAft>
              <a:buFont typeface="Arial" pitchFamily="34" charset="0"/>
              <a:buNone/>
              <a:defRPr/>
            </a:pPr>
            <a:r>
              <a:rPr lang="cs-CZ" sz="2400" b="1" i="1" dirty="0"/>
              <a:t>formy výkladu jsou  odborný článek, stať, publikace, </a:t>
            </a:r>
            <a:r>
              <a:rPr lang="cs-CZ" sz="2400" b="1" i="1" dirty="0" smtClean="0"/>
              <a:t>učebnice, </a:t>
            </a:r>
          </a:p>
          <a:p>
            <a:pPr eaLnBrk="1" fontAlgn="auto" hangingPunct="1">
              <a:spcAft>
                <a:spcPts val="0"/>
              </a:spcAft>
              <a:buFont typeface="Arial" pitchFamily="34" charset="0"/>
              <a:buNone/>
              <a:defRPr/>
            </a:pPr>
            <a:r>
              <a:rPr lang="cs-CZ" sz="2400" b="1" i="1" dirty="0" smtClean="0"/>
              <a:t>přednáška; </a:t>
            </a:r>
            <a:endParaRPr lang="cs-CZ" sz="2400" i="1" dirty="0"/>
          </a:p>
          <a:p>
            <a:pPr eaLnBrk="1" fontAlgn="auto" hangingPunct="1">
              <a:spcAft>
                <a:spcPts val="0"/>
              </a:spcAft>
              <a:buFont typeface="Arial" pitchFamily="34" charset="0"/>
              <a:buNone/>
              <a:defRPr/>
            </a:pPr>
            <a:r>
              <a:rPr lang="cs-CZ" sz="2400" b="1" u="sng" dirty="0">
                <a:solidFill>
                  <a:srgbClr val="C00000"/>
                </a:solidFill>
              </a:rPr>
              <a:t>d) jazykem</a:t>
            </a:r>
            <a:r>
              <a:rPr lang="cs-CZ" sz="2400" b="1" dirty="0">
                <a:solidFill>
                  <a:srgbClr val="C00000"/>
                </a:solidFill>
              </a:rPr>
              <a:t>;  </a:t>
            </a:r>
            <a:r>
              <a:rPr lang="cs-CZ" sz="2400" b="1" i="1" dirty="0"/>
              <a:t>používá se odborný jazyk daného </a:t>
            </a:r>
            <a:r>
              <a:rPr lang="cs-CZ" sz="2400" b="1" i="1" dirty="0" smtClean="0"/>
              <a:t>oboru;</a:t>
            </a:r>
            <a:r>
              <a:rPr lang="cs-CZ" sz="2400" b="1" dirty="0" smtClean="0"/>
              <a:t> </a:t>
            </a:r>
            <a:endParaRPr lang="cs-CZ"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dirty="0" smtClean="0">
                <a:solidFill>
                  <a:srgbClr val="FF0000"/>
                </a:solidFill>
              </a:rPr>
              <a:t>Základní pojmy </a:t>
            </a:r>
            <a:endParaRPr lang="cs-CZ" dirty="0">
              <a:solidFill>
                <a:srgbClr val="FF0000"/>
              </a:solidFill>
            </a:endParaRPr>
          </a:p>
        </p:txBody>
      </p:sp>
      <p:sp>
        <p:nvSpPr>
          <p:cNvPr id="3" name="Zástupný symbol pro obsah 2"/>
          <p:cNvSpPr>
            <a:spLocks noGrp="1"/>
          </p:cNvSpPr>
          <p:nvPr>
            <p:ph sz="quarter" idx="1"/>
          </p:nvPr>
        </p:nvSpPr>
        <p:spPr>
          <a:xfrm>
            <a:off x="467544" y="1556792"/>
            <a:ext cx="8229600" cy="4525963"/>
          </a:xfrm>
        </p:spPr>
        <p:txBody>
          <a:bodyPr>
            <a:noAutofit/>
          </a:bodyPr>
          <a:lstStyle/>
          <a:p>
            <a:r>
              <a:rPr lang="cs-CZ" sz="2400" b="1" dirty="0" smtClean="0"/>
              <a:t>Citace </a:t>
            </a:r>
            <a:r>
              <a:rPr lang="cs-CZ" sz="2400" dirty="0" smtClean="0"/>
              <a:t>– převzatá část textu z použitých pramenů, dává se do uvozovek a je  opatřená odkazem na </a:t>
            </a:r>
            <a:r>
              <a:rPr lang="cs-CZ" sz="2400" dirty="0" err="1" smtClean="0"/>
              <a:t>zdorj</a:t>
            </a:r>
            <a:r>
              <a:rPr lang="cs-CZ" sz="2400" dirty="0" smtClean="0"/>
              <a:t>  pod čarou;</a:t>
            </a:r>
          </a:p>
          <a:p>
            <a:r>
              <a:rPr lang="cs-CZ" altLang="cs-CZ" sz="2400" b="1" dirty="0" smtClean="0">
                <a:solidFill>
                  <a:srgbClr val="FF0000"/>
                </a:solidFill>
              </a:rPr>
              <a:t>Citát</a:t>
            </a:r>
            <a:r>
              <a:rPr lang="cs-CZ" altLang="cs-CZ" sz="2400" dirty="0" smtClean="0">
                <a:solidFill>
                  <a:srgbClr val="FF0000"/>
                </a:solidFill>
              </a:rPr>
              <a:t> </a:t>
            </a:r>
            <a:r>
              <a:rPr lang="cs-CZ" altLang="cs-CZ" sz="2400" dirty="0">
                <a:solidFill>
                  <a:srgbClr val="FF0000"/>
                </a:solidFill>
              </a:rPr>
              <a:t>(</a:t>
            </a:r>
            <a:r>
              <a:rPr lang="cs-CZ" altLang="cs-CZ" sz="2400" dirty="0" err="1">
                <a:solidFill>
                  <a:srgbClr val="FF0000"/>
                </a:solidFill>
              </a:rPr>
              <a:t>quotation</a:t>
            </a:r>
            <a:r>
              <a:rPr lang="cs-CZ" altLang="cs-CZ" sz="2400" dirty="0">
                <a:solidFill>
                  <a:srgbClr val="FF0000"/>
                </a:solidFill>
              </a:rPr>
              <a:t>) – obecně známé </a:t>
            </a:r>
            <a:r>
              <a:rPr lang="cs-CZ" altLang="cs-CZ" sz="2400" dirty="0" smtClean="0">
                <a:solidFill>
                  <a:srgbClr val="FF0000"/>
                </a:solidFill>
              </a:rPr>
              <a:t>rčení;</a:t>
            </a:r>
            <a:endParaRPr lang="cs-CZ" altLang="cs-CZ" sz="2400" b="1" dirty="0" smtClean="0"/>
          </a:p>
          <a:p>
            <a:r>
              <a:rPr lang="cs-CZ" dirty="0" smtClean="0"/>
              <a:t>„Spravedlnost je pevná a trvalá vůle přiznávat každému, co mu právem náleží.“  </a:t>
            </a:r>
            <a:r>
              <a:rPr lang="cs-CZ" dirty="0" err="1" smtClean="0"/>
              <a:t>Ulpianus</a:t>
            </a:r>
            <a:endParaRPr lang="cs-CZ" dirty="0" smtClean="0"/>
          </a:p>
          <a:p>
            <a:r>
              <a:rPr lang="cs-CZ" altLang="cs-CZ" sz="2400" b="1" dirty="0" smtClean="0"/>
              <a:t>Odkaz </a:t>
            </a:r>
            <a:r>
              <a:rPr lang="cs-CZ" altLang="cs-CZ" sz="2400" dirty="0" smtClean="0"/>
              <a:t>(</a:t>
            </a:r>
            <a:r>
              <a:rPr lang="cs-CZ" altLang="cs-CZ" sz="2400" dirty="0" err="1" smtClean="0"/>
              <a:t>citation</a:t>
            </a:r>
            <a:r>
              <a:rPr lang="cs-CZ" altLang="cs-CZ" sz="2400" dirty="0" smtClean="0"/>
              <a:t>) </a:t>
            </a:r>
            <a:r>
              <a:rPr lang="cs-CZ" altLang="cs-CZ" sz="2400" b="1" dirty="0" smtClean="0"/>
              <a:t>–</a:t>
            </a:r>
            <a:r>
              <a:rPr lang="cs-CZ" altLang="cs-CZ" sz="2400" dirty="0" smtClean="0"/>
              <a:t> úplné nebo zkrácené označení pramene na stránce pod čarou;</a:t>
            </a:r>
            <a:endParaRPr lang="cs-CZ" altLang="cs-CZ" sz="2400" b="1" dirty="0"/>
          </a:p>
          <a:p>
            <a:r>
              <a:rPr lang="cs-CZ" altLang="cs-CZ" sz="2400" b="1" dirty="0" smtClean="0"/>
              <a:t>Bibliografická</a:t>
            </a:r>
            <a:r>
              <a:rPr lang="cs-CZ" altLang="cs-CZ" sz="2400" dirty="0" smtClean="0"/>
              <a:t> </a:t>
            </a:r>
            <a:r>
              <a:rPr lang="cs-CZ" altLang="cs-CZ" sz="2400" b="1" dirty="0"/>
              <a:t>citace </a:t>
            </a:r>
            <a:r>
              <a:rPr lang="cs-CZ" altLang="cs-CZ" sz="2400" dirty="0"/>
              <a:t>(reference)</a:t>
            </a:r>
            <a:r>
              <a:rPr lang="cs-CZ" sz="2400" dirty="0" smtClean="0"/>
              <a:t> </a:t>
            </a:r>
            <a:r>
              <a:rPr lang="cs-CZ" altLang="cs-CZ" sz="2400" dirty="0">
                <a:solidFill>
                  <a:srgbClr val="FF0000"/>
                </a:solidFill>
              </a:rPr>
              <a:t>– </a:t>
            </a:r>
            <a:r>
              <a:rPr lang="cs-CZ" altLang="cs-CZ" sz="2400" dirty="0"/>
              <a:t>úplný </a:t>
            </a:r>
            <a:r>
              <a:rPr lang="pt-BR" altLang="cs-CZ" sz="2400" dirty="0"/>
              <a:t>souhrn údajů o citovaném prameni</a:t>
            </a:r>
            <a:r>
              <a:rPr lang="cs-CZ" altLang="cs-CZ" sz="2400" dirty="0"/>
              <a:t> k identifikaci a zpětnému vyhledání </a:t>
            </a:r>
            <a:r>
              <a:rPr lang="cs-CZ" altLang="cs-CZ" sz="2400" dirty="0" smtClean="0"/>
              <a:t>zdroje; </a:t>
            </a:r>
            <a:endParaRPr lang="cs-CZ" altLang="cs-CZ" sz="2400" b="1" dirty="0" smtClean="0"/>
          </a:p>
          <a:p>
            <a:r>
              <a:rPr lang="cs-CZ" altLang="cs-CZ" sz="2400" b="1" dirty="0" smtClean="0"/>
              <a:t>Seznam </a:t>
            </a:r>
            <a:r>
              <a:rPr lang="cs-CZ" altLang="cs-CZ" sz="2400" b="1" dirty="0"/>
              <a:t>bibliografických</a:t>
            </a:r>
            <a:r>
              <a:rPr lang="cs-CZ" altLang="cs-CZ" sz="2400" dirty="0"/>
              <a:t> </a:t>
            </a:r>
            <a:r>
              <a:rPr lang="cs-CZ" altLang="cs-CZ" sz="2400" b="1" dirty="0"/>
              <a:t>citací -</a:t>
            </a:r>
            <a:r>
              <a:rPr lang="cs-CZ" altLang="cs-CZ" sz="2400" dirty="0"/>
              <a:t> seznam použitých pramenů v závěru práce</a:t>
            </a:r>
            <a:r>
              <a:rPr lang="cs-CZ" altLang="cs-CZ" sz="2400" dirty="0" smtClean="0">
                <a:effectLst/>
              </a:rPr>
              <a:t/>
            </a:r>
            <a:br>
              <a:rPr lang="cs-CZ" altLang="cs-CZ" sz="2400" dirty="0" smtClean="0">
                <a:effectLst/>
              </a:rPr>
            </a:br>
            <a:endParaRPr lang="cs-CZ"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rgbClr val="FF0000"/>
                </a:solidFill>
                <a:latin typeface="Times New Roman" pitchFamily="18" charset="0"/>
                <a:cs typeface="Times New Roman" pitchFamily="18" charset="0"/>
              </a:rPr>
              <a:t>           </a:t>
            </a:r>
            <a:br>
              <a:rPr lang="cs-CZ" b="1" dirty="0" smtClean="0">
                <a:solidFill>
                  <a:srgbClr val="FF0000"/>
                </a:solidFill>
                <a:latin typeface="Times New Roman" pitchFamily="18" charset="0"/>
                <a:cs typeface="Times New Roman" pitchFamily="18" charset="0"/>
              </a:rPr>
            </a:br>
            <a:r>
              <a:rPr lang="cs-CZ" b="1" dirty="0" smtClean="0">
                <a:solidFill>
                  <a:srgbClr val="FF0000"/>
                </a:solidFill>
                <a:latin typeface="Times New Roman" pitchFamily="18" charset="0"/>
                <a:cs typeface="Times New Roman" pitchFamily="18" charset="0"/>
              </a:rPr>
              <a:t>    </a:t>
            </a:r>
            <a:r>
              <a:rPr lang="cs-CZ" sz="3100" b="1" dirty="0" smtClean="0">
                <a:solidFill>
                  <a:srgbClr val="FF0000"/>
                </a:solidFill>
                <a:latin typeface="Times New Roman" pitchFamily="18" charset="0"/>
                <a:cs typeface="Times New Roman" pitchFamily="18" charset="0"/>
              </a:rPr>
              <a:t>Citační směrnice  pro právnickou fakultu MU</a:t>
            </a:r>
            <a:endParaRPr lang="cs-CZ" sz="3100" dirty="0">
              <a:solidFill>
                <a:srgbClr val="FF0000"/>
              </a:solidFill>
              <a:latin typeface="Times New Roman" pitchFamily="18" charset="0"/>
              <a:cs typeface="Times New Roman" pitchFamily="18" charset="0"/>
            </a:endParaRPr>
          </a:p>
        </p:txBody>
      </p:sp>
      <p:sp>
        <p:nvSpPr>
          <p:cNvPr id="3" name="Zástupný symbol pro obsah 2"/>
          <p:cNvSpPr>
            <a:spLocks noGrp="1"/>
          </p:cNvSpPr>
          <p:nvPr>
            <p:ph sz="quarter" idx="1"/>
          </p:nvPr>
        </p:nvSpPr>
        <p:spPr/>
        <p:txBody>
          <a:bodyPr>
            <a:normAutofit fontScale="85000" lnSpcReduction="20000"/>
          </a:bodyPr>
          <a:lstStyle/>
          <a:p>
            <a:r>
              <a:rPr lang="cs-CZ" sz="2400" b="1" i="1" dirty="0" smtClean="0"/>
              <a:t>Pro </a:t>
            </a:r>
            <a:r>
              <a:rPr lang="cs-CZ" sz="2400" b="1" i="1" dirty="0" err="1" smtClean="0"/>
              <a:t>PrF</a:t>
            </a:r>
            <a:r>
              <a:rPr lang="cs-CZ" sz="2400" b="1" i="1" dirty="0" smtClean="0"/>
              <a:t> MU platí směrnice děkana fakulty č. 4/2013 o citaci dokumentů užívaných v pracích podávaných na Právnické fakultě MU. Vztahuje se na citace dokumentů použitých v kvalifikačních pracích na </a:t>
            </a:r>
            <a:r>
              <a:rPr lang="cs-CZ" sz="2400" b="1" i="1" dirty="0" err="1" smtClean="0"/>
              <a:t>PrF</a:t>
            </a:r>
            <a:r>
              <a:rPr lang="cs-CZ" sz="2400" b="1" i="1" dirty="0" smtClean="0"/>
              <a:t> MU od seminárních prací až po habilitační práce. </a:t>
            </a:r>
          </a:p>
          <a:p>
            <a:endParaRPr lang="cs-CZ" sz="2400" b="1" i="1" dirty="0" smtClean="0"/>
          </a:p>
          <a:p>
            <a:r>
              <a:rPr lang="cs-CZ" sz="2400" b="1" i="1" dirty="0" smtClean="0"/>
              <a:t>Podpůrně k ní se použijí normy: ČSN ISO 690, </a:t>
            </a:r>
            <a:br>
              <a:rPr lang="cs-CZ" sz="2400" b="1" i="1" dirty="0" smtClean="0"/>
            </a:br>
            <a:r>
              <a:rPr lang="cs-CZ" sz="2400" b="1" i="1" dirty="0" smtClean="0"/>
              <a:t>Legislativní pravidla vlády (při citaci právních předpisů) a </a:t>
            </a:r>
            <a:br>
              <a:rPr lang="cs-CZ" sz="2400" b="1" i="1" dirty="0" smtClean="0"/>
            </a:br>
            <a:r>
              <a:rPr lang="cs-CZ" sz="2400" b="1" i="1" dirty="0" smtClean="0"/>
              <a:t>Pravidla pro jednotnou úpravu dokumentů EU (při citaci právních předpisů EU).</a:t>
            </a:r>
          </a:p>
          <a:p>
            <a:endParaRPr lang="cs-CZ" altLang="cs-CZ" sz="2400" dirty="0" smtClean="0"/>
          </a:p>
          <a:p>
            <a:r>
              <a:rPr lang="cs-CZ" altLang="cs-CZ" sz="2400" dirty="0" smtClean="0">
                <a:solidFill>
                  <a:srgbClr val="FF0000"/>
                </a:solidFill>
              </a:rPr>
              <a:t>(Formální náležitosti BP a DP upravuje </a:t>
            </a:r>
            <a:r>
              <a:rPr lang="cs-CZ" altLang="cs-CZ" sz="2400" b="1" dirty="0" smtClean="0">
                <a:solidFill>
                  <a:srgbClr val="FF0000"/>
                </a:solidFill>
              </a:rPr>
              <a:t>směrnice děkana č.  7/2012</a:t>
            </a:r>
            <a:r>
              <a:rPr lang="cs-CZ" altLang="cs-CZ" sz="2400" dirty="0" smtClean="0">
                <a:solidFill>
                  <a:srgbClr val="FF0000"/>
                </a:solidFill>
              </a:rPr>
              <a:t> o studiu v bakalářských a magisterských programech)</a:t>
            </a:r>
            <a:r>
              <a:rPr lang="cs-CZ" sz="2400" b="1" i="1" dirty="0" smtClean="0">
                <a:solidFill>
                  <a:srgbClr val="FF0000"/>
                </a:solidFill>
              </a:rPr>
              <a:t/>
            </a:r>
            <a:br>
              <a:rPr lang="cs-CZ" sz="2400" b="1" i="1" dirty="0" smtClean="0">
                <a:solidFill>
                  <a:srgbClr val="FF0000"/>
                </a:solidFill>
              </a:rPr>
            </a:br>
            <a:r>
              <a:rPr lang="cs-CZ" sz="2400" b="1" dirty="0" smtClean="0">
                <a:solidFill>
                  <a:srgbClr val="FF0000"/>
                </a:solidFill>
              </a:rPr>
              <a:t/>
            </a:r>
            <a:br>
              <a:rPr lang="cs-CZ" sz="2400" b="1" dirty="0" smtClean="0">
                <a:solidFill>
                  <a:srgbClr val="FF0000"/>
                </a:solidFill>
              </a:rPr>
            </a:br>
            <a:endParaRPr lang="cs-CZ" sz="2400"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7467600" cy="1417638"/>
          </a:xfrm>
        </p:spPr>
        <p:txBody>
          <a:bodyPr>
            <a:normAutofit fontScale="90000"/>
          </a:bodyPr>
          <a:lstStyle/>
          <a:p>
            <a:r>
              <a:rPr lang="cs-CZ" altLang="cs-CZ" sz="3200" b="1" dirty="0" smtClean="0">
                <a:solidFill>
                  <a:srgbClr val="FF0000"/>
                </a:solidFill>
              </a:rPr>
              <a:t/>
            </a:r>
            <a:br>
              <a:rPr lang="cs-CZ" altLang="cs-CZ" sz="3200" b="1" dirty="0" smtClean="0">
                <a:solidFill>
                  <a:srgbClr val="FF0000"/>
                </a:solidFill>
              </a:rPr>
            </a:br>
            <a:r>
              <a:rPr lang="cs-CZ" altLang="cs-CZ" sz="3200" b="1" dirty="0" smtClean="0">
                <a:solidFill>
                  <a:srgbClr val="FF0000"/>
                </a:solidFill>
              </a:rPr>
              <a:t/>
            </a:r>
            <a:br>
              <a:rPr lang="cs-CZ" altLang="cs-CZ" sz="3200" b="1" dirty="0" smtClean="0">
                <a:solidFill>
                  <a:srgbClr val="FF0000"/>
                </a:solidFill>
              </a:rPr>
            </a:br>
            <a:r>
              <a:rPr lang="cs-CZ" altLang="cs-CZ" sz="3200" b="1" dirty="0" smtClean="0">
                <a:solidFill>
                  <a:srgbClr val="FF0000"/>
                </a:solidFill>
              </a:rPr>
              <a:t/>
            </a:r>
            <a:br>
              <a:rPr lang="cs-CZ" altLang="cs-CZ" sz="3200" b="1" dirty="0" smtClean="0">
                <a:solidFill>
                  <a:srgbClr val="FF0000"/>
                </a:solidFill>
              </a:rPr>
            </a:br>
            <a:r>
              <a:rPr lang="cs-CZ" altLang="cs-CZ" sz="3200" b="1" dirty="0" smtClean="0">
                <a:solidFill>
                  <a:srgbClr val="FF0000"/>
                </a:solidFill>
              </a:rPr>
              <a:t/>
            </a:r>
            <a:br>
              <a:rPr lang="cs-CZ" altLang="cs-CZ" sz="3200" b="1" dirty="0" smtClean="0">
                <a:solidFill>
                  <a:srgbClr val="FF0000"/>
                </a:solidFill>
              </a:rPr>
            </a:br>
            <a:r>
              <a:rPr lang="cs-CZ" altLang="cs-CZ" sz="3200" b="1" dirty="0" smtClean="0">
                <a:solidFill>
                  <a:srgbClr val="FF0000"/>
                </a:solidFill>
              </a:rPr>
              <a:t/>
            </a:r>
            <a:br>
              <a:rPr lang="cs-CZ" altLang="cs-CZ" sz="3200" b="1" dirty="0" smtClean="0">
                <a:solidFill>
                  <a:srgbClr val="FF0000"/>
                </a:solidFill>
              </a:rPr>
            </a:br>
            <a:r>
              <a:rPr lang="cs-CZ" altLang="cs-CZ" sz="3200" b="1" dirty="0" smtClean="0">
                <a:solidFill>
                  <a:srgbClr val="FF0000"/>
                </a:solidFill>
              </a:rPr>
              <a:t>V citační normě ČSN ISO 690 jsou stanoveny:</a:t>
            </a:r>
            <a:r>
              <a:rPr lang="cs-CZ" altLang="cs-CZ" sz="2400" dirty="0" smtClean="0">
                <a:solidFill>
                  <a:srgbClr val="FF0000"/>
                </a:solidFill>
              </a:rPr>
              <a:t> </a:t>
            </a:r>
            <a:br>
              <a:rPr lang="cs-CZ" altLang="cs-CZ" sz="2400" dirty="0" smtClean="0">
                <a:solidFill>
                  <a:srgbClr val="FF0000"/>
                </a:solidFill>
              </a:rPr>
            </a:br>
            <a:endParaRPr lang="cs-CZ" dirty="0"/>
          </a:p>
        </p:txBody>
      </p:sp>
      <p:sp>
        <p:nvSpPr>
          <p:cNvPr id="3" name="Zástupný symbol pro obsah 2"/>
          <p:cNvSpPr>
            <a:spLocks noGrp="1"/>
          </p:cNvSpPr>
          <p:nvPr>
            <p:ph sz="quarter" idx="1"/>
          </p:nvPr>
        </p:nvSpPr>
        <p:spPr/>
        <p:txBody>
          <a:bodyPr/>
          <a:lstStyle/>
          <a:p>
            <a:r>
              <a:rPr lang="cs-CZ" altLang="cs-CZ" dirty="0" smtClean="0"/>
              <a:t> metody citování (citační standardy)- které údaje se uvádí v bibliografických   citací </a:t>
            </a:r>
            <a:r>
              <a:rPr lang="cs-CZ" altLang="cs-CZ" sz="1800" dirty="0" smtClean="0"/>
              <a:t>(autor, název, vydavatel, rok …)</a:t>
            </a:r>
            <a:r>
              <a:rPr lang="cs-CZ" altLang="cs-CZ" dirty="0" smtClean="0"/>
              <a:t> </a:t>
            </a:r>
            <a:br>
              <a:rPr lang="cs-CZ" altLang="cs-CZ" dirty="0" smtClean="0"/>
            </a:br>
            <a:endParaRPr lang="cs-CZ" altLang="cs-CZ" dirty="0" smtClean="0"/>
          </a:p>
          <a:p>
            <a:r>
              <a:rPr lang="cs-CZ" altLang="cs-CZ" dirty="0" smtClean="0"/>
              <a:t> které jsou povinné a které nepovinné </a:t>
            </a:r>
            <a:br>
              <a:rPr lang="cs-CZ" altLang="cs-CZ" dirty="0" smtClean="0"/>
            </a:br>
            <a:endParaRPr lang="cs-CZ" altLang="cs-CZ" dirty="0" smtClean="0"/>
          </a:p>
          <a:p>
            <a:r>
              <a:rPr lang="cs-CZ" altLang="cs-CZ" dirty="0" smtClean="0"/>
              <a:t> struktura citací a formální úprava (v jakém </a:t>
            </a:r>
            <a:br>
              <a:rPr lang="cs-CZ" altLang="cs-CZ" dirty="0" smtClean="0"/>
            </a:br>
            <a:r>
              <a:rPr lang="cs-CZ" altLang="cs-CZ" dirty="0" smtClean="0"/>
              <a:t>   pořadí a v jaké formě se zapisují) </a:t>
            </a:r>
          </a:p>
          <a:p>
            <a:r>
              <a:rPr lang="cs-CZ" altLang="cs-CZ" dirty="0" smtClean="0"/>
              <a:t/>
            </a:r>
            <a:br>
              <a:rPr lang="cs-CZ" altLang="cs-CZ" dirty="0" smtClean="0"/>
            </a:br>
            <a:r>
              <a:rPr lang="cs-CZ" altLang="cs-CZ" dirty="0" smtClean="0"/>
              <a:t> uspořádání soupisu bibliografických citací </a:t>
            </a:r>
            <a:br>
              <a:rPr lang="cs-CZ" altLang="cs-CZ" dirty="0" smtClean="0"/>
            </a:b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u="sng" dirty="0" smtClean="0"/>
              <a:t>Prohřešky proti citační etice:</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a:bodyPr>
          <a:lstStyle/>
          <a:p>
            <a:pPr lvl="0"/>
            <a:r>
              <a:rPr lang="cs-CZ" b="1" dirty="0" smtClean="0">
                <a:solidFill>
                  <a:srgbClr val="FF0000"/>
                </a:solidFill>
              </a:rPr>
              <a:t>Necitování děl, které autor použil;</a:t>
            </a:r>
            <a:endParaRPr lang="cs-CZ" dirty="0" smtClean="0">
              <a:solidFill>
                <a:srgbClr val="FF0000"/>
              </a:solidFill>
            </a:endParaRPr>
          </a:p>
          <a:p>
            <a:pPr lvl="0"/>
            <a:r>
              <a:rPr lang="cs-CZ" b="1" dirty="0" smtClean="0">
                <a:solidFill>
                  <a:srgbClr val="FF0000"/>
                </a:solidFill>
              </a:rPr>
              <a:t>Citování děl, které autor nečetl a nepoužil;</a:t>
            </a:r>
            <a:endParaRPr lang="cs-CZ" dirty="0" smtClean="0">
              <a:solidFill>
                <a:srgbClr val="FF0000"/>
              </a:solidFill>
            </a:endParaRPr>
          </a:p>
          <a:p>
            <a:pPr>
              <a:buNone/>
            </a:pPr>
            <a:r>
              <a:rPr lang="cs-CZ" b="1" i="1" dirty="0" smtClean="0">
                <a:solidFill>
                  <a:srgbClr val="FF0000"/>
                </a:solidFill>
              </a:rPr>
              <a:t>(zde je rozdíl mezi použitou pramennou </a:t>
            </a:r>
          </a:p>
          <a:p>
            <a:pPr>
              <a:buNone/>
            </a:pPr>
            <a:r>
              <a:rPr lang="cs-CZ" b="1" i="1" dirty="0" smtClean="0">
                <a:solidFill>
                  <a:srgbClr val="FF0000"/>
                </a:solidFill>
              </a:rPr>
              <a:t>literaturou a bibliografii, kde se zařazují práce, </a:t>
            </a:r>
          </a:p>
          <a:p>
            <a:pPr>
              <a:buNone/>
            </a:pPr>
            <a:r>
              <a:rPr lang="cs-CZ" b="1" i="1" dirty="0" smtClean="0">
                <a:solidFill>
                  <a:srgbClr val="FF0000"/>
                </a:solidFill>
              </a:rPr>
              <a:t>které autor přečetl ale necitoval, byly zdrojem </a:t>
            </a:r>
          </a:p>
          <a:p>
            <a:pPr>
              <a:buNone/>
            </a:pPr>
            <a:r>
              <a:rPr lang="cs-CZ" b="1" i="1" dirty="0" smtClean="0">
                <a:solidFill>
                  <a:srgbClr val="FF0000"/>
                </a:solidFill>
              </a:rPr>
              <a:t>jeho přemýšlení)</a:t>
            </a:r>
            <a:endParaRPr lang="cs-CZ" dirty="0" smtClean="0">
              <a:solidFill>
                <a:srgbClr val="FF0000"/>
              </a:solidFill>
            </a:endParaRPr>
          </a:p>
          <a:p>
            <a:pPr lvl="0"/>
            <a:r>
              <a:rPr lang="cs-CZ" b="1" dirty="0" smtClean="0">
                <a:solidFill>
                  <a:srgbClr val="FF0000"/>
                </a:solidFill>
              </a:rPr>
              <a:t>Nepřesné citace – nepřesné nebo chybějící bibliografické údaje.</a:t>
            </a:r>
            <a:endParaRPr lang="cs-CZ" dirty="0" smtClean="0">
              <a:solidFill>
                <a:srgbClr val="FF0000"/>
              </a:solidFill>
            </a:endParaRPr>
          </a:p>
          <a:p>
            <a:endParaRPr lang="cs-CZ" dirty="0" smtClean="0">
              <a:solidFill>
                <a:srgbClr val="FF0000"/>
              </a:solidFill>
            </a:endParaRPr>
          </a:p>
          <a:p>
            <a:pPr>
              <a:buNone/>
            </a:pP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sz="3200" b="1" dirty="0" smtClean="0"/>
              <a:t>Citace monografické publikace</a:t>
            </a:r>
            <a:r>
              <a:rPr lang="cs-CZ" altLang="cs-CZ" sz="1800" b="1" dirty="0" smtClean="0"/>
              <a:t> </a:t>
            </a:r>
            <a:br>
              <a:rPr lang="cs-CZ" altLang="cs-CZ" sz="1800" b="1" dirty="0" smtClean="0"/>
            </a:br>
            <a:endParaRPr lang="cs-CZ" dirty="0"/>
          </a:p>
        </p:txBody>
      </p:sp>
      <p:sp>
        <p:nvSpPr>
          <p:cNvPr id="3" name="Zástupný symbol pro obsah 2"/>
          <p:cNvSpPr>
            <a:spLocks noGrp="1"/>
          </p:cNvSpPr>
          <p:nvPr>
            <p:ph sz="quarter" idx="1"/>
          </p:nvPr>
        </p:nvSpPr>
        <p:spPr/>
        <p:txBody>
          <a:bodyPr>
            <a:normAutofit fontScale="92500"/>
          </a:bodyPr>
          <a:lstStyle/>
          <a:p>
            <a:r>
              <a:rPr lang="cs-CZ" altLang="cs-CZ" b="1" dirty="0" smtClean="0"/>
              <a:t>Autorské údaje </a:t>
            </a:r>
            <a:r>
              <a:rPr lang="cs-CZ" altLang="cs-CZ" dirty="0" smtClean="0"/>
              <a:t>(</a:t>
            </a:r>
            <a:r>
              <a:rPr lang="cs-CZ" altLang="cs-CZ" b="1" dirty="0" smtClean="0"/>
              <a:t>PŘÍJMENÍ a jméno autora). </a:t>
            </a:r>
            <a:br>
              <a:rPr lang="cs-CZ" altLang="cs-CZ" b="1" dirty="0" smtClean="0"/>
            </a:br>
            <a:r>
              <a:rPr lang="cs-CZ" altLang="cs-CZ" b="1" i="1" dirty="0" smtClean="0"/>
              <a:t>Název publikace: případný podnázev</a:t>
            </a:r>
            <a:r>
              <a:rPr lang="cs-CZ" altLang="cs-CZ" i="1" dirty="0" smtClean="0"/>
              <a:t> – </a:t>
            </a:r>
            <a:r>
              <a:rPr lang="cs-CZ" altLang="cs-CZ" dirty="0" smtClean="0"/>
              <a:t>pokud nezbytný, jinak nepovinný údaj</a:t>
            </a:r>
            <a:r>
              <a:rPr lang="cs-CZ" altLang="cs-CZ" b="1" dirty="0" smtClean="0"/>
              <a:t>. </a:t>
            </a:r>
            <a:r>
              <a:rPr lang="cs-CZ" altLang="cs-CZ" dirty="0" smtClean="0"/>
              <a:t>Sekundární autorské údaje (např. přeložil - nepovinný údaj).</a:t>
            </a:r>
            <a:r>
              <a:rPr lang="cs-CZ" altLang="cs-CZ" b="1" dirty="0" smtClean="0"/>
              <a:t> </a:t>
            </a:r>
            <a:br>
              <a:rPr lang="cs-CZ" altLang="cs-CZ" b="1" dirty="0" smtClean="0"/>
            </a:br>
            <a:r>
              <a:rPr lang="cs-CZ" altLang="cs-CZ" b="1" dirty="0" smtClean="0"/>
              <a:t>Pořadí vydání </a:t>
            </a:r>
            <a:r>
              <a:rPr lang="cs-CZ" altLang="cs-CZ" dirty="0" smtClean="0"/>
              <a:t>(první vydání nepovinné uvést).</a:t>
            </a:r>
            <a:r>
              <a:rPr lang="cs-CZ" altLang="cs-CZ" b="1" dirty="0" smtClean="0"/>
              <a:t> </a:t>
            </a:r>
            <a:br>
              <a:rPr lang="cs-CZ" altLang="cs-CZ" b="1" dirty="0" smtClean="0"/>
            </a:br>
            <a:r>
              <a:rPr lang="cs-CZ" altLang="cs-CZ" b="1" dirty="0" smtClean="0"/>
              <a:t>Nakladatelské údaje (Místo vydání: Nakladatelství), </a:t>
            </a:r>
            <a:br>
              <a:rPr lang="cs-CZ" altLang="cs-CZ" b="1" dirty="0" smtClean="0"/>
            </a:br>
            <a:r>
              <a:rPr lang="cs-CZ" altLang="cs-CZ" b="1" dirty="0" smtClean="0"/>
              <a:t>rok vydání, počet stran (celkový počet stran, v poznámce pod čarou strana textu).</a:t>
            </a:r>
            <a:r>
              <a:rPr lang="cs-CZ" altLang="cs-CZ" dirty="0" smtClean="0"/>
              <a:t>  </a:t>
            </a:r>
            <a:r>
              <a:rPr lang="cs-CZ" altLang="cs-CZ" b="1" dirty="0" smtClean="0"/>
              <a:t>ISBN</a:t>
            </a:r>
            <a:r>
              <a:rPr lang="cs-CZ" altLang="cs-CZ" dirty="0" smtClean="0"/>
              <a:t> </a:t>
            </a:r>
            <a:r>
              <a:rPr lang="cs-CZ" altLang="cs-CZ" b="1" dirty="0" smtClean="0"/>
              <a:t>(mezinárodní standardní číslo knihy). </a:t>
            </a:r>
            <a:br>
              <a:rPr lang="cs-CZ" altLang="cs-CZ" b="1" dirty="0" smtClean="0"/>
            </a:br>
            <a:r>
              <a:rPr lang="cs-CZ" altLang="cs-CZ" b="1" dirty="0" smtClean="0"/>
              <a:t/>
            </a:r>
            <a:br>
              <a:rPr lang="cs-CZ" altLang="cs-CZ" b="1" dirty="0" smtClean="0"/>
            </a:br>
            <a:r>
              <a:rPr lang="cs-CZ" altLang="cs-CZ" b="1" dirty="0" smtClean="0"/>
              <a:t>Příklad: HART, H. L. A. </a:t>
            </a:r>
            <a:r>
              <a:rPr lang="cs-CZ" altLang="cs-CZ" b="1" i="1" dirty="0" smtClean="0"/>
              <a:t>Pojem práva</a:t>
            </a:r>
            <a:r>
              <a:rPr lang="cs-CZ" altLang="cs-CZ" b="1" dirty="0" smtClean="0"/>
              <a:t>.</a:t>
            </a:r>
            <a:r>
              <a:rPr lang="cs-CZ" altLang="cs-CZ" dirty="0" smtClean="0"/>
              <a:t> 1. </a:t>
            </a:r>
            <a:r>
              <a:rPr lang="cs-CZ" altLang="cs-CZ" dirty="0" err="1" smtClean="0"/>
              <a:t>vyd</a:t>
            </a:r>
            <a:r>
              <a:rPr lang="cs-CZ" altLang="cs-CZ" dirty="0" smtClean="0"/>
              <a:t>. </a:t>
            </a:r>
            <a:r>
              <a:rPr lang="cs-CZ" altLang="cs-CZ" b="1" dirty="0" smtClean="0"/>
              <a:t>Praha: Prostor, 2004, 355 s.</a:t>
            </a:r>
            <a:r>
              <a:rPr lang="cs-CZ" altLang="cs-CZ" dirty="0" smtClean="0"/>
              <a:t>  </a:t>
            </a:r>
            <a:r>
              <a:rPr lang="cs-CZ" altLang="cs-CZ" b="1" dirty="0" smtClean="0"/>
              <a:t>ISBN 80-7260-103-2</a:t>
            </a:r>
            <a:r>
              <a:rPr lang="cs-CZ" altLang="cs-CZ" dirty="0" smtClean="0"/>
              <a:t>.</a:t>
            </a:r>
            <a:r>
              <a:rPr lang="cs-CZ" altLang="cs-CZ" sz="2000" dirty="0" smtClean="0"/>
              <a:t> </a:t>
            </a:r>
            <a:r>
              <a:rPr lang="cs-CZ" altLang="cs-CZ" sz="2000" b="1" dirty="0" smtClean="0"/>
              <a:t/>
            </a:r>
            <a:br>
              <a:rPr lang="cs-CZ" altLang="cs-CZ" sz="2000" b="1" dirty="0" smtClean="0"/>
            </a:b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457200" y="274638"/>
            <a:ext cx="7467600" cy="1426170"/>
          </a:xfrm>
        </p:spPr>
        <p:txBody>
          <a:bodyPr>
            <a:normAutofit fontScale="90000"/>
          </a:bodyPr>
          <a:lstStyle/>
          <a:p>
            <a:pPr eaLnBrk="1" hangingPunct="1">
              <a:defRPr/>
            </a:pPr>
            <a:r>
              <a:rPr lang="cs-CZ" sz="5400" b="1" dirty="0" smtClean="0"/>
              <a:t/>
            </a:r>
            <a:br>
              <a:rPr lang="cs-CZ" sz="5400" b="1" dirty="0" smtClean="0"/>
            </a:br>
            <a:r>
              <a:rPr lang="cs-CZ" sz="5400" b="1" dirty="0" smtClean="0"/>
              <a:t/>
            </a:r>
            <a:br>
              <a:rPr lang="cs-CZ" sz="5400" b="1" dirty="0" smtClean="0"/>
            </a:br>
            <a:r>
              <a:rPr lang="cs-CZ" sz="5400" b="1" dirty="0" smtClean="0"/>
              <a:t/>
            </a:r>
            <a:br>
              <a:rPr lang="cs-CZ" sz="5400" b="1" dirty="0" smtClean="0"/>
            </a:br>
            <a:r>
              <a:rPr lang="cs-CZ" sz="5400" b="1" dirty="0" smtClean="0"/>
              <a:t>Citace článku v odborném časopisu</a:t>
            </a:r>
            <a:endParaRPr lang="cs-CZ" sz="5400" dirty="0" smtClean="0"/>
          </a:p>
        </p:txBody>
      </p:sp>
      <p:sp>
        <p:nvSpPr>
          <p:cNvPr id="367619" name="Rectangle 3"/>
          <p:cNvSpPr>
            <a:spLocks noGrp="1" noChangeArrowheads="1"/>
          </p:cNvSpPr>
          <p:nvPr>
            <p:ph sz="quarter" idx="1"/>
          </p:nvPr>
        </p:nvSpPr>
        <p:spPr>
          <a:xfrm>
            <a:off x="395288" y="1989138"/>
            <a:ext cx="8229600" cy="4114800"/>
          </a:xfrm>
        </p:spPr>
        <p:txBody>
          <a:bodyPr>
            <a:normAutofit lnSpcReduction="10000"/>
          </a:bodyPr>
          <a:lstStyle/>
          <a:p>
            <a:pPr eaLnBrk="1" hangingPunct="1">
              <a:lnSpc>
                <a:spcPct val="90000"/>
              </a:lnSpc>
              <a:buFont typeface="Wingdings" pitchFamily="2" charset="2"/>
              <a:buNone/>
              <a:defRPr/>
            </a:pPr>
            <a:endParaRPr lang="cs-CZ" altLang="cs-CZ" b="1" dirty="0" smtClean="0"/>
          </a:p>
          <a:p>
            <a:pPr eaLnBrk="1" hangingPunct="1">
              <a:lnSpc>
                <a:spcPct val="90000"/>
              </a:lnSpc>
              <a:buFont typeface="Wingdings" pitchFamily="2" charset="2"/>
              <a:buNone/>
              <a:defRPr/>
            </a:pPr>
            <a:r>
              <a:rPr lang="cs-CZ" altLang="cs-CZ" b="1" dirty="0" smtClean="0">
                <a:effectLst/>
              </a:rPr>
              <a:t>   </a:t>
            </a:r>
            <a:r>
              <a:rPr lang="cs-CZ" altLang="cs-CZ" sz="4000" b="1" dirty="0" smtClean="0">
                <a:effectLst/>
              </a:rPr>
              <a:t>Autorské údaje </a:t>
            </a:r>
            <a:r>
              <a:rPr lang="cs-CZ" altLang="cs-CZ" sz="4000" dirty="0" smtClean="0"/>
              <a:t>(</a:t>
            </a:r>
            <a:r>
              <a:rPr lang="cs-CZ" altLang="cs-CZ" sz="4000" b="1" dirty="0" smtClean="0"/>
              <a:t>PŘÍJMENÍ a jméno autora</a:t>
            </a:r>
            <a:r>
              <a:rPr lang="cs-CZ" altLang="cs-CZ" sz="4000" b="1" dirty="0" smtClean="0">
                <a:effectLst/>
              </a:rPr>
              <a:t>). </a:t>
            </a:r>
            <a:r>
              <a:rPr lang="cs-CZ" altLang="cs-CZ" sz="4000" b="1" dirty="0" smtClean="0"/>
              <a:t>Název článku: Případný podnázev. </a:t>
            </a:r>
            <a:r>
              <a:rPr lang="cs-CZ" altLang="cs-CZ" sz="4000" b="1" i="1" dirty="0" smtClean="0"/>
              <a:t>Název časopisu.</a:t>
            </a:r>
            <a:r>
              <a:rPr lang="cs-CZ" altLang="cs-CZ" sz="4000" b="1" dirty="0" smtClean="0"/>
              <a:t> rok, ročník (svazek), číslo, strany od - do.</a:t>
            </a:r>
            <a:r>
              <a:rPr lang="cs-CZ" altLang="cs-CZ" sz="4000" dirty="0" smtClean="0"/>
              <a:t> </a:t>
            </a:r>
            <a:r>
              <a:rPr lang="cs-CZ" altLang="cs-CZ" sz="4000" b="1" dirty="0"/>
              <a:t>ISSN (International Standard </a:t>
            </a:r>
            <a:r>
              <a:rPr lang="cs-CZ" altLang="cs-CZ" sz="4000" b="1" dirty="0" err="1"/>
              <a:t>Serial</a:t>
            </a:r>
            <a:r>
              <a:rPr lang="cs-CZ" altLang="cs-CZ" sz="4000" b="1" dirty="0"/>
              <a:t> </a:t>
            </a:r>
            <a:r>
              <a:rPr lang="cs-CZ" altLang="cs-CZ" sz="4000" b="1" dirty="0" err="1" smtClean="0"/>
              <a:t>Number</a:t>
            </a:r>
            <a:r>
              <a:rPr lang="cs-CZ" altLang="cs-CZ" sz="4000" b="1" dirty="0"/>
              <a:t>).</a:t>
            </a:r>
            <a:endParaRPr lang="cs-CZ" altLang="cs-CZ" sz="4000" b="1"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           </a:t>
            </a:r>
            <a:r>
              <a:rPr lang="cs-CZ" dirty="0" smtClean="0">
                <a:solidFill>
                  <a:srgbClr val="FF0000"/>
                </a:solidFill>
              </a:rPr>
              <a:t>Viz směrnice děkana 4/2013</a:t>
            </a:r>
            <a:endParaRPr lang="cs-CZ" dirty="0"/>
          </a:p>
        </p:txBody>
      </p:sp>
      <p:sp>
        <p:nvSpPr>
          <p:cNvPr id="3" name="Zástupný symbol pro obsah 2"/>
          <p:cNvSpPr>
            <a:spLocks noGrp="1"/>
          </p:cNvSpPr>
          <p:nvPr>
            <p:ph sz="quarter" idx="1"/>
          </p:nvPr>
        </p:nvSpPr>
        <p:spPr/>
        <p:txBody>
          <a:bodyPr/>
          <a:lstStyle/>
          <a:p>
            <a:endParaRPr lang="cs-CZ" dirty="0" smtClean="0">
              <a:solidFill>
                <a:srgbClr val="FF0000"/>
              </a:solidFill>
            </a:endParaRPr>
          </a:p>
          <a:p>
            <a:r>
              <a:rPr lang="cs-CZ" dirty="0" smtClean="0">
                <a:solidFill>
                  <a:srgbClr val="FF0000"/>
                </a:solidFill>
              </a:rPr>
              <a:t>Vzory všech citací: </a:t>
            </a:r>
          </a:p>
          <a:p>
            <a:r>
              <a:rPr lang="cs-CZ" dirty="0" smtClean="0">
                <a:solidFill>
                  <a:srgbClr val="FF0000"/>
                </a:solidFill>
              </a:rPr>
              <a:t>Publikace, </a:t>
            </a:r>
          </a:p>
          <a:p>
            <a:r>
              <a:rPr lang="cs-CZ" dirty="0" smtClean="0">
                <a:solidFill>
                  <a:srgbClr val="FF0000"/>
                </a:solidFill>
              </a:rPr>
              <a:t>Odborné články v časopisech,</a:t>
            </a:r>
          </a:p>
          <a:p>
            <a:r>
              <a:rPr lang="cs-CZ" dirty="0" smtClean="0">
                <a:solidFill>
                  <a:srgbClr val="FF0000"/>
                </a:solidFill>
              </a:rPr>
              <a:t>Odborné články ve sbornících, </a:t>
            </a:r>
          </a:p>
          <a:p>
            <a:r>
              <a:rPr lang="cs-CZ" dirty="0" smtClean="0">
                <a:solidFill>
                  <a:srgbClr val="FF0000"/>
                </a:solidFill>
              </a:rPr>
              <a:t>Elektronické knihy,</a:t>
            </a:r>
          </a:p>
          <a:p>
            <a:r>
              <a:rPr lang="cs-CZ" dirty="0" smtClean="0">
                <a:solidFill>
                  <a:srgbClr val="FF0000"/>
                </a:solidFill>
              </a:rPr>
              <a:t>Elektronické články, </a:t>
            </a:r>
          </a:p>
          <a:p>
            <a:r>
              <a:rPr lang="cs-CZ" dirty="0" smtClean="0">
                <a:solidFill>
                  <a:srgbClr val="FF0000"/>
                </a:solidFill>
              </a:rPr>
              <a:t> Články na internetu </a:t>
            </a:r>
          </a:p>
          <a:p>
            <a:r>
              <a:rPr lang="cs-CZ" dirty="0" smtClean="0">
                <a:solidFill>
                  <a:srgbClr val="FF0000"/>
                </a:solidFill>
              </a:rPr>
              <a:t> Zákony </a:t>
            </a:r>
          </a:p>
          <a:p>
            <a:r>
              <a:rPr lang="cs-CZ" dirty="0" smtClean="0">
                <a:solidFill>
                  <a:srgbClr val="FF0000"/>
                </a:solidFill>
              </a:rPr>
              <a:t>Judikatura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smtClean="0"/>
              <a:t/>
            </a:r>
            <a:br>
              <a:rPr lang="cs-CZ" b="1" u="sng" dirty="0" smtClean="0"/>
            </a:br>
            <a:r>
              <a:rPr lang="cs-CZ" b="1" u="sng" dirty="0" smtClean="0"/>
              <a:t>C)   METODIKA ÚPRAVY  PRÁVNÍHO PŘÍPADU V ODBORNÉM TEXTU </a:t>
            </a:r>
            <a:r>
              <a:rPr lang="cs-CZ" dirty="0"/>
              <a:t/>
            </a:r>
            <a:br>
              <a:rPr lang="cs-CZ" dirty="0"/>
            </a:br>
            <a:endParaRPr lang="cs-CZ" sz="3100" dirty="0"/>
          </a:p>
        </p:txBody>
      </p:sp>
      <p:sp>
        <p:nvSpPr>
          <p:cNvPr id="3" name="Zástupný symbol pro obsah 2"/>
          <p:cNvSpPr>
            <a:spLocks noGrp="1"/>
          </p:cNvSpPr>
          <p:nvPr>
            <p:ph sz="quarter" idx="1"/>
          </p:nvPr>
        </p:nvSpPr>
        <p:spPr/>
        <p:txBody>
          <a:bodyPr>
            <a:normAutofit fontScale="85000" lnSpcReduction="10000"/>
          </a:bodyPr>
          <a:lstStyle/>
          <a:p>
            <a:pPr>
              <a:buNone/>
            </a:pPr>
            <a:r>
              <a:rPr lang="cs-CZ" b="1" dirty="0"/>
              <a:t>Zařazení analýzy nějakého právního případu je  vhodným způsobem </a:t>
            </a:r>
            <a:endParaRPr lang="cs-CZ" b="1" dirty="0" smtClean="0"/>
          </a:p>
          <a:p>
            <a:pPr>
              <a:buNone/>
            </a:pPr>
            <a:r>
              <a:rPr lang="cs-CZ" b="1" dirty="0" smtClean="0"/>
              <a:t>potvrzování </a:t>
            </a:r>
            <a:r>
              <a:rPr lang="cs-CZ" b="1" dirty="0"/>
              <a:t>a ověřování teorie v praxi.    </a:t>
            </a:r>
            <a:endParaRPr lang="cs-CZ" dirty="0"/>
          </a:p>
          <a:p>
            <a:endParaRPr lang="cs-CZ" b="1" dirty="0" smtClean="0"/>
          </a:p>
          <a:p>
            <a:pPr>
              <a:buNone/>
            </a:pPr>
            <a:r>
              <a:rPr lang="cs-CZ" b="1" dirty="0" smtClean="0"/>
              <a:t> </a:t>
            </a:r>
            <a:r>
              <a:rPr lang="cs-CZ" b="1" dirty="0"/>
              <a:t>Do práce zařazujeme případy, jejich řešení   </a:t>
            </a:r>
            <a:endParaRPr lang="cs-CZ" dirty="0"/>
          </a:p>
          <a:p>
            <a:pPr>
              <a:buNone/>
            </a:pPr>
            <a:r>
              <a:rPr lang="cs-CZ" b="1" i="1" dirty="0" smtClean="0"/>
              <a:t>a</a:t>
            </a:r>
            <a:r>
              <a:rPr lang="cs-CZ" b="1" i="1" dirty="0"/>
              <a:t>)  </a:t>
            </a:r>
            <a:r>
              <a:rPr lang="cs-CZ" b="1" i="1" u="sng" dirty="0"/>
              <a:t>vedlo k průlomovým rozhodnutím;  </a:t>
            </a:r>
            <a:r>
              <a:rPr lang="cs-CZ" b="1" i="1" dirty="0"/>
              <a:t> tzn. řeší </a:t>
            </a:r>
            <a:r>
              <a:rPr lang="cs-CZ" b="1" i="1" dirty="0" err="1"/>
              <a:t>hard</a:t>
            </a:r>
            <a:r>
              <a:rPr lang="cs-CZ" b="1" i="1" dirty="0"/>
              <a:t> </a:t>
            </a:r>
            <a:r>
              <a:rPr lang="cs-CZ" b="1" i="1" dirty="0" err="1"/>
              <a:t>cases</a:t>
            </a:r>
            <a:r>
              <a:rPr lang="cs-CZ" b="1" i="1" dirty="0"/>
              <a:t>, nově aplikuje nějaké metody, pravidla,  atd.   </a:t>
            </a:r>
            <a:endParaRPr lang="cs-CZ" dirty="0"/>
          </a:p>
          <a:p>
            <a:endParaRPr lang="cs-CZ" b="1" i="1" u="sng" dirty="0" smtClean="0"/>
          </a:p>
          <a:p>
            <a:pPr marL="514350" indent="-514350">
              <a:buNone/>
            </a:pPr>
            <a:r>
              <a:rPr lang="cs-CZ" b="1" i="1" u="sng" dirty="0" smtClean="0"/>
              <a:t>b)bylo  kontroverzní</a:t>
            </a:r>
            <a:r>
              <a:rPr lang="cs-CZ" b="1" i="1" u="sng" dirty="0"/>
              <a:t>;</a:t>
            </a:r>
            <a:r>
              <a:rPr lang="cs-CZ" b="1" i="1" dirty="0"/>
              <a:t> </a:t>
            </a:r>
            <a:endParaRPr lang="cs-CZ" b="1" i="1" dirty="0" smtClean="0"/>
          </a:p>
          <a:p>
            <a:pPr marL="514350" indent="-514350">
              <a:buNone/>
            </a:pPr>
            <a:r>
              <a:rPr lang="cs-CZ" b="1" i="1" dirty="0" smtClean="0"/>
              <a:t>tzn</a:t>
            </a:r>
            <a:r>
              <a:rPr lang="cs-CZ" b="1" i="1" dirty="0"/>
              <a:t>.  na jednotlivých úrovních soudního rozhodování; </a:t>
            </a:r>
            <a:endParaRPr lang="cs-CZ" dirty="0"/>
          </a:p>
          <a:p>
            <a:endParaRPr lang="cs-CZ" b="1" dirty="0" smtClean="0"/>
          </a:p>
          <a:p>
            <a:pPr>
              <a:buNone/>
            </a:pPr>
            <a:r>
              <a:rPr lang="cs-CZ" b="1" dirty="0" smtClean="0"/>
              <a:t>c)</a:t>
            </a:r>
            <a:r>
              <a:rPr lang="cs-CZ" b="1" dirty="0" smtClean="0">
                <a:solidFill>
                  <a:srgbClr val="FF0000"/>
                </a:solidFill>
              </a:rPr>
              <a:t>díky </a:t>
            </a:r>
            <a:r>
              <a:rPr lang="cs-CZ" b="1" dirty="0">
                <a:solidFill>
                  <a:srgbClr val="FF0000"/>
                </a:solidFill>
              </a:rPr>
              <a:t>těmto případům je možné formulovat řadu teoretických i praktických otázek, jsou pro právní myšlení inovativní, </a:t>
            </a:r>
            <a:endParaRPr lang="cs-CZ" dirty="0">
              <a:solidFill>
                <a:srgbClr val="FF0000"/>
              </a:solidFill>
            </a:endParaRP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Obecný formát analýzy právního případu </a:t>
            </a:r>
            <a:endParaRPr lang="cs-CZ" dirty="0"/>
          </a:p>
        </p:txBody>
      </p:sp>
      <p:sp>
        <p:nvSpPr>
          <p:cNvPr id="3" name="Zástupný symbol pro obsah 2"/>
          <p:cNvSpPr>
            <a:spLocks noGrp="1"/>
          </p:cNvSpPr>
          <p:nvPr>
            <p:ph sz="quarter" idx="1"/>
          </p:nvPr>
        </p:nvSpPr>
        <p:spPr/>
        <p:txBody>
          <a:bodyPr/>
          <a:lstStyle/>
          <a:p>
            <a:r>
              <a:rPr lang="cs-CZ" b="1" dirty="0" smtClean="0"/>
              <a:t>popis skutkového stavu : stručný popis případu –identifikace konfliktu</a:t>
            </a:r>
            <a:endParaRPr lang="cs-CZ" dirty="0" smtClean="0"/>
          </a:p>
          <a:p>
            <a:r>
              <a:rPr lang="cs-CZ" b="1" dirty="0" smtClean="0"/>
              <a:t>- určení  procesní stránky  případu -  identifikace  zákonů, pravidel řešení;</a:t>
            </a:r>
          </a:p>
          <a:p>
            <a:r>
              <a:rPr lang="cs-CZ" b="1" dirty="0" smtClean="0"/>
              <a:t>- určení osob  či aktérů  konfliktu;   </a:t>
            </a:r>
            <a:endParaRPr lang="cs-CZ" dirty="0" smtClean="0"/>
          </a:p>
          <a:p>
            <a:r>
              <a:rPr lang="cs-CZ" b="1" dirty="0" smtClean="0"/>
              <a:t>-  řešení případu  =  analýza   řešení   </a:t>
            </a:r>
            <a:endParaRPr lang="cs-CZ" dirty="0" smtClean="0"/>
          </a:p>
          <a:p>
            <a:r>
              <a:rPr lang="cs-CZ" b="1" dirty="0" smtClean="0"/>
              <a:t>- určení  právního problému =  co se z případu můžeme poučit, nové otázky , zda byl vhodně vyřešen, </a:t>
            </a:r>
            <a:r>
              <a:rPr lang="cs-CZ" b="1" dirty="0" err="1" smtClean="0"/>
              <a:t>atd</a:t>
            </a:r>
            <a:r>
              <a:rPr lang="cs-CZ" b="1" dirty="0" smtClean="0"/>
              <a:t>…                </a:t>
            </a:r>
            <a:endParaRPr lang="cs-CZ" dirty="0" smtClean="0"/>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Formát případové studie (Právní rozhledy, </a:t>
            </a:r>
            <a:r>
              <a:rPr lang="cs-CZ" dirty="0" err="1" smtClean="0"/>
              <a:t>C.H.Beck</a:t>
            </a:r>
            <a:r>
              <a:rPr lang="cs-CZ" dirty="0" smtClean="0"/>
              <a:t>) </a:t>
            </a:r>
            <a:endParaRPr lang="cs-CZ" dirty="0"/>
          </a:p>
        </p:txBody>
      </p:sp>
      <p:sp>
        <p:nvSpPr>
          <p:cNvPr id="3" name="Zástupný symbol pro obsah 2"/>
          <p:cNvSpPr>
            <a:spLocks noGrp="1"/>
          </p:cNvSpPr>
          <p:nvPr>
            <p:ph sz="quarter" idx="1"/>
          </p:nvPr>
        </p:nvSpPr>
        <p:spPr/>
        <p:txBody>
          <a:bodyPr/>
          <a:lstStyle/>
          <a:p>
            <a:r>
              <a:rPr lang="cs-CZ" dirty="0" smtClean="0"/>
              <a:t>Právní věta (tzn. rozhodovací důvod – ratio </a:t>
            </a:r>
            <a:r>
              <a:rPr lang="cs-CZ" dirty="0" err="1" smtClean="0"/>
              <a:t>decidendi</a:t>
            </a:r>
            <a:r>
              <a:rPr lang="cs-CZ" dirty="0" smtClean="0"/>
              <a:t> případu) </a:t>
            </a:r>
          </a:p>
          <a:p>
            <a:r>
              <a:rPr lang="cs-CZ" dirty="0" smtClean="0"/>
              <a:t>Skutkový stav (fakta případu) </a:t>
            </a:r>
          </a:p>
          <a:p>
            <a:r>
              <a:rPr lang="cs-CZ" dirty="0" smtClean="0"/>
              <a:t> Procesní aspekty</a:t>
            </a:r>
          </a:p>
          <a:p>
            <a:r>
              <a:rPr lang="cs-CZ" dirty="0" smtClean="0"/>
              <a:t>  Hodnocení/Právní argumentace soudu</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08720"/>
            <a:ext cx="7467600" cy="1152128"/>
          </a:xfrm>
        </p:spPr>
        <p:txBody>
          <a:bodyPr rtlCol="0">
            <a:normAutofit fontScale="90000"/>
          </a:bodyPr>
          <a:lstStyle/>
          <a:p>
            <a:pPr eaLnBrk="1" fontAlgn="auto" hangingPunct="1">
              <a:spcAft>
                <a:spcPts val="0"/>
              </a:spcAft>
              <a:defRPr/>
            </a:pP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u="sng" dirty="0" smtClean="0"/>
              <a:t/>
            </a:r>
            <a:br>
              <a:rPr lang="cs-CZ" sz="3600" b="1" u="sng" dirty="0" smtClean="0"/>
            </a:br>
            <a:r>
              <a:rPr lang="cs-CZ" sz="3600" b="1" dirty="0" smtClean="0"/>
              <a:t>Příklad pro procvičení  rozdílů mezi odborným a každodenním  jazykem:  </a:t>
            </a:r>
            <a:r>
              <a:rPr lang="cs-CZ" sz="3600" dirty="0" smtClean="0"/>
              <a:t/>
            </a:r>
            <a:br>
              <a:rPr lang="cs-CZ" sz="3600" dirty="0" smtClean="0"/>
            </a:br>
            <a:endParaRPr lang="cs-CZ" sz="3600" dirty="0"/>
          </a:p>
        </p:txBody>
      </p:sp>
      <p:sp>
        <p:nvSpPr>
          <p:cNvPr id="3" name="Zástupný symbol pro obsah 2"/>
          <p:cNvSpPr>
            <a:spLocks noGrp="1"/>
          </p:cNvSpPr>
          <p:nvPr>
            <p:ph sz="quarter" idx="1"/>
          </p:nvPr>
        </p:nvSpPr>
        <p:spPr>
          <a:noFill/>
          <a:ln>
            <a:noFill/>
          </a:ln>
        </p:spPr>
        <p:style>
          <a:lnRef idx="1">
            <a:schemeClr val="accent2"/>
          </a:lnRef>
          <a:fillRef idx="2">
            <a:schemeClr val="accent2"/>
          </a:fillRef>
          <a:effectRef idx="1">
            <a:schemeClr val="accent2"/>
          </a:effectRef>
          <a:fontRef idx="minor">
            <a:schemeClr val="dk1"/>
          </a:fontRef>
        </p:style>
        <p:txBody>
          <a:bodyPr rtlCol="0">
            <a:normAutofit/>
          </a:bodyPr>
          <a:lstStyle/>
          <a:p>
            <a:pPr eaLnBrk="1" fontAlgn="auto" hangingPunct="1">
              <a:spcAft>
                <a:spcPts val="0"/>
              </a:spcAft>
              <a:buFont typeface="Arial" pitchFamily="34" charset="0"/>
              <a:buChar char="•"/>
              <a:defRPr/>
            </a:pPr>
            <a:endParaRPr lang="cs-CZ" b="1" i="1" dirty="0" smtClean="0"/>
          </a:p>
          <a:p>
            <a:pPr eaLnBrk="1" fontAlgn="auto" hangingPunct="1">
              <a:spcAft>
                <a:spcPts val="0"/>
              </a:spcAft>
              <a:buFont typeface="Arial" pitchFamily="34" charset="0"/>
              <a:buNone/>
              <a:defRPr/>
            </a:pPr>
            <a:r>
              <a:rPr lang="cs-CZ" b="1" i="1" dirty="0" smtClean="0"/>
              <a:t>Laik </a:t>
            </a:r>
            <a:r>
              <a:rPr lang="cs-CZ" b="1" i="1" dirty="0"/>
              <a:t>řekne</a:t>
            </a:r>
            <a:r>
              <a:rPr lang="cs-CZ" b="1" dirty="0"/>
              <a:t>: </a:t>
            </a:r>
            <a:r>
              <a:rPr lang="cs-CZ" b="1" dirty="0">
                <a:solidFill>
                  <a:srgbClr val="FF0000"/>
                </a:solidFill>
              </a:rPr>
              <a:t>Mám knihu, tato kniha </a:t>
            </a:r>
            <a:r>
              <a:rPr lang="cs-CZ" b="1" dirty="0" smtClean="0">
                <a:solidFill>
                  <a:srgbClr val="FF0000"/>
                </a:solidFill>
              </a:rPr>
              <a:t> patří mně.  </a:t>
            </a:r>
            <a:endParaRPr lang="cs-CZ" dirty="0">
              <a:solidFill>
                <a:srgbClr val="FF0000"/>
              </a:solidFill>
            </a:endParaRPr>
          </a:p>
          <a:p>
            <a:pPr eaLnBrk="1" fontAlgn="auto" hangingPunct="1">
              <a:spcAft>
                <a:spcPts val="0"/>
              </a:spcAft>
              <a:buFont typeface="Arial" pitchFamily="34" charset="0"/>
              <a:buChar char="•"/>
              <a:defRPr/>
            </a:pPr>
            <a:endParaRPr lang="cs-CZ" b="1" i="1" dirty="0" smtClean="0"/>
          </a:p>
          <a:p>
            <a:pPr eaLnBrk="1" fontAlgn="auto" hangingPunct="1">
              <a:spcAft>
                <a:spcPts val="0"/>
              </a:spcAft>
              <a:buFont typeface="Arial" pitchFamily="34" charset="0"/>
              <a:buNone/>
              <a:defRPr/>
            </a:pPr>
            <a:r>
              <a:rPr lang="cs-CZ" b="1" i="1" dirty="0" smtClean="0"/>
              <a:t>Právník </a:t>
            </a:r>
            <a:r>
              <a:rPr lang="cs-CZ" b="1" i="1" dirty="0"/>
              <a:t>vyjádří tuto </a:t>
            </a:r>
            <a:r>
              <a:rPr lang="cs-CZ" b="1" i="1" dirty="0" smtClean="0"/>
              <a:t>situaci slovy </a:t>
            </a:r>
            <a:r>
              <a:rPr lang="cs-CZ" b="1" i="1" dirty="0"/>
              <a:t>: </a:t>
            </a:r>
            <a:endParaRPr lang="cs-CZ" b="1" i="1" dirty="0" smtClean="0"/>
          </a:p>
          <a:p>
            <a:pPr eaLnBrk="1" fontAlgn="auto" hangingPunct="1">
              <a:spcAft>
                <a:spcPts val="0"/>
              </a:spcAft>
              <a:buFont typeface="Arial" pitchFamily="34" charset="0"/>
              <a:buNone/>
              <a:defRPr/>
            </a:pPr>
            <a:r>
              <a:rPr lang="cs-CZ" b="1" dirty="0" smtClean="0">
                <a:solidFill>
                  <a:srgbClr val="FF0000"/>
                </a:solidFill>
              </a:rPr>
              <a:t>Jste </a:t>
            </a:r>
            <a:r>
              <a:rPr lang="cs-CZ" b="1" dirty="0">
                <a:solidFill>
                  <a:srgbClr val="FF0000"/>
                </a:solidFill>
              </a:rPr>
              <a:t>majitelem nebo vlastníkem nějaké věci </a:t>
            </a:r>
            <a:endParaRPr lang="cs-CZ" b="1" dirty="0" smtClean="0">
              <a:solidFill>
                <a:srgbClr val="FF0000"/>
              </a:solidFill>
            </a:endParaRPr>
          </a:p>
          <a:p>
            <a:pPr eaLnBrk="1" fontAlgn="auto" hangingPunct="1">
              <a:spcAft>
                <a:spcPts val="0"/>
              </a:spcAft>
              <a:buFont typeface="Arial" pitchFamily="34" charset="0"/>
              <a:buNone/>
              <a:defRPr/>
            </a:pPr>
            <a:r>
              <a:rPr lang="cs-CZ" b="1" dirty="0" smtClean="0">
                <a:solidFill>
                  <a:srgbClr val="FF0000"/>
                </a:solidFill>
              </a:rPr>
              <a:t>(</a:t>
            </a:r>
            <a:r>
              <a:rPr lang="cs-CZ" b="1" dirty="0">
                <a:solidFill>
                  <a:srgbClr val="FF0000"/>
                </a:solidFill>
              </a:rPr>
              <a:t>knihy). </a:t>
            </a:r>
            <a:endParaRPr lang="cs-CZ"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Formát případové studie (Jurisprudence, </a:t>
            </a:r>
            <a:r>
              <a:rPr lang="cs-CZ" dirty="0" err="1" smtClean="0"/>
              <a:t>Wolters</a:t>
            </a:r>
            <a:r>
              <a:rPr lang="cs-CZ" dirty="0" smtClean="0"/>
              <a:t> </a:t>
            </a:r>
            <a:r>
              <a:rPr lang="cs-CZ" dirty="0" err="1" smtClean="0"/>
              <a:t>Kluwer</a:t>
            </a:r>
            <a:r>
              <a:rPr lang="cs-CZ" dirty="0" smtClean="0"/>
              <a:t>) </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Hlavička:  Název soudu </a:t>
            </a:r>
          </a:p>
          <a:p>
            <a:r>
              <a:rPr lang="cs-CZ" dirty="0" smtClean="0"/>
              <a:t> Citace rozhodnutí – spisová značka, číslo jednací, odkaz na pramen – kde bylo rozhodnutí publikováno </a:t>
            </a:r>
          </a:p>
          <a:p>
            <a:r>
              <a:rPr lang="cs-CZ" dirty="0" smtClean="0"/>
              <a:t>Související judikatura </a:t>
            </a:r>
          </a:p>
          <a:p>
            <a:r>
              <a:rPr lang="cs-CZ" dirty="0" smtClean="0"/>
              <a:t>Dotčená ustanovení právních předpisů </a:t>
            </a:r>
          </a:p>
          <a:p>
            <a:r>
              <a:rPr lang="cs-CZ" dirty="0" smtClean="0"/>
              <a:t> Vlastní komentář k případu:  Úvod (volitelný), skutkové okolnosti Procesní aspekty  Právní analýza – hodnocení autora, jeho vlastní právní argumentace  Závěr  </a:t>
            </a:r>
          </a:p>
          <a:p>
            <a:r>
              <a:rPr lang="cs-CZ" dirty="0" smtClean="0"/>
              <a:t>Důležitost rozhodnutí a jeho dopad do právního diskursu</a:t>
            </a:r>
          </a:p>
          <a:p>
            <a:r>
              <a:rPr lang="cs-CZ" dirty="0" smtClean="0"/>
              <a:t> </a:t>
            </a:r>
            <a:r>
              <a:rPr lang="cs-CZ" dirty="0" smtClean="0">
                <a:solidFill>
                  <a:srgbClr val="C00000"/>
                </a:solidFill>
              </a:rPr>
              <a:t>Redakce po autorech vyžaduje, aby kladli důraz na poslední dvě části</a:t>
            </a:r>
            <a:endParaRPr lang="cs-CZ" dirty="0">
              <a:solidFill>
                <a:srgbClr val="C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Formát případové studie IRAC </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I – ISSUE (Věc) – stručná a jasná konstatace skutkové a právní podstaty věci, sumarizace rozhodných skutečností – výběr nutných a nejrelevantnějších informací k tomu, aby čtenář pochopil meritum věci, </a:t>
            </a:r>
          </a:p>
          <a:p>
            <a:r>
              <a:rPr lang="cs-CZ" dirty="0" smtClean="0"/>
              <a:t> R – RULE - dikce právních pravidel, která byla aplikována, analýza právních standardů (hierarchie pramenů práva) </a:t>
            </a:r>
          </a:p>
          <a:p>
            <a:r>
              <a:rPr lang="cs-CZ" dirty="0" smtClean="0"/>
              <a:t>A – APPLICATION - Aplikace právních pravidel na fakta, právní kvalifikace případu, dává se do souvislosti právní věta (Rule) a skutková věta (</a:t>
            </a:r>
            <a:r>
              <a:rPr lang="cs-CZ" dirty="0" err="1" smtClean="0"/>
              <a:t>Issue</a:t>
            </a:r>
            <a:r>
              <a:rPr lang="cs-CZ" dirty="0" smtClean="0"/>
              <a:t>), vyhodnocení významu jednotlivých skutkových okolností v kontextu meritorního právního závěru </a:t>
            </a:r>
          </a:p>
          <a:p>
            <a:r>
              <a:rPr lang="cs-CZ" dirty="0" smtClean="0"/>
              <a:t>C – CONCLUSION - Závěr</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8313" y="404813"/>
            <a:ext cx="8229600" cy="1223987"/>
          </a:xfrm>
        </p:spPr>
        <p:txBody>
          <a:bodyPr rtlCol="0">
            <a:normAutofit fontScale="90000"/>
          </a:bodyPr>
          <a:lstStyle/>
          <a:p>
            <a:pPr eaLnBrk="1" fontAlgn="auto" hangingPunct="1">
              <a:spcAft>
                <a:spcPts val="0"/>
              </a:spcAft>
              <a:defRPr/>
            </a:pP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r>
              <a:rPr lang="cs-CZ" sz="2800" dirty="0" smtClean="0"/>
              <a:t/>
            </a:r>
            <a:br>
              <a:rPr lang="cs-CZ" sz="2800" dirty="0" smtClean="0"/>
            </a:br>
            <a:r>
              <a:rPr lang="cs-CZ" sz="2800" dirty="0" smtClean="0"/>
              <a:t>úkol č.2    </a:t>
            </a:r>
            <a:r>
              <a:rPr lang="cs-CZ" sz="2800" b="1" dirty="0" smtClean="0">
                <a:solidFill>
                  <a:srgbClr val="FF0000"/>
                </a:solidFill>
              </a:rPr>
              <a:t>Podle uvedeného příkladu převeďte následující situace do odborného jazyka:</a:t>
            </a:r>
            <a:r>
              <a:rPr lang="cs-CZ" sz="2800" b="1" u="sng" dirty="0" smtClean="0">
                <a:solidFill>
                  <a:srgbClr val="FF0000"/>
                </a:solidFill>
              </a:rPr>
              <a:t> </a:t>
            </a:r>
            <a:r>
              <a:rPr lang="cs-CZ" sz="2800" dirty="0" smtClean="0">
                <a:solidFill>
                  <a:srgbClr val="FF0000"/>
                </a:solidFill>
              </a:rPr>
              <a:t/>
            </a:r>
            <a:br>
              <a:rPr lang="cs-CZ" sz="2800" dirty="0" smtClean="0">
                <a:solidFill>
                  <a:srgbClr val="FF0000"/>
                </a:solidFill>
              </a:rPr>
            </a:br>
            <a:endParaRPr lang="cs-CZ" sz="2800" dirty="0">
              <a:solidFill>
                <a:srgbClr val="FF0000"/>
              </a:solidFill>
            </a:endParaRPr>
          </a:p>
        </p:txBody>
      </p:sp>
      <p:sp>
        <p:nvSpPr>
          <p:cNvPr id="3" name="Zástupný symbol pro obsah 2"/>
          <p:cNvSpPr>
            <a:spLocks noGrp="1"/>
          </p:cNvSpPr>
          <p:nvPr>
            <p:ph sz="quarter" idx="1"/>
          </p:nvPr>
        </p:nvSpPr>
        <p:spPr>
          <a:noFill/>
          <a:ln>
            <a:noFill/>
          </a:ln>
        </p:spPr>
        <p:style>
          <a:lnRef idx="1">
            <a:schemeClr val="accent2"/>
          </a:lnRef>
          <a:fillRef idx="2">
            <a:schemeClr val="accent2"/>
          </a:fillRef>
          <a:effectRef idx="1">
            <a:schemeClr val="accent2"/>
          </a:effectRef>
          <a:fontRef idx="minor">
            <a:schemeClr val="dk1"/>
          </a:fontRef>
        </p:style>
        <p:txBody>
          <a:bodyPr rtlCol="0">
            <a:normAutofit/>
          </a:bodyPr>
          <a:lstStyle/>
          <a:p>
            <a:pPr eaLnBrk="1" fontAlgn="auto" hangingPunct="1">
              <a:spcAft>
                <a:spcPts val="0"/>
              </a:spcAft>
              <a:buFont typeface="Arial" pitchFamily="34" charset="0"/>
              <a:buChar char="•"/>
              <a:defRPr/>
            </a:pPr>
            <a:r>
              <a:rPr lang="cs-CZ" sz="2400" b="1" i="1" dirty="0" smtClean="0"/>
              <a:t>Laik </a:t>
            </a:r>
            <a:r>
              <a:rPr lang="cs-CZ" sz="2400" b="1" i="1" dirty="0"/>
              <a:t>řekne</a:t>
            </a:r>
            <a:r>
              <a:rPr lang="cs-CZ" sz="2400" b="1" dirty="0"/>
              <a:t>: </a:t>
            </a:r>
            <a:r>
              <a:rPr lang="cs-CZ" sz="2400" b="1" dirty="0">
                <a:solidFill>
                  <a:srgbClr val="FF0000"/>
                </a:solidFill>
              </a:rPr>
              <a:t>Pokladní použila peníze z kasy pro sebe </a:t>
            </a:r>
            <a:endParaRPr lang="cs-CZ" sz="2400" dirty="0">
              <a:solidFill>
                <a:srgbClr val="FF0000"/>
              </a:solidFill>
            </a:endParaRPr>
          </a:p>
          <a:p>
            <a:pPr eaLnBrk="1" fontAlgn="auto" hangingPunct="1">
              <a:spcAft>
                <a:spcPts val="0"/>
              </a:spcAft>
              <a:buFont typeface="Arial" pitchFamily="34" charset="0"/>
              <a:buNone/>
              <a:defRPr/>
            </a:pPr>
            <a:r>
              <a:rPr lang="cs-CZ" sz="2400" b="1" i="1" dirty="0" smtClean="0"/>
              <a:t>     Právník </a:t>
            </a:r>
            <a:r>
              <a:rPr lang="cs-CZ" sz="2400" b="1" i="1" dirty="0"/>
              <a:t>vyjádří tuto situaci:  </a:t>
            </a:r>
            <a:endParaRPr lang="cs-CZ" sz="2400" b="1" i="1" dirty="0" smtClean="0"/>
          </a:p>
          <a:p>
            <a:pPr eaLnBrk="1" fontAlgn="auto" hangingPunct="1">
              <a:spcAft>
                <a:spcPts val="0"/>
              </a:spcAft>
              <a:buFont typeface="Arial" pitchFamily="34" charset="0"/>
              <a:buChar char="•"/>
              <a:defRPr/>
            </a:pPr>
            <a:endParaRPr lang="cs-CZ" sz="2400" b="1" i="1" dirty="0" smtClean="0"/>
          </a:p>
          <a:p>
            <a:pPr eaLnBrk="1" fontAlgn="auto" hangingPunct="1">
              <a:spcAft>
                <a:spcPts val="0"/>
              </a:spcAft>
              <a:buFont typeface="Arial" pitchFamily="34" charset="0"/>
              <a:buChar char="•"/>
              <a:defRPr/>
            </a:pPr>
            <a:r>
              <a:rPr lang="cs-CZ" sz="2400" b="1" i="1" dirty="0" smtClean="0"/>
              <a:t>Laik </a:t>
            </a:r>
            <a:r>
              <a:rPr lang="cs-CZ" sz="2400" b="1" i="1" dirty="0"/>
              <a:t>řekne:</a:t>
            </a:r>
            <a:r>
              <a:rPr lang="cs-CZ" sz="2400" b="1" dirty="0"/>
              <a:t> </a:t>
            </a:r>
            <a:r>
              <a:rPr lang="cs-CZ" sz="2400" b="1" dirty="0">
                <a:solidFill>
                  <a:srgbClr val="FF0000"/>
                </a:solidFill>
              </a:rPr>
              <a:t>Můj soused si půjčil od nás sekačku a prodal ji do vedlejší vesnice</a:t>
            </a:r>
            <a:r>
              <a:rPr lang="cs-CZ" sz="2400" b="1" dirty="0"/>
              <a:t>. </a:t>
            </a:r>
            <a:endParaRPr lang="cs-CZ" sz="2400" b="1" dirty="0" smtClean="0"/>
          </a:p>
          <a:p>
            <a:pPr eaLnBrk="1" fontAlgn="auto" hangingPunct="1">
              <a:spcAft>
                <a:spcPts val="0"/>
              </a:spcAft>
              <a:buFont typeface="Arial" pitchFamily="34" charset="0"/>
              <a:buNone/>
              <a:defRPr/>
            </a:pPr>
            <a:r>
              <a:rPr lang="cs-CZ" sz="2400" dirty="0" smtClean="0"/>
              <a:t>     </a:t>
            </a:r>
            <a:r>
              <a:rPr lang="cs-CZ" sz="2400" b="1" dirty="0" smtClean="0"/>
              <a:t>Právník </a:t>
            </a:r>
            <a:r>
              <a:rPr lang="cs-CZ" sz="2400" b="1" dirty="0"/>
              <a:t>vyjádří tuto situaci</a:t>
            </a:r>
            <a:r>
              <a:rPr lang="cs-CZ" sz="2400" b="1" dirty="0" smtClean="0"/>
              <a:t>:</a:t>
            </a:r>
          </a:p>
          <a:p>
            <a:pPr eaLnBrk="1" fontAlgn="auto" hangingPunct="1">
              <a:spcAft>
                <a:spcPts val="0"/>
              </a:spcAft>
              <a:buFont typeface="Arial" pitchFamily="34" charset="0"/>
              <a:buChar char="•"/>
              <a:defRPr/>
            </a:pPr>
            <a:endParaRPr lang="cs-CZ" sz="2400" b="1" i="1" dirty="0" smtClean="0"/>
          </a:p>
          <a:p>
            <a:pPr eaLnBrk="1" fontAlgn="auto" hangingPunct="1">
              <a:spcAft>
                <a:spcPts val="0"/>
              </a:spcAft>
              <a:buFont typeface="Arial" pitchFamily="34" charset="0"/>
              <a:buChar char="•"/>
              <a:defRPr/>
            </a:pPr>
            <a:r>
              <a:rPr lang="cs-CZ" sz="2400" b="1" i="1" dirty="0" smtClean="0"/>
              <a:t>Laik </a:t>
            </a:r>
            <a:r>
              <a:rPr lang="cs-CZ" sz="2400" b="1" i="1" dirty="0"/>
              <a:t>řekne: </a:t>
            </a:r>
            <a:r>
              <a:rPr lang="cs-CZ" sz="2400" b="1" dirty="0">
                <a:solidFill>
                  <a:srgbClr val="FF0000"/>
                </a:solidFill>
              </a:rPr>
              <a:t>Auto srazilo chodce a jelo dál</a:t>
            </a:r>
            <a:endParaRPr lang="cs-CZ" sz="2400" dirty="0">
              <a:solidFill>
                <a:srgbClr val="FF0000"/>
              </a:solidFill>
            </a:endParaRPr>
          </a:p>
          <a:p>
            <a:pPr eaLnBrk="1" fontAlgn="auto" hangingPunct="1">
              <a:spcAft>
                <a:spcPts val="0"/>
              </a:spcAft>
              <a:buFont typeface="Arial" pitchFamily="34" charset="0"/>
              <a:buNone/>
              <a:defRPr/>
            </a:pPr>
            <a:r>
              <a:rPr lang="cs-CZ" sz="2400" b="1" dirty="0" smtClean="0"/>
              <a:t>     Právník vyjádří tuto  </a:t>
            </a:r>
            <a:r>
              <a:rPr lang="cs-CZ" sz="2400" b="1" dirty="0"/>
              <a:t>situaci</a:t>
            </a:r>
            <a:r>
              <a:rPr lang="cs-CZ" sz="2400" b="1" dirty="0" smtClean="0"/>
              <a:t>:</a:t>
            </a:r>
            <a:endParaRPr lang="cs-CZ" sz="2400" dirty="0"/>
          </a:p>
          <a:p>
            <a:pPr eaLnBrk="1" fontAlgn="auto" hangingPunct="1">
              <a:spcAft>
                <a:spcPts val="0"/>
              </a:spcAft>
              <a:buFont typeface="Arial" pitchFamily="34" charset="0"/>
              <a:buChar char="•"/>
              <a:defRPr/>
            </a:pPr>
            <a:endParaRPr lang="cs-CZ"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498178"/>
          </a:xfrm>
        </p:spPr>
        <p:txBody>
          <a:bodyPr>
            <a:noAutofit/>
          </a:bodyPr>
          <a:lstStyle/>
          <a:p>
            <a:r>
              <a:rPr lang="cs-CZ" sz="2400" dirty="0" smtClean="0"/>
              <a:t/>
            </a:r>
            <a:br>
              <a:rPr lang="cs-CZ" sz="2400" dirty="0" smtClean="0"/>
            </a:br>
            <a:r>
              <a:rPr lang="cs-CZ" sz="2400" dirty="0" smtClean="0"/>
              <a:t/>
            </a:r>
            <a:br>
              <a:rPr lang="cs-CZ" sz="2400" dirty="0" smtClean="0"/>
            </a:br>
            <a:r>
              <a:rPr lang="cs-CZ" sz="2400" dirty="0" smtClean="0"/>
              <a:t>  úkol č. 3   </a:t>
            </a:r>
            <a:r>
              <a:rPr lang="cs-CZ" sz="2400" b="1" dirty="0" smtClean="0"/>
              <a:t>Vžijte se do role advokáta, který řeší následující problém. Vaším úkolem je  popsat uvedený příběh právním jazykem. </a:t>
            </a:r>
            <a:r>
              <a:rPr lang="cs-CZ" sz="2400" dirty="0" smtClean="0"/>
              <a:t/>
            </a:r>
            <a:br>
              <a:rPr lang="cs-CZ" sz="2400" dirty="0" smtClean="0"/>
            </a:br>
            <a:endParaRPr lang="cs-CZ" sz="2400" dirty="0"/>
          </a:p>
        </p:txBody>
      </p:sp>
      <p:sp>
        <p:nvSpPr>
          <p:cNvPr id="3" name="Zástupný symbol pro obsah 2"/>
          <p:cNvSpPr>
            <a:spLocks noGrp="1"/>
          </p:cNvSpPr>
          <p:nvPr>
            <p:ph sz="quarter" idx="1"/>
          </p:nvPr>
        </p:nvSpPr>
        <p:spPr/>
        <p:txBody>
          <a:bodyPr>
            <a:normAutofit fontScale="47500" lnSpcReduction="20000"/>
          </a:bodyPr>
          <a:lstStyle/>
          <a:p>
            <a:endParaRPr lang="cs-CZ" dirty="0" smtClean="0"/>
          </a:p>
          <a:p>
            <a:pPr>
              <a:buNone/>
            </a:pPr>
            <a:r>
              <a:rPr lang="cs-CZ" dirty="0" smtClean="0"/>
              <a:t>„</a:t>
            </a:r>
            <a:r>
              <a:rPr lang="cs-CZ" sz="4200" b="1" dirty="0" smtClean="0"/>
              <a:t>Katka před tím než se vdala, dostala od rodičů </a:t>
            </a:r>
          </a:p>
          <a:p>
            <a:pPr>
              <a:buNone/>
            </a:pPr>
            <a:r>
              <a:rPr lang="cs-CZ" sz="4200" b="1" dirty="0" smtClean="0"/>
              <a:t>darem dům. Seznámila se s Janem, který se k ní </a:t>
            </a:r>
          </a:p>
          <a:p>
            <a:pPr>
              <a:buNone/>
            </a:pPr>
            <a:r>
              <a:rPr lang="cs-CZ" sz="4200" b="1" dirty="0" smtClean="0"/>
              <a:t>přistěhoval a  po  čase se vzali. </a:t>
            </a:r>
          </a:p>
          <a:p>
            <a:pPr>
              <a:buNone/>
            </a:pPr>
            <a:endParaRPr lang="cs-CZ" sz="4200" b="1" dirty="0" smtClean="0"/>
          </a:p>
          <a:p>
            <a:pPr>
              <a:buNone/>
            </a:pPr>
            <a:r>
              <a:rPr lang="cs-CZ" sz="4200" b="1" dirty="0" smtClean="0"/>
              <a:t>Narodili se jim dvě děti. Po šesti letech se Jan </a:t>
            </a:r>
          </a:p>
          <a:p>
            <a:pPr>
              <a:buNone/>
            </a:pPr>
            <a:endParaRPr lang="cs-CZ" sz="4200" b="1" dirty="0" smtClean="0"/>
          </a:p>
          <a:p>
            <a:pPr>
              <a:buNone/>
            </a:pPr>
            <a:r>
              <a:rPr lang="cs-CZ" sz="4200" b="1" dirty="0" smtClean="0"/>
              <a:t>zamiloval  do Terezy a Katka podala návrh na  </a:t>
            </a:r>
          </a:p>
          <a:p>
            <a:pPr>
              <a:buNone/>
            </a:pPr>
            <a:r>
              <a:rPr lang="cs-CZ" sz="4200" b="1" dirty="0" smtClean="0"/>
              <a:t>rozvod.  </a:t>
            </a:r>
          </a:p>
          <a:p>
            <a:pPr>
              <a:buNone/>
            </a:pPr>
            <a:endParaRPr lang="cs-CZ" sz="4200" b="1" dirty="0" smtClean="0"/>
          </a:p>
          <a:p>
            <a:pPr>
              <a:buNone/>
            </a:pPr>
            <a:r>
              <a:rPr lang="cs-CZ" sz="4200" b="1" dirty="0" smtClean="0"/>
              <a:t>Navzdory tomu ale Jan zůstával nadále bydlet </a:t>
            </a:r>
          </a:p>
          <a:p>
            <a:pPr>
              <a:buNone/>
            </a:pPr>
            <a:r>
              <a:rPr lang="cs-CZ" sz="4200" b="1" dirty="0" smtClean="0"/>
              <a:t>v domě. </a:t>
            </a:r>
          </a:p>
          <a:p>
            <a:pPr>
              <a:buNone/>
            </a:pPr>
            <a:r>
              <a:rPr lang="cs-CZ" sz="4200" b="1" dirty="0" smtClean="0"/>
              <a:t>Katka byla zoufalá a nevěděla jak řešit tuto situaci a </a:t>
            </a:r>
          </a:p>
          <a:p>
            <a:pPr>
              <a:buNone/>
            </a:pPr>
            <a:r>
              <a:rPr lang="cs-CZ" sz="4200" b="1" dirty="0" smtClean="0"/>
              <a:t>tak se obrátila na  advokáta.“ </a:t>
            </a:r>
          </a:p>
          <a:p>
            <a:pPr>
              <a:buNone/>
            </a:pPr>
            <a:r>
              <a:rPr lang="cs-CZ" sz="4200" b="1" dirty="0" smtClean="0"/>
              <a:t> </a:t>
            </a:r>
          </a:p>
          <a:p>
            <a:endParaRPr lang="cs-CZ" sz="4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426170"/>
          </a:xfrm>
        </p:spPr>
        <p:txBody>
          <a:bodyPr rtlCol="0">
            <a:normAutofit fontScale="90000"/>
          </a:bodyPr>
          <a:lstStyle/>
          <a:p>
            <a:pPr eaLnBrk="1" fontAlgn="auto" hangingPunct="1">
              <a:spcAft>
                <a:spcPts val="0"/>
              </a:spcAft>
              <a:defRPr/>
            </a:pPr>
            <a:r>
              <a:rPr lang="cs-CZ" sz="3200" b="1" u="sng" dirty="0" smtClean="0"/>
              <a:t/>
            </a:r>
            <a:br>
              <a:rPr lang="cs-CZ" sz="3200" b="1" u="sng" dirty="0" smtClean="0"/>
            </a:br>
            <a:r>
              <a:rPr lang="cs-CZ" sz="3200" b="1" dirty="0" smtClean="0"/>
              <a:t>JAK  PSÁT KRÁTKE A   </a:t>
            </a:r>
            <a:br>
              <a:rPr lang="cs-CZ" sz="3200" b="1" dirty="0" smtClean="0"/>
            </a:br>
            <a:r>
              <a:rPr lang="cs-CZ" sz="3200" b="1" dirty="0" smtClean="0"/>
              <a:t>SROZUMITELNÉ  VĚTY? </a:t>
            </a:r>
            <a:r>
              <a:rPr lang="cs-CZ" sz="3200" dirty="0" smtClean="0"/>
              <a:t/>
            </a:r>
            <a:br>
              <a:rPr lang="cs-CZ" sz="3200" dirty="0" smtClean="0"/>
            </a:br>
            <a:endParaRPr lang="cs-CZ" sz="3200" dirty="0"/>
          </a:p>
        </p:txBody>
      </p:sp>
      <p:sp>
        <p:nvSpPr>
          <p:cNvPr id="3" name="Zástupný symbol pro obsah 2"/>
          <p:cNvSpPr>
            <a:spLocks noGrp="1"/>
          </p:cNvSpPr>
          <p:nvPr>
            <p:ph sz="quarter" idx="1"/>
          </p:nvPr>
        </p:nvSpPr>
        <p:spPr>
          <a:noFill/>
          <a:ln>
            <a:noFill/>
          </a:ln>
        </p:spPr>
        <p:style>
          <a:lnRef idx="1">
            <a:schemeClr val="accent1"/>
          </a:lnRef>
          <a:fillRef idx="2">
            <a:schemeClr val="accent1"/>
          </a:fillRef>
          <a:effectRef idx="1">
            <a:schemeClr val="accent1"/>
          </a:effectRef>
          <a:fontRef idx="minor">
            <a:schemeClr val="dk1"/>
          </a:fontRef>
        </p:style>
        <p:txBody>
          <a:bodyPr rtlCol="0">
            <a:normAutofit fontScale="92500" lnSpcReduction="10000"/>
          </a:bodyPr>
          <a:lstStyle/>
          <a:p>
            <a:pPr>
              <a:buFont typeface="Arial" pitchFamily="34" charset="0"/>
              <a:buChar char="•"/>
              <a:defRPr/>
            </a:pPr>
            <a:r>
              <a:rPr lang="cs-CZ" sz="2800" b="1" dirty="0" smtClean="0"/>
              <a:t>Častým neduhem  právních textů je : </a:t>
            </a:r>
            <a:r>
              <a:rPr lang="cs-CZ" sz="2800" dirty="0" smtClean="0"/>
              <a:t/>
            </a:r>
            <a:br>
              <a:rPr lang="cs-CZ" sz="2800" dirty="0" smtClean="0"/>
            </a:br>
            <a:endParaRPr lang="cs-CZ" sz="2800" b="1" dirty="0" smtClean="0">
              <a:solidFill>
                <a:srgbClr val="FF0000"/>
              </a:solidFill>
            </a:endParaRPr>
          </a:p>
          <a:p>
            <a:pPr eaLnBrk="1" fontAlgn="auto" hangingPunct="1">
              <a:spcAft>
                <a:spcPts val="0"/>
              </a:spcAft>
              <a:buFont typeface="Arial" pitchFamily="34" charset="0"/>
              <a:buChar char="•"/>
              <a:defRPr/>
            </a:pPr>
            <a:r>
              <a:rPr lang="cs-CZ" sz="2800" b="1" dirty="0" smtClean="0">
                <a:solidFill>
                  <a:srgbClr val="FF0000"/>
                </a:solidFill>
              </a:rPr>
              <a:t>Dlouhé </a:t>
            </a:r>
            <a:r>
              <a:rPr lang="cs-CZ" sz="2800" b="1" dirty="0">
                <a:solidFill>
                  <a:srgbClr val="FF0000"/>
                </a:solidFill>
              </a:rPr>
              <a:t>věty</a:t>
            </a:r>
            <a:endParaRPr lang="cs-CZ" sz="2800" dirty="0">
              <a:solidFill>
                <a:srgbClr val="FF0000"/>
              </a:solidFill>
            </a:endParaRPr>
          </a:p>
          <a:p>
            <a:pPr eaLnBrk="1" fontAlgn="auto" hangingPunct="1">
              <a:spcAft>
                <a:spcPts val="0"/>
              </a:spcAft>
              <a:buFont typeface="Arial" pitchFamily="34" charset="0"/>
              <a:buChar char="•"/>
              <a:defRPr/>
            </a:pPr>
            <a:r>
              <a:rPr lang="cs-CZ" sz="2800" b="1" dirty="0">
                <a:solidFill>
                  <a:srgbClr val="FF0000"/>
                </a:solidFill>
              </a:rPr>
              <a:t>Nadměrné užívání závorek k dokreslení hlavního textu </a:t>
            </a:r>
            <a:endParaRPr lang="cs-CZ" sz="2800" dirty="0">
              <a:solidFill>
                <a:srgbClr val="FF0000"/>
              </a:solidFill>
            </a:endParaRPr>
          </a:p>
          <a:p>
            <a:pPr eaLnBrk="1" fontAlgn="auto" hangingPunct="1">
              <a:spcAft>
                <a:spcPts val="0"/>
              </a:spcAft>
              <a:buFont typeface="Arial" pitchFamily="34" charset="0"/>
              <a:buChar char="•"/>
              <a:defRPr/>
            </a:pPr>
            <a:r>
              <a:rPr lang="cs-CZ" sz="2800" b="1" dirty="0">
                <a:solidFill>
                  <a:srgbClr val="FF0000"/>
                </a:solidFill>
              </a:rPr>
              <a:t>Nadměrné používání cizích slov</a:t>
            </a:r>
            <a:endParaRPr lang="cs-CZ" sz="2800" dirty="0">
              <a:solidFill>
                <a:srgbClr val="FF0000"/>
              </a:solidFill>
            </a:endParaRPr>
          </a:p>
          <a:p>
            <a:pPr eaLnBrk="1" fontAlgn="auto" hangingPunct="1">
              <a:spcAft>
                <a:spcPts val="0"/>
              </a:spcAft>
              <a:buFont typeface="Arial" pitchFamily="34" charset="0"/>
              <a:buChar char="•"/>
              <a:defRPr/>
            </a:pPr>
            <a:r>
              <a:rPr lang="cs-CZ" sz="2800" b="1" dirty="0">
                <a:solidFill>
                  <a:srgbClr val="FF0000"/>
                </a:solidFill>
              </a:rPr>
              <a:t>Dvojité zápory:    (Nemůžeme nesouhlasit se závěrem, že….= ?)</a:t>
            </a:r>
            <a:endParaRPr lang="cs-CZ" sz="2800" dirty="0">
              <a:solidFill>
                <a:srgbClr val="FF0000"/>
              </a:solidFill>
            </a:endParaRPr>
          </a:p>
          <a:p>
            <a:pPr eaLnBrk="1" fontAlgn="auto" hangingPunct="1">
              <a:spcAft>
                <a:spcPts val="0"/>
              </a:spcAft>
              <a:buFont typeface="Arial" pitchFamily="34" charset="0"/>
              <a:buChar char="•"/>
              <a:defRPr/>
            </a:pPr>
            <a:r>
              <a:rPr lang="cs-CZ" sz="2800" b="1" dirty="0">
                <a:solidFill>
                  <a:srgbClr val="FF0000"/>
                </a:solidFill>
              </a:rPr>
              <a:t>Psaní slovesa na začátku či konci věty…</a:t>
            </a:r>
            <a:endParaRPr lang="cs-CZ" sz="2800" dirty="0">
              <a:solidFill>
                <a:srgbClr val="FF0000"/>
              </a:solidFill>
            </a:endParaRPr>
          </a:p>
          <a:p>
            <a:pPr eaLnBrk="1" fontAlgn="auto" hangingPunct="1">
              <a:spcAft>
                <a:spcPts val="0"/>
              </a:spcAft>
              <a:buFont typeface="Arial" pitchFamily="34" charset="0"/>
              <a:buChar char="•"/>
              <a:defRPr/>
            </a:pPr>
            <a:r>
              <a:rPr lang="cs-CZ" sz="2800" b="1" dirty="0">
                <a:solidFill>
                  <a:srgbClr val="FF0000"/>
                </a:solidFill>
              </a:rPr>
              <a:t>Přehnané používání  trpného rodu místo  činného.</a:t>
            </a:r>
            <a:endParaRPr lang="cs-CZ" sz="2800" dirty="0">
              <a:solidFill>
                <a:srgbClr val="FF0000"/>
              </a:solidFill>
            </a:endParaRPr>
          </a:p>
          <a:p>
            <a:pPr eaLnBrk="1" fontAlgn="auto" hangingPunct="1">
              <a:spcAft>
                <a:spcPts val="0"/>
              </a:spcAft>
              <a:buFont typeface="Arial" pitchFamily="34" charset="0"/>
              <a:buChar char="•"/>
              <a:defRPr/>
            </a:pPr>
            <a:endParaRPr lang="cs-CZ"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sz="4000" b="1" u="sng" dirty="0" smtClean="0"/>
              <a:t/>
            </a:r>
            <a:br>
              <a:rPr lang="cs-CZ" sz="4000" b="1" u="sng" dirty="0" smtClean="0"/>
            </a:br>
            <a:r>
              <a:rPr lang="cs-CZ" sz="4000" b="1" u="sng" dirty="0" smtClean="0">
                <a:solidFill>
                  <a:srgbClr val="FF0000"/>
                </a:solidFill>
              </a:rPr>
              <a:t>Jak na dlouhé věty? </a:t>
            </a:r>
            <a:r>
              <a:rPr lang="cs-CZ" sz="4000" dirty="0" smtClean="0">
                <a:solidFill>
                  <a:srgbClr val="FF0000"/>
                </a:solidFill>
              </a:rPr>
              <a:t/>
            </a:r>
            <a:br>
              <a:rPr lang="cs-CZ" sz="4000" dirty="0" smtClean="0">
                <a:solidFill>
                  <a:srgbClr val="FF0000"/>
                </a:solidFill>
              </a:rPr>
            </a:br>
            <a:endParaRPr lang="cs-CZ" sz="4000" dirty="0">
              <a:solidFill>
                <a:srgbClr val="FF0000"/>
              </a:solidFill>
            </a:endParaRPr>
          </a:p>
        </p:txBody>
      </p:sp>
      <p:sp>
        <p:nvSpPr>
          <p:cNvPr id="3" name="Zástupný symbol pro obsah 2"/>
          <p:cNvSpPr>
            <a:spLocks noGrp="1"/>
          </p:cNvSpPr>
          <p:nvPr>
            <p:ph sz="quarter" idx="1"/>
          </p:nvPr>
        </p:nvSpPr>
        <p:spPr>
          <a:solidFill>
            <a:schemeClr val="bg1"/>
          </a:solidFill>
        </p:spPr>
        <p:style>
          <a:lnRef idx="1">
            <a:schemeClr val="accent1"/>
          </a:lnRef>
          <a:fillRef idx="2">
            <a:schemeClr val="accent1"/>
          </a:fillRef>
          <a:effectRef idx="1">
            <a:schemeClr val="accent1"/>
          </a:effectRef>
          <a:fontRef idx="minor">
            <a:schemeClr val="dk1"/>
          </a:fontRef>
        </p:style>
        <p:txBody>
          <a:bodyPr rtlCol="0">
            <a:normAutofit fontScale="92500" lnSpcReduction="10000"/>
          </a:bodyPr>
          <a:lstStyle/>
          <a:p>
            <a:pPr eaLnBrk="1" fontAlgn="auto" hangingPunct="1">
              <a:spcAft>
                <a:spcPts val="0"/>
              </a:spcAft>
              <a:buFont typeface="Arial" pitchFamily="34" charset="0"/>
              <a:buChar char="•"/>
              <a:defRPr/>
            </a:pPr>
            <a:r>
              <a:rPr lang="cs-CZ" b="1" dirty="0" smtClean="0">
                <a:solidFill>
                  <a:srgbClr val="FF0000"/>
                </a:solidFill>
              </a:rPr>
              <a:t>Tvořte </a:t>
            </a:r>
            <a:r>
              <a:rPr lang="cs-CZ" b="1" dirty="0">
                <a:solidFill>
                  <a:srgbClr val="FF0000"/>
                </a:solidFill>
              </a:rPr>
              <a:t>jednoduché (krátké) věty;  </a:t>
            </a:r>
            <a:r>
              <a:rPr lang="cs-CZ" b="1" i="1" dirty="0">
                <a:solidFill>
                  <a:srgbClr val="FF0000"/>
                </a:solidFill>
              </a:rPr>
              <a:t>věta by neměla mít více než </a:t>
            </a:r>
            <a:r>
              <a:rPr lang="cs-CZ" b="1" i="1" dirty="0" smtClean="0">
                <a:solidFill>
                  <a:srgbClr val="FF0000"/>
                </a:solidFill>
              </a:rPr>
              <a:t>20 </a:t>
            </a:r>
            <a:r>
              <a:rPr lang="cs-CZ" b="1" i="1" dirty="0">
                <a:solidFill>
                  <a:srgbClr val="FF0000"/>
                </a:solidFill>
              </a:rPr>
              <a:t>slov.</a:t>
            </a:r>
            <a:r>
              <a:rPr lang="cs-CZ" dirty="0">
                <a:solidFill>
                  <a:srgbClr val="FF0000"/>
                </a:solidFill>
              </a:rPr>
              <a:t> </a:t>
            </a:r>
          </a:p>
          <a:p>
            <a:pPr eaLnBrk="1" fontAlgn="auto" hangingPunct="1">
              <a:spcAft>
                <a:spcPts val="0"/>
              </a:spcAft>
              <a:buFont typeface="Arial" pitchFamily="34" charset="0"/>
              <a:buChar char="•"/>
              <a:defRPr/>
            </a:pPr>
            <a:r>
              <a:rPr lang="cs-CZ" b="1" dirty="0"/>
              <a:t>Tvořte v textu především hlavní věty;</a:t>
            </a:r>
            <a:r>
              <a:rPr lang="cs-CZ" dirty="0"/>
              <a:t> </a:t>
            </a:r>
            <a:r>
              <a:rPr lang="cs-CZ" b="1" i="1" dirty="0"/>
              <a:t>hlavní věty usnadňují orientaci v textu.</a:t>
            </a:r>
            <a:endParaRPr lang="cs-CZ" dirty="0"/>
          </a:p>
          <a:p>
            <a:pPr eaLnBrk="1" fontAlgn="auto" hangingPunct="1">
              <a:spcAft>
                <a:spcPts val="0"/>
              </a:spcAft>
              <a:buFont typeface="Arial" pitchFamily="34" charset="0"/>
              <a:buChar char="•"/>
              <a:defRPr/>
            </a:pPr>
            <a:r>
              <a:rPr lang="cs-CZ" b="1" dirty="0">
                <a:solidFill>
                  <a:srgbClr val="FF0000"/>
                </a:solidFill>
              </a:rPr>
              <a:t>Kontrolujte  pořadí větných členů;</a:t>
            </a:r>
            <a:r>
              <a:rPr lang="cs-CZ" dirty="0">
                <a:solidFill>
                  <a:srgbClr val="FF0000"/>
                </a:solidFill>
              </a:rPr>
              <a:t> </a:t>
            </a:r>
            <a:r>
              <a:rPr lang="cs-CZ" b="1" i="1" dirty="0">
                <a:solidFill>
                  <a:srgbClr val="FF0000"/>
                </a:solidFill>
              </a:rPr>
              <a:t>(podmět-přísudek-ostatní větné členy).</a:t>
            </a:r>
            <a:endParaRPr lang="cs-CZ" dirty="0">
              <a:solidFill>
                <a:srgbClr val="FF0000"/>
              </a:solidFill>
            </a:endParaRPr>
          </a:p>
          <a:p>
            <a:pPr eaLnBrk="1" fontAlgn="auto" hangingPunct="1">
              <a:spcAft>
                <a:spcPts val="0"/>
              </a:spcAft>
              <a:buFont typeface="Arial" pitchFamily="34" charset="0"/>
              <a:buChar char="•"/>
              <a:defRPr/>
            </a:pPr>
            <a:r>
              <a:rPr lang="cs-CZ" b="1" dirty="0"/>
              <a:t>V souvětích se snažte omezovat vedlejší věty; </a:t>
            </a:r>
            <a:r>
              <a:rPr lang="cs-CZ" b="1" i="1" dirty="0"/>
              <a:t>nebojte se vyškrtnout, vynechat větu, bez které je myšlenka již jasná. Můžete přemístit část věty a začít ji jako novou.</a:t>
            </a:r>
            <a:r>
              <a:rPr lang="cs-CZ" dirty="0"/>
              <a:t>  </a:t>
            </a:r>
          </a:p>
          <a:p>
            <a:pPr eaLnBrk="1" fontAlgn="auto" hangingPunct="1">
              <a:spcAft>
                <a:spcPts val="0"/>
              </a:spcAft>
              <a:buFont typeface="Arial" pitchFamily="34" charset="0"/>
              <a:buChar char="•"/>
              <a:defRPr/>
            </a:pPr>
            <a:r>
              <a:rPr lang="cs-CZ" b="1" dirty="0">
                <a:solidFill>
                  <a:srgbClr val="FF0000"/>
                </a:solidFill>
              </a:rPr>
              <a:t>Ve větách postupujte od sdělení obecných informací ke konkrétnějším, které pak můžete v samostatných, jednoduchých  větách vysvětlit.  </a:t>
            </a:r>
            <a:endParaRPr lang="cs-CZ" dirty="0">
              <a:solidFill>
                <a:srgbClr val="FF0000"/>
              </a:solidFill>
            </a:endParaRPr>
          </a:p>
          <a:p>
            <a:pPr eaLnBrk="1" fontAlgn="auto" hangingPunct="1">
              <a:spcAft>
                <a:spcPts val="0"/>
              </a:spcAft>
              <a:buFont typeface="Arial" pitchFamily="34" charset="0"/>
              <a:buChar char="•"/>
              <a:defRPr/>
            </a:pP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b="1" u="sng" dirty="0" smtClean="0">
                <a:solidFill>
                  <a:srgbClr val="FF0000"/>
                </a:solidFill>
              </a:rPr>
              <a:t>Další důležité rady:  </a:t>
            </a:r>
            <a:r>
              <a:rPr lang="cs-CZ" dirty="0" smtClean="0">
                <a:solidFill>
                  <a:srgbClr val="FF0000"/>
                </a:solidFill>
              </a:rPr>
              <a:t/>
            </a:r>
            <a:br>
              <a:rPr lang="cs-CZ" dirty="0" smtClean="0">
                <a:solidFill>
                  <a:srgbClr val="FF0000"/>
                </a:solidFill>
              </a:rPr>
            </a:br>
            <a:r>
              <a:rPr lang="cs-CZ" sz="3100" dirty="0" smtClean="0">
                <a:solidFill>
                  <a:srgbClr val="FF0000"/>
                </a:solidFill>
              </a:rPr>
              <a:t>(další vysvětlení a rady naleznete také  v manuálu k tomuto cvičení)</a:t>
            </a:r>
            <a:endParaRPr lang="cs-CZ" sz="3100" dirty="0">
              <a:solidFill>
                <a:srgbClr val="FF0000"/>
              </a:solidFill>
            </a:endParaRPr>
          </a:p>
        </p:txBody>
      </p:sp>
      <p:sp>
        <p:nvSpPr>
          <p:cNvPr id="3" name="Zástupný symbol pro obsah 2"/>
          <p:cNvSpPr>
            <a:spLocks noGrp="1"/>
          </p:cNvSpPr>
          <p:nvPr>
            <p:ph sz="quarter" idx="1"/>
          </p:nvPr>
        </p:nvSpPr>
        <p:spPr>
          <a:noFill/>
          <a:ln>
            <a:noFill/>
          </a:ln>
        </p:spPr>
        <p:style>
          <a:lnRef idx="1">
            <a:schemeClr val="accent1"/>
          </a:lnRef>
          <a:fillRef idx="2">
            <a:schemeClr val="accent1"/>
          </a:fillRef>
          <a:effectRef idx="1">
            <a:schemeClr val="accent1"/>
          </a:effectRef>
          <a:fontRef idx="minor">
            <a:schemeClr val="dk1"/>
          </a:fontRef>
        </p:style>
        <p:txBody>
          <a:bodyPr rtlCol="0">
            <a:normAutofit/>
          </a:bodyPr>
          <a:lstStyle/>
          <a:p>
            <a:pPr eaLnBrk="1" fontAlgn="auto" hangingPunct="1">
              <a:spcAft>
                <a:spcPts val="0"/>
              </a:spcAft>
              <a:buFont typeface="Arial" pitchFamily="34" charset="0"/>
              <a:buChar char="•"/>
              <a:defRPr/>
            </a:pPr>
            <a:r>
              <a:rPr lang="cs-CZ" b="1" i="1" dirty="0" smtClean="0">
                <a:solidFill>
                  <a:srgbClr val="FF0000"/>
                </a:solidFill>
              </a:rPr>
              <a:t>Nebojte </a:t>
            </a:r>
            <a:r>
              <a:rPr lang="cs-CZ" b="1" i="1" dirty="0">
                <a:solidFill>
                  <a:srgbClr val="FF0000"/>
                </a:solidFill>
              </a:rPr>
              <a:t>se  hlavní větu, resp. obecnější sdělení vhodně  dokreslit-popsat  dalšími větami. </a:t>
            </a:r>
            <a:endParaRPr lang="cs-CZ" dirty="0">
              <a:solidFill>
                <a:srgbClr val="FF0000"/>
              </a:solidFill>
            </a:endParaRPr>
          </a:p>
          <a:p>
            <a:pPr eaLnBrk="1" fontAlgn="auto" hangingPunct="1">
              <a:spcAft>
                <a:spcPts val="0"/>
              </a:spcAft>
              <a:buFont typeface="Arial" pitchFamily="34" charset="0"/>
              <a:buChar char="•"/>
              <a:defRPr/>
            </a:pPr>
            <a:r>
              <a:rPr lang="cs-CZ" b="1" i="1" dirty="0"/>
              <a:t>Nesnažte se v jedné větě sdělit všechny informace nebo souvislosti o daném problému.</a:t>
            </a:r>
            <a:endParaRPr lang="cs-CZ" dirty="0"/>
          </a:p>
          <a:p>
            <a:pPr eaLnBrk="1" fontAlgn="auto" hangingPunct="1">
              <a:spcAft>
                <a:spcPts val="0"/>
              </a:spcAft>
              <a:buFont typeface="Arial" pitchFamily="34" charset="0"/>
              <a:buChar char="•"/>
              <a:defRPr/>
            </a:pPr>
            <a:r>
              <a:rPr lang="cs-CZ" b="1" i="1" dirty="0">
                <a:solidFill>
                  <a:srgbClr val="FF0000"/>
                </a:solidFill>
              </a:rPr>
              <a:t> Postupujte od obecnějšího sdělení nebo vymezení ke konkrétnějšímu; resp. od obecného hodnocení k výčtu vlastností, znaků funkcí apod., je to spolehlivý postup pro odbourání závorek</a:t>
            </a:r>
            <a:r>
              <a:rPr lang="cs-CZ" b="1" i="1" dirty="0"/>
              <a:t>.   </a:t>
            </a:r>
            <a:endParaRPr lang="cs-CZ" dirty="0"/>
          </a:p>
          <a:p>
            <a:pPr eaLnBrk="1" fontAlgn="auto" hangingPunct="1">
              <a:spcAft>
                <a:spcPts val="0"/>
              </a:spcAft>
              <a:buFont typeface="Arial" pitchFamily="34" charset="0"/>
              <a:buChar char="•"/>
              <a:defRPr/>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Nadpis 1"/>
          <p:cNvSpPr>
            <a:spLocks noGrp="1"/>
          </p:cNvSpPr>
          <p:nvPr>
            <p:ph type="title"/>
          </p:nvPr>
        </p:nvSpPr>
        <p:spPr>
          <a:xfrm>
            <a:off x="457200" y="274638"/>
            <a:ext cx="7467600" cy="778098"/>
          </a:xfrm>
        </p:spPr>
        <p:txBody>
          <a:bodyPr/>
          <a:lstStyle/>
          <a:p>
            <a:pPr eaLnBrk="1" hangingPunct="1"/>
            <a:r>
              <a:rPr lang="cs-CZ" b="1" dirty="0" smtClean="0"/>
              <a:t>Příklad   dlouhé věty </a:t>
            </a:r>
            <a:endParaRPr lang="cs-CZ" dirty="0" smtClean="0"/>
          </a:p>
        </p:txBody>
      </p:sp>
      <p:sp>
        <p:nvSpPr>
          <p:cNvPr id="3" name="Zástupný symbol pro obsah 2"/>
          <p:cNvSpPr>
            <a:spLocks noGrp="1"/>
          </p:cNvSpPr>
          <p:nvPr>
            <p:ph sz="quarter" idx="1"/>
          </p:nvPr>
        </p:nvSpPr>
        <p:spPr>
          <a:xfrm>
            <a:off x="457200" y="1124744"/>
            <a:ext cx="7467600" cy="5349208"/>
          </a:xfrm>
        </p:spPr>
        <p:txBody>
          <a:bodyPr rtlCol="0">
            <a:normAutofit fontScale="25000" lnSpcReduction="20000"/>
          </a:bodyPr>
          <a:lstStyle/>
          <a:p>
            <a:pPr eaLnBrk="1" fontAlgn="auto" hangingPunct="1">
              <a:spcAft>
                <a:spcPts val="0"/>
              </a:spcAft>
              <a:buFont typeface="Arial" pitchFamily="34" charset="0"/>
              <a:buNone/>
              <a:defRPr/>
            </a:pPr>
            <a:r>
              <a:rPr lang="cs-CZ" sz="7400" b="1" dirty="0" smtClean="0"/>
              <a:t>Tato </a:t>
            </a:r>
            <a:r>
              <a:rPr lang="cs-CZ" sz="7400" b="1" dirty="0"/>
              <a:t>věta trpí typickým neduhem právního textu…  je dlouhá a je zde snaha na </a:t>
            </a:r>
            <a:r>
              <a:rPr lang="cs-CZ" sz="7400" b="1" dirty="0" smtClean="0"/>
              <a:t>jednou </a:t>
            </a:r>
            <a:r>
              <a:rPr lang="cs-CZ" sz="7400" b="1" dirty="0"/>
              <a:t>vyjádřit více informací a souvislosti.  Pokuste se vymezit jednotlivé </a:t>
            </a:r>
            <a:r>
              <a:rPr lang="cs-CZ" sz="7400" b="1" dirty="0" smtClean="0"/>
              <a:t>souvislosti  </a:t>
            </a:r>
            <a:r>
              <a:rPr lang="cs-CZ" sz="7400" b="1" dirty="0"/>
              <a:t>a na základě toho pak  přeformulovat text na kratší věty.     </a:t>
            </a:r>
            <a:endParaRPr lang="cs-CZ" sz="7400" dirty="0"/>
          </a:p>
          <a:p>
            <a:pPr eaLnBrk="1" fontAlgn="auto" hangingPunct="1">
              <a:spcAft>
                <a:spcPts val="0"/>
              </a:spcAft>
              <a:buFont typeface="Arial" pitchFamily="34" charset="0"/>
              <a:buNone/>
              <a:defRPr/>
            </a:pPr>
            <a:r>
              <a:rPr lang="cs-CZ" sz="7400" dirty="0"/>
              <a:t> </a:t>
            </a:r>
            <a:r>
              <a:rPr lang="cs-CZ" sz="9600" b="1" i="1" dirty="0" smtClean="0"/>
              <a:t>  „</a:t>
            </a:r>
            <a:r>
              <a:rPr lang="cs-CZ" sz="9600" b="1" i="1" dirty="0"/>
              <a:t>Jsou - li  předmětem řízení subjektivní práva majetková (jak tomu bylo v posuzované věci),  jimiž mohou účastníci (jejich nositelé) podle jejich povahy i podle příslušných zákonných předpisů volně nakládat a o nichž se rozhoduje ve sporném řízení, ve kterém účastníci mohou uzavřít smír, nemůže mít  na tuto jejich možnost vliv okolnost, že řízení je zahájeno na základě žaloby o určení existence právního vztahu, jelikož   rozhodující     pro zákonem vymezenou možnost uzavření soudního smíru jsou pouze podmínky jeho přípustnosti.“</a:t>
            </a:r>
            <a:br>
              <a:rPr lang="cs-CZ" sz="9600" b="1" i="1" dirty="0"/>
            </a:br>
            <a:endParaRPr lang="cs-CZ" sz="9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201</TotalTime>
  <Words>1242</Words>
  <Application>Microsoft Office PowerPoint</Application>
  <PresentationFormat>Předvádění na obrazovce (4:3)</PresentationFormat>
  <Paragraphs>205</Paragraphs>
  <Slides>31</Slides>
  <Notes>2</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31</vt:i4>
      </vt:variant>
    </vt:vector>
  </HeadingPairs>
  <TitlesOfParts>
    <vt:vector size="42" baseType="lpstr">
      <vt:lpstr>Arial</vt:lpstr>
      <vt:lpstr>Calibri</vt:lpstr>
      <vt:lpstr>Century Schoolbook</vt:lpstr>
      <vt:lpstr>Lucida Sans Unicode</vt:lpstr>
      <vt:lpstr>StarSymbol</vt:lpstr>
      <vt:lpstr>Tahoma</vt:lpstr>
      <vt:lpstr>Thorndale</vt:lpstr>
      <vt:lpstr>Times New Roman</vt:lpstr>
      <vt:lpstr>Wingdings</vt:lpstr>
      <vt:lpstr>Wingdings 2</vt:lpstr>
      <vt:lpstr>Arkýř</vt:lpstr>
      <vt:lpstr>Přednáška č. 2  Základy akademického psaní </vt:lpstr>
      <vt:lpstr>  A) Styl a techniky psaní odborného textu</vt:lpstr>
      <vt:lpstr>         Příklad pro procvičení  rozdílů mezi odborným a každodenním  jazykem:   </vt:lpstr>
      <vt:lpstr>        úkol č.2    Podle uvedeného příkladu převeďte následující situace do odborného jazyka:  </vt:lpstr>
      <vt:lpstr>    úkol č. 3   Vžijte se do role advokáta, který řeší následující problém. Vaším úkolem je  popsat uvedený příběh právním jazykem.  </vt:lpstr>
      <vt:lpstr> JAK  PSÁT KRÁTKE A    SROZUMITELNÉ  VĚTY?  </vt:lpstr>
      <vt:lpstr> Jak na dlouhé věty?  </vt:lpstr>
      <vt:lpstr>Další důležité rady:   (další vysvětlení a rady naleznete také  v manuálu k tomuto cvičení)</vt:lpstr>
      <vt:lpstr>Příklad   dlouhé věty </vt:lpstr>
      <vt:lpstr>    Řešení:   první krok je nutné najít  vztah podmíněnosti, co závisí od čeho…   druhý krok:    vybrat informace, které  charakterizují  podmínky resp. důvody takového vztahu   a vysvětlit jej  samostatně   </vt:lpstr>
      <vt:lpstr> </vt:lpstr>
      <vt:lpstr>   B)  Práce s textem: Citování  </vt:lpstr>
      <vt:lpstr>Kompilace, parafráze, všeobecně známá fakta </vt:lpstr>
      <vt:lpstr>   Jak správně parafrázovat?    Původní text zní:   </vt:lpstr>
      <vt:lpstr>Přepsaný text: </vt:lpstr>
      <vt:lpstr>                            Jak správně parafrázovat?</vt:lpstr>
      <vt:lpstr>Forma citace </vt:lpstr>
      <vt:lpstr>Další formy citace  </vt:lpstr>
      <vt:lpstr> Rychlý test</vt:lpstr>
      <vt:lpstr> Základní pojmy </vt:lpstr>
      <vt:lpstr>                Citační směrnice  pro právnickou fakultu MU</vt:lpstr>
      <vt:lpstr>     V citační normě ČSN ISO 690 jsou stanoveny:  </vt:lpstr>
      <vt:lpstr>Prohřešky proti citační etice: </vt:lpstr>
      <vt:lpstr>Citace monografické publikace  </vt:lpstr>
      <vt:lpstr>   Citace článku v odborném časopisu</vt:lpstr>
      <vt:lpstr>           Viz směrnice děkana 4/2013</vt:lpstr>
      <vt:lpstr> C)   METODIKA ÚPRAVY  PRÁVNÍHO PŘÍPADU V ODBORNÉM TEXTU  </vt:lpstr>
      <vt:lpstr>Obecný formát analýzy právního případu </vt:lpstr>
      <vt:lpstr>Formát případové studie (Právní rozhledy, C.H.Beck) </vt:lpstr>
      <vt:lpstr>Formát případové studie (Jurisprudence, Wolters Kluwer) </vt:lpstr>
      <vt:lpstr>Formát případové studie IRAC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Přednáška č. 2  Základy akademického psaní </dc:title>
  <dc:creator>Tester</dc:creator>
  <cp:lastModifiedBy>1844</cp:lastModifiedBy>
  <cp:revision>18</cp:revision>
  <dcterms:created xsi:type="dcterms:W3CDTF">2014-11-20T20:24:35Z</dcterms:created>
  <dcterms:modified xsi:type="dcterms:W3CDTF">2017-11-24T20:40:25Z</dcterms:modified>
</cp:coreProperties>
</file>