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  <p:sldId id="299" r:id="rId41"/>
    <p:sldId id="302" r:id="rId42"/>
    <p:sldId id="303" r:id="rId43"/>
    <p:sldId id="304" r:id="rId44"/>
    <p:sldId id="301" r:id="rId45"/>
    <p:sldId id="305" r:id="rId46"/>
    <p:sldId id="307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3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7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5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60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9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87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5D14-9AB8-4AD7-B1D0-C59D1B36E017}" type="datetimeFigureOut">
              <a:rPr lang="cs-CZ" smtClean="0"/>
              <a:t>06.10.2017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Charakteristika </a:t>
            </a:r>
            <a:r>
              <a:rPr lang="cs-CZ" b="1" smtClean="0"/>
              <a:t>finančního práva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Petr </a:t>
            </a:r>
            <a:r>
              <a:rPr lang="cs-CZ" dirty="0" err="1" smtClean="0"/>
              <a:t>Mrkývka</a:t>
            </a:r>
            <a:endParaRPr lang="cs-CZ" dirty="0" smtClean="0"/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2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Obecná definice financí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Soubor společenských ekonomických vztahů souvisejících se shromažďováním a vydáváním peněžních prostředků v procesu směny a rozdělování materiálních hodnot</a:t>
            </a:r>
          </a:p>
        </p:txBody>
      </p:sp>
    </p:spTree>
    <p:extLst>
      <p:ext uri="{BB962C8B-B14F-4D97-AF65-F5344CB8AC3E}">
        <p14:creationId xmlns:p14="http://schemas.microsoft.com/office/powerpoint/2010/main" val="925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Peníze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Jakákoli věc, která je obecně přijímána výměnou za zboží nebo při vypořádávání dluhů, avšak </a:t>
            </a:r>
            <a:r>
              <a:rPr lang="cs-CZ" altLang="cs-CZ" smtClean="0">
                <a:solidFill>
                  <a:srgbClr val="FF0000"/>
                </a:solidFill>
              </a:rPr>
              <a:t>nikoliv co do vlastnosti</a:t>
            </a:r>
            <a:r>
              <a:rPr lang="cs-CZ" altLang="cs-CZ" smtClean="0"/>
              <a:t> dlužného plnění, ale </a:t>
            </a:r>
            <a:r>
              <a:rPr lang="cs-CZ" altLang="cs-CZ" smtClean="0">
                <a:solidFill>
                  <a:srgbClr val="FF0000"/>
                </a:solidFill>
              </a:rPr>
              <a:t>co do hodnoty závazku</a:t>
            </a:r>
          </a:p>
          <a:p>
            <a:pPr eaLnBrk="1" hangingPunct="1"/>
            <a:r>
              <a:rPr lang="cs-CZ" altLang="cs-CZ" b="1" smtClean="0"/>
              <a:t>Peníze = </a:t>
            </a:r>
            <a:r>
              <a:rPr lang="cs-CZ" altLang="cs-CZ" b="1" smtClean="0">
                <a:solidFill>
                  <a:srgbClr val="FF0000"/>
                </a:solidFill>
              </a:rPr>
              <a:t>objekt financí</a:t>
            </a:r>
          </a:p>
        </p:txBody>
      </p:sp>
    </p:spTree>
    <p:extLst>
      <p:ext uri="{BB962C8B-B14F-4D97-AF65-F5344CB8AC3E}">
        <p14:creationId xmlns:p14="http://schemas.microsoft.com/office/powerpoint/2010/main" val="942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Soukromé a veřejné finance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Nejběžnější dělení financí</a:t>
            </a:r>
          </a:p>
          <a:p>
            <a:pPr eaLnBrk="1" hangingPunct="1"/>
            <a:r>
              <a:rPr lang="cs-CZ" altLang="cs-CZ"/>
              <a:t>Nejednoznačné vymezení – ekonomické, právní</a:t>
            </a:r>
          </a:p>
          <a:p>
            <a:pPr eaLnBrk="1" hangingPunct="1"/>
            <a:r>
              <a:rPr lang="cs-CZ" altLang="cs-CZ"/>
              <a:t>Možnosti: </a:t>
            </a:r>
          </a:p>
          <a:p>
            <a:pPr eaLnBrk="1" hangingPunct="1"/>
            <a:r>
              <a:rPr lang="cs-CZ" altLang="cs-CZ"/>
              <a:t>Účel fondu (zájmové kriterium)</a:t>
            </a:r>
          </a:p>
          <a:p>
            <a:pPr eaLnBrk="1" hangingPunct="1"/>
            <a:r>
              <a:rPr lang="cs-CZ" altLang="cs-CZ"/>
              <a:t>Charakter vztahu</a:t>
            </a:r>
          </a:p>
          <a:p>
            <a:pPr eaLnBrk="1" hangingPunct="1"/>
            <a:r>
              <a:rPr lang="cs-CZ" altLang="cs-CZ"/>
              <a:t>Právní regulace</a:t>
            </a:r>
          </a:p>
          <a:p>
            <a:pPr eaLnBrk="1" hangingPunct="1"/>
            <a:r>
              <a:rPr lang="cs-CZ" altLang="cs-CZ"/>
              <a:t>Charakter objektu (nárokové kriterium)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Veřejné finance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Souborná kategorie pro zvláštní výseč peněžních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Objekt – </a:t>
            </a:r>
            <a:r>
              <a:rPr lang="cs-CZ" altLang="cs-CZ">
                <a:solidFill>
                  <a:srgbClr val="FF0000"/>
                </a:solidFill>
              </a:rPr>
              <a:t>veřejné peníze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Obsah – peněžní operace související s tvorbou a užitím </a:t>
            </a:r>
            <a:r>
              <a:rPr lang="cs-CZ" altLang="cs-CZ">
                <a:solidFill>
                  <a:srgbClr val="FF0000"/>
                </a:solidFill>
              </a:rPr>
              <a:t>veřejných peněžních fondů</a:t>
            </a:r>
            <a:r>
              <a:rPr lang="cs-CZ" altLang="cs-CZ"/>
              <a:t>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práva, oprávnění a povinnosti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Realizace vždy ve vazbě na </a:t>
            </a:r>
            <a:r>
              <a:rPr lang="cs-CZ" altLang="cs-CZ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veřejný sektor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Primární </a:t>
            </a:r>
            <a:r>
              <a:rPr lang="cs-CZ" altLang="cs-CZ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uspokojení veřejných potřeb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(veřejného zájmu)</a:t>
            </a:r>
          </a:p>
        </p:txBody>
      </p:sp>
    </p:spTree>
    <p:extLst>
      <p:ext uri="{BB962C8B-B14F-4D97-AF65-F5344CB8AC3E}">
        <p14:creationId xmlns:p14="http://schemas.microsoft.com/office/powerpoint/2010/main" val="29208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Finance a právo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Systém financí je soubor finančních principů, institutů a institucí vytvořených platným právem</a:t>
            </a:r>
          </a:p>
          <a:p>
            <a:pPr eaLnBrk="1" hangingPunct="1"/>
            <a:r>
              <a:rPr lang="cs-CZ" altLang="cs-CZ" smtClean="0"/>
              <a:t>Finance jsou průvodním (sekundární) vztahem jiných vztahů </a:t>
            </a:r>
            <a:r>
              <a:rPr lang="cs-CZ" alt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 smtClean="0">
                <a:ea typeface="Arial Unicode MS" pitchFamily="34" charset="-128"/>
                <a:cs typeface="Arial Unicode MS" pitchFamily="34" charset="-128"/>
              </a:rPr>
              <a:t> účast více regulací</a:t>
            </a:r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Metoda právní regulace - obecně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Odpověď na otázku: „Jak se uskutečňuje regulace toho, co je předmětem regulace“</a:t>
            </a:r>
          </a:p>
          <a:p>
            <a:pPr eaLnBrk="1" hangingPunct="1"/>
            <a:r>
              <a:rPr lang="cs-CZ" altLang="cs-CZ" smtClean="0"/>
              <a:t>Souvislost mezi předmětem (účelem) regulace a metodou</a:t>
            </a:r>
          </a:p>
          <a:p>
            <a:pPr eaLnBrk="1" hangingPunct="1"/>
            <a:r>
              <a:rPr lang="cs-CZ" altLang="cs-CZ" smtClean="0"/>
              <a:t>Jakým způsobem se určuje obsah – práva a povinnosti – účastníků daných vztahů</a:t>
            </a:r>
          </a:p>
        </p:txBody>
      </p:sp>
    </p:spTree>
    <p:extLst>
      <p:ext uri="{BB962C8B-B14F-4D97-AF65-F5344CB8AC3E}">
        <p14:creationId xmlns:p14="http://schemas.microsoft.com/office/powerpoint/2010/main" val="14835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dirty="0" smtClean="0"/>
              <a:t>Specifika metody ve finančním právu</a:t>
            </a:r>
            <a:endParaRPr lang="cs-CZ" altLang="cs-CZ" sz="38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Vychází z charakteru předmětu právní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Veřejnoprávní charakter účelu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Atributivní podíl veřejné moci (</a:t>
            </a:r>
            <a:r>
              <a:rPr lang="cs-CZ" altLang="cs-CZ" dirty="0" err="1"/>
              <a:t>veř.správa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Převažující mocenský charakter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Samostatná konkretizace finančně právních povinností („</a:t>
            </a:r>
            <a:r>
              <a:rPr lang="cs-CZ" altLang="cs-CZ" dirty="0" err="1"/>
              <a:t>autoaplikace</a:t>
            </a:r>
            <a:r>
              <a:rPr lang="cs-CZ" altLang="cs-CZ" dirty="0"/>
              <a:t>“)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Finančně právní akt (normativní, individuální)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Imperativní charakter právní regulace (charakter norem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Absorbování specifik primárního, nefinančního, prostředí – poznání vnější systémové charakteristiky finančního práva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5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Rysy metody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Převažující veřejnoprávní charakter</a:t>
            </a:r>
          </a:p>
          <a:p>
            <a:pPr eaLnBrk="1" hangingPunct="1"/>
            <a:r>
              <a:rPr lang="cs-CZ" altLang="cs-CZ" dirty="0" smtClean="0"/>
              <a:t>Základ v administrativněprávní metodě</a:t>
            </a:r>
          </a:p>
          <a:p>
            <a:pPr eaLnBrk="1" hangingPunct="1"/>
            <a:r>
              <a:rPr lang="cs-CZ" altLang="cs-CZ" dirty="0" smtClean="0"/>
              <a:t>Modifikace užitím forem, metod, nástrojů odpovídajících danému prostředí existence primárních vztahů</a:t>
            </a:r>
          </a:p>
          <a:p>
            <a:pPr eaLnBrk="1" hangingPunct="1"/>
            <a:r>
              <a:rPr lang="cs-CZ" altLang="cs-CZ" dirty="0" smtClean="0"/>
              <a:t>Specifika v rámci subsystémů finančního práva</a:t>
            </a:r>
          </a:p>
          <a:p>
            <a:pPr eaLnBrk="1" hangingPunct="1"/>
            <a:r>
              <a:rPr lang="cs-CZ" altLang="cs-CZ" dirty="0" smtClean="0"/>
              <a:t>Prostředí realizace – finanční jevy a skutečnosti</a:t>
            </a:r>
          </a:p>
        </p:txBody>
      </p:sp>
    </p:spTree>
    <p:extLst>
      <p:ext uri="{BB962C8B-B14F-4D97-AF65-F5344CB8AC3E}">
        <p14:creationId xmlns:p14="http://schemas.microsoft.com/office/powerpoint/2010/main" val="2706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Finanční jevy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Zvláštní kategorie společenských jevů, při kterých dochází k pohybu peněz v rámci financí, tj. při tvorbě a použití peněžních fondů</a:t>
            </a:r>
          </a:p>
          <a:p>
            <a:pPr eaLnBrk="1" hangingPunct="1"/>
            <a:r>
              <a:rPr lang="cs-CZ" altLang="cs-CZ" smtClean="0"/>
              <a:t>Určitá výseč peněžních jevů (např. bez jevů spojených s peněžním oběhem)</a:t>
            </a:r>
          </a:p>
        </p:txBody>
      </p:sp>
    </p:spTree>
    <p:extLst>
      <p:ext uri="{BB962C8B-B14F-4D97-AF65-F5344CB8AC3E}">
        <p14:creationId xmlns:p14="http://schemas.microsoft.com/office/powerpoint/2010/main" val="5666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Finanční jevy - systematizace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Předmětové kriterium</a:t>
            </a:r>
            <a:r>
              <a:rPr lang="cs-CZ" altLang="cs-CZ" smtClean="0"/>
              <a:t> – dělení FJ podle shromažďování a rozdělování peněžních zásob subjekty s nimi hospodařícími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Subjektové kriterium</a:t>
            </a:r>
            <a:r>
              <a:rPr lang="cs-CZ" altLang="cs-CZ" smtClean="0"/>
              <a:t> – podle subjektů nakládajících s peněžními prostředky (fondy)</a:t>
            </a:r>
          </a:p>
        </p:txBody>
      </p:sp>
    </p:spTree>
    <p:extLst>
      <p:ext uri="{BB962C8B-B14F-4D97-AF65-F5344CB8AC3E}">
        <p14:creationId xmlns:p14="http://schemas.microsoft.com/office/powerpoint/2010/main" val="1068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540042"/>
            <a:ext cx="7459579" cy="4636921"/>
          </a:xfrm>
        </p:spPr>
      </p:pic>
    </p:spTree>
    <p:extLst>
      <p:ext uri="{BB962C8B-B14F-4D97-AF65-F5344CB8AC3E}">
        <p14:creationId xmlns:p14="http://schemas.microsoft.com/office/powerpoint/2010/main" val="22272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Finanční jevy – předmětové </a:t>
            </a:r>
            <a:r>
              <a:rPr lang="cs-CZ" altLang="cs-CZ" b="1" dirty="0" err="1" smtClean="0"/>
              <a:t>kriterium</a:t>
            </a:r>
            <a:endParaRPr lang="cs-CZ" altLang="cs-CZ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Výnosy a náklady spojené s poskytnutím zboží a služeb</a:t>
            </a:r>
          </a:p>
          <a:p>
            <a:pPr eaLnBrk="1" hangingPunct="1"/>
            <a:r>
              <a:rPr lang="cs-CZ" altLang="cs-CZ" smtClean="0"/>
              <a:t>Důchody</a:t>
            </a:r>
          </a:p>
          <a:p>
            <a:pPr eaLnBrk="1" hangingPunct="1"/>
            <a:r>
              <a:rPr lang="cs-CZ" altLang="cs-CZ" smtClean="0"/>
              <a:t>Transferové platby</a:t>
            </a:r>
          </a:p>
          <a:p>
            <a:pPr eaLnBrk="1" hangingPunct="1"/>
            <a:r>
              <a:rPr lang="cs-CZ" altLang="cs-CZ" smtClean="0"/>
              <a:t>Platby za veřejné statky</a:t>
            </a:r>
          </a:p>
          <a:p>
            <a:pPr eaLnBrk="1" hangingPunct="1"/>
            <a:r>
              <a:rPr lang="cs-CZ" altLang="cs-CZ" smtClean="0"/>
              <a:t>Finanční služby</a:t>
            </a:r>
          </a:p>
        </p:txBody>
      </p:sp>
    </p:spTree>
    <p:extLst>
      <p:ext uri="{BB962C8B-B14F-4D97-AF65-F5344CB8AC3E}">
        <p14:creationId xmlns:p14="http://schemas.microsoft.com/office/powerpoint/2010/main" val="37247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Finanční jevy – subjektové  </a:t>
            </a:r>
            <a:r>
              <a:rPr lang="cs-CZ" altLang="cs-CZ" b="1" dirty="0" err="1" smtClean="0"/>
              <a:t>kriterium</a:t>
            </a:r>
            <a:endParaRPr lang="cs-CZ" altLang="cs-CZ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828801"/>
            <a:ext cx="4032250" cy="4302125"/>
          </a:xfrm>
        </p:spPr>
        <p:txBody>
          <a:bodyPr/>
          <a:lstStyle/>
          <a:p>
            <a:pPr eaLnBrk="1" hangingPunct="1"/>
            <a:r>
              <a:rPr lang="cs-CZ" altLang="cs-CZ" smtClean="0"/>
              <a:t>FJ v soukromém sektoru</a:t>
            </a:r>
          </a:p>
          <a:p>
            <a:pPr eaLnBrk="1" hangingPunct="1"/>
            <a:r>
              <a:rPr lang="cs-CZ" altLang="cs-CZ" smtClean="0"/>
              <a:t>FJ ve veřejném sektoru</a:t>
            </a:r>
          </a:p>
          <a:p>
            <a:pPr eaLnBrk="1" hangingPunct="1"/>
            <a:r>
              <a:rPr lang="cs-CZ" altLang="cs-CZ" smtClean="0"/>
              <a:t>FJ v rámci mezinárodních financí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8550" y="1828801"/>
            <a:ext cx="4032250" cy="4302125"/>
          </a:xfrm>
        </p:spPr>
        <p:txBody>
          <a:bodyPr/>
          <a:lstStyle/>
          <a:p>
            <a:pPr eaLnBrk="1" hangingPunct="1"/>
            <a:r>
              <a:rPr lang="cs-CZ" altLang="cs-CZ" smtClean="0"/>
              <a:t>Finance podniků soukromého sektoru</a:t>
            </a:r>
          </a:p>
          <a:p>
            <a:pPr eaLnBrk="1" hangingPunct="1"/>
            <a:r>
              <a:rPr lang="cs-CZ" altLang="cs-CZ" smtClean="0"/>
              <a:t>Veřejné finance</a:t>
            </a:r>
          </a:p>
          <a:p>
            <a:pPr eaLnBrk="1" hangingPunct="1"/>
            <a:r>
              <a:rPr lang="cs-CZ" altLang="cs-CZ" smtClean="0"/>
              <a:t>F. bank apod. inst.</a:t>
            </a:r>
          </a:p>
          <a:p>
            <a:pPr eaLnBrk="1" hangingPunct="1"/>
            <a:r>
              <a:rPr lang="cs-CZ" altLang="cs-CZ" smtClean="0"/>
              <a:t>F. pojišťovnictví</a:t>
            </a:r>
          </a:p>
          <a:p>
            <a:pPr eaLnBrk="1" hangingPunct="1"/>
            <a:r>
              <a:rPr lang="cs-CZ" altLang="cs-CZ" smtClean="0"/>
              <a:t>F. domácností</a:t>
            </a:r>
          </a:p>
        </p:txBody>
      </p:sp>
    </p:spTree>
    <p:extLst>
      <p:ext uri="{BB962C8B-B14F-4D97-AF65-F5344CB8AC3E}">
        <p14:creationId xmlns:p14="http://schemas.microsoft.com/office/powerpoint/2010/main" val="2902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cs-CZ" altLang="cs-CZ" b="1" dirty="0" smtClean="0"/>
              <a:t>Finanční skutečnosti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zakládají vznik, změnu nebo zánik finančních vztahů, resp. vyvolávají finanční, ale i jiné peněžní jevy. </a:t>
            </a:r>
          </a:p>
          <a:p>
            <a:pPr eaLnBrk="1" hangingPunct="1"/>
            <a:r>
              <a:rPr lang="cs-CZ" altLang="cs-CZ"/>
              <a:t>vyvolávají finanční aktivitu určitých subjektů, jsou tedy podnětem k jejich finanční činnosti. </a:t>
            </a:r>
          </a:p>
          <a:p>
            <a:pPr eaLnBrk="1" hangingPunct="1"/>
            <a:r>
              <a:rPr lang="cs-CZ" altLang="cs-CZ"/>
              <a:t>zákonem předpokládaná podmínka vzniku, změny či zániku společenského vztahu, kde objektem jsou peníze</a:t>
            </a:r>
            <a:r>
              <a:rPr lang="cs-CZ" altLang="cs-CZ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69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Podíl veřejné správy na metodě regulace finančního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Veřejná správa součást metody regulace ve finančním právu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Realizace finančního práva prostřednictvím metod a forem veřejné 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 smtClean="0"/>
              <a:t>Součást veřejné finanční činnosti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Různorodost segmentů veřejné finanční činnosti vyžaduje rozmanitost v implantaci prvků veřejné správy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80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Vhodnost veřejné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veřejná správa je chápána jako veřejná služba =</a:t>
            </a:r>
          </a:p>
          <a:p>
            <a:r>
              <a:rPr lang="cs-CZ" b="1" i="1" dirty="0" smtClean="0"/>
              <a:t>Lidská aktivita, pro kterou jsou charakteristické čtyři základní rysy: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5764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 Společensky užitečná a všeobecně potřebná aktivita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 existenci podmínky trvalé veřejné potřeby a veřejného zájmu nedává charakter veřejné finanční činnosti možnost privátní iniciativě a realizaci, a to z důvodu:</a:t>
            </a:r>
          </a:p>
          <a:p>
            <a:pPr marL="514350" indent="-514350">
              <a:buAutoNum type="alphaLcParenR"/>
            </a:pPr>
            <a:r>
              <a:rPr lang="cs-CZ" dirty="0" smtClean="0"/>
              <a:t>Nezájmu či neschopnosti soukromého sektoru, nebo  </a:t>
            </a:r>
          </a:p>
          <a:p>
            <a:pPr marL="514350" indent="-514350">
              <a:buAutoNum type="alphaLcParenR"/>
            </a:pPr>
            <a:r>
              <a:rPr lang="cs-CZ" dirty="0" smtClean="0"/>
              <a:t>Škodlivosti (dosažení privátního profitu) – </a:t>
            </a:r>
            <a:r>
              <a:rPr lang="cs-CZ" dirty="0" smtClean="0">
                <a:solidFill>
                  <a:srgbClr val="FF0000"/>
                </a:solidFill>
              </a:rPr>
              <a:t>homo </a:t>
            </a:r>
            <a:r>
              <a:rPr lang="cs-CZ" dirty="0" err="1" smtClean="0">
                <a:solidFill>
                  <a:srgbClr val="FF0000"/>
                </a:solidFill>
              </a:rPr>
              <a:t>oekonomicus</a:t>
            </a:r>
            <a:r>
              <a:rPr lang="cs-CZ" dirty="0" smtClean="0">
                <a:solidFill>
                  <a:srgbClr val="FF0000"/>
                </a:solidFill>
              </a:rPr>
              <a:t> x </a:t>
            </a:r>
            <a:r>
              <a:rPr lang="cs-CZ" i="1" dirty="0" smtClean="0">
                <a:solidFill>
                  <a:srgbClr val="FF0000"/>
                </a:solidFill>
              </a:rPr>
              <a:t>régime </a:t>
            </a:r>
            <a:r>
              <a:rPr lang="cs-CZ" i="1" dirty="0" err="1" smtClean="0">
                <a:solidFill>
                  <a:srgbClr val="FF0000"/>
                </a:solidFill>
              </a:rPr>
              <a:t>égalitaire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b="1" u="sng" dirty="0" smtClean="0"/>
              <a:t>Výdělek </a:t>
            </a:r>
            <a:r>
              <a:rPr lang="cs-CZ" dirty="0" smtClean="0"/>
              <a:t>– výsledek činnosti, </a:t>
            </a:r>
            <a:r>
              <a:rPr lang="cs-CZ" b="1" dirty="0" smtClean="0"/>
              <a:t>NE cíl/účel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6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2. Stálost, trvalost, </a:t>
            </a:r>
            <a:r>
              <a:rPr lang="cs-CZ" b="1" dirty="0" err="1" smtClean="0"/>
              <a:t>nepřerušitelnost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nezbytná pro zajištění plnění funkcí státu</a:t>
            </a:r>
          </a:p>
          <a:p>
            <a:r>
              <a:rPr lang="cs-CZ" dirty="0" smtClean="0"/>
              <a:t>Není možné ji jakkoliv přerušit, ani v případě krizí velkého rozsahu</a:t>
            </a:r>
          </a:p>
          <a:p>
            <a:r>
              <a:rPr lang="cs-CZ" dirty="0" smtClean="0"/>
              <a:t>VS garant stálého, trvalého, nepřerušitelného poskytování veřejné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Obligatorní poskytování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Veřejná finanční činnost vykazuje znaky obligatorní činnosti uvalené na konkrétní instituce a osoby, a to včetně státu, ústavním pořádkem a zákony</a:t>
            </a:r>
          </a:p>
          <a:p>
            <a:r>
              <a:rPr lang="cs-CZ" dirty="0" smtClean="0"/>
              <a:t>Veřejná správa je veřejnou službou povinně vykonávanou příslušnými orgány veřejné moci, kdy stát garantuje naplnění parametrů služby – formální a materiální základ veřejné správy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Privilegium spravovat </a:t>
            </a:r>
            <a:r>
              <a:rPr lang="cs-CZ" b="1" dirty="0" smtClean="0"/>
              <a:t>→ </a:t>
            </a:r>
            <a:r>
              <a:rPr lang="cs-CZ" b="1" u="sng" dirty="0" smtClean="0">
                <a:solidFill>
                  <a:srgbClr val="FFFF00"/>
                </a:solidFill>
              </a:rPr>
              <a:t>povinnost sloužit</a:t>
            </a:r>
            <a:endParaRPr lang="cs-CZ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Garance správnosti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složitým konglomerátem činností realizovaných v zákonném rámci </a:t>
            </a:r>
          </a:p>
          <a:p>
            <a:r>
              <a:rPr lang="cs-CZ" dirty="0" smtClean="0"/>
              <a:t>Veřejná správa – zásada legality, legitimity, zásada legitimního očekávání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Veřejná správa je podrobena veřejné kontrole</a:t>
            </a:r>
          </a:p>
          <a:p>
            <a:r>
              <a:rPr lang="cs-CZ" dirty="0" smtClean="0"/>
              <a:t>Veřejná správa je materiálně závislá na „čistých“ penězích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2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Řetězení realizace veřejné správy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(Průcha)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Cíle</a:t>
            </a:r>
            <a:r>
              <a:rPr lang="cs-CZ" sz="3400" b="1" dirty="0"/>
              <a:t> </a:t>
            </a:r>
          </a:p>
          <a:p>
            <a:pPr marL="0" indent="0" algn="ctr">
              <a:buNone/>
            </a:pPr>
            <a:r>
              <a:rPr lang="cs-CZ" sz="3400" b="1" dirty="0"/>
              <a:t>(účel)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Úkoly</a:t>
            </a:r>
          </a:p>
          <a:p>
            <a:pPr marL="0" indent="0" algn="ctr">
              <a:buNone/>
            </a:pPr>
            <a:r>
              <a:rPr lang="cs-CZ" sz="3400" b="1" dirty="0"/>
              <a:t>(postuláty)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Funkce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Metody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Formy realizace</a:t>
            </a:r>
          </a:p>
        </p:txBody>
      </p:sp>
    </p:spTree>
    <p:extLst>
      <p:ext uri="{BB962C8B-B14F-4D97-AF65-F5344CB8AC3E}">
        <p14:creationId xmlns:p14="http://schemas.microsoft.com/office/powerpoint/2010/main" val="26426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 smtClean="0"/>
              <a:t>Odvětvotvorná</a:t>
            </a:r>
            <a:r>
              <a:rPr lang="cs-CZ" altLang="cs-CZ" b="1" dirty="0" smtClean="0"/>
              <a:t> kritéria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Samostatnost a specifičnost předmětu právní regulace</a:t>
            </a:r>
          </a:p>
          <a:p>
            <a:pPr eaLnBrk="1" hangingPunct="1"/>
            <a:r>
              <a:rPr lang="cs-CZ" altLang="cs-CZ" dirty="0" smtClean="0"/>
              <a:t>Metoda právní regulace</a:t>
            </a:r>
          </a:p>
          <a:p>
            <a:pPr eaLnBrk="1" hangingPunct="1"/>
            <a:r>
              <a:rPr lang="cs-CZ" altLang="cs-CZ" dirty="0" smtClean="0"/>
              <a:t>Systémová soudržnost právních norem</a:t>
            </a:r>
          </a:p>
          <a:p>
            <a:pPr eaLnBrk="1" hangingPunct="1"/>
            <a:r>
              <a:rPr lang="cs-CZ" altLang="cs-CZ" dirty="0" smtClean="0"/>
              <a:t>Společenská akceptace samostatnosti odvětví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 smtClean="0"/>
              <a:t>Význam OTK: tvorba, interpretace, aplikace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Zvýšený význam OTK v případě </a:t>
            </a:r>
            <a:r>
              <a:rPr lang="cs-CZ" altLang="cs-CZ" b="1" dirty="0" smtClean="0"/>
              <a:t>inkorporovaných </a:t>
            </a:r>
            <a:r>
              <a:rPr lang="cs-CZ" altLang="cs-CZ" dirty="0" smtClean="0"/>
              <a:t>odvětví</a:t>
            </a:r>
          </a:p>
        </p:txBody>
      </p:sp>
    </p:spTree>
    <p:extLst>
      <p:ext uri="{BB962C8B-B14F-4D97-AF65-F5344CB8AC3E}">
        <p14:creationId xmlns:p14="http://schemas.microsoft.com/office/powerpoint/2010/main" val="36403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finanční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Ideální stát – maximální sociální užitečnost pro občany</a:t>
            </a:r>
          </a:p>
          <a:p>
            <a:r>
              <a:rPr lang="cs-CZ" sz="4000" i="1" dirty="0" smtClean="0"/>
              <a:t>H. Dalton, </a:t>
            </a:r>
            <a:r>
              <a:rPr lang="cs-CZ" sz="4000" b="1" dirty="0" smtClean="0">
                <a:solidFill>
                  <a:srgbClr val="FF0000"/>
                </a:solidFill>
              </a:rPr>
              <a:t>Základy veřejných financí </a:t>
            </a:r>
            <a:r>
              <a:rPr lang="cs-CZ" sz="4000" dirty="0" smtClean="0"/>
              <a:t>(1930): </a:t>
            </a:r>
            <a:r>
              <a:rPr lang="cs-CZ" sz="4000" b="1" i="1" dirty="0" smtClean="0"/>
              <a:t>stát, který umí hospodařit, není držgrešle, ale není prostopášný, nemyslí jen na současnost, ale i na budoucnost, zajistí občanům bezpečí, svobodu vlastního rozvoje a sociální jistotu zejména v nemohoucnosti a stáří </a:t>
            </a:r>
            <a:r>
              <a:rPr lang="cs-CZ" b="1" i="1" dirty="0" smtClean="0"/>
              <a:t>…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22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Koresponduje </a:t>
            </a:r>
            <a:r>
              <a:rPr lang="cs-CZ" b="1" dirty="0" smtClean="0"/>
              <a:t>s účelem existence veřejné finanční činnosti: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odpovídajícího materiálního základu k plnění funkcí státu a veřejné samosprávy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funkcí státního intervencionalizmu – redistribuční, stabilizační, adaptační, alokační, koordinační</a:t>
            </a:r>
          </a:p>
          <a:p>
            <a:pPr marL="0" indent="0">
              <a:buNone/>
            </a:pPr>
            <a:r>
              <a:rPr lang="cs-CZ" dirty="0" smtClean="0"/>
              <a:t>3. Zajištění stability měny a peněžního 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4. Zajištění hospodářských funkcí státu</a:t>
            </a:r>
          </a:p>
        </p:txBody>
      </p:sp>
    </p:spTree>
    <p:extLst>
      <p:ext uri="{BB962C8B-B14F-4D97-AF65-F5344CB8AC3E}">
        <p14:creationId xmlns:p14="http://schemas.microsoft.com/office/powerpoint/2010/main" val="1473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finanční správy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</a:t>
            </a:r>
            <a:r>
              <a:rPr lang="cs-CZ" b="0" dirty="0" smtClean="0"/>
              <a:t> </a:t>
            </a:r>
            <a:r>
              <a:rPr lang="cs-CZ" b="0" dirty="0" err="1" smtClean="0"/>
              <a:t>fce</a:t>
            </a:r>
            <a:r>
              <a:rPr lang="cs-CZ" b="0" dirty="0" smtClean="0"/>
              <a:t> VS : organizační,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Speciální </a:t>
            </a:r>
            <a:r>
              <a:rPr lang="cs-CZ" dirty="0" err="1" smtClean="0"/>
              <a:t>fce</a:t>
            </a:r>
            <a:r>
              <a:rPr lang="cs-CZ" dirty="0" smtClean="0"/>
              <a:t> FS:</a:t>
            </a:r>
          </a:p>
          <a:p>
            <a:r>
              <a:rPr lang="cs-CZ" dirty="0" smtClean="0"/>
              <a:t>Plánovací,</a:t>
            </a:r>
          </a:p>
          <a:p>
            <a:r>
              <a:rPr lang="cs-CZ" dirty="0" smtClean="0"/>
              <a:t>Rozhodovací,</a:t>
            </a:r>
          </a:p>
          <a:p>
            <a:r>
              <a:rPr lang="cs-CZ" dirty="0" smtClean="0"/>
              <a:t>Přikazovací,</a:t>
            </a:r>
          </a:p>
          <a:p>
            <a:r>
              <a:rPr lang="cs-CZ" dirty="0" smtClean="0"/>
              <a:t>Kontrolní,</a:t>
            </a:r>
          </a:p>
          <a:p>
            <a:r>
              <a:rPr lang="cs-CZ" dirty="0" smtClean="0"/>
              <a:t>Koordinační,</a:t>
            </a:r>
          </a:p>
          <a:p>
            <a:r>
              <a:rPr lang="cs-CZ" dirty="0" smtClean="0"/>
              <a:t>Kooperační,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 smtClean="0"/>
              <a:t>regulační, ochranná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Stimulační, edukační, servisní, </a:t>
            </a:r>
          </a:p>
          <a:p>
            <a:r>
              <a:rPr lang="cs-CZ" dirty="0" smtClean="0"/>
              <a:t>Konzultační,</a:t>
            </a:r>
          </a:p>
          <a:p>
            <a:r>
              <a:rPr lang="cs-CZ" dirty="0" smtClean="0"/>
              <a:t>Informační,</a:t>
            </a:r>
          </a:p>
          <a:p>
            <a:r>
              <a:rPr lang="cs-CZ" dirty="0" smtClean="0"/>
              <a:t>Depozitní,</a:t>
            </a:r>
          </a:p>
          <a:p>
            <a:r>
              <a:rPr lang="cs-CZ" dirty="0" smtClean="0"/>
              <a:t>Evidenčně-účetní</a:t>
            </a:r>
          </a:p>
          <a:p>
            <a:r>
              <a:rPr lang="cs-CZ" dirty="0" smtClean="0"/>
              <a:t>hospodářská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Metody FS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Metody VS = způsoby činností, které realizují úkoly uložené veřejné správě</a:t>
            </a:r>
          </a:p>
          <a:p>
            <a:r>
              <a:rPr lang="cs-CZ" dirty="0" smtClean="0"/>
              <a:t>Obecné metody VS – m. řízení, regulace, přesvědčování a donucení</a:t>
            </a:r>
          </a:p>
          <a:p>
            <a:r>
              <a:rPr lang="cs-CZ" dirty="0" smtClean="0"/>
              <a:t>Metoda veřejné služby</a:t>
            </a:r>
          </a:p>
          <a:p>
            <a:r>
              <a:rPr lang="cs-CZ" dirty="0" smtClean="0"/>
              <a:t>Specifické metody – m. administrativní, ekonomické, organizační</a:t>
            </a:r>
          </a:p>
          <a:p>
            <a:r>
              <a:rPr lang="cs-CZ" dirty="0" smtClean="0"/>
              <a:t>Metody finančního působení veřejné správy</a:t>
            </a:r>
          </a:p>
          <a:p>
            <a:r>
              <a:rPr lang="cs-CZ" dirty="0" smtClean="0"/>
              <a:t>Metody správy veřejných financí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1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Finanční správa ve funkčním smyslu </a:t>
            </a:r>
            <a:br>
              <a:rPr lang="cs-CZ" b="1" dirty="0" smtClean="0"/>
            </a:br>
            <a:r>
              <a:rPr lang="cs-CZ" b="1" dirty="0" smtClean="0"/>
              <a:t>a v organizačním smyslu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 </a:t>
            </a:r>
            <a:r>
              <a:rPr lang="cs-CZ" b="1" u="sng" dirty="0" smtClean="0"/>
              <a:t>funkčním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veřejná finanční činnost </a:t>
            </a:r>
            <a:r>
              <a:rPr lang="cs-CZ" b="1" u="sng" dirty="0" smtClean="0">
                <a:solidFill>
                  <a:srgbClr val="FFFF00"/>
                </a:solidFill>
              </a:rPr>
              <a:t>vykonávaná</a:t>
            </a:r>
            <a:r>
              <a:rPr lang="cs-CZ" b="1" dirty="0" smtClean="0">
                <a:solidFill>
                  <a:srgbClr val="FFFF00"/>
                </a:solidFill>
              </a:rPr>
              <a:t> s použitím metod a forem veřejné správy</a:t>
            </a:r>
          </a:p>
          <a:p>
            <a:r>
              <a:rPr lang="cs-CZ" b="1" dirty="0" smtClean="0"/>
              <a:t>V </a:t>
            </a:r>
            <a:r>
              <a:rPr lang="cs-CZ" b="1" u="sng" dirty="0" smtClean="0"/>
              <a:t>organizačním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soustava realizátorů finanční správy ve funkčním smyslu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6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vrchnostenská x </a:t>
            </a:r>
            <a:r>
              <a:rPr lang="cs-CZ" b="1" dirty="0" err="1" smtClean="0"/>
              <a:t>nevrchnostenská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vázaná x volná (diskrece)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(vládní) správa x samospráva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Členění podle úkolů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Rezortní 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Primární x sekundární správa</a:t>
            </a:r>
          </a:p>
        </p:txBody>
      </p:sp>
    </p:spTree>
    <p:extLst>
      <p:ext uri="{BB962C8B-B14F-4D97-AF65-F5344CB8AC3E}">
        <p14:creationId xmlns:p14="http://schemas.microsoft.com/office/powerpoint/2010/main" val="30620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Primární a sekundární finanční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Primární finanční správa: </a:t>
            </a:r>
            <a:r>
              <a:rPr lang="cs-CZ" b="1" dirty="0" smtClean="0"/>
              <a:t>MF, ČNB, NKÚ, FSČR, CSČR, státní fondy</a:t>
            </a:r>
          </a:p>
          <a:p>
            <a:r>
              <a:rPr lang="cs-CZ" dirty="0" smtClean="0"/>
              <a:t>Sektor veřejných financí: P+S</a:t>
            </a:r>
          </a:p>
          <a:p>
            <a:r>
              <a:rPr lang="cs-CZ" b="1" dirty="0" smtClean="0"/>
              <a:t>Sekundární finanční správa: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Primární předmět činnosti – ne realizace VFČ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Návaznost VFČ na primární předmět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Nerespektuje dělbu moci (orgán veřejné moci) – soudy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Veřejná kontrola - … rezortní, FSČR, MF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Netvoří </a:t>
            </a:r>
            <a:r>
              <a:rPr lang="cs-CZ" u="sng" dirty="0" smtClean="0"/>
              <a:t>obecnou</a:t>
            </a:r>
            <a:r>
              <a:rPr lang="cs-CZ" dirty="0" smtClean="0"/>
              <a:t> strategii VFČ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ZÁSADY FINANČNÍHO PRÁVA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Principy tvorby finančního práva</a:t>
            </a:r>
          </a:p>
          <a:p>
            <a:pPr eaLnBrk="1" hangingPunct="1"/>
            <a:r>
              <a:rPr lang="cs-CZ" altLang="cs-CZ" smtClean="0"/>
              <a:t>Obecné principy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18822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- obecné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Základní principy právního řádu ČR</a:t>
            </a:r>
          </a:p>
          <a:p>
            <a:pPr eaLnBrk="1" hangingPunct="1"/>
            <a:r>
              <a:rPr lang="cs-CZ" altLang="cs-CZ" dirty="0" smtClean="0"/>
              <a:t>Právo EU</a:t>
            </a:r>
          </a:p>
          <a:p>
            <a:pPr eaLnBrk="1" hangingPunct="1"/>
            <a:r>
              <a:rPr lang="cs-CZ" altLang="cs-CZ" dirty="0" smtClean="0"/>
              <a:t>Obecné principy kontinentální právní kultury</a:t>
            </a:r>
          </a:p>
          <a:p>
            <a:pPr eaLnBrk="1" hangingPunct="1"/>
            <a:r>
              <a:rPr lang="cs-CZ" altLang="cs-CZ" dirty="0" smtClean="0"/>
              <a:t>Právo demokratického právního státu</a:t>
            </a:r>
          </a:p>
        </p:txBody>
      </p:sp>
    </p:spTree>
    <p:extLst>
      <p:ext uri="{BB962C8B-B14F-4D97-AF65-F5344CB8AC3E}">
        <p14:creationId xmlns:p14="http://schemas.microsoft.com/office/powerpoint/2010/main" val="2335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- speciální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Respektování ekonomických pravidel zvoleného modelu hospodářství, typu ekonomiky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Předvídání krátkodobých i dlouhodobých následků regulace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Zohlednění právní regulace příbuzných úseků veřejných finančních činností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Omezení vlivu výkyvů v hodnotě peněz na stabilitu norem finančního práva.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Plynulost změn výše finančních dávek.</a:t>
            </a:r>
          </a:p>
        </p:txBody>
      </p:sp>
    </p:spTree>
    <p:extLst>
      <p:ext uri="{BB962C8B-B14F-4D97-AF65-F5344CB8AC3E}">
        <p14:creationId xmlns:p14="http://schemas.microsoft.com/office/powerpoint/2010/main" val="2230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69223" cy="4048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9787" y="1039479"/>
            <a:ext cx="5157787" cy="823912"/>
          </a:xfrm>
        </p:spPr>
        <p:txBody>
          <a:bodyPr/>
          <a:lstStyle/>
          <a:p>
            <a:pPr algn="ctr"/>
            <a:r>
              <a:rPr lang="cs-CZ" dirty="0" smtClean="0"/>
              <a:t>Kodifikovaná odvětví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Občanské právo hmotné</a:t>
            </a:r>
          </a:p>
          <a:p>
            <a:r>
              <a:rPr lang="cs-CZ" dirty="0" smtClean="0"/>
              <a:t>Pracovní právo</a:t>
            </a:r>
          </a:p>
          <a:p>
            <a:r>
              <a:rPr lang="cs-CZ" dirty="0" smtClean="0"/>
              <a:t>Trestní právo hmotné</a:t>
            </a:r>
          </a:p>
          <a:p>
            <a:r>
              <a:rPr lang="cs-CZ" dirty="0" smtClean="0"/>
              <a:t>Civilní proces</a:t>
            </a:r>
          </a:p>
          <a:p>
            <a:r>
              <a:rPr lang="cs-CZ" dirty="0" smtClean="0"/>
              <a:t>Trestní proces</a:t>
            </a:r>
          </a:p>
          <a:p>
            <a:r>
              <a:rPr lang="cs-CZ" dirty="0" smtClean="0"/>
              <a:t>Správní proces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72200" y="1039479"/>
            <a:ext cx="5183188" cy="823912"/>
          </a:xfrm>
        </p:spPr>
        <p:txBody>
          <a:bodyPr/>
          <a:lstStyle/>
          <a:p>
            <a:pPr algn="ctr"/>
            <a:r>
              <a:rPr lang="cs-CZ" dirty="0" smtClean="0"/>
              <a:t>Inkorporovaná odvětví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Správní právo</a:t>
            </a:r>
          </a:p>
          <a:p>
            <a:r>
              <a:rPr lang="cs-CZ" dirty="0" smtClean="0"/>
              <a:t>Finanční právo</a:t>
            </a:r>
          </a:p>
          <a:p>
            <a:r>
              <a:rPr lang="cs-CZ" dirty="0" smtClean="0"/>
              <a:t>Sociální právo</a:t>
            </a:r>
          </a:p>
          <a:p>
            <a:r>
              <a:rPr lang="cs-CZ" dirty="0" smtClean="0"/>
              <a:t>Právo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9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– speciální</a:t>
            </a:r>
            <a:br>
              <a:rPr lang="cs-CZ" altLang="cs-CZ" b="1" dirty="0" smtClean="0"/>
            </a:br>
            <a:r>
              <a:rPr lang="cs-CZ" altLang="cs-CZ" sz="1900" dirty="0"/>
              <a:t>(pokračování)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6. Ochrana zájmů většiny, před pronikáním zájmů různých lobby.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7. Respektování jednotné finančněprávní terminologie.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8. Zohlednění úrovně právního a ekonomického vědomí adresátů právních norem.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9. Respektování mezinárodních závazků České republiky v oblasti předmětu regulace FP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10. Respektování postavení norem komunitárního práva regulujících volný pohyb kapitálu, zboží a služeb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94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Obecné principy FP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Zásada demokratismu</a:t>
            </a:r>
          </a:p>
          <a:p>
            <a:pPr eaLnBrk="1" hangingPunct="1"/>
            <a:r>
              <a:rPr lang="cs-CZ" altLang="cs-CZ" smtClean="0"/>
              <a:t>Zásada legality</a:t>
            </a:r>
          </a:p>
          <a:p>
            <a:pPr eaLnBrk="1" hangingPunct="1"/>
            <a:r>
              <a:rPr lang="cs-CZ" altLang="cs-CZ" smtClean="0"/>
              <a:t>Zásada legitimity</a:t>
            </a:r>
          </a:p>
          <a:p>
            <a:pPr eaLnBrk="1" hangingPunct="1"/>
            <a:r>
              <a:rPr lang="cs-CZ" altLang="cs-CZ" smtClean="0"/>
              <a:t>Zásada priority komunitárního a mezinárodního práva</a:t>
            </a:r>
          </a:p>
        </p:txBody>
      </p:sp>
    </p:spTree>
    <p:extLst>
      <p:ext uri="{BB962C8B-B14F-4D97-AF65-F5344CB8AC3E}">
        <p14:creationId xmlns:p14="http://schemas.microsoft.com/office/powerpoint/2010/main" val="3258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dirty="0"/>
              <a:t>Obecné principy FP odvozené  z principů ekonomického modelu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cs-CZ" altLang="cs-CZ" smtClean="0"/>
              <a:t>zásada účelovosti,</a:t>
            </a:r>
          </a:p>
          <a:p>
            <a:pPr marL="381000" indent="-381000"/>
            <a:r>
              <a:rPr lang="cs-CZ" altLang="cs-CZ" smtClean="0"/>
              <a:t>zásada plánovitosti,</a:t>
            </a:r>
          </a:p>
          <a:p>
            <a:pPr marL="381000" indent="-381000"/>
            <a:r>
              <a:rPr lang="cs-CZ" altLang="cs-CZ" smtClean="0"/>
              <a:t>zásada priority rovnováhy příjmů a výdajů s přípustným deficitem či přebytkem,</a:t>
            </a:r>
          </a:p>
          <a:p>
            <a:pPr marL="381000" indent="-381000"/>
            <a:r>
              <a:rPr lang="cs-CZ" altLang="cs-CZ" smtClean="0"/>
              <a:t>zásada provázanosti finančních nástrojů sektoru veřejných financí,</a:t>
            </a:r>
          </a:p>
          <a:p>
            <a:pPr marL="381000" indent="-381000"/>
            <a:r>
              <a:rPr lang="cs-CZ" altLang="cs-CZ" smtClean="0"/>
              <a:t>zásada efektivnosti a hospodárnosti,</a:t>
            </a:r>
          </a:p>
          <a:p>
            <a:pPr marL="381000" indent="-381000"/>
            <a:r>
              <a:rPr lang="cs-CZ" altLang="cs-CZ" smtClean="0"/>
              <a:t>zásada veřejnosti a přehlednosti veřejných peněžních fondů,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b="1" dirty="0"/>
              <a:t>Obecné principy FP odvozené  z principů ekonomického modelu</a:t>
            </a:r>
            <a:r>
              <a:rPr lang="cs-CZ" altLang="cs-CZ" sz="3800" dirty="0"/>
              <a:t/>
            </a:r>
            <a:br>
              <a:rPr lang="cs-CZ" altLang="cs-CZ" sz="3800" dirty="0"/>
            </a:br>
            <a:r>
              <a:rPr lang="cs-CZ" altLang="cs-CZ" sz="1700" dirty="0"/>
              <a:t>(pokračování)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cs-CZ" altLang="cs-CZ" smtClean="0"/>
              <a:t>zásada účtování,</a:t>
            </a:r>
          </a:p>
          <a:p>
            <a:pPr marL="381000" indent="-381000"/>
            <a:r>
              <a:rPr lang="cs-CZ" altLang="cs-CZ" smtClean="0"/>
              <a:t>zásada kontroly,</a:t>
            </a:r>
          </a:p>
          <a:p>
            <a:pPr marL="381000" indent="-381000"/>
            <a:r>
              <a:rPr lang="cs-CZ" altLang="cs-CZ" smtClean="0"/>
              <a:t>zásada nadřazenosti finančních zájmů státu nad individuálními zájmy,</a:t>
            </a:r>
          </a:p>
          <a:p>
            <a:pPr marL="381000" indent="-381000"/>
            <a:r>
              <a:rPr lang="cs-CZ" altLang="cs-CZ" smtClean="0"/>
              <a:t>zásada finanční únosnosti,</a:t>
            </a:r>
          </a:p>
          <a:p>
            <a:pPr marL="381000" indent="-381000"/>
            <a:r>
              <a:rPr lang="cs-CZ" altLang="cs-CZ" smtClean="0"/>
              <a:t>zásada soudní ochrany,</a:t>
            </a:r>
          </a:p>
          <a:p>
            <a:pPr marL="381000" indent="-381000"/>
            <a:r>
              <a:rPr lang="cs-CZ" altLang="cs-CZ" smtClean="0"/>
              <a:t>zásada finanční disciplíny.</a:t>
            </a:r>
          </a:p>
          <a:p>
            <a:pPr marL="381000" indent="-381000">
              <a:buNone/>
            </a:pPr>
            <a:endParaRPr lang="cs-CZ" altLang="cs-CZ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PRAMENY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Materiální</a:t>
            </a:r>
          </a:p>
          <a:p>
            <a:pPr eaLnBrk="1" hangingPunct="1"/>
            <a:r>
              <a:rPr lang="cs-CZ" altLang="cs-CZ" smtClean="0"/>
              <a:t>Formální</a:t>
            </a:r>
          </a:p>
        </p:txBody>
      </p:sp>
    </p:spTree>
    <p:extLst>
      <p:ext uri="{BB962C8B-B14F-4D97-AF65-F5344CB8AC3E}">
        <p14:creationId xmlns:p14="http://schemas.microsoft.com/office/powerpoint/2010/main" val="3305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Materiální prameny finančního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Důvody regulace</a:t>
            </a:r>
          </a:p>
          <a:p>
            <a:pPr>
              <a:defRPr/>
            </a:pPr>
            <a:r>
              <a:rPr lang="cs-CZ" dirty="0" smtClean="0"/>
              <a:t>Prostředí realizace chování</a:t>
            </a:r>
          </a:p>
          <a:p>
            <a:pPr>
              <a:defRPr/>
            </a:pPr>
            <a:r>
              <a:rPr lang="cs-CZ" dirty="0" smtClean="0"/>
              <a:t>Finanční politika, program vlády</a:t>
            </a:r>
          </a:p>
          <a:p>
            <a:pPr>
              <a:defRPr/>
            </a:pPr>
            <a:r>
              <a:rPr lang="cs-CZ" dirty="0" smtClean="0"/>
              <a:t>Ekonomická situace</a:t>
            </a:r>
          </a:p>
          <a:p>
            <a:pPr>
              <a:defRPr/>
            </a:pPr>
            <a:r>
              <a:rPr lang="cs-CZ" dirty="0" smtClean="0"/>
              <a:t>Typ ekonomiky, ekonomický model</a:t>
            </a:r>
          </a:p>
          <a:p>
            <a:pPr>
              <a:defRPr/>
            </a:pPr>
            <a:r>
              <a:rPr lang="cs-CZ" dirty="0" smtClean="0"/>
              <a:t>Mezinárodní závazky</a:t>
            </a:r>
          </a:p>
          <a:p>
            <a:pPr>
              <a:defRPr/>
            </a:pPr>
            <a:r>
              <a:rPr lang="cs-CZ" dirty="0" smtClean="0"/>
              <a:t>Funkce státu</a:t>
            </a:r>
          </a:p>
          <a:p>
            <a:pPr>
              <a:defRPr/>
            </a:pPr>
            <a:r>
              <a:rPr lang="cs-CZ" dirty="0" smtClean="0"/>
              <a:t>Potřeby veřejné finanční činnosti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6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Formální prameny finančního práva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Státem stanovené nebo státem uznané formy právní regulace vztahů, jež jsou předmětem regulace finančního práva</a:t>
            </a:r>
          </a:p>
          <a:p>
            <a:r>
              <a:rPr lang="cs-CZ" altLang="cs-CZ" smtClean="0"/>
              <a:t>Vnitrostátní formy</a:t>
            </a:r>
          </a:p>
          <a:p>
            <a:r>
              <a:rPr lang="cs-CZ" altLang="cs-CZ" smtClean="0"/>
              <a:t>Unijní formy</a:t>
            </a:r>
          </a:p>
          <a:p>
            <a:r>
              <a:rPr lang="cs-CZ" altLang="cs-CZ" smtClean="0"/>
              <a:t>Mezinárodní formy</a:t>
            </a:r>
          </a:p>
        </p:txBody>
      </p:sp>
    </p:spTree>
    <p:extLst>
      <p:ext uri="{BB962C8B-B14F-4D97-AF65-F5344CB8AC3E}">
        <p14:creationId xmlns:p14="http://schemas.microsoft.com/office/powerpoint/2010/main" val="11060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Normativní právní 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Primární normativní akty</a:t>
            </a:r>
          </a:p>
          <a:p>
            <a:pPr>
              <a:defRPr/>
            </a:pPr>
            <a:r>
              <a:rPr lang="cs-CZ" dirty="0" smtClean="0"/>
              <a:t>Sekundární normativní akty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Primární normativní akty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Ústavní pořádek ČR</a:t>
            </a:r>
          </a:p>
          <a:p>
            <a:r>
              <a:rPr lang="cs-CZ" altLang="cs-CZ" smtClean="0"/>
              <a:t>Zákony Parlamentu ČR a jeho předchůdců (zásada materiální kontinuity) – úst. zák. č. 4/1993 Sb., o opatřeních souvisejících se zánikem ČSFR, a starší recepce</a:t>
            </a:r>
          </a:p>
          <a:p>
            <a:r>
              <a:rPr lang="cs-CZ" altLang="cs-CZ" smtClean="0"/>
              <a:t>Zákonná opatření Senátu PČR</a:t>
            </a:r>
          </a:p>
          <a:p>
            <a:r>
              <a:rPr lang="cs-CZ" altLang="cs-CZ" smtClean="0"/>
              <a:t>Obecně závazné vyhlášky ÚSC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5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Ústavní pořádek</a:t>
            </a:r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např.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Státní rozpočet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Česká národní banka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Nejvyšší kontrolní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Ekonomický základ územní samosprávy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Čl. 11 odst. 5 LZPS: „Daně a poplatky lze ukládat jen na základě zákona“ – </a:t>
            </a:r>
            <a:r>
              <a:rPr lang="cs-CZ" altLang="cs-CZ" b="1" i="1" smtClean="0"/>
              <a:t>Konstitucionalizace FP</a:t>
            </a: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3171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Předmět právní regulace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 altLang="cs-CZ" smtClean="0"/>
              <a:t>Chování ve společenských vztazích, které vznikají, realizují se a zanikají v souvislosti s </a:t>
            </a:r>
            <a:r>
              <a:rPr lang="cs-CZ" altLang="cs-CZ" u="sng" smtClean="0"/>
              <a:t>veřejnou</a:t>
            </a:r>
            <a:r>
              <a:rPr lang="cs-CZ" altLang="cs-CZ" smtClean="0"/>
              <a:t> finanční činností = </a:t>
            </a:r>
            <a:r>
              <a:rPr lang="cs-CZ" altLang="cs-CZ" i="1" smtClean="0"/>
              <a:t>finanční činnost státu a jiných veřejnoprávních korporací</a:t>
            </a:r>
          </a:p>
          <a:p>
            <a:pPr marL="533400" indent="-533400"/>
            <a:r>
              <a:rPr lang="cs-CZ" altLang="cs-CZ" b="1" smtClean="0"/>
              <a:t>Měna</a:t>
            </a:r>
          </a:p>
          <a:p>
            <a:pPr marL="533400" indent="-533400"/>
            <a:r>
              <a:rPr lang="cs-CZ" altLang="cs-CZ" b="1" smtClean="0"/>
              <a:t>Veřejné finance</a:t>
            </a:r>
          </a:p>
          <a:p>
            <a:pPr marL="533400" indent="-533400"/>
            <a:r>
              <a:rPr lang="cs-CZ" altLang="cs-CZ" b="1" smtClean="0"/>
              <a:t>Finanční trh</a:t>
            </a:r>
            <a:endParaRPr lang="cs-CZ" altLang="cs-CZ" smtClean="0">
              <a:solidFill>
                <a:srgbClr val="CC3300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78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Zákony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FP je </a:t>
            </a:r>
            <a:r>
              <a:rPr lang="cs-CZ" altLang="cs-CZ" u="sng" smtClean="0"/>
              <a:t>inkorporované</a:t>
            </a:r>
            <a:r>
              <a:rPr lang="cs-CZ" altLang="cs-CZ" smtClean="0"/>
              <a:t> odvětví</a:t>
            </a:r>
          </a:p>
          <a:p>
            <a:pPr eaLnBrk="1" hangingPunct="1"/>
            <a:r>
              <a:rPr lang="cs-CZ" altLang="cs-CZ" smtClean="0"/>
              <a:t>Kodifikace subsystémů finančního práva</a:t>
            </a:r>
          </a:p>
          <a:p>
            <a:pPr eaLnBrk="1" hangingPunct="1"/>
            <a:r>
              <a:rPr lang="cs-CZ" altLang="cs-CZ" smtClean="0"/>
              <a:t>Kategorie „daňové zákony“</a:t>
            </a:r>
          </a:p>
          <a:p>
            <a:pPr eaLnBrk="1" hangingPunct="1"/>
            <a:r>
              <a:rPr lang="cs-CZ" altLang="cs-CZ" smtClean="0"/>
              <a:t>Zákon o státním rozpočtu na rok …. </a:t>
            </a:r>
          </a:p>
        </p:txBody>
      </p:sp>
    </p:spTree>
    <p:extLst>
      <p:ext uri="{BB962C8B-B14F-4D97-AF65-F5344CB8AC3E}">
        <p14:creationId xmlns:p14="http://schemas.microsoft.com/office/powerpoint/2010/main" val="12144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Opatření Senátu PČR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Příklad:</a:t>
            </a:r>
          </a:p>
          <a:p>
            <a:pPr marL="0" indent="0">
              <a:buNone/>
              <a:defRPr/>
            </a:pPr>
            <a:r>
              <a:rPr lang="cs-CZ" dirty="0" smtClean="0"/>
              <a:t>340/2013 Sb.</a:t>
            </a:r>
          </a:p>
          <a:p>
            <a:pPr marL="0" indent="0">
              <a:buNone/>
              <a:defRPr/>
            </a:pPr>
            <a:r>
              <a:rPr lang="cs-CZ" dirty="0" smtClean="0"/>
              <a:t>ZÁKONNÉ OPATŘENÍ SENÁTU</a:t>
            </a:r>
          </a:p>
          <a:p>
            <a:pPr marL="0" indent="0">
              <a:buNone/>
              <a:defRPr/>
            </a:pPr>
            <a:r>
              <a:rPr lang="cs-CZ" dirty="0" smtClean="0"/>
              <a:t>ze dne 9. října 2013</a:t>
            </a:r>
          </a:p>
          <a:p>
            <a:pPr marL="0" indent="0">
              <a:buNone/>
              <a:defRPr/>
            </a:pPr>
            <a:r>
              <a:rPr lang="cs-CZ" b="1" dirty="0" smtClean="0"/>
              <a:t>o dani z nabytí nemovitých věcí</a:t>
            </a:r>
          </a:p>
          <a:p>
            <a:pPr>
              <a:defRPr/>
            </a:pPr>
            <a:r>
              <a:rPr lang="cs-CZ" sz="2400" dirty="0"/>
              <a:t>Čl.33/5 ústavy: ZOS musí být schváleno PS na její první schůzi. Neschválí-li je PS, pozbývá další platnosti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Zákonná opatření Senátu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 err="1"/>
              <a:t>rozpuštěnost</a:t>
            </a:r>
            <a:r>
              <a:rPr lang="cs-CZ" sz="2400" dirty="0"/>
              <a:t> Poslanecké sněmovny</a:t>
            </a:r>
          </a:p>
          <a:p>
            <a:pPr lvl="1">
              <a:defRPr/>
            </a:pPr>
            <a:r>
              <a:rPr lang="cs-CZ" sz="2000" dirty="0"/>
              <a:t>ZOS lze přijmout pouze, pokud byla PS rozpuštěna </a:t>
            </a:r>
          </a:p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/>
              <a:t>neodkladnost</a:t>
            </a:r>
          </a:p>
          <a:p>
            <a:pPr lvl="1">
              <a:defRPr/>
            </a:pPr>
            <a:r>
              <a:rPr lang="cs-CZ" sz="2000" dirty="0"/>
              <a:t>ZOS lze přijmout pouze ve věcech, které nesnesou odkladu</a:t>
            </a:r>
          </a:p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/>
              <a:t>výhrada zákona</a:t>
            </a:r>
          </a:p>
          <a:p>
            <a:pPr lvl="1">
              <a:defRPr/>
            </a:pPr>
            <a:r>
              <a:rPr lang="cs-CZ" sz="2000" dirty="0"/>
              <a:t>ZOS lze přijímat ve věcech, které by vyžadovaly jinak přijetí zákona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Zákonná opatření Senátu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cs-CZ" sz="2400" dirty="0"/>
              <a:t>d. zákaz přijímat ZOS v určitých věcech</a:t>
            </a:r>
          </a:p>
          <a:p>
            <a:pPr lvl="1">
              <a:defRPr/>
            </a:pPr>
            <a:r>
              <a:rPr lang="cs-CZ" sz="2000" dirty="0"/>
              <a:t>ZOS nelze přijímat ve věcech Ústavy, státního rozpočtu, státního závěrečného účtu, volebního zákona a mezinárodních smluv podle čl. 10 Ústavy</a:t>
            </a:r>
          </a:p>
          <a:p>
            <a:pPr marL="57150" indent="0">
              <a:buNone/>
              <a:defRPr/>
            </a:pPr>
            <a:r>
              <a:rPr lang="cs-CZ" sz="2400" dirty="0"/>
              <a:t>e. navrhovatel</a:t>
            </a:r>
          </a:p>
          <a:p>
            <a:pPr lvl="1">
              <a:defRPr/>
            </a:pPr>
            <a:r>
              <a:rPr lang="cs-CZ" sz="2000" dirty="0"/>
              <a:t>ZOS může Senátu navrhnout jen vláda.</a:t>
            </a:r>
          </a:p>
          <a:p>
            <a:pPr marL="109537" indent="0">
              <a:buNone/>
              <a:defRPr/>
            </a:pPr>
            <a:r>
              <a:rPr lang="cs-CZ" sz="2400" dirty="0"/>
              <a:t>f. </a:t>
            </a:r>
            <a:r>
              <a:rPr lang="cs-CZ" sz="2400" dirty="0" err="1"/>
              <a:t>ratihabice</a:t>
            </a:r>
            <a:endParaRPr lang="cs-CZ" sz="2400" dirty="0"/>
          </a:p>
          <a:p>
            <a:pPr lvl="1">
              <a:defRPr/>
            </a:pPr>
            <a:r>
              <a:rPr lang="cs-CZ" sz="2000" dirty="0"/>
              <a:t>ZOS musí být schváleno na ustavující schůzi nové PS</a:t>
            </a:r>
          </a:p>
          <a:p>
            <a:pPr lvl="1">
              <a:defRPr/>
            </a:pPr>
            <a:r>
              <a:rPr lang="cs-CZ" sz="2000" dirty="0"/>
              <a:t>Co nastane, když nebude??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Obecně závazné vyhlášky ÚSC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Příklad: zákon č. 565/1990 Sb., o místních poplatcích; § 14 odst. 2:</a:t>
            </a:r>
          </a:p>
          <a:p>
            <a:pPr marL="0" indent="0" algn="ctr">
              <a:buNone/>
              <a:defRPr/>
            </a:pPr>
            <a:r>
              <a:rPr lang="cs-CZ" altLang="cs-CZ" u="sng" dirty="0" smtClean="0"/>
              <a:t>Obecně závazná vyhláška obce</a:t>
            </a:r>
          </a:p>
        </p:txBody>
      </p:sp>
    </p:spTree>
    <p:extLst>
      <p:ext uri="{BB962C8B-B14F-4D97-AF65-F5344CB8AC3E}">
        <p14:creationId xmlns:p14="http://schemas.microsoft.com/office/powerpoint/2010/main" val="1561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Sekundární NSA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(NV – celní sazebník)</a:t>
            </a:r>
          </a:p>
          <a:p>
            <a:pPr eaLnBrk="1" hangingPunct="1"/>
            <a:r>
              <a:rPr lang="cs-CZ" altLang="cs-CZ" smtClean="0"/>
              <a:t>Vyhlášky MF</a:t>
            </a:r>
          </a:p>
          <a:p>
            <a:pPr eaLnBrk="1" hangingPunct="1"/>
            <a:r>
              <a:rPr lang="cs-CZ" altLang="cs-CZ" smtClean="0"/>
              <a:t>Vyhlášky ČNB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- emisní vyhlášky</a:t>
            </a:r>
          </a:p>
        </p:txBody>
      </p:sp>
    </p:spTree>
    <p:extLst>
      <p:ext uri="{BB962C8B-B14F-4D97-AF65-F5344CB8AC3E}">
        <p14:creationId xmlns:p14="http://schemas.microsoft.com/office/powerpoint/2010/main" val="35831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Právo Evropské unie </a:t>
            </a:r>
            <a:r>
              <a:rPr lang="cs-CZ" altLang="cs-CZ" smtClean="0"/>
              <a:t>(členění podle K. Borchardt)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Primární právo</a:t>
            </a:r>
          </a:p>
          <a:p>
            <a:r>
              <a:rPr lang="cs-CZ" altLang="cs-CZ" smtClean="0"/>
              <a:t>Sekundární právo</a:t>
            </a:r>
          </a:p>
          <a:p>
            <a:r>
              <a:rPr lang="cs-CZ" altLang="cs-CZ" smtClean="0"/>
              <a:t>Všeobecné právní principy</a:t>
            </a:r>
          </a:p>
          <a:p>
            <a:r>
              <a:rPr lang="cs-CZ" altLang="cs-CZ" smtClean="0"/>
              <a:t>Mezinárodní smlouvy sjednané EU s třetími státy nebo s mezinárodními organizacemi</a:t>
            </a:r>
          </a:p>
          <a:p>
            <a:r>
              <a:rPr lang="cs-CZ" altLang="cs-CZ" smtClean="0"/>
              <a:t>Smlouvy sjednané mezi členskými stát</a:t>
            </a:r>
          </a:p>
        </p:txBody>
      </p:sp>
    </p:spTree>
    <p:extLst>
      <p:ext uri="{BB962C8B-B14F-4D97-AF65-F5344CB8AC3E}">
        <p14:creationId xmlns:p14="http://schemas.microsoft.com/office/powerpoint/2010/main" val="31226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Mezinárodní právo veřejné a finanční právo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zamezení dvojího zdanění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spolupráci při správě daní a vymáhání pohledávek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podpoře a ochraně investic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v oblasti měny a platebního styku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potírání patologických jevů v oblasti financí</a:t>
            </a:r>
          </a:p>
        </p:txBody>
      </p:sp>
    </p:spTree>
    <p:extLst>
      <p:ext uri="{BB962C8B-B14F-4D97-AF65-F5344CB8AC3E}">
        <p14:creationId xmlns:p14="http://schemas.microsoft.com/office/powerpoint/2010/main" val="165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Nenormativní akty heteronomní povahy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Pokyny</a:t>
            </a:r>
            <a:r>
              <a:rPr lang="cs-CZ" altLang="cs-CZ" dirty="0" smtClean="0"/>
              <a:t> GFŘ, GŘC, MF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Pokyn není obecně závazný právní předpis!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Pokyn není legální interpretací!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Metodika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Instrukce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Problém závaznosti i pro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fin.správu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Finančněprávní předpis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Základní pojmy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Adresáti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Vlastní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Proces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Sankce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Přechodná ustanovení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Derogační klauzule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účinnost</a:t>
            </a:r>
          </a:p>
        </p:txBody>
      </p:sp>
    </p:spTree>
    <p:extLst>
      <p:ext uri="{BB962C8B-B14F-4D97-AF65-F5344CB8AC3E}">
        <p14:creationId xmlns:p14="http://schemas.microsoft.com/office/powerpoint/2010/main" val="14876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1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specifická činnosti státu, jiných veřejnoprávních korporací a od nich odvozených subjektů – </a:t>
            </a:r>
            <a:r>
              <a:rPr lang="cs-CZ" altLang="cs-CZ" sz="2400" b="1"/>
              <a:t>veřejný sektor.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účelová činnost, zaměřená na zajištění </a:t>
            </a:r>
            <a:r>
              <a:rPr lang="cs-CZ" altLang="cs-CZ" sz="2400" b="1"/>
              <a:t>materiálních podmínek </a:t>
            </a:r>
            <a:r>
              <a:rPr lang="cs-CZ" altLang="cs-CZ" sz="2400"/>
              <a:t>pro uskutečňování funkcí státu a veřejného sektoru, </a:t>
            </a:r>
            <a:r>
              <a:rPr lang="cs-CZ" altLang="cs-CZ" sz="2400" b="1"/>
              <a:t>materiálního základu </a:t>
            </a:r>
            <a:r>
              <a:rPr lang="cs-CZ" altLang="cs-CZ" sz="2400"/>
              <a:t>pro poskytování veřejných statků a v neposlední řadě </a:t>
            </a:r>
            <a:r>
              <a:rPr lang="cs-CZ" altLang="cs-CZ" sz="2400" b="1"/>
              <a:t>fungování peněžního systému </a:t>
            </a:r>
            <a:r>
              <a:rPr lang="cs-CZ" altLang="cs-CZ" sz="2400"/>
              <a:t>státu, jakož i </a:t>
            </a:r>
            <a:r>
              <a:rPr lang="cs-CZ" altLang="cs-CZ" sz="2400" b="1"/>
              <a:t>finančního trhu</a:t>
            </a:r>
          </a:p>
          <a:p>
            <a:pPr eaLnBrk="1" hangingPunct="1"/>
            <a:r>
              <a:rPr lang="cs-CZ" altLang="cs-CZ" sz="2400"/>
              <a:t>Vzájemná provázanost – dysfunkce</a:t>
            </a:r>
          </a:p>
          <a:p>
            <a:pPr eaLnBrk="1" hangingPunct="1"/>
            <a:r>
              <a:rPr lang="cs-CZ" altLang="cs-CZ" sz="2400"/>
              <a:t>VFČ= nakládání s peněžní masou: přímé, nepřímé</a:t>
            </a:r>
          </a:p>
        </p:txBody>
      </p:sp>
    </p:spTree>
    <p:extLst>
      <p:ext uri="{BB962C8B-B14F-4D97-AF65-F5344CB8AC3E}">
        <p14:creationId xmlns:p14="http://schemas.microsoft.com/office/powerpoint/2010/main" val="1365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Finančněprávní norma – struktura parametrické normy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Antecedent - předpoklad</a:t>
            </a:r>
          </a:p>
          <a:p>
            <a:pPr eaLnBrk="1" hangingPunct="1">
              <a:defRPr/>
            </a:pPr>
            <a:r>
              <a:rPr lang="cs-CZ" altLang="cs-CZ" dirty="0" smtClean="0"/>
              <a:t>Konsekvent – normativní část</a:t>
            </a: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 smtClean="0"/>
              <a:t>Parametr, taxa</a:t>
            </a:r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Charakteristika FPN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Imperativnost a kogentnost </a:t>
            </a:r>
          </a:p>
          <a:p>
            <a:r>
              <a:rPr lang="cs-CZ" altLang="cs-CZ" smtClean="0"/>
              <a:t>Různorodost</a:t>
            </a:r>
          </a:p>
          <a:p>
            <a:r>
              <a:rPr lang="cs-CZ" altLang="cs-CZ" smtClean="0"/>
              <a:t>Nestabilita</a:t>
            </a:r>
          </a:p>
          <a:p>
            <a:r>
              <a:rPr lang="cs-CZ" altLang="cs-CZ" smtClean="0"/>
              <a:t>Relativně konkrétní A i K</a:t>
            </a:r>
          </a:p>
          <a:p>
            <a:r>
              <a:rPr lang="cs-CZ" altLang="cs-CZ" smtClean="0"/>
              <a:t>Taxativní výčty </a:t>
            </a:r>
          </a:p>
          <a:p>
            <a:r>
              <a:rPr lang="cs-CZ" altLang="cs-CZ" smtClean="0"/>
              <a:t>Represivní sankce (ne reparační, restituční, satisfakční)</a:t>
            </a:r>
          </a:p>
          <a:p>
            <a:r>
              <a:rPr lang="cs-CZ" altLang="cs-CZ" smtClean="0"/>
              <a:t>Sankce trestní, administrativní</a:t>
            </a:r>
          </a:p>
        </p:txBody>
      </p:sp>
    </p:spTree>
    <p:extLst>
      <p:ext uri="{BB962C8B-B14F-4D97-AF65-F5344CB8AC3E}">
        <p14:creationId xmlns:p14="http://schemas.microsoft.com/office/powerpoint/2010/main" val="4226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(1)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oblasti regulace </a:t>
            </a:r>
          </a:p>
          <a:p>
            <a:r>
              <a:rPr lang="cs-CZ" altLang="cs-CZ" smtClean="0"/>
              <a:t>Podle stupně právní síly</a:t>
            </a:r>
          </a:p>
          <a:p>
            <a:r>
              <a:rPr lang="cs-CZ" altLang="cs-CZ" smtClean="0"/>
              <a:t>Podle postavení normotvůrce – prim., sek.</a:t>
            </a:r>
          </a:p>
          <a:p>
            <a:r>
              <a:rPr lang="cs-CZ" altLang="cs-CZ" smtClean="0"/>
              <a:t>Podle rozsahu územní působnosti</a:t>
            </a:r>
          </a:p>
          <a:p>
            <a:r>
              <a:rPr lang="cs-CZ" altLang="cs-CZ" smtClean="0"/>
              <a:t>Podle povahy předmětu normy: hmp, proc.p., smíšené</a:t>
            </a:r>
          </a:p>
        </p:txBody>
      </p:sp>
    </p:spTree>
    <p:extLst>
      <p:ext uri="{BB962C8B-B14F-4D97-AF65-F5344CB8AC3E}">
        <p14:creationId xmlns:p14="http://schemas.microsoft.com/office/powerpoint/2010/main" val="2866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(2)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způsobu aplikace: striktní x ekvivalentní; mocenské x autoaplikační</a:t>
            </a:r>
          </a:p>
          <a:p>
            <a:r>
              <a:rPr lang="cs-CZ" altLang="cs-CZ" smtClean="0"/>
              <a:t>Podle funkce normy: regulační, ochranné</a:t>
            </a:r>
          </a:p>
          <a:p>
            <a:r>
              <a:rPr lang="cs-CZ" altLang="cs-CZ" smtClean="0"/>
              <a:t>Podle délky účinnosti: určité x neurčité</a:t>
            </a:r>
          </a:p>
        </p:txBody>
      </p:sp>
    </p:spTree>
    <p:extLst>
      <p:ext uri="{BB962C8B-B14F-4D97-AF65-F5344CB8AC3E}">
        <p14:creationId xmlns:p14="http://schemas.microsoft.com/office/powerpoint/2010/main" val="2678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(3)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specifik účelu: operativní (účinnost), blanketové, kolizní, teleologické, parametrické, definice, principy.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707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HOWGH, 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008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rgbClr val="FF0000"/>
                </a:solidFill>
              </a:rPr>
              <a:t>Přímé nakládání s peněží masou</a:t>
            </a:r>
            <a:r>
              <a:rPr lang="cs-CZ" sz="2400" dirty="0"/>
              <a:t>: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b="1" dirty="0"/>
              <a:t>monetární činnost</a:t>
            </a:r>
            <a:r>
              <a:rPr lang="cs-CZ" sz="2400" dirty="0"/>
              <a:t>, tj. tvorba peněžní masy jako sumy všech peněžních prostředků dané měny, její ochrana a zajištění stability,</a:t>
            </a:r>
          </a:p>
          <a:p>
            <a:pPr eaLnBrk="1" hangingPunct="1">
              <a:defRPr/>
            </a:pPr>
            <a:r>
              <a:rPr lang="cs-CZ" sz="2400" b="1" dirty="0"/>
              <a:t>devizová činnost</a:t>
            </a:r>
            <a:r>
              <a:rPr lang="cs-CZ" sz="2400" dirty="0"/>
              <a:t>, tj. operace spočívající v mocenských ingerencích do nakládání s devizovými hodnotami a ve vytváření a použití devizových rezerv státu,</a:t>
            </a:r>
          </a:p>
          <a:p>
            <a:pPr eaLnBrk="1" hangingPunct="1">
              <a:defRPr/>
            </a:pPr>
            <a:r>
              <a:rPr lang="cs-CZ" sz="2400" b="1" dirty="0"/>
              <a:t>fondovní činnosti</a:t>
            </a:r>
            <a:r>
              <a:rPr lang="cs-CZ" sz="2400" dirty="0"/>
              <a:t>, tj. vytváření soustav peněžních fondů, jejichž účelem je financování fungování státu a uspokojování veřejných potřeb, včetně vytváření specifických pojistných a garančních fondů ve veřejném zájmu, jakož i zajištění alokace části peněžní masy v nich, její rozdělování a užití,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22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3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FF0000"/>
                </a:solidFill>
              </a:rPr>
              <a:t>Činnosti, které nepřímo působí na peněžní masu</a:t>
            </a:r>
            <a:r>
              <a:rPr lang="cs-CZ" altLang="cs-CZ" sz="2400" dirty="0"/>
              <a:t>, mohou být na příklad: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kontrolní</a:t>
            </a:r>
            <a:r>
              <a:rPr lang="cs-CZ" altLang="cs-CZ" sz="2400" b="1" dirty="0"/>
              <a:t> činnosti</a:t>
            </a:r>
            <a:r>
              <a:rPr lang="cs-CZ" altLang="cs-CZ" sz="2400" dirty="0"/>
              <a:t>, tj. vytváření systémů kontrolních mechanizmů k zabezpečení souladu reálného stavu nakládání s peněžní masou se stavem požadovaným,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dohledové </a:t>
            </a:r>
            <a:r>
              <a:rPr lang="cs-CZ" altLang="cs-CZ" sz="2400" dirty="0"/>
              <a:t>a jiné </a:t>
            </a:r>
            <a:r>
              <a:rPr lang="cs-CZ" altLang="cs-CZ" sz="2400" b="1" dirty="0"/>
              <a:t>činnosti</a:t>
            </a:r>
            <a:r>
              <a:rPr lang="cs-CZ" altLang="cs-CZ" sz="2400" dirty="0"/>
              <a:t> k zabezpečení fungování finančního trhu,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plánování</a:t>
            </a:r>
            <a:r>
              <a:rPr lang="cs-CZ" altLang="cs-CZ" sz="2400" dirty="0"/>
              <a:t>, včetně tvorby veřejných rozpočtů ve smyslu plánovacích dokumentů,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účetnictví</a:t>
            </a:r>
            <a:r>
              <a:rPr lang="cs-CZ" altLang="cs-CZ" sz="2400" dirty="0">
                <a:solidFill>
                  <a:srgbClr val="FF0000"/>
                </a:solidFill>
              </a:rPr>
              <a:t>,</a:t>
            </a:r>
            <a:r>
              <a:rPr lang="cs-CZ" altLang="cs-CZ" sz="2400" dirty="0"/>
              <a:t> včetně bilancování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statistika</a:t>
            </a:r>
            <a:r>
              <a:rPr lang="cs-CZ" altLang="cs-CZ" sz="24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16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Pojem finance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sz="3600" b="1" dirty="0"/>
              <a:t>Finance </a:t>
            </a:r>
            <a:r>
              <a:rPr lang="cs-CZ" altLang="cs-CZ" sz="3600" b="1" dirty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cs-CZ" altLang="cs-CZ" sz="3600" b="1" dirty="0">
                <a:cs typeface="Arial" charset="0"/>
              </a:rPr>
              <a:t> peněžní </a:t>
            </a:r>
            <a:r>
              <a:rPr lang="cs-CZ" altLang="cs-CZ" sz="3600" b="1" dirty="0" smtClean="0">
                <a:cs typeface="Arial" charset="0"/>
              </a:rPr>
              <a:t>prostředky !!! </a:t>
            </a:r>
            <a:endParaRPr lang="cs-CZ" altLang="cs-CZ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2083</Words>
  <Application>Microsoft Office PowerPoint</Application>
  <PresentationFormat>Širokoúhlá obrazovka</PresentationFormat>
  <Paragraphs>370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1" baseType="lpstr">
      <vt:lpstr>Arial</vt:lpstr>
      <vt:lpstr>Arial Unicode MS</vt:lpstr>
      <vt:lpstr>Calibri</vt:lpstr>
      <vt:lpstr>Calibri Light</vt:lpstr>
      <vt:lpstr>Wingdings</vt:lpstr>
      <vt:lpstr>Motiv Office</vt:lpstr>
      <vt:lpstr>Charakteristika finančního práva</vt:lpstr>
      <vt:lpstr>Prezentace aplikace PowerPoint</vt:lpstr>
      <vt:lpstr>Odvětvotvorná kritéria</vt:lpstr>
      <vt:lpstr>OTK</vt:lpstr>
      <vt:lpstr>Předmět právní regulace</vt:lpstr>
      <vt:lpstr>Veřejná finanční činnost 1</vt:lpstr>
      <vt:lpstr>Veřejná finanční činnost 2</vt:lpstr>
      <vt:lpstr>Veřejná finanční činnost 3</vt:lpstr>
      <vt:lpstr>Pojem finance</vt:lpstr>
      <vt:lpstr>Obecná definice financí</vt:lpstr>
      <vt:lpstr>Peníze</vt:lpstr>
      <vt:lpstr>Soukromé a veřejné finance</vt:lpstr>
      <vt:lpstr>Veřejné finance</vt:lpstr>
      <vt:lpstr>Finance a právo</vt:lpstr>
      <vt:lpstr>Metoda právní regulace - obecně</vt:lpstr>
      <vt:lpstr>Specifika metody ve finančním právu</vt:lpstr>
      <vt:lpstr>Rysy metody</vt:lpstr>
      <vt:lpstr>Finanční jevy</vt:lpstr>
      <vt:lpstr>Finanční jevy - systematizace</vt:lpstr>
      <vt:lpstr>Finanční jevy – předmětové kriterium</vt:lpstr>
      <vt:lpstr>Finanční jevy – subjektové  kriterium</vt:lpstr>
      <vt:lpstr>Finanční skutečnosti</vt:lpstr>
      <vt:lpstr>Podíl veřejné správy na metodě regulace finančního práva</vt:lpstr>
      <vt:lpstr>Vhodnost veřejné správy</vt:lpstr>
      <vt:lpstr>1. Společensky užitečná a všeobecně potřebná aktivita</vt:lpstr>
      <vt:lpstr>2. Stálost, trvalost, nepřerušitelnost </vt:lpstr>
      <vt:lpstr>3. Obligatorní poskytování </vt:lpstr>
      <vt:lpstr>4. Garance správnosti</vt:lpstr>
      <vt:lpstr>Řetězení realizace veřejné správy (Průcha)</vt:lpstr>
      <vt:lpstr>Cíl finanční správy</vt:lpstr>
      <vt:lpstr>Cíl 2</vt:lpstr>
      <vt:lpstr>Funkce finanční správy</vt:lpstr>
      <vt:lpstr>Metody FS</vt:lpstr>
      <vt:lpstr>Finanční správa ve funkčním smyslu  a v organizačním smyslu</vt:lpstr>
      <vt:lpstr>Typologie</vt:lpstr>
      <vt:lpstr>Primární a sekundární finanční správa</vt:lpstr>
      <vt:lpstr>ZÁSADY FINANČNÍHO PRÁVA</vt:lpstr>
      <vt:lpstr>Principy tvorby - obecné</vt:lpstr>
      <vt:lpstr>Principy tvorby - speciální</vt:lpstr>
      <vt:lpstr>Principy tvorby – speciální (pokračování)</vt:lpstr>
      <vt:lpstr>Obecné principy FP</vt:lpstr>
      <vt:lpstr>Obecné principy FP odvozené  z principů ekonomického modelu</vt:lpstr>
      <vt:lpstr>Obecné principy FP odvozené  z principů ekonomického modelu (pokračování)</vt:lpstr>
      <vt:lpstr>PRAMENY</vt:lpstr>
      <vt:lpstr>Materiální prameny finančního práva</vt:lpstr>
      <vt:lpstr>Formální prameny finančního práva</vt:lpstr>
      <vt:lpstr>Normativní právní akty</vt:lpstr>
      <vt:lpstr>Primární normativní akty</vt:lpstr>
      <vt:lpstr>Ústavní pořádek</vt:lpstr>
      <vt:lpstr>Zákony</vt:lpstr>
      <vt:lpstr>Opatření Senátu PČR</vt:lpstr>
      <vt:lpstr>Zákonná opatření Senátu</vt:lpstr>
      <vt:lpstr>Zákonná opatření Senátu</vt:lpstr>
      <vt:lpstr>Obecně závazné vyhlášky ÚSC</vt:lpstr>
      <vt:lpstr>Sekundární NSA</vt:lpstr>
      <vt:lpstr>Právo Evropské unie (členění podle K. Borchardt)</vt:lpstr>
      <vt:lpstr>Mezinárodní právo veřejné a finanční právo</vt:lpstr>
      <vt:lpstr>Nenormativní akty heteronomní povahy</vt:lpstr>
      <vt:lpstr>Finančněprávní předpis</vt:lpstr>
      <vt:lpstr>Finančněprávní norma – struktura parametrické normy</vt:lpstr>
      <vt:lpstr>Charakteristika FPN</vt:lpstr>
      <vt:lpstr>Členění FPN (1)</vt:lpstr>
      <vt:lpstr>Členění FPN (2)</vt:lpstr>
      <vt:lpstr>Členění FPN (3)</vt:lpstr>
      <vt:lpstr>HOWGH, 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finančněprávní regulace</dc:title>
  <dc:creator>Mrkyvka</dc:creator>
  <cp:lastModifiedBy>Petr Mrkývka</cp:lastModifiedBy>
  <cp:revision>16</cp:revision>
  <dcterms:created xsi:type="dcterms:W3CDTF">2016-10-06T14:14:09Z</dcterms:created>
  <dcterms:modified xsi:type="dcterms:W3CDTF">2017-10-06T05:51:07Z</dcterms:modified>
</cp:coreProperties>
</file>