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63" r:id="rId3"/>
    <p:sldId id="310" r:id="rId4"/>
    <p:sldId id="266" r:id="rId5"/>
    <p:sldId id="290" r:id="rId6"/>
    <p:sldId id="309" r:id="rId7"/>
    <p:sldId id="267" r:id="rId8"/>
    <p:sldId id="295" r:id="rId9"/>
    <p:sldId id="271" r:id="rId10"/>
    <p:sldId id="365" r:id="rId11"/>
    <p:sldId id="355" r:id="rId12"/>
    <p:sldId id="322" r:id="rId13"/>
    <p:sldId id="348" r:id="rId14"/>
    <p:sldId id="346" r:id="rId15"/>
    <p:sldId id="347" r:id="rId16"/>
    <p:sldId id="279" r:id="rId17"/>
    <p:sldId id="293" r:id="rId18"/>
    <p:sldId id="275" r:id="rId19"/>
    <p:sldId id="276" r:id="rId20"/>
    <p:sldId id="311" r:id="rId21"/>
    <p:sldId id="277" r:id="rId22"/>
    <p:sldId id="298" r:id="rId23"/>
    <p:sldId id="356" r:id="rId24"/>
    <p:sldId id="332" r:id="rId25"/>
    <p:sldId id="278" r:id="rId26"/>
    <p:sldId id="312" r:id="rId27"/>
    <p:sldId id="343" r:id="rId28"/>
    <p:sldId id="313" r:id="rId29"/>
    <p:sldId id="357" r:id="rId30"/>
    <p:sldId id="328" r:id="rId31"/>
    <p:sldId id="333" r:id="rId32"/>
    <p:sldId id="358" r:id="rId33"/>
    <p:sldId id="334" r:id="rId34"/>
    <p:sldId id="326" r:id="rId35"/>
    <p:sldId id="359" r:id="rId36"/>
    <p:sldId id="324" r:id="rId37"/>
    <p:sldId id="362" r:id="rId38"/>
    <p:sldId id="361" r:id="rId39"/>
    <p:sldId id="325" r:id="rId40"/>
    <p:sldId id="327" r:id="rId41"/>
    <p:sldId id="329" r:id="rId42"/>
    <p:sldId id="323" r:id="rId43"/>
    <p:sldId id="363" r:id="rId44"/>
    <p:sldId id="350" r:id="rId45"/>
    <p:sldId id="351" r:id="rId46"/>
    <p:sldId id="352" r:id="rId47"/>
    <p:sldId id="281" r:id="rId48"/>
    <p:sldId id="366" r:id="rId49"/>
    <p:sldId id="308" r:id="rId50"/>
    <p:sldId id="300" r:id="rId51"/>
    <p:sldId id="302" r:id="rId52"/>
    <p:sldId id="314" r:id="rId53"/>
    <p:sldId id="336" r:id="rId54"/>
    <p:sldId id="301" r:id="rId55"/>
    <p:sldId id="303" r:id="rId56"/>
    <p:sldId id="304" r:id="rId57"/>
    <p:sldId id="305" r:id="rId58"/>
    <p:sldId id="341" r:id="rId59"/>
    <p:sldId id="330" r:id="rId60"/>
    <p:sldId id="342" r:id="rId61"/>
    <p:sldId id="284" r:id="rId62"/>
    <p:sldId id="316" r:id="rId63"/>
    <p:sldId id="337" r:id="rId64"/>
    <p:sldId id="338" r:id="rId65"/>
    <p:sldId id="339" r:id="rId66"/>
    <p:sldId id="265"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A1F"/>
    <a:srgbClr val="FFFFFF"/>
    <a:srgbClr val="F1EEE7"/>
    <a:srgbClr val="F9F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cs-CZ" altLang="zh-CN" sz="2500" dirty="0"/>
            <a:t>Ústavní základy</a:t>
          </a:r>
          <a:endParaRPr lang="zh-CN" altLang="en-US" sz="250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dgm:spPr/>
      <dgm:t>
        <a:bodyPr/>
        <a:lstStyle/>
        <a:p>
          <a:r>
            <a:rPr lang="cs-CZ" altLang="zh-CN" dirty="0"/>
            <a:t>Orgány</a:t>
          </a:r>
          <a:endParaRPr lang="zh-CN" altLang="en-US"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dgm:spPr/>
      <dgm:t>
        <a:bodyPr/>
        <a:lstStyle/>
        <a:p>
          <a:r>
            <a:rPr lang="cs-CZ" altLang="zh-CN" dirty="0"/>
            <a:t>Správní proces</a:t>
          </a:r>
          <a:endParaRPr lang="zh-CN" altLang="en-US"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7D9423EC-6A38-4926-B806-E86DC14550C0}">
      <dgm:prSet/>
      <dgm:spPr/>
      <dgm:t>
        <a:bodyPr/>
        <a:lstStyle/>
        <a:p>
          <a:r>
            <a:rPr lang="cs-CZ" dirty="0"/>
            <a:t>Základní pojmy a instituty</a:t>
          </a:r>
        </a:p>
      </dgm:t>
    </dgm:pt>
    <dgm:pt modelId="{290AE959-9638-449F-9283-1CA37626E473}" type="parTrans" cxnId="{13077B52-F113-41CB-B402-72CFB56B2642}">
      <dgm:prSet/>
      <dgm:spPr/>
      <dgm:t>
        <a:bodyPr/>
        <a:lstStyle/>
        <a:p>
          <a:endParaRPr lang="cs-CZ"/>
        </a:p>
      </dgm:t>
    </dgm:pt>
    <dgm:pt modelId="{F5676DD8-0768-467A-B8E9-3239A754970D}" type="sibTrans" cxnId="{13077B52-F113-41CB-B402-72CFB56B2642}">
      <dgm:prSet/>
      <dgm:spPr/>
      <dgm:t>
        <a:bodyPr/>
        <a:lstStyle/>
        <a:p>
          <a:endParaRPr lang="cs-CZ"/>
        </a:p>
      </dgm:t>
    </dgm:pt>
    <dgm:pt modelId="{99ECF7C9-8827-46CE-9045-5C2F76E1B8C0}">
      <dgm:prSet/>
      <dgm:spPr/>
      <dgm:t>
        <a:bodyPr/>
        <a:lstStyle/>
        <a:p>
          <a:r>
            <a:rPr lang="cs-CZ" dirty="0"/>
            <a:t>Prameny</a:t>
          </a:r>
        </a:p>
      </dgm:t>
    </dgm:pt>
    <dgm:pt modelId="{73EDB5BF-5C59-4CD4-AE54-D3211ED5F27B}" type="parTrans" cxnId="{B69A2DC1-6792-48D7-A5FE-A4CFA1D50316}">
      <dgm:prSet/>
      <dgm:spPr/>
      <dgm:t>
        <a:bodyPr/>
        <a:lstStyle/>
        <a:p>
          <a:endParaRPr lang="cs-CZ"/>
        </a:p>
      </dgm:t>
    </dgm:pt>
    <dgm:pt modelId="{57FBE512-5E20-48F5-AB50-6B49034089AB}" type="sibTrans" cxnId="{B69A2DC1-6792-48D7-A5FE-A4CFA1D50316}">
      <dgm:prSet/>
      <dgm:spPr/>
      <dgm:t>
        <a:bodyPr/>
        <a:lstStyle/>
        <a:p>
          <a:endParaRPr lang="cs-CZ"/>
        </a:p>
      </dgm:t>
    </dgm:pt>
    <dgm:pt modelId="{290ADAC8-17E0-4F11-BE79-899CD4DD5E12}" type="pres">
      <dgm:prSet presAssocID="{0274B17C-A8D6-4EC1-9F74-DEF1B852E50E}" presName="linear" presStyleCnt="0">
        <dgm:presLayoutVars>
          <dgm:dir/>
          <dgm:animLvl val="lvl"/>
          <dgm:resizeHandles val="exact"/>
        </dgm:presLayoutVars>
      </dgm:prSet>
      <dgm:spPr/>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5"/>
      <dgm:spPr/>
    </dgm:pt>
    <dgm:pt modelId="{833C47F7-914D-4919-99FE-C55F44DD4350}" type="pres">
      <dgm:prSet presAssocID="{5D72DEBB-C4EE-4A4C-998A-DBACC02F0CFB}" presName="parentText" presStyleLbl="node1" presStyleIdx="0" presStyleCnt="5">
        <dgm:presLayoutVars>
          <dgm:chMax val="0"/>
          <dgm:bulletEnabled val="1"/>
        </dgm:presLayoutVars>
      </dgm:prSet>
      <dgm:spPr/>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5">
        <dgm:presLayoutVars>
          <dgm:bulletEnabled val="1"/>
        </dgm:presLayoutVars>
      </dgm:prSet>
      <dgm:spPr/>
    </dgm:pt>
    <dgm:pt modelId="{D5BCB613-75FD-4DEE-8DA5-6CE19F632FB4}" type="pres">
      <dgm:prSet presAssocID="{2E39222F-7B7B-4ED2-827E-1328DFCF5572}" presName="spaceBetweenRectangles" presStyleCnt="0"/>
      <dgm:spPr/>
    </dgm:pt>
    <dgm:pt modelId="{7ACF66A2-E512-4410-8128-FF7E35055F0C}" type="pres">
      <dgm:prSet presAssocID="{99ECF7C9-8827-46CE-9045-5C2F76E1B8C0}" presName="parentLin" presStyleCnt="0"/>
      <dgm:spPr/>
    </dgm:pt>
    <dgm:pt modelId="{6AB278FF-ADE8-4A05-9BA3-15D91554C03E}" type="pres">
      <dgm:prSet presAssocID="{99ECF7C9-8827-46CE-9045-5C2F76E1B8C0}" presName="parentLeftMargin" presStyleLbl="node1" presStyleIdx="0" presStyleCnt="5"/>
      <dgm:spPr/>
    </dgm:pt>
    <dgm:pt modelId="{E0D762D7-324C-4EC8-82FA-524A09F5241B}" type="pres">
      <dgm:prSet presAssocID="{99ECF7C9-8827-46CE-9045-5C2F76E1B8C0}" presName="parentText" presStyleLbl="node1" presStyleIdx="1" presStyleCnt="5">
        <dgm:presLayoutVars>
          <dgm:chMax val="0"/>
          <dgm:bulletEnabled val="1"/>
        </dgm:presLayoutVars>
      </dgm:prSet>
      <dgm:spPr/>
    </dgm:pt>
    <dgm:pt modelId="{01F93459-514E-4CB6-8966-B098FDA9E3AC}" type="pres">
      <dgm:prSet presAssocID="{99ECF7C9-8827-46CE-9045-5C2F76E1B8C0}" presName="negativeSpace" presStyleCnt="0"/>
      <dgm:spPr/>
    </dgm:pt>
    <dgm:pt modelId="{A732ADBF-9495-4556-85A4-C3CFC60738F8}" type="pres">
      <dgm:prSet presAssocID="{99ECF7C9-8827-46CE-9045-5C2F76E1B8C0}" presName="childText" presStyleLbl="conFgAcc1" presStyleIdx="1" presStyleCnt="5">
        <dgm:presLayoutVars>
          <dgm:bulletEnabled val="1"/>
        </dgm:presLayoutVars>
      </dgm:prSet>
      <dgm:spPr/>
    </dgm:pt>
    <dgm:pt modelId="{8B667ADA-F5CF-40FE-8AFD-725AD20F2300}" type="pres">
      <dgm:prSet presAssocID="{57FBE512-5E20-48F5-AB50-6B49034089AB}" presName="spaceBetweenRectangles" presStyleCnt="0"/>
      <dgm:spPr/>
    </dgm:pt>
    <dgm:pt modelId="{A5A8023D-C3ED-4715-A4F1-23EBE033DD4A}" type="pres">
      <dgm:prSet presAssocID="{7D9423EC-6A38-4926-B806-E86DC14550C0}" presName="parentLin" presStyleCnt="0"/>
      <dgm:spPr/>
    </dgm:pt>
    <dgm:pt modelId="{352E9C84-9195-4871-B6A8-4C6D550905C1}" type="pres">
      <dgm:prSet presAssocID="{7D9423EC-6A38-4926-B806-E86DC14550C0}" presName="parentLeftMargin" presStyleLbl="node1" presStyleIdx="1" presStyleCnt="5"/>
      <dgm:spPr/>
    </dgm:pt>
    <dgm:pt modelId="{FBAB0F5C-E99D-434E-8122-86B6F792DB1F}" type="pres">
      <dgm:prSet presAssocID="{7D9423EC-6A38-4926-B806-E86DC14550C0}" presName="parentText" presStyleLbl="node1" presStyleIdx="2" presStyleCnt="5">
        <dgm:presLayoutVars>
          <dgm:chMax val="0"/>
          <dgm:bulletEnabled val="1"/>
        </dgm:presLayoutVars>
      </dgm:prSet>
      <dgm:spPr/>
    </dgm:pt>
    <dgm:pt modelId="{94DA9CB9-9114-4B83-A2C5-C65846C3B6F4}" type="pres">
      <dgm:prSet presAssocID="{7D9423EC-6A38-4926-B806-E86DC14550C0}" presName="negativeSpace" presStyleCnt="0"/>
      <dgm:spPr/>
    </dgm:pt>
    <dgm:pt modelId="{4D877450-AE47-4D10-A9D9-CBE78A4B7360}" type="pres">
      <dgm:prSet presAssocID="{7D9423EC-6A38-4926-B806-E86DC14550C0}" presName="childText" presStyleLbl="conFgAcc1" presStyleIdx="2" presStyleCnt="5">
        <dgm:presLayoutVars>
          <dgm:bulletEnabled val="1"/>
        </dgm:presLayoutVars>
      </dgm:prSet>
      <dgm:spPr/>
    </dgm:pt>
    <dgm:pt modelId="{DB3C5859-0B10-4A49-B6C3-73753A264EE6}" type="pres">
      <dgm:prSet presAssocID="{F5676DD8-0768-467A-B8E9-3239A754970D}"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2" presStyleCnt="5"/>
      <dgm:spPr/>
    </dgm:pt>
    <dgm:pt modelId="{120FC45C-3BD5-48EA-A639-E7D5A20ED3FD}" type="pres">
      <dgm:prSet presAssocID="{240C59D7-2CE4-462A-9515-C237DA44CA8D}" presName="parentText" presStyleLbl="node1" presStyleIdx="3" presStyleCnt="5">
        <dgm:presLayoutVars>
          <dgm:chMax val="0"/>
          <dgm:bulletEnabled val="1"/>
        </dgm:presLayoutVars>
      </dgm:prSet>
      <dgm:spPr/>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3" presStyleCnt="5">
        <dgm:presLayoutVars>
          <dgm:bulletEnabled val="1"/>
        </dgm:presLayoutVars>
      </dgm:prSet>
      <dgm:spPr/>
    </dgm:pt>
    <dgm:pt modelId="{C761DE94-27E5-4F75-9E5A-A7E6DD8791DF}" type="pres">
      <dgm:prSet presAssocID="{947B3124-FA3E-44E6-A51D-10587B3FB02E}"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3" presStyleCnt="5"/>
      <dgm:spPr/>
    </dgm:pt>
    <dgm:pt modelId="{8D3EE3B5-4895-4D5C-BF7C-9C953348E53B}" type="pres">
      <dgm:prSet presAssocID="{B05E394A-9B94-4D12-AA2A-4A782672DD2C}" presName="parentText" presStyleLbl="node1" presStyleIdx="4" presStyleCnt="5">
        <dgm:presLayoutVars>
          <dgm:chMax val="0"/>
          <dgm:bulletEnabled val="1"/>
        </dgm:presLayoutVars>
      </dgm:prSet>
      <dgm:spPr/>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4" presStyleCnt="5">
        <dgm:presLayoutVars>
          <dgm:bulletEnabled val="1"/>
        </dgm:presLayoutVars>
      </dgm:prSet>
      <dgm:spPr/>
    </dgm:pt>
  </dgm:ptLst>
  <dgm:cxnLst>
    <dgm:cxn modelId="{300DC019-576E-44D5-9D12-6D7BBC6F284B}" type="presOf" srcId="{240C59D7-2CE4-462A-9515-C237DA44CA8D}" destId="{120FC45C-3BD5-48EA-A639-E7D5A20ED3FD}" srcOrd="1" destOrd="0" presId="urn:microsoft.com/office/officeart/2005/8/layout/list1"/>
    <dgm:cxn modelId="{D1B7C127-304C-460E-ADBE-B297960B3123}" type="presOf" srcId="{99ECF7C9-8827-46CE-9045-5C2F76E1B8C0}" destId="{E0D762D7-324C-4EC8-82FA-524A09F5241B}" srcOrd="1" destOrd="0" presId="urn:microsoft.com/office/officeart/2005/8/layout/list1"/>
    <dgm:cxn modelId="{355BD02A-7B22-4BB2-9886-633DBA06289A}" type="presOf" srcId="{7D9423EC-6A38-4926-B806-E86DC14550C0}" destId="{FBAB0F5C-E99D-434E-8122-86B6F792DB1F}" srcOrd="1" destOrd="0" presId="urn:microsoft.com/office/officeart/2005/8/layout/list1"/>
    <dgm:cxn modelId="{13CB3B3D-B9E4-4D21-A6C1-8145CCF056CA}" type="presOf" srcId="{240C59D7-2CE4-462A-9515-C237DA44CA8D}" destId="{1C3B8E56-CDD6-48F6-8138-C0343817464C}" srcOrd="0" destOrd="0" presId="urn:microsoft.com/office/officeart/2005/8/layout/list1"/>
    <dgm:cxn modelId="{0BBF1B3F-8A92-4869-A7D9-B0D160818933}" type="presOf" srcId="{B05E394A-9B94-4D12-AA2A-4A782672DD2C}" destId="{0846F4B8-B208-428D-B0F2-ECF3D2F850BA}" srcOrd="0" destOrd="0" presId="urn:microsoft.com/office/officeart/2005/8/layout/list1"/>
    <dgm:cxn modelId="{13077B52-F113-41CB-B402-72CFB56B2642}" srcId="{0274B17C-A8D6-4EC1-9F74-DEF1B852E50E}" destId="{7D9423EC-6A38-4926-B806-E86DC14550C0}" srcOrd="2" destOrd="0" parTransId="{290AE959-9638-449F-9283-1CA37626E473}" sibTransId="{F5676DD8-0768-467A-B8E9-3239A754970D}"/>
    <dgm:cxn modelId="{699B527D-ADB2-4E54-A4E3-09CFFCDFB40E}" type="presOf" srcId="{99ECF7C9-8827-46CE-9045-5C2F76E1B8C0}" destId="{6AB278FF-ADE8-4A05-9BA3-15D91554C03E}" srcOrd="0" destOrd="0" presId="urn:microsoft.com/office/officeart/2005/8/layout/list1"/>
    <dgm:cxn modelId="{DAD30B86-5D82-4561-9BF4-8FBCCDDA715C}" srcId="{0274B17C-A8D6-4EC1-9F74-DEF1B852E50E}" destId="{B05E394A-9B94-4D12-AA2A-4A782672DD2C}" srcOrd="4" destOrd="0" parTransId="{A56B56F5-D1A3-4E94-9B1D-AFE1904D8299}" sibTransId="{7A5B6132-DA9E-4D4C-92AC-FEA7555A6732}"/>
    <dgm:cxn modelId="{1A220DA0-ED41-4929-AA2B-745CE0C8832B}" srcId="{0274B17C-A8D6-4EC1-9F74-DEF1B852E50E}" destId="{5D72DEBB-C4EE-4A4C-998A-DBACC02F0CFB}" srcOrd="0" destOrd="0" parTransId="{17E68D72-00DC-4896-AF97-6202D147E269}" sibTransId="{2E39222F-7B7B-4ED2-827E-1328DFCF5572}"/>
    <dgm:cxn modelId="{8BDE5AA8-EA2A-49D9-9255-350C9250FD68}" type="presOf" srcId="{B05E394A-9B94-4D12-AA2A-4A782672DD2C}" destId="{8D3EE3B5-4895-4D5C-BF7C-9C953348E53B}" srcOrd="1" destOrd="0" presId="urn:microsoft.com/office/officeart/2005/8/layout/list1"/>
    <dgm:cxn modelId="{BDC3F5AE-9032-4949-BFA1-A984BFE343AD}" type="presOf" srcId="{7D9423EC-6A38-4926-B806-E86DC14550C0}" destId="{352E9C84-9195-4871-B6A8-4C6D550905C1}" srcOrd="0" destOrd="0" presId="urn:microsoft.com/office/officeart/2005/8/layout/list1"/>
    <dgm:cxn modelId="{B69A2DC1-6792-48D7-A5FE-A4CFA1D50316}" srcId="{0274B17C-A8D6-4EC1-9F74-DEF1B852E50E}" destId="{99ECF7C9-8827-46CE-9045-5C2F76E1B8C0}" srcOrd="1" destOrd="0" parTransId="{73EDB5BF-5C59-4CD4-AE54-D3211ED5F27B}" sibTransId="{57FBE512-5E20-48F5-AB50-6B49034089AB}"/>
    <dgm:cxn modelId="{60A2F5CD-4503-4F11-9076-BABD10ADACEA}" type="presOf" srcId="{5D72DEBB-C4EE-4A4C-998A-DBACC02F0CFB}" destId="{833C47F7-914D-4919-99FE-C55F44DD4350}" srcOrd="1" destOrd="0" presId="urn:microsoft.com/office/officeart/2005/8/layout/list1"/>
    <dgm:cxn modelId="{A4F0AFCF-DC3C-458A-A303-F6C7D7730B37}" type="presOf" srcId="{0274B17C-A8D6-4EC1-9F74-DEF1B852E50E}" destId="{290ADAC8-17E0-4F11-BE79-899CD4DD5E12}" srcOrd="0" destOrd="0" presId="urn:microsoft.com/office/officeart/2005/8/layout/list1"/>
    <dgm:cxn modelId="{406B1AE7-9F86-4678-A5F9-42149665F590}" type="presOf" srcId="{5D72DEBB-C4EE-4A4C-998A-DBACC02F0CFB}" destId="{20A6C866-FD85-4400-83D4-E3B919A34B51}" srcOrd="0" destOrd="0" presId="urn:microsoft.com/office/officeart/2005/8/layout/list1"/>
    <dgm:cxn modelId="{910A7DF5-E214-4793-B0E5-4BDA9128D21F}" srcId="{0274B17C-A8D6-4EC1-9F74-DEF1B852E50E}" destId="{240C59D7-2CE4-462A-9515-C237DA44CA8D}" srcOrd="3" destOrd="0" parTransId="{CD49C4B8-92C8-418B-931E-B71E1BE6881B}" sibTransId="{947B3124-FA3E-44E6-A51D-10587B3FB02E}"/>
    <dgm:cxn modelId="{B8B175EB-3802-4423-BD00-61F9EE4076B0}" type="presParOf" srcId="{290ADAC8-17E0-4F11-BE79-899CD4DD5E12}" destId="{45EF6FC4-75DC-49E3-BD05-7B7E6300CE25}" srcOrd="0" destOrd="0" presId="urn:microsoft.com/office/officeart/2005/8/layout/list1"/>
    <dgm:cxn modelId="{AAA92218-2CE1-4622-83DB-FFAE2E6BE968}" type="presParOf" srcId="{45EF6FC4-75DC-49E3-BD05-7B7E6300CE25}" destId="{20A6C866-FD85-4400-83D4-E3B919A34B51}" srcOrd="0" destOrd="0" presId="urn:microsoft.com/office/officeart/2005/8/layout/list1"/>
    <dgm:cxn modelId="{94217C50-C294-4944-A6B3-10712E36058F}" type="presParOf" srcId="{45EF6FC4-75DC-49E3-BD05-7B7E6300CE25}" destId="{833C47F7-914D-4919-99FE-C55F44DD4350}" srcOrd="1" destOrd="0" presId="urn:microsoft.com/office/officeart/2005/8/layout/list1"/>
    <dgm:cxn modelId="{62AC62EE-5944-4C83-ADBC-6BCE4E441DDD}" type="presParOf" srcId="{290ADAC8-17E0-4F11-BE79-899CD4DD5E12}" destId="{1CA09CCC-EF99-4340-B4E1-5E5C5D8074D6}" srcOrd="1" destOrd="0" presId="urn:microsoft.com/office/officeart/2005/8/layout/list1"/>
    <dgm:cxn modelId="{D649D9B9-4DA8-4F66-B842-3E9326F8BE25}" type="presParOf" srcId="{290ADAC8-17E0-4F11-BE79-899CD4DD5E12}" destId="{5EFADA3F-DBD8-47B3-87A4-F7C4DF43CC18}" srcOrd="2" destOrd="0" presId="urn:microsoft.com/office/officeart/2005/8/layout/list1"/>
    <dgm:cxn modelId="{AAD9A12F-0360-4BD5-A706-28837183B1A4}" type="presParOf" srcId="{290ADAC8-17E0-4F11-BE79-899CD4DD5E12}" destId="{D5BCB613-75FD-4DEE-8DA5-6CE19F632FB4}" srcOrd="3" destOrd="0" presId="urn:microsoft.com/office/officeart/2005/8/layout/list1"/>
    <dgm:cxn modelId="{AC965255-15B6-4F5D-9EF7-E0F3162E07CC}" type="presParOf" srcId="{290ADAC8-17E0-4F11-BE79-899CD4DD5E12}" destId="{7ACF66A2-E512-4410-8128-FF7E35055F0C}" srcOrd="4" destOrd="0" presId="urn:microsoft.com/office/officeart/2005/8/layout/list1"/>
    <dgm:cxn modelId="{865B0B50-79EE-4BF2-9D2D-DC78C88003B8}" type="presParOf" srcId="{7ACF66A2-E512-4410-8128-FF7E35055F0C}" destId="{6AB278FF-ADE8-4A05-9BA3-15D91554C03E}" srcOrd="0" destOrd="0" presId="urn:microsoft.com/office/officeart/2005/8/layout/list1"/>
    <dgm:cxn modelId="{B15249B3-6B37-4E8A-85BB-9454F6F8C53C}" type="presParOf" srcId="{7ACF66A2-E512-4410-8128-FF7E35055F0C}" destId="{E0D762D7-324C-4EC8-82FA-524A09F5241B}" srcOrd="1" destOrd="0" presId="urn:microsoft.com/office/officeart/2005/8/layout/list1"/>
    <dgm:cxn modelId="{76B3749D-67AA-47C4-AE9B-4692145EC694}" type="presParOf" srcId="{290ADAC8-17E0-4F11-BE79-899CD4DD5E12}" destId="{01F93459-514E-4CB6-8966-B098FDA9E3AC}" srcOrd="5" destOrd="0" presId="urn:microsoft.com/office/officeart/2005/8/layout/list1"/>
    <dgm:cxn modelId="{C9A935BA-DC02-412E-AEBF-07B8C499EF6A}" type="presParOf" srcId="{290ADAC8-17E0-4F11-BE79-899CD4DD5E12}" destId="{A732ADBF-9495-4556-85A4-C3CFC60738F8}" srcOrd="6" destOrd="0" presId="urn:microsoft.com/office/officeart/2005/8/layout/list1"/>
    <dgm:cxn modelId="{6C73D5CD-539F-4A3F-90F3-EFB44C476084}" type="presParOf" srcId="{290ADAC8-17E0-4F11-BE79-899CD4DD5E12}" destId="{8B667ADA-F5CF-40FE-8AFD-725AD20F2300}" srcOrd="7" destOrd="0" presId="urn:microsoft.com/office/officeart/2005/8/layout/list1"/>
    <dgm:cxn modelId="{F2D2641C-429C-41A3-9B21-F7BA60649F04}" type="presParOf" srcId="{290ADAC8-17E0-4F11-BE79-899CD4DD5E12}" destId="{A5A8023D-C3ED-4715-A4F1-23EBE033DD4A}" srcOrd="8" destOrd="0" presId="urn:microsoft.com/office/officeart/2005/8/layout/list1"/>
    <dgm:cxn modelId="{732EF9C7-9A74-407E-BEC9-A9170CEAB685}" type="presParOf" srcId="{A5A8023D-C3ED-4715-A4F1-23EBE033DD4A}" destId="{352E9C84-9195-4871-B6A8-4C6D550905C1}" srcOrd="0" destOrd="0" presId="urn:microsoft.com/office/officeart/2005/8/layout/list1"/>
    <dgm:cxn modelId="{F511812C-AEED-4440-A226-524B50543509}" type="presParOf" srcId="{A5A8023D-C3ED-4715-A4F1-23EBE033DD4A}" destId="{FBAB0F5C-E99D-434E-8122-86B6F792DB1F}" srcOrd="1" destOrd="0" presId="urn:microsoft.com/office/officeart/2005/8/layout/list1"/>
    <dgm:cxn modelId="{537A3DFF-156F-4712-8C19-E550909C7485}" type="presParOf" srcId="{290ADAC8-17E0-4F11-BE79-899CD4DD5E12}" destId="{94DA9CB9-9114-4B83-A2C5-C65846C3B6F4}" srcOrd="9" destOrd="0" presId="urn:microsoft.com/office/officeart/2005/8/layout/list1"/>
    <dgm:cxn modelId="{C461942B-2ABA-4C59-89E8-9005431839C8}" type="presParOf" srcId="{290ADAC8-17E0-4F11-BE79-899CD4DD5E12}" destId="{4D877450-AE47-4D10-A9D9-CBE78A4B7360}" srcOrd="10" destOrd="0" presId="urn:microsoft.com/office/officeart/2005/8/layout/list1"/>
    <dgm:cxn modelId="{403F0CAB-D683-4202-ACB0-7DEE2466D64A}" type="presParOf" srcId="{290ADAC8-17E0-4F11-BE79-899CD4DD5E12}" destId="{DB3C5859-0B10-4A49-B6C3-73753A264EE6}" srcOrd="11" destOrd="0" presId="urn:microsoft.com/office/officeart/2005/8/layout/list1"/>
    <dgm:cxn modelId="{E2889E90-85C0-4D3D-9FE6-15C49FEF74FF}" type="presParOf" srcId="{290ADAC8-17E0-4F11-BE79-899CD4DD5E12}" destId="{AD00622C-704A-40DB-AA9A-CF6B66B9CB56}" srcOrd="12" destOrd="0" presId="urn:microsoft.com/office/officeart/2005/8/layout/list1"/>
    <dgm:cxn modelId="{F87372AB-4F78-44C2-A917-C63E95378371}" type="presParOf" srcId="{AD00622C-704A-40DB-AA9A-CF6B66B9CB56}" destId="{1C3B8E56-CDD6-48F6-8138-C0343817464C}" srcOrd="0" destOrd="0" presId="urn:microsoft.com/office/officeart/2005/8/layout/list1"/>
    <dgm:cxn modelId="{B2E325DB-ADF5-4332-995D-BCD62AAAF898}" type="presParOf" srcId="{AD00622C-704A-40DB-AA9A-CF6B66B9CB56}" destId="{120FC45C-3BD5-48EA-A639-E7D5A20ED3FD}" srcOrd="1" destOrd="0" presId="urn:microsoft.com/office/officeart/2005/8/layout/list1"/>
    <dgm:cxn modelId="{8D0B337C-C0F0-46C5-8753-8F175238427D}" type="presParOf" srcId="{290ADAC8-17E0-4F11-BE79-899CD4DD5E12}" destId="{197A93D8-BD3E-486E-ABDB-8DA346AD7C11}" srcOrd="13" destOrd="0" presId="urn:microsoft.com/office/officeart/2005/8/layout/list1"/>
    <dgm:cxn modelId="{6B6C22FA-B196-438B-8D54-0D746C469703}" type="presParOf" srcId="{290ADAC8-17E0-4F11-BE79-899CD4DD5E12}" destId="{58D67328-282B-4E2B-B4DB-8AD412BAFFBC}" srcOrd="14" destOrd="0" presId="urn:microsoft.com/office/officeart/2005/8/layout/list1"/>
    <dgm:cxn modelId="{A758E118-3105-440A-9434-AE97D7A60118}" type="presParOf" srcId="{290ADAC8-17E0-4F11-BE79-899CD4DD5E12}" destId="{C761DE94-27E5-4F75-9E5A-A7E6DD8791DF}" srcOrd="15" destOrd="0" presId="urn:microsoft.com/office/officeart/2005/8/layout/list1"/>
    <dgm:cxn modelId="{BE14C9E0-CEBD-439D-A6F3-6BB2BCF9C97D}" type="presParOf" srcId="{290ADAC8-17E0-4F11-BE79-899CD4DD5E12}" destId="{B38C66CE-824B-42F9-A9FE-390D8396D086}" srcOrd="16" destOrd="0" presId="urn:microsoft.com/office/officeart/2005/8/layout/list1"/>
    <dgm:cxn modelId="{3ABB4B38-8670-4CBF-A020-7515F3CAF9E6}" type="presParOf" srcId="{B38C66CE-824B-42F9-A9FE-390D8396D086}" destId="{0846F4B8-B208-428D-B0F2-ECF3D2F850BA}" srcOrd="0" destOrd="0" presId="urn:microsoft.com/office/officeart/2005/8/layout/list1"/>
    <dgm:cxn modelId="{E4F59039-2A2A-4E93-9897-564F49790199}" type="presParOf" srcId="{B38C66CE-824B-42F9-A9FE-390D8396D086}" destId="{8D3EE3B5-4895-4D5C-BF7C-9C953348E53B}" srcOrd="1" destOrd="0" presId="urn:microsoft.com/office/officeart/2005/8/layout/list1"/>
    <dgm:cxn modelId="{40679F2C-6EAE-47B9-9D83-5407B8671412}" type="presParOf" srcId="{290ADAC8-17E0-4F11-BE79-899CD4DD5E12}" destId="{F262F509-6396-4BFC-87D5-70BB0970B22E}" srcOrd="17" destOrd="0" presId="urn:microsoft.com/office/officeart/2005/8/layout/list1"/>
    <dgm:cxn modelId="{28866242-B2DE-4E16-B866-5512B6FB3266}" type="presParOf" srcId="{290ADAC8-17E0-4F11-BE79-899CD4DD5E12}" destId="{F776FF77-BBFD-429A-B555-3A759A0377C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C1117-E112-4C34-AAC4-0BF7279775DC}" type="doc">
      <dgm:prSet loTypeId="urn:microsoft.com/office/officeart/2005/8/layout/orgChart1" loCatId="hierarchy" qsTypeId="urn:microsoft.com/office/officeart/2005/8/quickstyle/simple1" qsCatId="simple" csTypeId="urn:microsoft.com/office/officeart/2005/8/colors/accent1_2" csCatId="accent1"/>
      <dgm:spPr/>
    </dgm:pt>
    <dgm:pt modelId="{0D8A2928-089E-4935-90A2-AA5668F03E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VŠ</a:t>
          </a:r>
        </a:p>
      </dgm:t>
    </dgm:pt>
    <dgm:pt modelId="{79BEF000-1F2D-4320-A88A-3BCEB455157A}" type="parTrans" cxnId="{98CED608-F5A1-47EC-B1B4-C894158F9C20}">
      <dgm:prSet/>
      <dgm:spPr/>
    </dgm:pt>
    <dgm:pt modelId="{2BD33D29-64C7-49AA-A71A-CD37D09EBF9B}" type="sibTrans" cxnId="{98CED608-F5A1-47EC-B1B4-C894158F9C20}">
      <dgm:prSet/>
      <dgm:spPr/>
    </dgm:pt>
    <dgm:pt modelId="{F48F5821-E47D-4A41-B18B-1941D7EA5D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Státní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94, 95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5 – 38 s výjimkami)</a:t>
          </a:r>
          <a:endParaRPr kumimoji="0" lang="cs-CZ" altLang="cs-CZ" b="0" i="0" u="none" strike="noStrike" cap="none" normalizeH="0" baseline="0">
            <a:ln>
              <a:noFill/>
            </a:ln>
            <a:solidFill>
              <a:srgbClr val="FF0000"/>
            </a:solidFill>
            <a:effectLst/>
            <a:latin typeface="Arial" panose="020B0604020202020204" pitchFamily="34" charset="0"/>
          </a:endParaRPr>
        </a:p>
      </dgm:t>
    </dgm:pt>
    <dgm:pt modelId="{441185FE-2A79-4BF5-8E30-DFA363E0251E}" type="parTrans" cxnId="{783F33F1-76C9-4389-8B78-FF694E5CA0EA}">
      <dgm:prSet/>
      <dgm:spPr/>
    </dgm:pt>
    <dgm:pt modelId="{674A2590-73BB-41F0-AEBF-76DB994F149E}" type="sibTrans" cxnId="{783F33F1-76C9-4389-8B78-FF694E5CA0EA}">
      <dgm:prSet/>
      <dgm:spPr/>
    </dgm:pt>
    <dgm:pt modelId="{248D8057-CE7C-4C1B-9338-2D7A9A4819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Veřejné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5 – 38 ZVŠ)</a:t>
          </a:r>
        </a:p>
      </dgm:t>
    </dgm:pt>
    <dgm:pt modelId="{5504D518-90A1-4CA5-BB35-D325C7269EDE}" type="parTrans" cxnId="{728D69BB-78C9-4219-AB02-9E5CCF77D5C3}">
      <dgm:prSet/>
      <dgm:spPr/>
    </dgm:pt>
    <dgm:pt modelId="{11C7BCDF-AB5D-41D8-AC77-59DC39AD8B1F}" type="sibTrans" cxnId="{728D69BB-78C9-4219-AB02-9E5CCF77D5C3}">
      <dgm:prSet/>
      <dgm:spPr/>
    </dgm:pt>
    <dgm:pt modelId="{F9E11BB1-13E8-406A-9A7C-A338A12935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Soukromé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39 – 43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 36 obdobně</a:t>
          </a:r>
          <a:endParaRPr kumimoji="0" lang="cs-CZ" altLang="cs-CZ" b="0" i="0" u="none" strike="noStrike" cap="none" normalizeH="0" baseline="0">
            <a:ln>
              <a:noFill/>
            </a:ln>
            <a:solidFill>
              <a:srgbClr val="FF0000"/>
            </a:solidFill>
            <a:effectLst/>
            <a:latin typeface="Arial" panose="020B0604020202020204" pitchFamily="34" charset="0"/>
          </a:endParaRPr>
        </a:p>
      </dgm:t>
    </dgm:pt>
    <dgm:pt modelId="{18D928B4-A1FD-4680-AEC9-7FA84E2CD35C}" type="parTrans" cxnId="{81E7785D-9B84-4FC7-953B-B793B8CFB314}">
      <dgm:prSet/>
      <dgm:spPr/>
    </dgm:pt>
    <dgm:pt modelId="{EEC6633B-F4EF-4725-9E35-A2F9366EC8DE}" type="sibTrans" cxnId="{81E7785D-9B84-4FC7-953B-B793B8CFB314}">
      <dgm:prSet/>
      <dgm:spPr/>
    </dgm:pt>
    <dgm:pt modelId="{60BABD63-8EBC-4287-947C-38192839D208}" type="pres">
      <dgm:prSet presAssocID="{C97C1117-E112-4C34-AAC4-0BF7279775DC}" presName="hierChild1" presStyleCnt="0">
        <dgm:presLayoutVars>
          <dgm:orgChart val="1"/>
          <dgm:chPref val="1"/>
          <dgm:dir/>
          <dgm:animOne val="branch"/>
          <dgm:animLvl val="lvl"/>
          <dgm:resizeHandles/>
        </dgm:presLayoutVars>
      </dgm:prSet>
      <dgm:spPr/>
    </dgm:pt>
    <dgm:pt modelId="{CD63FA76-4BA8-4547-99F4-1B30A3E49B0A}" type="pres">
      <dgm:prSet presAssocID="{0D8A2928-089E-4935-90A2-AA5668F03EF4}" presName="hierRoot1" presStyleCnt="0">
        <dgm:presLayoutVars>
          <dgm:hierBranch/>
        </dgm:presLayoutVars>
      </dgm:prSet>
      <dgm:spPr/>
    </dgm:pt>
    <dgm:pt modelId="{A07B865F-E0D0-475E-AF50-5DFAC4D96886}" type="pres">
      <dgm:prSet presAssocID="{0D8A2928-089E-4935-90A2-AA5668F03EF4}" presName="rootComposite1" presStyleCnt="0"/>
      <dgm:spPr/>
    </dgm:pt>
    <dgm:pt modelId="{E3035242-BD52-4450-B3F2-FD191EDF5BD7}" type="pres">
      <dgm:prSet presAssocID="{0D8A2928-089E-4935-90A2-AA5668F03EF4}" presName="rootText1" presStyleLbl="node0" presStyleIdx="0" presStyleCnt="1">
        <dgm:presLayoutVars>
          <dgm:chPref val="3"/>
        </dgm:presLayoutVars>
      </dgm:prSet>
      <dgm:spPr/>
    </dgm:pt>
    <dgm:pt modelId="{0E812939-460A-44B4-B08A-6E9C9E60E0E4}" type="pres">
      <dgm:prSet presAssocID="{0D8A2928-089E-4935-90A2-AA5668F03EF4}" presName="rootConnector1" presStyleLbl="node1" presStyleIdx="0" presStyleCnt="0"/>
      <dgm:spPr/>
    </dgm:pt>
    <dgm:pt modelId="{7BA4831A-18B0-4093-9A56-9B50C7F77901}" type="pres">
      <dgm:prSet presAssocID="{0D8A2928-089E-4935-90A2-AA5668F03EF4}" presName="hierChild2" presStyleCnt="0"/>
      <dgm:spPr/>
    </dgm:pt>
    <dgm:pt modelId="{FA0FE933-85A9-450E-9005-FDFEBEB73FFE}" type="pres">
      <dgm:prSet presAssocID="{441185FE-2A79-4BF5-8E30-DFA363E0251E}" presName="Name35" presStyleLbl="parChTrans1D2" presStyleIdx="0" presStyleCnt="3"/>
      <dgm:spPr/>
    </dgm:pt>
    <dgm:pt modelId="{E418D043-CA06-4758-A61A-1CD5114F0400}" type="pres">
      <dgm:prSet presAssocID="{F48F5821-E47D-4A41-B18B-1941D7EA5D27}" presName="hierRoot2" presStyleCnt="0">
        <dgm:presLayoutVars>
          <dgm:hierBranch/>
        </dgm:presLayoutVars>
      </dgm:prSet>
      <dgm:spPr/>
    </dgm:pt>
    <dgm:pt modelId="{6A780775-0588-47F2-8DC8-2FD42DCC7422}" type="pres">
      <dgm:prSet presAssocID="{F48F5821-E47D-4A41-B18B-1941D7EA5D27}" presName="rootComposite" presStyleCnt="0"/>
      <dgm:spPr/>
    </dgm:pt>
    <dgm:pt modelId="{15850DE6-E99C-4EB4-8434-8B5EDA5647D5}" type="pres">
      <dgm:prSet presAssocID="{F48F5821-E47D-4A41-B18B-1941D7EA5D27}" presName="rootText" presStyleLbl="node2" presStyleIdx="0" presStyleCnt="3">
        <dgm:presLayoutVars>
          <dgm:chPref val="3"/>
        </dgm:presLayoutVars>
      </dgm:prSet>
      <dgm:spPr/>
    </dgm:pt>
    <dgm:pt modelId="{2E99CC08-790F-4586-9DF3-7176CAA3864D}" type="pres">
      <dgm:prSet presAssocID="{F48F5821-E47D-4A41-B18B-1941D7EA5D27}" presName="rootConnector" presStyleLbl="node2" presStyleIdx="0" presStyleCnt="3"/>
      <dgm:spPr/>
    </dgm:pt>
    <dgm:pt modelId="{AA22F8A4-136B-47A9-B44B-36C8E1022AAD}" type="pres">
      <dgm:prSet presAssocID="{F48F5821-E47D-4A41-B18B-1941D7EA5D27}" presName="hierChild4" presStyleCnt="0"/>
      <dgm:spPr/>
    </dgm:pt>
    <dgm:pt modelId="{591E94E8-6155-4AD2-B0AC-65BAA7EEA3AA}" type="pres">
      <dgm:prSet presAssocID="{F48F5821-E47D-4A41-B18B-1941D7EA5D27}" presName="hierChild5" presStyleCnt="0"/>
      <dgm:spPr/>
    </dgm:pt>
    <dgm:pt modelId="{7C0EDE54-A4F3-4447-96E4-C16B5BA50286}" type="pres">
      <dgm:prSet presAssocID="{5504D518-90A1-4CA5-BB35-D325C7269EDE}" presName="Name35" presStyleLbl="parChTrans1D2" presStyleIdx="1" presStyleCnt="3"/>
      <dgm:spPr/>
    </dgm:pt>
    <dgm:pt modelId="{69C806F8-DD6D-46BF-AD81-522209863A36}" type="pres">
      <dgm:prSet presAssocID="{248D8057-CE7C-4C1B-9338-2D7A9A4819C2}" presName="hierRoot2" presStyleCnt="0">
        <dgm:presLayoutVars>
          <dgm:hierBranch/>
        </dgm:presLayoutVars>
      </dgm:prSet>
      <dgm:spPr/>
    </dgm:pt>
    <dgm:pt modelId="{7B305585-5703-41D8-B726-D3EFCC0E42B5}" type="pres">
      <dgm:prSet presAssocID="{248D8057-CE7C-4C1B-9338-2D7A9A4819C2}" presName="rootComposite" presStyleCnt="0"/>
      <dgm:spPr/>
    </dgm:pt>
    <dgm:pt modelId="{862F0598-002A-4F40-9F04-9C40604F123F}" type="pres">
      <dgm:prSet presAssocID="{248D8057-CE7C-4C1B-9338-2D7A9A4819C2}" presName="rootText" presStyleLbl="node2" presStyleIdx="1" presStyleCnt="3">
        <dgm:presLayoutVars>
          <dgm:chPref val="3"/>
        </dgm:presLayoutVars>
      </dgm:prSet>
      <dgm:spPr/>
    </dgm:pt>
    <dgm:pt modelId="{640A9F04-7512-4226-BBF1-9D2441C9B669}" type="pres">
      <dgm:prSet presAssocID="{248D8057-CE7C-4C1B-9338-2D7A9A4819C2}" presName="rootConnector" presStyleLbl="node2" presStyleIdx="1" presStyleCnt="3"/>
      <dgm:spPr/>
    </dgm:pt>
    <dgm:pt modelId="{2DD2ED13-8988-41BF-9F04-E228AAA2C83A}" type="pres">
      <dgm:prSet presAssocID="{248D8057-CE7C-4C1B-9338-2D7A9A4819C2}" presName="hierChild4" presStyleCnt="0"/>
      <dgm:spPr/>
    </dgm:pt>
    <dgm:pt modelId="{CEF9BE28-A927-4A80-962B-61E02AE6DF48}" type="pres">
      <dgm:prSet presAssocID="{248D8057-CE7C-4C1B-9338-2D7A9A4819C2}" presName="hierChild5" presStyleCnt="0"/>
      <dgm:spPr/>
    </dgm:pt>
    <dgm:pt modelId="{B0819454-A6FD-4859-B4AB-80C1F6C71C6F}" type="pres">
      <dgm:prSet presAssocID="{18D928B4-A1FD-4680-AEC9-7FA84E2CD35C}" presName="Name35" presStyleLbl="parChTrans1D2" presStyleIdx="2" presStyleCnt="3"/>
      <dgm:spPr/>
    </dgm:pt>
    <dgm:pt modelId="{6BBA2F00-E086-4684-B97E-906B3E19DF82}" type="pres">
      <dgm:prSet presAssocID="{F9E11BB1-13E8-406A-9A7C-A338A1293568}" presName="hierRoot2" presStyleCnt="0">
        <dgm:presLayoutVars>
          <dgm:hierBranch/>
        </dgm:presLayoutVars>
      </dgm:prSet>
      <dgm:spPr/>
    </dgm:pt>
    <dgm:pt modelId="{42462AB8-4CA5-4A84-BE3D-8D803EE32344}" type="pres">
      <dgm:prSet presAssocID="{F9E11BB1-13E8-406A-9A7C-A338A1293568}" presName="rootComposite" presStyleCnt="0"/>
      <dgm:spPr/>
    </dgm:pt>
    <dgm:pt modelId="{CA448476-82B4-408B-ADA6-92829BE9F7E3}" type="pres">
      <dgm:prSet presAssocID="{F9E11BB1-13E8-406A-9A7C-A338A1293568}" presName="rootText" presStyleLbl="node2" presStyleIdx="2" presStyleCnt="3">
        <dgm:presLayoutVars>
          <dgm:chPref val="3"/>
        </dgm:presLayoutVars>
      </dgm:prSet>
      <dgm:spPr/>
    </dgm:pt>
    <dgm:pt modelId="{750C1840-40E0-4620-8517-4A977918D6FB}" type="pres">
      <dgm:prSet presAssocID="{F9E11BB1-13E8-406A-9A7C-A338A1293568}" presName="rootConnector" presStyleLbl="node2" presStyleIdx="2" presStyleCnt="3"/>
      <dgm:spPr/>
    </dgm:pt>
    <dgm:pt modelId="{41DA3E16-A7AE-45E2-831F-05D00328D763}" type="pres">
      <dgm:prSet presAssocID="{F9E11BB1-13E8-406A-9A7C-A338A1293568}" presName="hierChild4" presStyleCnt="0"/>
      <dgm:spPr/>
    </dgm:pt>
    <dgm:pt modelId="{D1D1A3DD-C80E-47BA-8BCD-A8603DEA0685}" type="pres">
      <dgm:prSet presAssocID="{F9E11BB1-13E8-406A-9A7C-A338A1293568}" presName="hierChild5" presStyleCnt="0"/>
      <dgm:spPr/>
    </dgm:pt>
    <dgm:pt modelId="{83A040C3-CD83-4F1C-9E18-5E3BADD368EC}" type="pres">
      <dgm:prSet presAssocID="{0D8A2928-089E-4935-90A2-AA5668F03EF4}" presName="hierChild3" presStyleCnt="0"/>
      <dgm:spPr/>
    </dgm:pt>
  </dgm:ptLst>
  <dgm:cxnLst>
    <dgm:cxn modelId="{98CED608-F5A1-47EC-B1B4-C894158F9C20}" srcId="{C97C1117-E112-4C34-AAC4-0BF7279775DC}" destId="{0D8A2928-089E-4935-90A2-AA5668F03EF4}" srcOrd="0" destOrd="0" parTransId="{79BEF000-1F2D-4320-A88A-3BCEB455157A}" sibTransId="{2BD33D29-64C7-49AA-A71A-CD37D09EBF9B}"/>
    <dgm:cxn modelId="{93D2E80F-A664-4CE1-A8AE-1FED59FC5F61}" type="presOf" srcId="{0D8A2928-089E-4935-90A2-AA5668F03EF4}" destId="{E3035242-BD52-4450-B3F2-FD191EDF5BD7}" srcOrd="0" destOrd="0" presId="urn:microsoft.com/office/officeart/2005/8/layout/orgChart1"/>
    <dgm:cxn modelId="{906B0728-306F-4E8B-826B-68A15051C928}" type="presOf" srcId="{18D928B4-A1FD-4680-AEC9-7FA84E2CD35C}" destId="{B0819454-A6FD-4859-B4AB-80C1F6C71C6F}" srcOrd="0" destOrd="0" presId="urn:microsoft.com/office/officeart/2005/8/layout/orgChart1"/>
    <dgm:cxn modelId="{7026A531-092A-41C7-9A91-FF6E92ABB6EC}" type="presOf" srcId="{F9E11BB1-13E8-406A-9A7C-A338A1293568}" destId="{CA448476-82B4-408B-ADA6-92829BE9F7E3}" srcOrd="0" destOrd="0" presId="urn:microsoft.com/office/officeart/2005/8/layout/orgChart1"/>
    <dgm:cxn modelId="{BB9A4540-2D58-4A73-BA2B-632594293316}" type="presOf" srcId="{248D8057-CE7C-4C1B-9338-2D7A9A4819C2}" destId="{862F0598-002A-4F40-9F04-9C40604F123F}" srcOrd="0" destOrd="0" presId="urn:microsoft.com/office/officeart/2005/8/layout/orgChart1"/>
    <dgm:cxn modelId="{E224795B-BBE2-4D43-965B-541DA62749D9}" type="presOf" srcId="{F48F5821-E47D-4A41-B18B-1941D7EA5D27}" destId="{2E99CC08-790F-4586-9DF3-7176CAA3864D}" srcOrd="1" destOrd="0" presId="urn:microsoft.com/office/officeart/2005/8/layout/orgChart1"/>
    <dgm:cxn modelId="{81E7785D-9B84-4FC7-953B-B793B8CFB314}" srcId="{0D8A2928-089E-4935-90A2-AA5668F03EF4}" destId="{F9E11BB1-13E8-406A-9A7C-A338A1293568}" srcOrd="2" destOrd="0" parTransId="{18D928B4-A1FD-4680-AEC9-7FA84E2CD35C}" sibTransId="{EEC6633B-F4EF-4725-9E35-A2F9366EC8DE}"/>
    <dgm:cxn modelId="{65012949-BBCC-4AD6-9856-CA03A54CB467}" type="presOf" srcId="{F9E11BB1-13E8-406A-9A7C-A338A1293568}" destId="{750C1840-40E0-4620-8517-4A977918D6FB}" srcOrd="1" destOrd="0" presId="urn:microsoft.com/office/officeart/2005/8/layout/orgChart1"/>
    <dgm:cxn modelId="{92A20E4A-E0E9-462A-865B-0D1759185213}" type="presOf" srcId="{5504D518-90A1-4CA5-BB35-D325C7269EDE}" destId="{7C0EDE54-A4F3-4447-96E4-C16B5BA50286}" srcOrd="0" destOrd="0" presId="urn:microsoft.com/office/officeart/2005/8/layout/orgChart1"/>
    <dgm:cxn modelId="{E310AF8C-8882-45F9-A105-4543DF44CD7D}" type="presOf" srcId="{F48F5821-E47D-4A41-B18B-1941D7EA5D27}" destId="{15850DE6-E99C-4EB4-8434-8B5EDA5647D5}" srcOrd="0" destOrd="0" presId="urn:microsoft.com/office/officeart/2005/8/layout/orgChart1"/>
    <dgm:cxn modelId="{CC5DB1B9-1F8A-4811-84E6-DDB47A269740}" type="presOf" srcId="{0D8A2928-089E-4935-90A2-AA5668F03EF4}" destId="{0E812939-460A-44B4-B08A-6E9C9E60E0E4}" srcOrd="1" destOrd="0" presId="urn:microsoft.com/office/officeart/2005/8/layout/orgChart1"/>
    <dgm:cxn modelId="{728D69BB-78C9-4219-AB02-9E5CCF77D5C3}" srcId="{0D8A2928-089E-4935-90A2-AA5668F03EF4}" destId="{248D8057-CE7C-4C1B-9338-2D7A9A4819C2}" srcOrd="1" destOrd="0" parTransId="{5504D518-90A1-4CA5-BB35-D325C7269EDE}" sibTransId="{11C7BCDF-AB5D-41D8-AC77-59DC39AD8B1F}"/>
    <dgm:cxn modelId="{1D516FCA-83D1-4112-8E3F-3B9F603E6D38}" type="presOf" srcId="{C97C1117-E112-4C34-AAC4-0BF7279775DC}" destId="{60BABD63-8EBC-4287-947C-38192839D208}" srcOrd="0" destOrd="0" presId="urn:microsoft.com/office/officeart/2005/8/layout/orgChart1"/>
    <dgm:cxn modelId="{187AFCD3-2F17-4EFB-B167-84357BFD7ECB}" type="presOf" srcId="{248D8057-CE7C-4C1B-9338-2D7A9A4819C2}" destId="{640A9F04-7512-4226-BBF1-9D2441C9B669}" srcOrd="1" destOrd="0" presId="urn:microsoft.com/office/officeart/2005/8/layout/orgChart1"/>
    <dgm:cxn modelId="{FC40C0E7-6177-4CA3-BD3B-2C0155C3D983}" type="presOf" srcId="{441185FE-2A79-4BF5-8E30-DFA363E0251E}" destId="{FA0FE933-85A9-450E-9005-FDFEBEB73FFE}" srcOrd="0" destOrd="0" presId="urn:microsoft.com/office/officeart/2005/8/layout/orgChart1"/>
    <dgm:cxn modelId="{783F33F1-76C9-4389-8B78-FF694E5CA0EA}" srcId="{0D8A2928-089E-4935-90A2-AA5668F03EF4}" destId="{F48F5821-E47D-4A41-B18B-1941D7EA5D27}" srcOrd="0" destOrd="0" parTransId="{441185FE-2A79-4BF5-8E30-DFA363E0251E}" sibTransId="{674A2590-73BB-41F0-AEBF-76DB994F149E}"/>
    <dgm:cxn modelId="{023AF12D-776F-4363-9CF3-947128B85719}" type="presParOf" srcId="{60BABD63-8EBC-4287-947C-38192839D208}" destId="{CD63FA76-4BA8-4547-99F4-1B30A3E49B0A}" srcOrd="0" destOrd="0" presId="urn:microsoft.com/office/officeart/2005/8/layout/orgChart1"/>
    <dgm:cxn modelId="{62C2F868-6D69-420F-8C7A-BECC4F8DD684}" type="presParOf" srcId="{CD63FA76-4BA8-4547-99F4-1B30A3E49B0A}" destId="{A07B865F-E0D0-475E-AF50-5DFAC4D96886}" srcOrd="0" destOrd="0" presId="urn:microsoft.com/office/officeart/2005/8/layout/orgChart1"/>
    <dgm:cxn modelId="{6C99EA07-9682-4D68-B916-F2EB72C8621D}" type="presParOf" srcId="{A07B865F-E0D0-475E-AF50-5DFAC4D96886}" destId="{E3035242-BD52-4450-B3F2-FD191EDF5BD7}" srcOrd="0" destOrd="0" presId="urn:microsoft.com/office/officeart/2005/8/layout/orgChart1"/>
    <dgm:cxn modelId="{5C523EB0-0120-4A90-9365-9CAAE5A0EB53}" type="presParOf" srcId="{A07B865F-E0D0-475E-AF50-5DFAC4D96886}" destId="{0E812939-460A-44B4-B08A-6E9C9E60E0E4}" srcOrd="1" destOrd="0" presId="urn:microsoft.com/office/officeart/2005/8/layout/orgChart1"/>
    <dgm:cxn modelId="{AB625767-6256-4E07-84B2-AA3A64F5E705}" type="presParOf" srcId="{CD63FA76-4BA8-4547-99F4-1B30A3E49B0A}" destId="{7BA4831A-18B0-4093-9A56-9B50C7F77901}" srcOrd="1" destOrd="0" presId="urn:microsoft.com/office/officeart/2005/8/layout/orgChart1"/>
    <dgm:cxn modelId="{88D8BF05-6C7B-4088-A94F-46370C94C535}" type="presParOf" srcId="{7BA4831A-18B0-4093-9A56-9B50C7F77901}" destId="{FA0FE933-85A9-450E-9005-FDFEBEB73FFE}" srcOrd="0" destOrd="0" presId="urn:microsoft.com/office/officeart/2005/8/layout/orgChart1"/>
    <dgm:cxn modelId="{D3383507-0710-4539-B92A-BC6FAF3AAAF2}" type="presParOf" srcId="{7BA4831A-18B0-4093-9A56-9B50C7F77901}" destId="{E418D043-CA06-4758-A61A-1CD5114F0400}" srcOrd="1" destOrd="0" presId="urn:microsoft.com/office/officeart/2005/8/layout/orgChart1"/>
    <dgm:cxn modelId="{4CA9F998-FD1A-4333-9E55-AD855F6BED4C}" type="presParOf" srcId="{E418D043-CA06-4758-A61A-1CD5114F0400}" destId="{6A780775-0588-47F2-8DC8-2FD42DCC7422}" srcOrd="0" destOrd="0" presId="urn:microsoft.com/office/officeart/2005/8/layout/orgChart1"/>
    <dgm:cxn modelId="{9EC4AED5-84F6-4A57-B371-042B5A60E15C}" type="presParOf" srcId="{6A780775-0588-47F2-8DC8-2FD42DCC7422}" destId="{15850DE6-E99C-4EB4-8434-8B5EDA5647D5}" srcOrd="0" destOrd="0" presId="urn:microsoft.com/office/officeart/2005/8/layout/orgChart1"/>
    <dgm:cxn modelId="{B450394E-2F85-4D55-95EC-1109D9788D9B}" type="presParOf" srcId="{6A780775-0588-47F2-8DC8-2FD42DCC7422}" destId="{2E99CC08-790F-4586-9DF3-7176CAA3864D}" srcOrd="1" destOrd="0" presId="urn:microsoft.com/office/officeart/2005/8/layout/orgChart1"/>
    <dgm:cxn modelId="{D9F1C42D-CBDC-45E4-BBB7-02B6B87F2791}" type="presParOf" srcId="{E418D043-CA06-4758-A61A-1CD5114F0400}" destId="{AA22F8A4-136B-47A9-B44B-36C8E1022AAD}" srcOrd="1" destOrd="0" presId="urn:microsoft.com/office/officeart/2005/8/layout/orgChart1"/>
    <dgm:cxn modelId="{138A38F8-0BE1-4BAC-87B5-17633DF3693F}" type="presParOf" srcId="{E418D043-CA06-4758-A61A-1CD5114F0400}" destId="{591E94E8-6155-4AD2-B0AC-65BAA7EEA3AA}" srcOrd="2" destOrd="0" presId="urn:microsoft.com/office/officeart/2005/8/layout/orgChart1"/>
    <dgm:cxn modelId="{FD3E3346-5749-41E9-B8DF-3A3A95376C7C}" type="presParOf" srcId="{7BA4831A-18B0-4093-9A56-9B50C7F77901}" destId="{7C0EDE54-A4F3-4447-96E4-C16B5BA50286}" srcOrd="2" destOrd="0" presId="urn:microsoft.com/office/officeart/2005/8/layout/orgChart1"/>
    <dgm:cxn modelId="{596CE9AE-8C08-4F4B-84B4-D7AD97EBF28A}" type="presParOf" srcId="{7BA4831A-18B0-4093-9A56-9B50C7F77901}" destId="{69C806F8-DD6D-46BF-AD81-522209863A36}" srcOrd="3" destOrd="0" presId="urn:microsoft.com/office/officeart/2005/8/layout/orgChart1"/>
    <dgm:cxn modelId="{84DD694E-498C-4F81-A705-BFAA4AA2B19E}" type="presParOf" srcId="{69C806F8-DD6D-46BF-AD81-522209863A36}" destId="{7B305585-5703-41D8-B726-D3EFCC0E42B5}" srcOrd="0" destOrd="0" presId="urn:microsoft.com/office/officeart/2005/8/layout/orgChart1"/>
    <dgm:cxn modelId="{FDF89FE8-749C-48BF-8990-89E96C3C7AF0}" type="presParOf" srcId="{7B305585-5703-41D8-B726-D3EFCC0E42B5}" destId="{862F0598-002A-4F40-9F04-9C40604F123F}" srcOrd="0" destOrd="0" presId="urn:microsoft.com/office/officeart/2005/8/layout/orgChart1"/>
    <dgm:cxn modelId="{695488E1-FA65-4A46-96C4-E438E47986D3}" type="presParOf" srcId="{7B305585-5703-41D8-B726-D3EFCC0E42B5}" destId="{640A9F04-7512-4226-BBF1-9D2441C9B669}" srcOrd="1" destOrd="0" presId="urn:microsoft.com/office/officeart/2005/8/layout/orgChart1"/>
    <dgm:cxn modelId="{D7B744E6-F31E-4D2A-B13F-CEF3E2CB022F}" type="presParOf" srcId="{69C806F8-DD6D-46BF-AD81-522209863A36}" destId="{2DD2ED13-8988-41BF-9F04-E228AAA2C83A}" srcOrd="1" destOrd="0" presId="urn:microsoft.com/office/officeart/2005/8/layout/orgChart1"/>
    <dgm:cxn modelId="{54EA8016-F062-4949-AB38-615962552E8A}" type="presParOf" srcId="{69C806F8-DD6D-46BF-AD81-522209863A36}" destId="{CEF9BE28-A927-4A80-962B-61E02AE6DF48}" srcOrd="2" destOrd="0" presId="urn:microsoft.com/office/officeart/2005/8/layout/orgChart1"/>
    <dgm:cxn modelId="{B3C6C4C4-43DC-434B-A202-017BDDAF7DA6}" type="presParOf" srcId="{7BA4831A-18B0-4093-9A56-9B50C7F77901}" destId="{B0819454-A6FD-4859-B4AB-80C1F6C71C6F}" srcOrd="4" destOrd="0" presId="urn:microsoft.com/office/officeart/2005/8/layout/orgChart1"/>
    <dgm:cxn modelId="{310D6890-131A-4860-A452-1738E66A127A}" type="presParOf" srcId="{7BA4831A-18B0-4093-9A56-9B50C7F77901}" destId="{6BBA2F00-E086-4684-B97E-906B3E19DF82}" srcOrd="5" destOrd="0" presId="urn:microsoft.com/office/officeart/2005/8/layout/orgChart1"/>
    <dgm:cxn modelId="{C3DF4CC6-A5E6-49EE-9F61-9ECF47DAEF7F}" type="presParOf" srcId="{6BBA2F00-E086-4684-B97E-906B3E19DF82}" destId="{42462AB8-4CA5-4A84-BE3D-8D803EE32344}" srcOrd="0" destOrd="0" presId="urn:microsoft.com/office/officeart/2005/8/layout/orgChart1"/>
    <dgm:cxn modelId="{9861AE6A-78EE-4E2E-9D8F-9EBE10C37249}" type="presParOf" srcId="{42462AB8-4CA5-4A84-BE3D-8D803EE32344}" destId="{CA448476-82B4-408B-ADA6-92829BE9F7E3}" srcOrd="0" destOrd="0" presId="urn:microsoft.com/office/officeart/2005/8/layout/orgChart1"/>
    <dgm:cxn modelId="{13CF468A-0D2B-4817-ACAF-288E8A683A45}" type="presParOf" srcId="{42462AB8-4CA5-4A84-BE3D-8D803EE32344}" destId="{750C1840-40E0-4620-8517-4A977918D6FB}" srcOrd="1" destOrd="0" presId="urn:microsoft.com/office/officeart/2005/8/layout/orgChart1"/>
    <dgm:cxn modelId="{A93ACE39-C86D-4647-B92C-CD6CDFA26593}" type="presParOf" srcId="{6BBA2F00-E086-4684-B97E-906B3E19DF82}" destId="{41DA3E16-A7AE-45E2-831F-05D00328D763}" srcOrd="1" destOrd="0" presId="urn:microsoft.com/office/officeart/2005/8/layout/orgChart1"/>
    <dgm:cxn modelId="{3FB0A1FF-534B-4667-B6D5-E773494E30A8}" type="presParOf" srcId="{6BBA2F00-E086-4684-B97E-906B3E19DF82}" destId="{D1D1A3DD-C80E-47BA-8BCD-A8603DEA0685}" srcOrd="2" destOrd="0" presId="urn:microsoft.com/office/officeart/2005/8/layout/orgChart1"/>
    <dgm:cxn modelId="{5A7FA6A9-33D0-443D-9271-9C17B631C45D}" type="presParOf" srcId="{CD63FA76-4BA8-4547-99F4-1B30A3E49B0A}" destId="{83A040C3-CD83-4F1C-9E18-5E3BADD368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1DBAD-8B4F-42E3-B82E-BD10F7562ABC}" type="doc">
      <dgm:prSet loTypeId="urn:microsoft.com/office/officeart/2005/8/layout/radial1" loCatId="relationship" qsTypeId="urn:microsoft.com/office/officeart/2005/8/quickstyle/simple1" qsCatId="simple" csTypeId="urn:microsoft.com/office/officeart/2005/8/colors/accent1_2" csCatId="accent1"/>
      <dgm:spPr/>
    </dgm:pt>
    <dgm:pt modelId="{BA686A45-F069-45CF-A2F3-AD7861295A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VEŘEJNÁ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VYSOKÁ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ŠKOLA</a:t>
          </a:r>
        </a:p>
      </dgm:t>
    </dgm:pt>
    <dgm:pt modelId="{B5FA3015-B626-4DA1-B500-4A20D41D953D}" type="parTrans" cxnId="{B88B3A88-C60D-4397-808A-02787BBF32BA}">
      <dgm:prSet/>
      <dgm:spPr/>
    </dgm:pt>
    <dgm:pt modelId="{0989294E-13C8-4697-B48A-B5BF5089E3B2}" type="sibTrans" cxnId="{B88B3A88-C60D-4397-808A-02787BBF32BA}">
      <dgm:prSet/>
      <dgm:spPr/>
    </dgm:pt>
    <dgm:pt modelId="{46799C38-E793-4E26-A6EF-D9131FD5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FAKULTY</a:t>
          </a:r>
        </a:p>
      </dgm:t>
    </dgm:pt>
    <dgm:pt modelId="{1F0D7026-6FF0-40D2-94F8-B9A8853A53F1}" type="parTrans" cxnId="{6B5C4CA8-CE93-4D8C-9905-2F061D78978D}">
      <dgm:prSet/>
      <dgm:spPr/>
      <dgm:t>
        <a:bodyPr/>
        <a:lstStyle/>
        <a:p>
          <a:endParaRPr lang="cs-CZ"/>
        </a:p>
      </dgm:t>
    </dgm:pt>
    <dgm:pt modelId="{FA6F58CB-0E9D-470E-B50A-8F27E8F0050C}" type="sibTrans" cxnId="{6B5C4CA8-CE93-4D8C-9905-2F061D78978D}">
      <dgm:prSet/>
      <dgm:spPr/>
    </dgm:pt>
    <dgm:pt modelId="{28BDE29E-F57E-4A6B-BB19-97629013F9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VYSOKOŠKOLSKÉ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 ÚSTAVY</a:t>
          </a:r>
        </a:p>
      </dgm:t>
    </dgm:pt>
    <dgm:pt modelId="{E60590E2-B938-4EA7-9697-111D07A65E32}" type="parTrans" cxnId="{C57708C5-6210-4649-9A09-163BECCF78CE}">
      <dgm:prSet/>
      <dgm:spPr/>
      <dgm:t>
        <a:bodyPr/>
        <a:lstStyle/>
        <a:p>
          <a:endParaRPr lang="cs-CZ"/>
        </a:p>
      </dgm:t>
    </dgm:pt>
    <dgm:pt modelId="{570BAE65-D8C0-44E5-B347-03D56984057C}" type="sibTrans" cxnId="{C57708C5-6210-4649-9A09-163BECCF78CE}">
      <dgm:prSet/>
      <dgm:spPr/>
    </dgm:pt>
    <dgm:pt modelId="{267BCC64-0733-427C-ACE8-789CE6F28A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JINÁ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PRACOVIŠTĚ</a:t>
          </a:r>
        </a:p>
      </dgm:t>
    </dgm:pt>
    <dgm:pt modelId="{5AF97B43-40D3-45B6-BE37-C9200971AEE2}" type="parTrans" cxnId="{EEA96C09-560A-4EDB-8FE9-0989C08ADFDC}">
      <dgm:prSet/>
      <dgm:spPr/>
      <dgm:t>
        <a:bodyPr/>
        <a:lstStyle/>
        <a:p>
          <a:endParaRPr lang="cs-CZ"/>
        </a:p>
      </dgm:t>
    </dgm:pt>
    <dgm:pt modelId="{E8CCC683-7601-45A7-B3E8-DADB84DB866B}" type="sibTrans" cxnId="{EEA96C09-560A-4EDB-8FE9-0989C08ADFDC}">
      <dgm:prSet/>
      <dgm:spPr/>
    </dgm:pt>
    <dgm:pt modelId="{CF442BD7-B57F-4971-A36B-E4CD13D146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ÚČELOVÁ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 ZAŘÍZENÍ</a:t>
          </a:r>
        </a:p>
      </dgm:t>
    </dgm:pt>
    <dgm:pt modelId="{24EE9D5C-C636-4418-B166-B9E9CBD9AA0A}" type="parTrans" cxnId="{82EA9AF3-E9EB-4083-A64E-7D0AA05EEDBF}">
      <dgm:prSet/>
      <dgm:spPr/>
      <dgm:t>
        <a:bodyPr/>
        <a:lstStyle/>
        <a:p>
          <a:endParaRPr lang="cs-CZ"/>
        </a:p>
      </dgm:t>
    </dgm:pt>
    <dgm:pt modelId="{64BF74A6-C2E6-4CB1-90DA-3DD3386228F2}" type="sibTrans" cxnId="{82EA9AF3-E9EB-4083-A64E-7D0AA05EEDBF}">
      <dgm:prSet/>
      <dgm:spPr/>
    </dgm:pt>
    <dgm:pt modelId="{A8F63ED5-EA2D-4C1B-9550-A95D9DFBDBC8}" type="pres">
      <dgm:prSet presAssocID="{7F61DBAD-8B4F-42E3-B82E-BD10F7562ABC}" presName="cycle" presStyleCnt="0">
        <dgm:presLayoutVars>
          <dgm:chMax val="1"/>
          <dgm:dir/>
          <dgm:animLvl val="ctr"/>
          <dgm:resizeHandles val="exact"/>
        </dgm:presLayoutVars>
      </dgm:prSet>
      <dgm:spPr/>
    </dgm:pt>
    <dgm:pt modelId="{05D111D8-9840-4258-BDB1-1D96977D0879}" type="pres">
      <dgm:prSet presAssocID="{BA686A45-F069-45CF-A2F3-AD7861295A9B}" presName="centerShape" presStyleLbl="node0" presStyleIdx="0" presStyleCnt="1"/>
      <dgm:spPr/>
    </dgm:pt>
    <dgm:pt modelId="{27474896-7A26-406A-A3F1-858018591F1D}" type="pres">
      <dgm:prSet presAssocID="{1F0D7026-6FF0-40D2-94F8-B9A8853A53F1}" presName="Name9" presStyleLbl="parChTrans1D2" presStyleIdx="0" presStyleCnt="4"/>
      <dgm:spPr/>
    </dgm:pt>
    <dgm:pt modelId="{8C30A902-F2FD-4598-9FAA-9F355E4845B7}" type="pres">
      <dgm:prSet presAssocID="{1F0D7026-6FF0-40D2-94F8-B9A8853A53F1}" presName="connTx" presStyleLbl="parChTrans1D2" presStyleIdx="0" presStyleCnt="4"/>
      <dgm:spPr/>
    </dgm:pt>
    <dgm:pt modelId="{5D60D168-6175-47E0-9F94-3871DE6530C2}" type="pres">
      <dgm:prSet presAssocID="{46799C38-E793-4E26-A6EF-D9131FD5251C}" presName="node" presStyleLbl="node1" presStyleIdx="0" presStyleCnt="4">
        <dgm:presLayoutVars>
          <dgm:bulletEnabled val="1"/>
        </dgm:presLayoutVars>
      </dgm:prSet>
      <dgm:spPr/>
    </dgm:pt>
    <dgm:pt modelId="{155E565C-E954-4358-88FD-2CBF7AD3D9A8}" type="pres">
      <dgm:prSet presAssocID="{E60590E2-B938-4EA7-9697-111D07A65E32}" presName="Name9" presStyleLbl="parChTrans1D2" presStyleIdx="1" presStyleCnt="4"/>
      <dgm:spPr/>
    </dgm:pt>
    <dgm:pt modelId="{D4A1F41D-CC75-4344-871E-B0781F7C49D5}" type="pres">
      <dgm:prSet presAssocID="{E60590E2-B938-4EA7-9697-111D07A65E32}" presName="connTx" presStyleLbl="parChTrans1D2" presStyleIdx="1" presStyleCnt="4"/>
      <dgm:spPr/>
    </dgm:pt>
    <dgm:pt modelId="{19724612-FA3C-488F-8C52-90B03CCB57C7}" type="pres">
      <dgm:prSet presAssocID="{28BDE29E-F57E-4A6B-BB19-97629013F97A}" presName="node" presStyleLbl="node1" presStyleIdx="1" presStyleCnt="4">
        <dgm:presLayoutVars>
          <dgm:bulletEnabled val="1"/>
        </dgm:presLayoutVars>
      </dgm:prSet>
      <dgm:spPr/>
    </dgm:pt>
    <dgm:pt modelId="{42874D6C-C9B6-4A29-8E54-B914308D26D3}" type="pres">
      <dgm:prSet presAssocID="{5AF97B43-40D3-45B6-BE37-C9200971AEE2}" presName="Name9" presStyleLbl="parChTrans1D2" presStyleIdx="2" presStyleCnt="4"/>
      <dgm:spPr/>
    </dgm:pt>
    <dgm:pt modelId="{3D2E0FE8-E099-45D8-B461-47ABAC1D8E56}" type="pres">
      <dgm:prSet presAssocID="{5AF97B43-40D3-45B6-BE37-C9200971AEE2}" presName="connTx" presStyleLbl="parChTrans1D2" presStyleIdx="2" presStyleCnt="4"/>
      <dgm:spPr/>
    </dgm:pt>
    <dgm:pt modelId="{CBD9F63F-B379-4222-9934-F46F195A7044}" type="pres">
      <dgm:prSet presAssocID="{267BCC64-0733-427C-ACE8-789CE6F28ABD}" presName="node" presStyleLbl="node1" presStyleIdx="2" presStyleCnt="4">
        <dgm:presLayoutVars>
          <dgm:bulletEnabled val="1"/>
        </dgm:presLayoutVars>
      </dgm:prSet>
      <dgm:spPr/>
    </dgm:pt>
    <dgm:pt modelId="{9B781A49-F3EA-4B7A-9FE3-74B8F3B7D7A2}" type="pres">
      <dgm:prSet presAssocID="{24EE9D5C-C636-4418-B166-B9E9CBD9AA0A}" presName="Name9" presStyleLbl="parChTrans1D2" presStyleIdx="3" presStyleCnt="4"/>
      <dgm:spPr/>
    </dgm:pt>
    <dgm:pt modelId="{D5E7C039-64BB-4384-8E8B-18D233929515}" type="pres">
      <dgm:prSet presAssocID="{24EE9D5C-C636-4418-B166-B9E9CBD9AA0A}" presName="connTx" presStyleLbl="parChTrans1D2" presStyleIdx="3" presStyleCnt="4"/>
      <dgm:spPr/>
    </dgm:pt>
    <dgm:pt modelId="{70380812-1B7D-4E40-BA59-32E589708E0C}" type="pres">
      <dgm:prSet presAssocID="{CF442BD7-B57F-4971-A36B-E4CD13D14697}" presName="node" presStyleLbl="node1" presStyleIdx="3" presStyleCnt="4">
        <dgm:presLayoutVars>
          <dgm:bulletEnabled val="1"/>
        </dgm:presLayoutVars>
      </dgm:prSet>
      <dgm:spPr/>
    </dgm:pt>
  </dgm:ptLst>
  <dgm:cxnLst>
    <dgm:cxn modelId="{EEA96C09-560A-4EDB-8FE9-0989C08ADFDC}" srcId="{BA686A45-F069-45CF-A2F3-AD7861295A9B}" destId="{267BCC64-0733-427C-ACE8-789CE6F28ABD}" srcOrd="2" destOrd="0" parTransId="{5AF97B43-40D3-45B6-BE37-C9200971AEE2}" sibTransId="{E8CCC683-7601-45A7-B3E8-DADB84DB866B}"/>
    <dgm:cxn modelId="{FDDF9312-E204-47B0-B218-E80CE1EB4D5E}" type="presOf" srcId="{267BCC64-0733-427C-ACE8-789CE6F28ABD}" destId="{CBD9F63F-B379-4222-9934-F46F195A7044}" srcOrd="0" destOrd="0" presId="urn:microsoft.com/office/officeart/2005/8/layout/radial1"/>
    <dgm:cxn modelId="{AF888821-F16F-4ABB-88D1-F802AC1B5BF2}" type="presOf" srcId="{46799C38-E793-4E26-A6EF-D9131FD5251C}" destId="{5D60D168-6175-47E0-9F94-3871DE6530C2}" srcOrd="0" destOrd="0" presId="urn:microsoft.com/office/officeart/2005/8/layout/radial1"/>
    <dgm:cxn modelId="{B414815C-B220-4213-BE59-03C82AF41237}" type="presOf" srcId="{1F0D7026-6FF0-40D2-94F8-B9A8853A53F1}" destId="{8C30A902-F2FD-4598-9FAA-9F355E4845B7}" srcOrd="1" destOrd="0" presId="urn:microsoft.com/office/officeart/2005/8/layout/radial1"/>
    <dgm:cxn modelId="{F141B15F-BE62-4AB9-8C51-C1E77BBD287D}" type="presOf" srcId="{24EE9D5C-C636-4418-B166-B9E9CBD9AA0A}" destId="{D5E7C039-64BB-4384-8E8B-18D233929515}" srcOrd="1" destOrd="0" presId="urn:microsoft.com/office/officeart/2005/8/layout/radial1"/>
    <dgm:cxn modelId="{EF0F2749-2FDF-4F9C-9AF9-B7A59475187D}" type="presOf" srcId="{5AF97B43-40D3-45B6-BE37-C9200971AEE2}" destId="{42874D6C-C9B6-4A29-8E54-B914308D26D3}" srcOrd="0" destOrd="0" presId="urn:microsoft.com/office/officeart/2005/8/layout/radial1"/>
    <dgm:cxn modelId="{230ACB6A-D57E-4B83-AC96-4A0D67AF57CF}" type="presOf" srcId="{CF442BD7-B57F-4971-A36B-E4CD13D14697}" destId="{70380812-1B7D-4E40-BA59-32E589708E0C}" srcOrd="0" destOrd="0" presId="urn:microsoft.com/office/officeart/2005/8/layout/radial1"/>
    <dgm:cxn modelId="{C4BA454B-E933-4405-AD22-F2C9ED068312}" type="presOf" srcId="{E60590E2-B938-4EA7-9697-111D07A65E32}" destId="{D4A1F41D-CC75-4344-871E-B0781F7C49D5}" srcOrd="1" destOrd="0" presId="urn:microsoft.com/office/officeart/2005/8/layout/radial1"/>
    <dgm:cxn modelId="{3D702470-2CA4-485A-9E5A-8B8975F3C2CE}" type="presOf" srcId="{28BDE29E-F57E-4A6B-BB19-97629013F97A}" destId="{19724612-FA3C-488F-8C52-90B03CCB57C7}" srcOrd="0" destOrd="0" presId="urn:microsoft.com/office/officeart/2005/8/layout/radial1"/>
    <dgm:cxn modelId="{3FB24370-AFEC-4018-AA43-6A5152D9428C}" type="presOf" srcId="{5AF97B43-40D3-45B6-BE37-C9200971AEE2}" destId="{3D2E0FE8-E099-45D8-B461-47ABAC1D8E56}" srcOrd="1" destOrd="0" presId="urn:microsoft.com/office/officeart/2005/8/layout/radial1"/>
    <dgm:cxn modelId="{B88B3A88-C60D-4397-808A-02787BBF32BA}" srcId="{7F61DBAD-8B4F-42E3-B82E-BD10F7562ABC}" destId="{BA686A45-F069-45CF-A2F3-AD7861295A9B}" srcOrd="0" destOrd="0" parTransId="{B5FA3015-B626-4DA1-B500-4A20D41D953D}" sibTransId="{0989294E-13C8-4697-B48A-B5BF5089E3B2}"/>
    <dgm:cxn modelId="{9AFEA699-81CB-4EB1-AE95-AD4CCA777D50}" type="presOf" srcId="{1F0D7026-6FF0-40D2-94F8-B9A8853A53F1}" destId="{27474896-7A26-406A-A3F1-858018591F1D}" srcOrd="0" destOrd="0" presId="urn:microsoft.com/office/officeart/2005/8/layout/radial1"/>
    <dgm:cxn modelId="{D577F2A0-2346-4723-8729-BF235340AF9C}" type="presOf" srcId="{E60590E2-B938-4EA7-9697-111D07A65E32}" destId="{155E565C-E954-4358-88FD-2CBF7AD3D9A8}" srcOrd="0" destOrd="0" presId="urn:microsoft.com/office/officeart/2005/8/layout/radial1"/>
    <dgm:cxn modelId="{6CBCB8A4-63CD-46D8-B32F-C0CCC07678DF}" type="presOf" srcId="{BA686A45-F069-45CF-A2F3-AD7861295A9B}" destId="{05D111D8-9840-4258-BDB1-1D96977D0879}" srcOrd="0" destOrd="0" presId="urn:microsoft.com/office/officeart/2005/8/layout/radial1"/>
    <dgm:cxn modelId="{651BD1A6-4F70-4602-A0F1-4A3BA43BDD8C}" type="presOf" srcId="{7F61DBAD-8B4F-42E3-B82E-BD10F7562ABC}" destId="{A8F63ED5-EA2D-4C1B-9550-A95D9DFBDBC8}" srcOrd="0" destOrd="0" presId="urn:microsoft.com/office/officeart/2005/8/layout/radial1"/>
    <dgm:cxn modelId="{6B5C4CA8-CE93-4D8C-9905-2F061D78978D}" srcId="{BA686A45-F069-45CF-A2F3-AD7861295A9B}" destId="{46799C38-E793-4E26-A6EF-D9131FD5251C}" srcOrd="0" destOrd="0" parTransId="{1F0D7026-6FF0-40D2-94F8-B9A8853A53F1}" sibTransId="{FA6F58CB-0E9D-470E-B50A-8F27E8F0050C}"/>
    <dgm:cxn modelId="{C57708C5-6210-4649-9A09-163BECCF78CE}" srcId="{BA686A45-F069-45CF-A2F3-AD7861295A9B}" destId="{28BDE29E-F57E-4A6B-BB19-97629013F97A}" srcOrd="1" destOrd="0" parTransId="{E60590E2-B938-4EA7-9697-111D07A65E32}" sibTransId="{570BAE65-D8C0-44E5-B347-03D56984057C}"/>
    <dgm:cxn modelId="{BA27A5DE-EC2C-4945-BE7D-B1ECF767CFAE}" type="presOf" srcId="{24EE9D5C-C636-4418-B166-B9E9CBD9AA0A}" destId="{9B781A49-F3EA-4B7A-9FE3-74B8F3B7D7A2}" srcOrd="0" destOrd="0" presId="urn:microsoft.com/office/officeart/2005/8/layout/radial1"/>
    <dgm:cxn modelId="{82EA9AF3-E9EB-4083-A64E-7D0AA05EEDBF}" srcId="{BA686A45-F069-45CF-A2F3-AD7861295A9B}" destId="{CF442BD7-B57F-4971-A36B-E4CD13D14697}" srcOrd="3" destOrd="0" parTransId="{24EE9D5C-C636-4418-B166-B9E9CBD9AA0A}" sibTransId="{64BF74A6-C2E6-4CB1-90DA-3DD3386228F2}"/>
    <dgm:cxn modelId="{61746DB0-A907-4703-8705-934D724C3ADB}" type="presParOf" srcId="{A8F63ED5-EA2D-4C1B-9550-A95D9DFBDBC8}" destId="{05D111D8-9840-4258-BDB1-1D96977D0879}" srcOrd="0" destOrd="0" presId="urn:microsoft.com/office/officeart/2005/8/layout/radial1"/>
    <dgm:cxn modelId="{E0DBCE59-79C2-4549-909B-40035D20A687}" type="presParOf" srcId="{A8F63ED5-EA2D-4C1B-9550-A95D9DFBDBC8}" destId="{27474896-7A26-406A-A3F1-858018591F1D}" srcOrd="1" destOrd="0" presId="urn:microsoft.com/office/officeart/2005/8/layout/radial1"/>
    <dgm:cxn modelId="{FED6089E-1BD1-4AE9-A5B3-B968E1ABDB54}" type="presParOf" srcId="{27474896-7A26-406A-A3F1-858018591F1D}" destId="{8C30A902-F2FD-4598-9FAA-9F355E4845B7}" srcOrd="0" destOrd="0" presId="urn:microsoft.com/office/officeart/2005/8/layout/radial1"/>
    <dgm:cxn modelId="{56B724FB-61F7-409B-9948-8C1B11E10F27}" type="presParOf" srcId="{A8F63ED5-EA2D-4C1B-9550-A95D9DFBDBC8}" destId="{5D60D168-6175-47E0-9F94-3871DE6530C2}" srcOrd="2" destOrd="0" presId="urn:microsoft.com/office/officeart/2005/8/layout/radial1"/>
    <dgm:cxn modelId="{3126013A-85EF-4D97-8AEF-DF07EE98A477}" type="presParOf" srcId="{A8F63ED5-EA2D-4C1B-9550-A95D9DFBDBC8}" destId="{155E565C-E954-4358-88FD-2CBF7AD3D9A8}" srcOrd="3" destOrd="0" presId="urn:microsoft.com/office/officeart/2005/8/layout/radial1"/>
    <dgm:cxn modelId="{1ACAEFC8-D0BA-48E7-A406-76667412DD62}" type="presParOf" srcId="{155E565C-E954-4358-88FD-2CBF7AD3D9A8}" destId="{D4A1F41D-CC75-4344-871E-B0781F7C49D5}" srcOrd="0" destOrd="0" presId="urn:microsoft.com/office/officeart/2005/8/layout/radial1"/>
    <dgm:cxn modelId="{7A386D83-AA04-4371-98B0-DB023A939C54}" type="presParOf" srcId="{A8F63ED5-EA2D-4C1B-9550-A95D9DFBDBC8}" destId="{19724612-FA3C-488F-8C52-90B03CCB57C7}" srcOrd="4" destOrd="0" presId="urn:microsoft.com/office/officeart/2005/8/layout/radial1"/>
    <dgm:cxn modelId="{63D4C3E4-BA1F-495A-A5F7-CA9B6517EC44}" type="presParOf" srcId="{A8F63ED5-EA2D-4C1B-9550-A95D9DFBDBC8}" destId="{42874D6C-C9B6-4A29-8E54-B914308D26D3}" srcOrd="5" destOrd="0" presId="urn:microsoft.com/office/officeart/2005/8/layout/radial1"/>
    <dgm:cxn modelId="{6A37B8E1-A4BC-41A5-A840-2EE94458D164}" type="presParOf" srcId="{42874D6C-C9B6-4A29-8E54-B914308D26D3}" destId="{3D2E0FE8-E099-45D8-B461-47ABAC1D8E56}" srcOrd="0" destOrd="0" presId="urn:microsoft.com/office/officeart/2005/8/layout/radial1"/>
    <dgm:cxn modelId="{5AE5501C-DD27-411A-9A0E-877E145DD3E6}" type="presParOf" srcId="{A8F63ED5-EA2D-4C1B-9550-A95D9DFBDBC8}" destId="{CBD9F63F-B379-4222-9934-F46F195A7044}" srcOrd="6" destOrd="0" presId="urn:microsoft.com/office/officeart/2005/8/layout/radial1"/>
    <dgm:cxn modelId="{DBC97862-B88C-4645-AECE-E83288F403D2}" type="presParOf" srcId="{A8F63ED5-EA2D-4C1B-9550-A95D9DFBDBC8}" destId="{9B781A49-F3EA-4B7A-9FE3-74B8F3B7D7A2}" srcOrd="7" destOrd="0" presId="urn:microsoft.com/office/officeart/2005/8/layout/radial1"/>
    <dgm:cxn modelId="{83C0A490-9E8F-4CB7-B542-4AF40A5CC34C}" type="presParOf" srcId="{9B781A49-F3EA-4B7A-9FE3-74B8F3B7D7A2}" destId="{D5E7C039-64BB-4384-8E8B-18D233929515}" srcOrd="0" destOrd="0" presId="urn:microsoft.com/office/officeart/2005/8/layout/radial1"/>
    <dgm:cxn modelId="{840DC43A-6E31-4515-BBC6-7E68CE7D780E}" type="presParOf" srcId="{A8F63ED5-EA2D-4C1B-9550-A95D9DFBDBC8}" destId="{70380812-1B7D-4E40-BA59-32E589708E0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445816"/>
          <a:ext cx="7488832"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74441" y="76816"/>
          <a:ext cx="5242182" cy="738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altLang="zh-CN" sz="2500" kern="1200" dirty="0"/>
            <a:t>Ústavní základy</a:t>
          </a:r>
          <a:endParaRPr lang="zh-CN" altLang="en-US" sz="2500" kern="1200" dirty="0"/>
        </a:p>
      </dsp:txBody>
      <dsp:txXfrm>
        <a:off x="410467" y="112842"/>
        <a:ext cx="5170130" cy="665948"/>
      </dsp:txXfrm>
    </dsp:sp>
    <dsp:sp modelId="{A732ADBF-9495-4556-85A4-C3CFC60738F8}">
      <dsp:nvSpPr>
        <dsp:cNvPr id="0" name=""/>
        <dsp:cNvSpPr/>
      </dsp:nvSpPr>
      <dsp:spPr>
        <a:xfrm>
          <a:off x="0" y="1579816"/>
          <a:ext cx="7488832" cy="6300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E0D762D7-324C-4EC8-82FA-524A09F5241B}">
      <dsp:nvSpPr>
        <dsp:cNvPr id="0" name=""/>
        <dsp:cNvSpPr/>
      </dsp:nvSpPr>
      <dsp:spPr>
        <a:xfrm>
          <a:off x="374441" y="1210816"/>
          <a:ext cx="5242182" cy="73800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sz="2500" kern="1200" dirty="0"/>
            <a:t>Prameny</a:t>
          </a:r>
        </a:p>
      </dsp:txBody>
      <dsp:txXfrm>
        <a:off x="410467" y="1246842"/>
        <a:ext cx="5170130" cy="665948"/>
      </dsp:txXfrm>
    </dsp:sp>
    <dsp:sp modelId="{4D877450-AE47-4D10-A9D9-CBE78A4B7360}">
      <dsp:nvSpPr>
        <dsp:cNvPr id="0" name=""/>
        <dsp:cNvSpPr/>
      </dsp:nvSpPr>
      <dsp:spPr>
        <a:xfrm>
          <a:off x="0" y="2713816"/>
          <a:ext cx="7488832" cy="6300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FBAB0F5C-E99D-434E-8122-86B6F792DB1F}">
      <dsp:nvSpPr>
        <dsp:cNvPr id="0" name=""/>
        <dsp:cNvSpPr/>
      </dsp:nvSpPr>
      <dsp:spPr>
        <a:xfrm>
          <a:off x="374441" y="2344816"/>
          <a:ext cx="5242182" cy="73800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sz="2500" kern="1200" dirty="0"/>
            <a:t>Základní pojmy a instituty</a:t>
          </a:r>
        </a:p>
      </dsp:txBody>
      <dsp:txXfrm>
        <a:off x="410467" y="2380842"/>
        <a:ext cx="5170130" cy="665948"/>
      </dsp:txXfrm>
    </dsp:sp>
    <dsp:sp modelId="{58D67328-282B-4E2B-B4DB-8AD412BAFFBC}">
      <dsp:nvSpPr>
        <dsp:cNvPr id="0" name=""/>
        <dsp:cNvSpPr/>
      </dsp:nvSpPr>
      <dsp:spPr>
        <a:xfrm>
          <a:off x="0" y="3847816"/>
          <a:ext cx="7488832" cy="6300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74441" y="3478816"/>
          <a:ext cx="5242182" cy="73800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altLang="zh-CN" sz="2500" kern="1200" dirty="0"/>
            <a:t>Orgány</a:t>
          </a:r>
          <a:endParaRPr lang="zh-CN" altLang="en-US" sz="2500" kern="1200" dirty="0"/>
        </a:p>
      </dsp:txBody>
      <dsp:txXfrm>
        <a:off x="410467" y="3514842"/>
        <a:ext cx="5170130" cy="665948"/>
      </dsp:txXfrm>
    </dsp:sp>
    <dsp:sp modelId="{F776FF77-BBFD-429A-B555-3A759A0377CC}">
      <dsp:nvSpPr>
        <dsp:cNvPr id="0" name=""/>
        <dsp:cNvSpPr/>
      </dsp:nvSpPr>
      <dsp:spPr>
        <a:xfrm>
          <a:off x="0" y="4981815"/>
          <a:ext cx="7488832" cy="630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374441" y="4612815"/>
          <a:ext cx="5242182" cy="7380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1111250">
            <a:lnSpc>
              <a:spcPct val="90000"/>
            </a:lnSpc>
            <a:spcBef>
              <a:spcPct val="0"/>
            </a:spcBef>
            <a:spcAft>
              <a:spcPct val="35000"/>
            </a:spcAft>
            <a:buNone/>
          </a:pPr>
          <a:r>
            <a:rPr lang="cs-CZ" altLang="zh-CN" sz="2500" kern="1200" dirty="0"/>
            <a:t>Správní proces</a:t>
          </a:r>
          <a:endParaRPr lang="zh-CN" altLang="en-US" sz="2500" kern="1200" dirty="0"/>
        </a:p>
      </dsp:txBody>
      <dsp:txXfrm>
        <a:off x="410467" y="4648841"/>
        <a:ext cx="5170130"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19454-A6FD-4859-B4AB-80C1F6C71C6F}">
      <dsp:nvSpPr>
        <dsp:cNvPr id="0" name=""/>
        <dsp:cNvSpPr/>
      </dsp:nvSpPr>
      <dsp:spPr>
        <a:xfrm>
          <a:off x="3657599" y="1033341"/>
          <a:ext cx="2498638" cy="433647"/>
        </a:xfrm>
        <a:custGeom>
          <a:avLst/>
          <a:gdLst/>
          <a:ahLst/>
          <a:cxnLst/>
          <a:rect l="0" t="0" r="0" b="0"/>
          <a:pathLst>
            <a:path>
              <a:moveTo>
                <a:pt x="0" y="0"/>
              </a:moveTo>
              <a:lnTo>
                <a:pt x="0" y="216823"/>
              </a:lnTo>
              <a:lnTo>
                <a:pt x="2498638" y="216823"/>
              </a:lnTo>
              <a:lnTo>
                <a:pt x="2498638" y="433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EDE54-A4F3-4447-96E4-C16B5BA50286}">
      <dsp:nvSpPr>
        <dsp:cNvPr id="0" name=""/>
        <dsp:cNvSpPr/>
      </dsp:nvSpPr>
      <dsp:spPr>
        <a:xfrm>
          <a:off x="3611879" y="1033341"/>
          <a:ext cx="91440" cy="433647"/>
        </a:xfrm>
        <a:custGeom>
          <a:avLst/>
          <a:gdLst/>
          <a:ahLst/>
          <a:cxnLst/>
          <a:rect l="0" t="0" r="0" b="0"/>
          <a:pathLst>
            <a:path>
              <a:moveTo>
                <a:pt x="45720" y="0"/>
              </a:moveTo>
              <a:lnTo>
                <a:pt x="45720" y="433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FE933-85A9-450E-9005-FDFEBEB73FFE}">
      <dsp:nvSpPr>
        <dsp:cNvPr id="0" name=""/>
        <dsp:cNvSpPr/>
      </dsp:nvSpPr>
      <dsp:spPr>
        <a:xfrm>
          <a:off x="1158961" y="1033341"/>
          <a:ext cx="2498638" cy="433647"/>
        </a:xfrm>
        <a:custGeom>
          <a:avLst/>
          <a:gdLst/>
          <a:ahLst/>
          <a:cxnLst/>
          <a:rect l="0" t="0" r="0" b="0"/>
          <a:pathLst>
            <a:path>
              <a:moveTo>
                <a:pt x="2498638" y="0"/>
              </a:moveTo>
              <a:lnTo>
                <a:pt x="2498638" y="216823"/>
              </a:lnTo>
              <a:lnTo>
                <a:pt x="0" y="216823"/>
              </a:lnTo>
              <a:lnTo>
                <a:pt x="0" y="433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35242-BD52-4450-B3F2-FD191EDF5BD7}">
      <dsp:nvSpPr>
        <dsp:cNvPr id="0" name=""/>
        <dsp:cNvSpPr/>
      </dsp:nvSpPr>
      <dsp:spPr>
        <a:xfrm>
          <a:off x="2625104" y="845"/>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VŠ</a:t>
          </a:r>
        </a:p>
      </dsp:txBody>
      <dsp:txXfrm>
        <a:off x="2625104" y="845"/>
        <a:ext cx="2064990" cy="1032495"/>
      </dsp:txXfrm>
    </dsp:sp>
    <dsp:sp modelId="{15850DE6-E99C-4EB4-8434-8B5EDA5647D5}">
      <dsp:nvSpPr>
        <dsp:cNvPr id="0" name=""/>
        <dsp:cNvSpPr/>
      </dsp:nvSpPr>
      <dsp:spPr>
        <a:xfrm>
          <a:off x="126466" y="1466988"/>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Státní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94, 95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5 – 38 s výjimkami)</a:t>
          </a:r>
          <a:endParaRPr kumimoji="0" lang="cs-CZ" altLang="cs-CZ" sz="1700" b="0" i="0" u="none" strike="noStrike" kern="1200" cap="none" normalizeH="0" baseline="0">
            <a:ln>
              <a:noFill/>
            </a:ln>
            <a:solidFill>
              <a:srgbClr val="FF0000"/>
            </a:solidFill>
            <a:effectLst/>
            <a:latin typeface="Arial" panose="020B0604020202020204" pitchFamily="34" charset="0"/>
          </a:endParaRPr>
        </a:p>
      </dsp:txBody>
      <dsp:txXfrm>
        <a:off x="126466" y="1466988"/>
        <a:ext cx="2064990" cy="1032495"/>
      </dsp:txXfrm>
    </dsp:sp>
    <dsp:sp modelId="{862F0598-002A-4F40-9F04-9C40604F123F}">
      <dsp:nvSpPr>
        <dsp:cNvPr id="0" name=""/>
        <dsp:cNvSpPr/>
      </dsp:nvSpPr>
      <dsp:spPr>
        <a:xfrm>
          <a:off x="2625104" y="1466988"/>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Veřejné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5 – 38 ZVŠ)</a:t>
          </a:r>
        </a:p>
      </dsp:txBody>
      <dsp:txXfrm>
        <a:off x="2625104" y="1466988"/>
        <a:ext cx="2064990" cy="1032495"/>
      </dsp:txXfrm>
    </dsp:sp>
    <dsp:sp modelId="{CA448476-82B4-408B-ADA6-92829BE9F7E3}">
      <dsp:nvSpPr>
        <dsp:cNvPr id="0" name=""/>
        <dsp:cNvSpPr/>
      </dsp:nvSpPr>
      <dsp:spPr>
        <a:xfrm>
          <a:off x="5123743" y="1466988"/>
          <a:ext cx="2064990" cy="1032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Soukromé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39 – 43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700" b="0" i="0" u="none" strike="noStrike" kern="1200" cap="none" normalizeH="0" baseline="0">
              <a:ln>
                <a:noFill/>
              </a:ln>
              <a:solidFill>
                <a:schemeClr val="tx1"/>
              </a:solidFill>
              <a:effectLst/>
              <a:latin typeface="Arial" panose="020B0604020202020204" pitchFamily="34" charset="0"/>
            </a:rPr>
            <a:t>+ § 36 obdobně</a:t>
          </a:r>
          <a:endParaRPr kumimoji="0" lang="cs-CZ" altLang="cs-CZ" sz="1700" b="0" i="0" u="none" strike="noStrike" kern="1200" cap="none" normalizeH="0" baseline="0">
            <a:ln>
              <a:noFill/>
            </a:ln>
            <a:solidFill>
              <a:srgbClr val="FF0000"/>
            </a:solidFill>
            <a:effectLst/>
            <a:latin typeface="Arial" panose="020B0604020202020204" pitchFamily="34" charset="0"/>
          </a:endParaRPr>
        </a:p>
      </dsp:txBody>
      <dsp:txXfrm>
        <a:off x="5123743" y="1466988"/>
        <a:ext cx="2064990" cy="1032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111D8-9840-4258-BDB1-1D96977D0879}">
      <dsp:nvSpPr>
        <dsp:cNvPr id="0" name=""/>
        <dsp:cNvSpPr/>
      </dsp:nvSpPr>
      <dsp:spPr>
        <a:xfrm>
          <a:off x="2608471"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VEŘEJNÁ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VYSOKÁ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ŠKOLA</a:t>
          </a:r>
        </a:p>
      </dsp:txBody>
      <dsp:txXfrm>
        <a:off x="2770683" y="1619746"/>
        <a:ext cx="783232" cy="783232"/>
      </dsp:txXfrm>
    </dsp:sp>
    <dsp:sp modelId="{27474896-7A26-406A-A3F1-858018591F1D}">
      <dsp:nvSpPr>
        <dsp:cNvPr id="0" name=""/>
        <dsp:cNvSpPr/>
      </dsp:nvSpPr>
      <dsp:spPr>
        <a:xfrm rot="16200000">
          <a:off x="2994991" y="1274463"/>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153934" y="1281860"/>
        <a:ext cx="16730" cy="16730"/>
      </dsp:txXfrm>
    </dsp:sp>
    <dsp:sp modelId="{5D60D168-6175-47E0-9F94-3871DE6530C2}">
      <dsp:nvSpPr>
        <dsp:cNvPr id="0" name=""/>
        <dsp:cNvSpPr/>
      </dsp:nvSpPr>
      <dsp:spPr>
        <a:xfrm>
          <a:off x="2608471" y="15261"/>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FAKULTY</a:t>
          </a:r>
        </a:p>
      </dsp:txBody>
      <dsp:txXfrm>
        <a:off x="2770683" y="177473"/>
        <a:ext cx="783232" cy="783232"/>
      </dsp:txXfrm>
    </dsp:sp>
    <dsp:sp modelId="{155E565C-E954-4358-88FD-2CBF7AD3D9A8}">
      <dsp:nvSpPr>
        <dsp:cNvPr id="0" name=""/>
        <dsp:cNvSpPr/>
      </dsp:nvSpPr>
      <dsp:spPr>
        <a:xfrm>
          <a:off x="3716128" y="1995600"/>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875070" y="2002997"/>
        <a:ext cx="16730" cy="16730"/>
      </dsp:txXfrm>
    </dsp:sp>
    <dsp:sp modelId="{19724612-FA3C-488F-8C52-90B03CCB57C7}">
      <dsp:nvSpPr>
        <dsp:cNvPr id="0" name=""/>
        <dsp:cNvSpPr/>
      </dsp:nvSpPr>
      <dsp:spPr>
        <a:xfrm>
          <a:off x="4050744"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VYSOKOŠKOLSKÉ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 ÚSTAVY</a:t>
          </a:r>
        </a:p>
      </dsp:txBody>
      <dsp:txXfrm>
        <a:off x="4212956" y="1619746"/>
        <a:ext cx="783232" cy="783232"/>
      </dsp:txXfrm>
    </dsp:sp>
    <dsp:sp modelId="{42874D6C-C9B6-4A29-8E54-B914308D26D3}">
      <dsp:nvSpPr>
        <dsp:cNvPr id="0" name=""/>
        <dsp:cNvSpPr/>
      </dsp:nvSpPr>
      <dsp:spPr>
        <a:xfrm rot="5400000">
          <a:off x="2994991" y="2716736"/>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153934" y="2724133"/>
        <a:ext cx="16730" cy="16730"/>
      </dsp:txXfrm>
    </dsp:sp>
    <dsp:sp modelId="{CBD9F63F-B379-4222-9934-F46F195A7044}">
      <dsp:nvSpPr>
        <dsp:cNvPr id="0" name=""/>
        <dsp:cNvSpPr/>
      </dsp:nvSpPr>
      <dsp:spPr>
        <a:xfrm>
          <a:off x="2608471" y="2899806"/>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JINÁ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PRACOVIŠTĚ</a:t>
          </a:r>
        </a:p>
      </dsp:txBody>
      <dsp:txXfrm>
        <a:off x="2770683" y="3062018"/>
        <a:ext cx="783232" cy="783232"/>
      </dsp:txXfrm>
    </dsp:sp>
    <dsp:sp modelId="{9B781A49-F3EA-4B7A-9FE3-74B8F3B7D7A2}">
      <dsp:nvSpPr>
        <dsp:cNvPr id="0" name=""/>
        <dsp:cNvSpPr/>
      </dsp:nvSpPr>
      <dsp:spPr>
        <a:xfrm rot="10800000">
          <a:off x="2273855" y="1995600"/>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rot="10800000">
        <a:off x="2432798" y="2002997"/>
        <a:ext cx="16730" cy="16730"/>
      </dsp:txXfrm>
    </dsp:sp>
    <dsp:sp modelId="{70380812-1B7D-4E40-BA59-32E589708E0C}">
      <dsp:nvSpPr>
        <dsp:cNvPr id="0" name=""/>
        <dsp:cNvSpPr/>
      </dsp:nvSpPr>
      <dsp:spPr>
        <a:xfrm>
          <a:off x="1166198"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ÚČELOVÁ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 ZAŘÍZENÍ</a:t>
          </a:r>
        </a:p>
      </dsp:txBody>
      <dsp:txXfrm>
        <a:off x="1328410" y="1619746"/>
        <a:ext cx="783232" cy="783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4180D-9C38-4651-B83B-F2874735F76F}" type="datetimeFigureOut">
              <a:rPr lang="zh-CN" altLang="en-US" smtClean="0"/>
              <a:pPr/>
              <a:t>2017/11/23</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D76B0-AA02-4231-88CF-295F50479BB4}" type="slidenum">
              <a:rPr lang="zh-CN" altLang="en-US" smtClean="0"/>
              <a:pPr/>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96D8-4CB9-4091-8BA5-500DE843F068}" type="datetimeFigureOut">
              <a:rPr lang="zh-CN" altLang="en-US" smtClean="0"/>
              <a:pPr/>
              <a:t>2017/11/23</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EA61-33B6-4184-91BA-1D33ED8545D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10</a:t>
            </a:fld>
            <a:endParaRPr lang="zh-CN" altLang="en-US"/>
          </a:p>
        </p:txBody>
      </p:sp>
    </p:spTree>
    <p:extLst>
      <p:ext uri="{BB962C8B-B14F-4D97-AF65-F5344CB8AC3E}">
        <p14:creationId xmlns:p14="http://schemas.microsoft.com/office/powerpoint/2010/main" val="422875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11</a:t>
            </a:fld>
            <a:endParaRPr lang="zh-CN" altLang="en-US"/>
          </a:p>
        </p:txBody>
      </p:sp>
    </p:spTree>
    <p:extLst>
      <p:ext uri="{BB962C8B-B14F-4D97-AF65-F5344CB8AC3E}">
        <p14:creationId xmlns:p14="http://schemas.microsoft.com/office/powerpoint/2010/main" val="66442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13</a:t>
            </a:fld>
            <a:endParaRPr lang="zh-CN" altLang="en-US"/>
          </a:p>
        </p:txBody>
      </p:sp>
    </p:spTree>
    <p:extLst>
      <p:ext uri="{BB962C8B-B14F-4D97-AF65-F5344CB8AC3E}">
        <p14:creationId xmlns:p14="http://schemas.microsoft.com/office/powerpoint/2010/main" val="313961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14</a:t>
            </a:fld>
            <a:endParaRPr lang="zh-CN" altLang="en-US"/>
          </a:p>
        </p:txBody>
      </p:sp>
    </p:spTree>
    <p:extLst>
      <p:ext uri="{BB962C8B-B14F-4D97-AF65-F5344CB8AC3E}">
        <p14:creationId xmlns:p14="http://schemas.microsoft.com/office/powerpoint/2010/main" val="385182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15</a:t>
            </a:fld>
            <a:endParaRPr lang="zh-CN" altLang="en-US"/>
          </a:p>
        </p:txBody>
      </p:sp>
    </p:spTree>
    <p:extLst>
      <p:ext uri="{BB962C8B-B14F-4D97-AF65-F5344CB8AC3E}">
        <p14:creationId xmlns:p14="http://schemas.microsoft.com/office/powerpoint/2010/main" val="33070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23</a:t>
            </a:fld>
            <a:endParaRPr lang="zh-CN" altLang="en-US"/>
          </a:p>
        </p:txBody>
      </p:sp>
    </p:spTree>
    <p:extLst>
      <p:ext uri="{BB962C8B-B14F-4D97-AF65-F5344CB8AC3E}">
        <p14:creationId xmlns:p14="http://schemas.microsoft.com/office/powerpoint/2010/main" val="238231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27</a:t>
            </a:fld>
            <a:endParaRPr lang="zh-CN" altLang="en-US"/>
          </a:p>
        </p:txBody>
      </p:sp>
    </p:spTree>
    <p:extLst>
      <p:ext uri="{BB962C8B-B14F-4D97-AF65-F5344CB8AC3E}">
        <p14:creationId xmlns:p14="http://schemas.microsoft.com/office/powerpoint/2010/main" val="256514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29</a:t>
            </a:fld>
            <a:endParaRPr lang="zh-CN" altLang="en-US"/>
          </a:p>
        </p:txBody>
      </p:sp>
    </p:spTree>
    <p:extLst>
      <p:ext uri="{BB962C8B-B14F-4D97-AF65-F5344CB8AC3E}">
        <p14:creationId xmlns:p14="http://schemas.microsoft.com/office/powerpoint/2010/main" val="402946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32</a:t>
            </a:fld>
            <a:endParaRPr lang="zh-CN" altLang="en-US"/>
          </a:p>
        </p:txBody>
      </p:sp>
    </p:spTree>
    <p:extLst>
      <p:ext uri="{BB962C8B-B14F-4D97-AF65-F5344CB8AC3E}">
        <p14:creationId xmlns:p14="http://schemas.microsoft.com/office/powerpoint/2010/main" val="4121830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35</a:t>
            </a:fld>
            <a:endParaRPr lang="zh-CN" altLang="en-US"/>
          </a:p>
        </p:txBody>
      </p:sp>
    </p:spTree>
    <p:extLst>
      <p:ext uri="{BB962C8B-B14F-4D97-AF65-F5344CB8AC3E}">
        <p14:creationId xmlns:p14="http://schemas.microsoft.com/office/powerpoint/2010/main" val="1464864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37</a:t>
            </a:fld>
            <a:endParaRPr lang="zh-CN" altLang="en-US"/>
          </a:p>
        </p:txBody>
      </p:sp>
    </p:spTree>
    <p:extLst>
      <p:ext uri="{BB962C8B-B14F-4D97-AF65-F5344CB8AC3E}">
        <p14:creationId xmlns:p14="http://schemas.microsoft.com/office/powerpoint/2010/main" val="2082597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38</a:t>
            </a:fld>
            <a:endParaRPr lang="zh-CN" altLang="en-US"/>
          </a:p>
        </p:txBody>
      </p:sp>
    </p:spTree>
    <p:extLst>
      <p:ext uri="{BB962C8B-B14F-4D97-AF65-F5344CB8AC3E}">
        <p14:creationId xmlns:p14="http://schemas.microsoft.com/office/powerpoint/2010/main" val="1842974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39</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43</a:t>
            </a:fld>
            <a:endParaRPr lang="zh-CN" altLang="en-US"/>
          </a:p>
        </p:txBody>
      </p:sp>
    </p:spTree>
    <p:extLst>
      <p:ext uri="{BB962C8B-B14F-4D97-AF65-F5344CB8AC3E}">
        <p14:creationId xmlns:p14="http://schemas.microsoft.com/office/powerpoint/2010/main" val="2784794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44</a:t>
            </a:fld>
            <a:endParaRPr lang="zh-CN" altLang="en-US"/>
          </a:p>
        </p:txBody>
      </p:sp>
    </p:spTree>
    <p:extLst>
      <p:ext uri="{BB962C8B-B14F-4D97-AF65-F5344CB8AC3E}">
        <p14:creationId xmlns:p14="http://schemas.microsoft.com/office/powerpoint/2010/main" val="397414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45</a:t>
            </a:fld>
            <a:endParaRPr lang="zh-CN" altLang="en-US"/>
          </a:p>
        </p:txBody>
      </p:sp>
    </p:spTree>
    <p:extLst>
      <p:ext uri="{BB962C8B-B14F-4D97-AF65-F5344CB8AC3E}">
        <p14:creationId xmlns:p14="http://schemas.microsoft.com/office/powerpoint/2010/main" val="1763695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46</a:t>
            </a:fld>
            <a:endParaRPr lang="zh-CN" altLang="en-US"/>
          </a:p>
        </p:txBody>
      </p:sp>
    </p:spTree>
    <p:extLst>
      <p:ext uri="{BB962C8B-B14F-4D97-AF65-F5344CB8AC3E}">
        <p14:creationId xmlns:p14="http://schemas.microsoft.com/office/powerpoint/2010/main" val="3653055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47</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48</a:t>
            </a:fld>
            <a:endParaRPr lang="zh-CN" altLang="en-US"/>
          </a:p>
        </p:txBody>
      </p:sp>
    </p:spTree>
    <p:extLst>
      <p:ext uri="{BB962C8B-B14F-4D97-AF65-F5344CB8AC3E}">
        <p14:creationId xmlns:p14="http://schemas.microsoft.com/office/powerpoint/2010/main" val="3021842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50</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51</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55</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56</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57</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58</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59</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60</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61</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62</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63</a:t>
            </a:fld>
            <a:endParaRPr lang="zh-CN" altLang="en-US"/>
          </a:p>
        </p:txBody>
      </p:sp>
    </p:spTree>
    <p:extLst>
      <p:ext uri="{BB962C8B-B14F-4D97-AF65-F5344CB8AC3E}">
        <p14:creationId xmlns:p14="http://schemas.microsoft.com/office/powerpoint/2010/main" val="2948684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64</a:t>
            </a:fld>
            <a:endParaRPr lang="zh-CN" altLang="en-US"/>
          </a:p>
        </p:txBody>
      </p:sp>
    </p:spTree>
    <p:extLst>
      <p:ext uri="{BB962C8B-B14F-4D97-AF65-F5344CB8AC3E}">
        <p14:creationId xmlns:p14="http://schemas.microsoft.com/office/powerpoint/2010/main" val="108245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65</a:t>
            </a:fld>
            <a:endParaRPr lang="zh-CN" altLang="en-US"/>
          </a:p>
        </p:txBody>
      </p:sp>
    </p:spTree>
    <p:extLst>
      <p:ext uri="{BB962C8B-B14F-4D97-AF65-F5344CB8AC3E}">
        <p14:creationId xmlns:p14="http://schemas.microsoft.com/office/powerpoint/2010/main" val="994359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6" name="矩形 5"/>
          <p:cNvSpPr/>
          <p:nvPr userDrawn="1"/>
        </p:nvSpPr>
        <p:spPr>
          <a:xfrm rot="405946">
            <a:off x="1722413"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7" name="矩形 6"/>
          <p:cNvSpPr/>
          <p:nvPr userDrawn="1"/>
        </p:nvSpPr>
        <p:spPr>
          <a:xfrm rot="238879">
            <a:off x="1501042"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57158" y="285728"/>
            <a:ext cx="8001056"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10" name="矩形 9"/>
          <p:cNvSpPr/>
          <p:nvPr userDrawn="1"/>
        </p:nvSpPr>
        <p:spPr>
          <a:xfrm rot="192655">
            <a:off x="1652785" y="405926"/>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11" name="矩形 10"/>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500034" y="214290"/>
            <a:ext cx="8001056" cy="6255630"/>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cs-CZ" altLang="zh-CN"/>
              <a:t>Klepnutím lze upravit styl předlohy nadpisů.</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cs-CZ" altLang="zh-CN"/>
              <a:t>Klepnutím lze upravit styl předlohy nadpisů.</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ltLang="zh-CN"/>
              <a:t>Klepnutím na ikonu přidáte obrázek.</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a:t>Klepnutím lze upravit styl předlohy nadpisů.</a:t>
            </a:r>
            <a:endParaRPr lang="zh-CN" altLang="en-US"/>
          </a:p>
        </p:txBody>
      </p:sp>
      <p:sp>
        <p:nvSpPr>
          <p:cNvPr id="3" name="竖排文字占位符 2"/>
          <p:cNvSpPr>
            <a:spLocks noGrp="1"/>
          </p:cNvSpPr>
          <p:nvPr>
            <p:ph type="body" orient="vert" idx="1"/>
          </p:nvPr>
        </p:nvSpPr>
        <p:spPr/>
        <p:txBody>
          <a:bodyPr vert="eaVert"/>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cs-CZ" altLang="zh-CN"/>
              <a:t>Klepnutím lze upravit styl předlohy nadpisů.</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714348" y="1928791"/>
            <a:ext cx="7772400" cy="1362075"/>
          </a:xfrm>
        </p:spPr>
        <p:txBody>
          <a:bodyPr anchor="t"/>
          <a:lstStyle>
            <a:lvl1pPr algn="l">
              <a:defRPr sz="4000" b="1" cap="all"/>
            </a:lvl1pPr>
          </a:lstStyle>
          <a:p>
            <a:r>
              <a:rPr lang="cs-CZ" altLang="zh-CN"/>
              <a:t>Klepnutím lze upravit styl předlohy nadpisů.</a:t>
            </a:r>
            <a:endParaRPr lang="zh-CN" altLang="en-US"/>
          </a:p>
        </p:txBody>
      </p:sp>
      <p:sp>
        <p:nvSpPr>
          <p:cNvPr id="8" name="文本占位符 2"/>
          <p:cNvSpPr>
            <a:spLocks noGrp="1"/>
          </p:cNvSpPr>
          <p:nvPr>
            <p:ph type="body" idx="1"/>
          </p:nvPr>
        </p:nvSpPr>
        <p:spPr>
          <a:xfrm>
            <a:off x="714348" y="4286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a:t>Klepnutím lze upravit styly předlohy textu.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cs-CZ" altLang="zh-CN"/>
              <a:t>Klepnutím lze upravit styl předlohy nadpisů.</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a:t>Klepnutím lze upravit styly předlohy textu.</a:t>
            </a:r>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6.png"/>
          <p:cNvPicPr>
            <a:picLocks noChangeAspect="1"/>
          </p:cNvPicPr>
          <p:nvPr userDrawn="1"/>
        </p:nvPicPr>
        <p:blipFill>
          <a:blip r:embed="rId3" cstate="print"/>
          <a:stretch>
            <a:fillRect/>
          </a:stretch>
        </p:blipFill>
        <p:spPr>
          <a:xfrm>
            <a:off x="214282" y="5357826"/>
            <a:ext cx="2071718" cy="123411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3.png"/>
          <p:cNvPicPr>
            <a:picLocks noChangeAspect="1"/>
          </p:cNvPicPr>
          <p:nvPr userDrawn="1"/>
        </p:nvPicPr>
        <p:blipFill>
          <a:blip r:embed="rId3" cstate="print"/>
          <a:stretch>
            <a:fillRect/>
          </a:stretch>
        </p:blipFill>
        <p:spPr>
          <a:xfrm>
            <a:off x="6429388" y="5305299"/>
            <a:ext cx="2309446" cy="1552701"/>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405946">
            <a:off x="1349356"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38879">
            <a:off x="1112119"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14348" y="285728"/>
            <a:ext cx="7215238"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192655">
            <a:off x="1581348" y="477363"/>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28662" y="285728"/>
            <a:ext cx="7429552"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a:t>Klepnutím lze upravit styl předlohy nadpisů.</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pic>
        <p:nvPicPr>
          <p:cNvPr id="8" name="图片 7" descr="广告.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BAE3-63DD-4D67-ABF9-1FF3645FE8BB}" type="datetimeFigureOut">
              <a:rPr lang="zh-CN" altLang="en-US" smtClean="0"/>
              <a:pPr/>
              <a:t>2017/11/23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5210B-141D-41A7-B97E-8E9C7FB59D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64" r:id="rId11"/>
    <p:sldLayoutId id="2147483655" r:id="rId12"/>
    <p:sldLayoutId id="2147483656" r:id="rId13"/>
    <p:sldLayoutId id="2147483657" r:id="rId14"/>
    <p:sldLayoutId id="2147483658" r:id="rId15"/>
    <p:sldLayoutId id="2147483659" r:id="rId1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332656"/>
            <a:ext cx="7392152" cy="1384995"/>
          </a:xfrm>
          <a:prstGeom prst="rect">
            <a:avLst/>
          </a:prstGeom>
        </p:spPr>
        <p:txBody>
          <a:bodyPr wrap="none">
            <a:spAutoFit/>
          </a:bodyPr>
          <a:lstStyle/>
          <a:p>
            <a:r>
              <a:rPr lang="en-US" altLang="zh-CN" sz="6000" b="1" cap="all" dirty="0" err="1">
                <a:latin typeface="Arial" pitchFamily="34" charset="0"/>
                <a:cs typeface="Arial" pitchFamily="34" charset="0"/>
              </a:rPr>
              <a:t>Správa</a:t>
            </a:r>
            <a:r>
              <a:rPr lang="en-US" altLang="zh-CN" sz="6000" b="1" cap="all" dirty="0">
                <a:latin typeface="Arial" pitchFamily="34" charset="0"/>
                <a:cs typeface="Arial" pitchFamily="34" charset="0"/>
              </a:rPr>
              <a:t> </a:t>
            </a:r>
            <a:r>
              <a:rPr lang="en-US" altLang="zh-CN" sz="6000" b="1" cap="all" dirty="0" err="1">
                <a:latin typeface="Arial" pitchFamily="34" charset="0"/>
                <a:cs typeface="Arial" pitchFamily="34" charset="0"/>
              </a:rPr>
              <a:t>školství</a:t>
            </a:r>
            <a:endParaRPr lang="cs-CZ" altLang="zh-CN" sz="6000" b="1" cap="all" dirty="0">
              <a:latin typeface="Arial" pitchFamily="34" charset="0"/>
              <a:cs typeface="Arial" pitchFamily="34" charset="0"/>
            </a:endParaRPr>
          </a:p>
          <a:p>
            <a:r>
              <a:rPr lang="cs-CZ" altLang="zh-CN" sz="2400" b="1" cap="all" dirty="0">
                <a:latin typeface="Arial" pitchFamily="34" charset="0"/>
                <a:cs typeface="Arial" pitchFamily="34" charset="0"/>
              </a:rPr>
              <a:t>se zvláštním zaměřením na vysoké školy</a:t>
            </a:r>
            <a:endParaRPr lang="en-US" altLang="zh-CN" sz="6000" b="1" cap="all" dirty="0">
              <a:latin typeface="Arial" pitchFamily="34" charset="0"/>
              <a:cs typeface="Arial" pitchFamily="34" charset="0"/>
            </a:endParaRPr>
          </a:p>
        </p:txBody>
      </p:sp>
      <p:sp>
        <p:nvSpPr>
          <p:cNvPr id="6" name="TextovéPole 5"/>
          <p:cNvSpPr txBox="1"/>
          <p:nvPr/>
        </p:nvSpPr>
        <p:spPr>
          <a:xfrm>
            <a:off x="251520" y="1772816"/>
            <a:ext cx="8640960" cy="1015663"/>
          </a:xfrm>
          <a:prstGeom prst="rect">
            <a:avLst/>
          </a:prstGeom>
          <a:noFill/>
        </p:spPr>
        <p:txBody>
          <a:bodyPr wrap="square" rtlCol="0">
            <a:spAutoFit/>
          </a:bodyPr>
          <a:lstStyle/>
          <a:p>
            <a:pPr algn="ctr"/>
            <a:r>
              <a:rPr lang="cs-CZ" sz="2000" b="1" dirty="0"/>
              <a:t>JUDr. Veronika Smutná, </a:t>
            </a:r>
            <a:r>
              <a:rPr lang="cs-CZ" sz="2000" b="1" dirty="0" err="1"/>
              <a:t>Ph.D</a:t>
            </a:r>
            <a:r>
              <a:rPr lang="cs-CZ" sz="2000" b="1" dirty="0"/>
              <a:t>.</a:t>
            </a:r>
          </a:p>
          <a:p>
            <a:pPr algn="ctr"/>
            <a:r>
              <a:rPr lang="cs-CZ" sz="2000" i="1" dirty="0"/>
              <a:t>BM505Zk Vybrané otázky správního práva a veřejné správy</a:t>
            </a:r>
          </a:p>
          <a:p>
            <a:pPr algn="ctr"/>
            <a:r>
              <a:rPr lang="cs-CZ" sz="2000" i="1" dirty="0"/>
              <a:t>Pátek 23. 11. 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642910" y="1428736"/>
            <a:ext cx="7715304" cy="5232202"/>
          </a:xfrm>
          <a:prstGeom prst="rect">
            <a:avLst/>
          </a:prstGeom>
          <a:noFill/>
        </p:spPr>
        <p:txBody>
          <a:bodyPr wrap="square" rtlCol="0">
            <a:spAutoFit/>
          </a:bodyPr>
          <a:lstStyle/>
          <a:p>
            <a:pPr>
              <a:spcBef>
                <a:spcPts val="600"/>
              </a:spcBef>
              <a:spcAft>
                <a:spcPts val="600"/>
              </a:spcAft>
            </a:pPr>
            <a:r>
              <a:rPr lang="cs-CZ" sz="2200" b="1" u="sng" dirty="0"/>
              <a:t>Uznávání kvalifikace</a:t>
            </a:r>
          </a:p>
          <a:p>
            <a:pPr>
              <a:spcBef>
                <a:spcPts val="600"/>
              </a:spcBef>
              <a:spcAft>
                <a:spcPts val="600"/>
              </a:spcAft>
            </a:pPr>
            <a:r>
              <a:rPr lang="cs-CZ" sz="2200" b="1" dirty="0"/>
              <a:t>Regulovaná povolání...</a:t>
            </a:r>
          </a:p>
          <a:p>
            <a:pPr>
              <a:spcBef>
                <a:spcPts val="600"/>
              </a:spcBef>
              <a:spcAft>
                <a:spcPts val="600"/>
              </a:spcAft>
            </a:pPr>
            <a:r>
              <a:rPr lang="cs-CZ" sz="2200" dirty="0"/>
              <a:t>Zákon č. 18/2004 Sb., o uznávání odborné kvalifikace a jiné způsobilosti státních příslušníků členských států Evropské unie a některých příslušníků jiných států a o změně některých zákonů (</a:t>
            </a:r>
            <a:r>
              <a:rPr lang="cs-CZ" sz="2200" b="1" dirty="0"/>
              <a:t>zákon o uznávání odborné kvalifikace</a:t>
            </a:r>
            <a:r>
              <a:rPr lang="cs-CZ" sz="2200" dirty="0"/>
              <a:t>)</a:t>
            </a:r>
          </a:p>
          <a:p>
            <a:pPr>
              <a:spcBef>
                <a:spcPts val="600"/>
              </a:spcBef>
              <a:spcAft>
                <a:spcPts val="600"/>
              </a:spcAft>
            </a:pPr>
            <a:r>
              <a:rPr lang="cs-CZ" sz="2200" b="1" u="sng" dirty="0"/>
              <a:t>Uznávání  vzdělání (nostrifikace)</a:t>
            </a:r>
          </a:p>
          <a:p>
            <a:pPr>
              <a:spcBef>
                <a:spcPts val="600"/>
              </a:spcBef>
              <a:spcAft>
                <a:spcPts val="600"/>
              </a:spcAft>
            </a:pPr>
            <a:r>
              <a:rPr lang="cs-CZ" sz="2200" dirty="0"/>
              <a:t>- podle § 108 a </a:t>
            </a:r>
            <a:r>
              <a:rPr lang="cs-CZ" sz="2200" dirty="0" err="1"/>
              <a:t>násl</a:t>
            </a:r>
            <a:r>
              <a:rPr lang="cs-CZ" sz="2200" dirty="0"/>
              <a:t>. školského zákona</a:t>
            </a:r>
          </a:p>
          <a:p>
            <a:pPr>
              <a:spcBef>
                <a:spcPts val="600"/>
              </a:spcBef>
              <a:spcAft>
                <a:spcPts val="600"/>
              </a:spcAft>
            </a:pPr>
            <a:r>
              <a:rPr lang="cs-CZ" sz="2200" dirty="0"/>
              <a:t>- podle § 89 a násl. ZVŠ</a:t>
            </a:r>
          </a:p>
          <a:p>
            <a:pPr algn="ctr">
              <a:spcBef>
                <a:spcPts val="600"/>
              </a:spcBef>
              <a:spcAft>
                <a:spcPts val="600"/>
              </a:spcAft>
            </a:pPr>
            <a:r>
              <a:rPr lang="cs-CZ" sz="1400" dirty="0"/>
              <a:t>x</a:t>
            </a:r>
          </a:p>
          <a:p>
            <a:pPr>
              <a:spcBef>
                <a:spcPts val="600"/>
              </a:spcBef>
              <a:spcAft>
                <a:spcPts val="600"/>
              </a:spcAft>
            </a:pPr>
            <a:r>
              <a:rPr lang="cs-CZ" sz="2200" dirty="0"/>
              <a:t>- uznání zkoušek nebo splnění jiných studijních povinností </a:t>
            </a:r>
            <a:br>
              <a:rPr lang="cs-CZ" sz="2200" dirty="0"/>
            </a:br>
            <a:r>
              <a:rPr lang="cs-CZ" sz="2200" dirty="0"/>
              <a:t>(§ 68 ZVŠ)</a:t>
            </a:r>
          </a:p>
        </p:txBody>
      </p:sp>
    </p:spTree>
    <p:extLst>
      <p:ext uri="{BB962C8B-B14F-4D97-AF65-F5344CB8AC3E}">
        <p14:creationId xmlns:p14="http://schemas.microsoft.com/office/powerpoint/2010/main" val="4293072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985339" cy="769441"/>
          </a:xfrm>
          <a:prstGeom prst="rect">
            <a:avLst/>
          </a:prstGeom>
        </p:spPr>
        <p:txBody>
          <a:bodyPr wrap="none">
            <a:spAutoFit/>
          </a:bodyPr>
          <a:lstStyle/>
          <a:p>
            <a:r>
              <a:rPr lang="cs-CZ" altLang="zh-CN" sz="4400" dirty="0">
                <a:ea typeface="宋体" charset="-122"/>
              </a:rPr>
              <a:t>Dvě oblasti „školství“</a:t>
            </a:r>
            <a:endParaRPr lang="zh-CN" altLang="en-US" sz="4400" b="1" dirty="0"/>
          </a:p>
        </p:txBody>
      </p:sp>
      <p:sp>
        <p:nvSpPr>
          <p:cNvPr id="4" name="TextovéPole 3"/>
          <p:cNvSpPr txBox="1"/>
          <p:nvPr/>
        </p:nvSpPr>
        <p:spPr>
          <a:xfrm>
            <a:off x="714348" y="1500174"/>
            <a:ext cx="7643866" cy="1107996"/>
          </a:xfrm>
          <a:prstGeom prst="rect">
            <a:avLst/>
          </a:prstGeom>
          <a:noFill/>
        </p:spPr>
        <p:txBody>
          <a:bodyPr wrap="square" rtlCol="0">
            <a:spAutoFit/>
          </a:bodyPr>
          <a:lstStyle/>
          <a:p>
            <a:pPr>
              <a:spcBef>
                <a:spcPts val="600"/>
              </a:spcBef>
              <a:spcAft>
                <a:spcPts val="600"/>
              </a:spcAft>
            </a:pPr>
            <a:r>
              <a:rPr lang="cs-CZ" sz="2800" dirty="0"/>
              <a:t>Regionální školství</a:t>
            </a:r>
          </a:p>
          <a:p>
            <a:pPr>
              <a:spcBef>
                <a:spcPts val="600"/>
              </a:spcBef>
              <a:spcAft>
                <a:spcPts val="600"/>
              </a:spcAft>
            </a:pPr>
            <a:r>
              <a:rPr lang="cs-CZ" sz="2800" dirty="0"/>
              <a:t>Vysoké školství</a:t>
            </a:r>
          </a:p>
        </p:txBody>
      </p:sp>
    </p:spTree>
    <p:extLst>
      <p:ext uri="{BB962C8B-B14F-4D97-AF65-F5344CB8AC3E}">
        <p14:creationId xmlns:p14="http://schemas.microsoft.com/office/powerpoint/2010/main" val="28889691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584775"/>
          </a:xfrm>
          <a:prstGeom prst="rect">
            <a:avLst/>
          </a:prstGeom>
          <a:noFill/>
        </p:spPr>
        <p:txBody>
          <a:bodyPr wrap="square" rtlCol="0">
            <a:spAutoFit/>
          </a:bodyPr>
          <a:lstStyle/>
          <a:p>
            <a:r>
              <a:rPr lang="cs-CZ" sz="3200" b="1" dirty="0"/>
              <a:t>Regionální školství</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24902" cy="769441"/>
          </a:xfrm>
          <a:prstGeom prst="rect">
            <a:avLst/>
          </a:prstGeom>
        </p:spPr>
        <p:txBody>
          <a:bodyPr wrap="none">
            <a:spAutoFit/>
          </a:bodyPr>
          <a:lstStyle/>
          <a:p>
            <a:r>
              <a:rPr lang="cs-CZ" altLang="zh-CN" sz="4400" dirty="0">
                <a:ea typeface="宋体" charset="-122"/>
              </a:rPr>
              <a:t>Vnitrostátní prameny</a:t>
            </a:r>
            <a:endParaRPr lang="zh-CN" altLang="en-US" sz="4400" b="1" dirty="0"/>
          </a:p>
        </p:txBody>
      </p:sp>
      <p:sp>
        <p:nvSpPr>
          <p:cNvPr id="4" name="TextovéPole 3"/>
          <p:cNvSpPr txBox="1"/>
          <p:nvPr/>
        </p:nvSpPr>
        <p:spPr>
          <a:xfrm>
            <a:off x="642910" y="1357298"/>
            <a:ext cx="7786742" cy="283154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Zákony (4 základní), zejm.</a:t>
            </a:r>
            <a:br>
              <a:rPr lang="cs-CZ" sz="2400" dirty="0"/>
            </a:br>
            <a:r>
              <a:rPr lang="cs-CZ" sz="2400" dirty="0"/>
              <a:t>zákon č. 561/2004 Sb., o předškolním, základním, středním, vyšším odborném a jiném vzdělávání (</a:t>
            </a:r>
            <a:r>
              <a:rPr lang="cs-CZ" sz="2400" b="1" dirty="0"/>
              <a:t>školský zákon</a:t>
            </a:r>
            <a:r>
              <a:rPr lang="cs-CZ" sz="2400" dirty="0"/>
              <a:t>)</a:t>
            </a:r>
          </a:p>
          <a:p>
            <a:pPr marL="800100" lvl="1" indent="-342900">
              <a:spcBef>
                <a:spcPts val="600"/>
              </a:spcBef>
              <a:spcAft>
                <a:spcPts val="600"/>
              </a:spcAft>
              <a:buFont typeface="Arial" panose="020B0604020202020204" pitchFamily="34" charset="0"/>
              <a:buChar char="•"/>
            </a:pPr>
            <a:r>
              <a:rPr lang="cs-CZ" sz="2400" dirty="0"/>
              <a:t>Podzákonné předpisy (velké množství, seznam k nahlédnutí na stránce MŠMT </a:t>
            </a:r>
            <a:r>
              <a:rPr lang="cs-CZ" sz="2400" u="sng" dirty="0"/>
              <a:t>http://www.msmt.cz/dokumenty</a:t>
            </a:r>
            <a:r>
              <a:rPr lang="cs-CZ" sz="2400" dirty="0"/>
              <a:t>)</a:t>
            </a:r>
          </a:p>
        </p:txBody>
      </p:sp>
    </p:spTree>
    <p:extLst>
      <p:ext uri="{BB962C8B-B14F-4D97-AF65-F5344CB8AC3E}">
        <p14:creationId xmlns:p14="http://schemas.microsoft.com/office/powerpoint/2010/main" val="22445230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1793953" cy="769441"/>
          </a:xfrm>
          <a:prstGeom prst="rect">
            <a:avLst/>
          </a:prstGeom>
        </p:spPr>
        <p:txBody>
          <a:bodyPr wrap="none">
            <a:spAutoFit/>
          </a:bodyPr>
          <a:lstStyle/>
          <a:p>
            <a:r>
              <a:rPr lang="cs-CZ" altLang="zh-CN" sz="4400" dirty="0">
                <a:ea typeface="宋体" charset="-122"/>
              </a:rPr>
              <a:t>Zákony</a:t>
            </a:r>
            <a:endParaRPr lang="zh-CN" altLang="en-US" sz="4400" b="1" dirty="0"/>
          </a:p>
        </p:txBody>
      </p:sp>
      <p:sp>
        <p:nvSpPr>
          <p:cNvPr id="4" name="TextovéPole 3"/>
          <p:cNvSpPr txBox="1"/>
          <p:nvPr/>
        </p:nvSpPr>
        <p:spPr>
          <a:xfrm>
            <a:off x="642910" y="1357298"/>
            <a:ext cx="7786742" cy="3877985"/>
          </a:xfrm>
          <a:prstGeom prst="rect">
            <a:avLst/>
          </a:prstGeom>
          <a:noFill/>
        </p:spPr>
        <p:txBody>
          <a:bodyPr wrap="square" rtlCol="0">
            <a:spAutoFit/>
          </a:bodyPr>
          <a:lstStyle/>
          <a:p>
            <a:pPr indent="174625">
              <a:spcBef>
                <a:spcPts val="600"/>
              </a:spcBef>
              <a:spcAft>
                <a:spcPts val="600"/>
              </a:spcAft>
              <a:buFont typeface="Arial" pitchFamily="34" charset="0"/>
              <a:buChar char="•"/>
            </a:pPr>
            <a:r>
              <a:rPr lang="cs-CZ" sz="2400" b="1" dirty="0"/>
              <a:t>školský zákon</a:t>
            </a:r>
          </a:p>
          <a:p>
            <a:pPr indent="174625">
              <a:spcBef>
                <a:spcPts val="600"/>
              </a:spcBef>
              <a:spcAft>
                <a:spcPts val="600"/>
              </a:spcAft>
              <a:buFont typeface="Arial" pitchFamily="34" charset="0"/>
              <a:buChar char="•"/>
            </a:pPr>
            <a:r>
              <a:rPr lang="cs-CZ" sz="2400" dirty="0"/>
              <a:t>zákon č. 563/2004 Sb., </a:t>
            </a:r>
            <a:r>
              <a:rPr lang="cs-CZ" sz="2400" b="1" dirty="0"/>
              <a:t>o pedagogických pracovnících </a:t>
            </a:r>
            <a:r>
              <a:rPr lang="cs-CZ" sz="2400" dirty="0"/>
              <a:t>a o změně některých zákonů</a:t>
            </a:r>
          </a:p>
          <a:p>
            <a:pPr indent="174625">
              <a:spcBef>
                <a:spcPts val="600"/>
              </a:spcBef>
              <a:spcAft>
                <a:spcPts val="600"/>
              </a:spcAft>
              <a:buFont typeface="Arial" pitchFamily="34" charset="0"/>
              <a:buChar char="•"/>
            </a:pPr>
            <a:r>
              <a:rPr lang="cs-CZ" sz="2400" dirty="0"/>
              <a:t>zákon č. 306/1999 Sb., </a:t>
            </a:r>
            <a:r>
              <a:rPr lang="cs-CZ" sz="2400" b="1" dirty="0"/>
              <a:t>o poskytování dotací </a:t>
            </a:r>
            <a:r>
              <a:rPr lang="cs-CZ" sz="2400" dirty="0"/>
              <a:t>soukromým školám, předškolním a školským zařízením</a:t>
            </a:r>
          </a:p>
          <a:p>
            <a:pPr indent="174625">
              <a:spcBef>
                <a:spcPts val="600"/>
              </a:spcBef>
              <a:spcAft>
                <a:spcPts val="600"/>
              </a:spcAft>
              <a:buFont typeface="Arial" pitchFamily="34" charset="0"/>
              <a:buChar char="•"/>
            </a:pPr>
            <a:r>
              <a:rPr lang="cs-CZ" sz="2400" dirty="0"/>
              <a:t>zákon č. 109/2002 Sb., </a:t>
            </a:r>
            <a:r>
              <a:rPr lang="cs-CZ" sz="2400" b="1" dirty="0"/>
              <a:t>o výkonu ústavní výchovy nebo ochranné výchovy</a:t>
            </a:r>
            <a:r>
              <a:rPr lang="cs-CZ" sz="2400" dirty="0"/>
              <a:t> ve školských zařízeních a o preventivně výchovné péči ve školských zařízeních a o změně dalších zákonů</a:t>
            </a:r>
          </a:p>
        </p:txBody>
      </p:sp>
    </p:spTree>
    <p:extLst>
      <p:ext uri="{BB962C8B-B14F-4D97-AF65-F5344CB8AC3E}">
        <p14:creationId xmlns:p14="http://schemas.microsoft.com/office/powerpoint/2010/main" val="316082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37405" cy="769441"/>
          </a:xfrm>
          <a:prstGeom prst="rect">
            <a:avLst/>
          </a:prstGeom>
        </p:spPr>
        <p:txBody>
          <a:bodyPr wrap="none">
            <a:spAutoFit/>
          </a:bodyPr>
          <a:lstStyle/>
          <a:p>
            <a:r>
              <a:rPr lang="cs-CZ" altLang="zh-CN" sz="4400" dirty="0">
                <a:ea typeface="宋体" charset="-122"/>
              </a:rPr>
              <a:t>Podzákonné předpisy</a:t>
            </a:r>
            <a:endParaRPr lang="zh-CN" altLang="en-US" sz="4400" b="1" dirty="0"/>
          </a:p>
        </p:txBody>
      </p:sp>
      <p:sp>
        <p:nvSpPr>
          <p:cNvPr id="4" name="TextovéPole 3"/>
          <p:cNvSpPr txBox="1"/>
          <p:nvPr/>
        </p:nvSpPr>
        <p:spPr>
          <a:xfrm>
            <a:off x="539552" y="1412776"/>
            <a:ext cx="7848872" cy="507831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Vyhláška č. 14/2005 Sb., o předškolním vzdělávání</a:t>
            </a:r>
          </a:p>
          <a:p>
            <a:pPr marL="342900" indent="-342900">
              <a:spcBef>
                <a:spcPts val="600"/>
              </a:spcBef>
              <a:spcAft>
                <a:spcPts val="600"/>
              </a:spcAft>
              <a:buFont typeface="Arial" panose="020B0604020202020204" pitchFamily="34" charset="0"/>
              <a:buChar char="•"/>
            </a:pPr>
            <a:r>
              <a:rPr lang="cs-CZ" sz="2400" dirty="0"/>
              <a:t>Vyhláška č. 48/2005 Sb., o základním vzdělávání a některých náležitostech plnění povinné školní docházky </a:t>
            </a:r>
          </a:p>
          <a:p>
            <a:pPr marL="342900" indent="-342900">
              <a:spcBef>
                <a:spcPts val="600"/>
              </a:spcBef>
              <a:spcAft>
                <a:spcPts val="600"/>
              </a:spcAft>
              <a:buFont typeface="Arial" panose="020B0604020202020204" pitchFamily="34" charset="0"/>
              <a:buChar char="•"/>
            </a:pPr>
            <a:r>
              <a:rPr lang="cs-CZ" sz="2400" dirty="0"/>
              <a:t>Vyhláška č. 13/2005 Sb., o středním vzdělávání a vzdělávání v konzervatoři </a:t>
            </a:r>
          </a:p>
          <a:p>
            <a:pPr marL="342900" indent="-342900">
              <a:spcBef>
                <a:spcPts val="600"/>
              </a:spcBef>
              <a:spcAft>
                <a:spcPts val="600"/>
              </a:spcAft>
              <a:buFont typeface="Arial" panose="020B0604020202020204" pitchFamily="34" charset="0"/>
              <a:buChar char="•"/>
            </a:pPr>
            <a:r>
              <a:rPr lang="cs-CZ" sz="2400" dirty="0"/>
              <a:t>Vyhláška č. 47/2005 Sb., o ukončování vzdělávání ve středních školách závěrečnou zkouškou a o ukončování vzdělávání v konzervatoři absolutoriem</a:t>
            </a:r>
          </a:p>
          <a:p>
            <a:pPr marL="342900" indent="-342900">
              <a:spcBef>
                <a:spcPts val="600"/>
              </a:spcBef>
              <a:spcAft>
                <a:spcPts val="600"/>
              </a:spcAft>
              <a:buFont typeface="Arial" panose="020B0604020202020204" pitchFamily="34" charset="0"/>
              <a:buChar char="•"/>
            </a:pPr>
            <a:r>
              <a:rPr lang="cs-CZ" sz="2400" dirty="0"/>
              <a:t>Vyhláška č. 10/2005 Sb., o vyšším odborném vzdělávání </a:t>
            </a:r>
          </a:p>
          <a:p>
            <a:pPr marL="342900" indent="-342900">
              <a:spcBef>
                <a:spcPts val="600"/>
              </a:spcBef>
              <a:spcAft>
                <a:spcPts val="600"/>
              </a:spcAft>
              <a:buFont typeface="Arial" panose="020B0604020202020204" pitchFamily="34" charset="0"/>
              <a:buChar char="•"/>
            </a:pPr>
            <a:r>
              <a:rPr lang="cs-CZ" sz="2400" dirty="0"/>
              <a:t>Vyhláška č. 27/2016 Sb., o vzdělávání žáků se</a:t>
            </a:r>
            <a:br>
              <a:rPr lang="cs-CZ" sz="2400" dirty="0"/>
            </a:br>
            <a:r>
              <a:rPr lang="cs-CZ" sz="2400" dirty="0"/>
              <a:t>speciálními vzdělávacími potřebami a žáků nadaných</a:t>
            </a:r>
          </a:p>
        </p:txBody>
      </p:sp>
    </p:spTree>
    <p:extLst>
      <p:ext uri="{BB962C8B-B14F-4D97-AF65-F5344CB8AC3E}">
        <p14:creationId xmlns:p14="http://schemas.microsoft.com/office/powerpoint/2010/main" val="14050898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5232202"/>
          </a:xfrm>
          <a:prstGeom prst="rect">
            <a:avLst/>
          </a:prstGeom>
          <a:noFill/>
        </p:spPr>
        <p:txBody>
          <a:bodyPr wrap="square" rtlCol="0">
            <a:spAutoFit/>
          </a:bodyPr>
          <a:lstStyle/>
          <a:p>
            <a:pPr indent="271463">
              <a:spcBef>
                <a:spcPts val="600"/>
              </a:spcBef>
              <a:spcAft>
                <a:spcPts val="600"/>
              </a:spcAft>
              <a:buFont typeface="Arial" pitchFamily="34" charset="0"/>
              <a:buChar char="•"/>
            </a:pPr>
            <a:r>
              <a:rPr lang="cs-CZ" sz="2300" dirty="0"/>
              <a:t>zásady a cíle vzdělávání</a:t>
            </a:r>
          </a:p>
          <a:p>
            <a:pPr indent="271463">
              <a:spcBef>
                <a:spcPts val="600"/>
              </a:spcBef>
              <a:spcAft>
                <a:spcPts val="600"/>
              </a:spcAft>
              <a:buFont typeface="Arial" pitchFamily="34" charset="0"/>
              <a:buChar char="•"/>
            </a:pPr>
            <a:r>
              <a:rPr lang="cs-CZ" sz="2300" dirty="0"/>
              <a:t>systém vzdělávacích programů</a:t>
            </a:r>
          </a:p>
          <a:p>
            <a:pPr indent="271463">
              <a:spcBef>
                <a:spcPts val="600"/>
              </a:spcBef>
              <a:spcAft>
                <a:spcPts val="600"/>
              </a:spcAft>
              <a:buFont typeface="Arial" pitchFamily="34" charset="0"/>
              <a:buChar char="•"/>
            </a:pPr>
            <a:r>
              <a:rPr lang="cs-CZ" sz="2300" dirty="0"/>
              <a:t>vzdělávací soustava, školský rejstřík, školské PO</a:t>
            </a:r>
          </a:p>
          <a:p>
            <a:pPr indent="271463">
              <a:spcBef>
                <a:spcPts val="600"/>
              </a:spcBef>
              <a:spcAft>
                <a:spcPts val="600"/>
              </a:spcAft>
              <a:buFont typeface="Arial" pitchFamily="34" charset="0"/>
              <a:buChar char="•"/>
            </a:pPr>
            <a:r>
              <a:rPr lang="cs-CZ" sz="2300" dirty="0"/>
              <a:t>hodnocení škol, školských zařízení a vzdělávací soustavy</a:t>
            </a:r>
          </a:p>
          <a:p>
            <a:pPr indent="271463">
              <a:spcBef>
                <a:spcPts val="600"/>
              </a:spcBef>
              <a:spcAft>
                <a:spcPts val="600"/>
              </a:spcAft>
              <a:buFont typeface="Arial" pitchFamily="34" charset="0"/>
              <a:buChar char="•"/>
            </a:pPr>
            <a:r>
              <a:rPr lang="cs-CZ" sz="2300" dirty="0"/>
              <a:t>některá základní (obecná i zvláštní) pravidla vzdělávání a jeho organizace ve školách</a:t>
            </a:r>
          </a:p>
          <a:p>
            <a:pPr indent="271463">
              <a:spcBef>
                <a:spcPts val="600"/>
              </a:spcBef>
              <a:spcAft>
                <a:spcPts val="600"/>
              </a:spcAft>
              <a:buFont typeface="Arial" pitchFamily="34" charset="0"/>
              <a:buChar char="•"/>
            </a:pPr>
            <a:r>
              <a:rPr lang="cs-CZ" sz="2300" dirty="0"/>
              <a:t>P&amp;P žáků, studentů a zákonných zástupců dětí a nezletilých žáků, včetně hmotného zabezpečení a odměn za produktivní činnost</a:t>
            </a:r>
          </a:p>
          <a:p>
            <a:pPr indent="271463">
              <a:spcBef>
                <a:spcPts val="600"/>
              </a:spcBef>
              <a:spcAft>
                <a:spcPts val="600"/>
              </a:spcAft>
              <a:buFont typeface="Arial" pitchFamily="34" charset="0"/>
              <a:buChar char="•"/>
            </a:pPr>
            <a:r>
              <a:rPr lang="cs-CZ" sz="2300" dirty="0"/>
              <a:t>uznávání zahraničního vzdělání</a:t>
            </a:r>
          </a:p>
          <a:p>
            <a:pPr indent="271463">
              <a:spcBef>
                <a:spcPts val="600"/>
              </a:spcBef>
              <a:spcAft>
                <a:spcPts val="600"/>
              </a:spcAft>
              <a:buFont typeface="Arial" pitchFamily="34" charset="0"/>
              <a:buChar char="•"/>
            </a:pPr>
            <a:r>
              <a:rPr lang="cs-CZ" sz="2300" dirty="0"/>
              <a:t>financování škol a školských zařízení</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737276" cy="769441"/>
          </a:xfrm>
          <a:prstGeom prst="rect">
            <a:avLst/>
          </a:prstGeom>
        </p:spPr>
        <p:txBody>
          <a:bodyPr wrap="none">
            <a:spAutoFit/>
          </a:bodyPr>
          <a:lstStyle/>
          <a:p>
            <a:r>
              <a:rPr lang="cs-CZ" altLang="zh-CN" sz="4400" dirty="0">
                <a:ea typeface="宋体" charset="-122"/>
              </a:rPr>
              <a:t>Zásady a cíle vzdělávání</a:t>
            </a:r>
          </a:p>
        </p:txBody>
      </p:sp>
      <p:sp>
        <p:nvSpPr>
          <p:cNvPr id="4" name="TextovéPole 3"/>
          <p:cNvSpPr txBox="1"/>
          <p:nvPr/>
        </p:nvSpPr>
        <p:spPr>
          <a:xfrm>
            <a:off x="683568" y="1428736"/>
            <a:ext cx="7920880" cy="4878259"/>
          </a:xfrm>
          <a:prstGeom prst="rect">
            <a:avLst/>
          </a:prstGeom>
          <a:noFill/>
        </p:spPr>
        <p:txBody>
          <a:bodyPr wrap="square" rtlCol="0">
            <a:spAutoFit/>
          </a:bodyPr>
          <a:lstStyle/>
          <a:p>
            <a:pPr indent="174625">
              <a:spcBef>
                <a:spcPts val="600"/>
              </a:spcBef>
              <a:spcAft>
                <a:spcPts val="600"/>
              </a:spcAft>
              <a:buFont typeface="Arial" pitchFamily="34" charset="0"/>
              <a:buChar char="•"/>
            </a:pPr>
            <a:r>
              <a:rPr lang="cs-CZ" sz="2100" dirty="0"/>
              <a:t>rovný přístup (zákaz </a:t>
            </a:r>
            <a:r>
              <a:rPr lang="cs-CZ" sz="2100" dirty="0" err="1"/>
              <a:t>diskrim</a:t>
            </a:r>
            <a:r>
              <a:rPr lang="cs-CZ" sz="2100" dirty="0"/>
              <a:t>.), vzájemná úcta, názorová snášenlivost…</a:t>
            </a:r>
          </a:p>
          <a:p>
            <a:pPr indent="174625">
              <a:spcBef>
                <a:spcPts val="600"/>
              </a:spcBef>
              <a:spcAft>
                <a:spcPts val="600"/>
              </a:spcAft>
              <a:buFont typeface="Arial" pitchFamily="34" charset="0"/>
              <a:buChar char="•"/>
            </a:pPr>
            <a:r>
              <a:rPr lang="cs-CZ" sz="2100" dirty="0"/>
              <a:t>zohledňování  vzdělávacích potřeb jednotlivce</a:t>
            </a:r>
          </a:p>
          <a:p>
            <a:pPr indent="174625">
              <a:spcBef>
                <a:spcPts val="600"/>
              </a:spcBef>
              <a:spcAft>
                <a:spcPts val="600"/>
              </a:spcAft>
              <a:buFont typeface="Arial" pitchFamily="34" charset="0"/>
              <a:buChar char="•"/>
            </a:pPr>
            <a:r>
              <a:rPr lang="cs-CZ" sz="2100" dirty="0"/>
              <a:t>bezplatnost (ČR+EU), zřizuje-li stát, kraj, obec nebo svazek obcí</a:t>
            </a:r>
          </a:p>
          <a:p>
            <a:pPr indent="174625">
              <a:spcBef>
                <a:spcPts val="600"/>
              </a:spcBef>
              <a:spcAft>
                <a:spcPts val="600"/>
              </a:spcAft>
              <a:buFont typeface="Arial" pitchFamily="34" charset="0"/>
              <a:buChar char="•"/>
            </a:pPr>
            <a:r>
              <a:rPr lang="cs-CZ" sz="2100" dirty="0"/>
              <a:t>zdokonalování procesu vzdělávání, uplatňování moderních metod, svobodné šíření poznatků </a:t>
            </a:r>
            <a:r>
              <a:rPr lang="cs-CZ" sz="2100" b="1" dirty="0"/>
              <a:t>...</a:t>
            </a:r>
          </a:p>
          <a:p>
            <a:pPr indent="174625">
              <a:spcBef>
                <a:spcPts val="600"/>
              </a:spcBef>
              <a:spcAft>
                <a:spcPts val="600"/>
              </a:spcAft>
              <a:buFont typeface="Arial" pitchFamily="34" charset="0"/>
              <a:buChar char="•"/>
            </a:pPr>
            <a:r>
              <a:rPr lang="cs-CZ" sz="2100" dirty="0"/>
              <a:t>rozvoj osobnosti člověka </a:t>
            </a:r>
          </a:p>
          <a:p>
            <a:pPr indent="174625">
              <a:spcBef>
                <a:spcPts val="600"/>
              </a:spcBef>
              <a:spcAft>
                <a:spcPts val="600"/>
              </a:spcAft>
              <a:buFont typeface="Arial" pitchFamily="34" charset="0"/>
              <a:buChar char="•"/>
            </a:pPr>
            <a:r>
              <a:rPr lang="cs-CZ" sz="2100" dirty="0"/>
              <a:t>pochopení a uplatňování zásad demokracie a P státu, ZLPS...</a:t>
            </a:r>
          </a:p>
          <a:p>
            <a:pPr indent="174625">
              <a:spcBef>
                <a:spcPts val="600"/>
              </a:spcBef>
              <a:spcAft>
                <a:spcPts val="600"/>
              </a:spcAft>
              <a:buFont typeface="Arial" pitchFamily="34" charset="0"/>
              <a:buChar char="•"/>
            </a:pPr>
            <a:r>
              <a:rPr lang="cs-CZ" sz="2100" dirty="0"/>
              <a:t>utváření vědomí národní a státní příslušnosti a respektu k etnické, národnostní, kulturní, jazykové a náboženské identitě každého,</a:t>
            </a:r>
          </a:p>
          <a:p>
            <a:pPr indent="174625">
              <a:spcBef>
                <a:spcPts val="600"/>
              </a:spcBef>
              <a:spcAft>
                <a:spcPts val="600"/>
              </a:spcAft>
              <a:buFont typeface="Arial" pitchFamily="34" charset="0"/>
              <a:buChar char="•"/>
            </a:pPr>
            <a:r>
              <a:rPr lang="cs-CZ" sz="2100" dirty="0"/>
              <a:t>poznání světových a evropských kulturních hodnot a tradic...</a:t>
            </a:r>
          </a:p>
          <a:p>
            <a:pPr indent="174625">
              <a:spcBef>
                <a:spcPts val="600"/>
              </a:spcBef>
              <a:spcAft>
                <a:spcPts val="600"/>
              </a:spcAft>
              <a:buFont typeface="Arial" pitchFamily="34" charset="0"/>
              <a:buChar char="•"/>
            </a:pPr>
            <a:r>
              <a:rPr lang="cs-CZ" sz="2100" dirty="0"/>
              <a:t>získání a uplatňování znalostí o živ. prostředí a jeho ochraně...</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a:ea typeface="宋体" charset="-122"/>
              </a:rPr>
              <a:t>Vzdělávací programy</a:t>
            </a:r>
            <a:endParaRPr lang="zh-CN" altLang="en-US" sz="4400" b="1" dirty="0"/>
          </a:p>
        </p:txBody>
      </p:sp>
      <p:sp>
        <p:nvSpPr>
          <p:cNvPr id="4" name="TextovéPole 3"/>
          <p:cNvSpPr txBox="1"/>
          <p:nvPr/>
        </p:nvSpPr>
        <p:spPr>
          <a:xfrm>
            <a:off x="642910" y="1484784"/>
            <a:ext cx="7715304" cy="5478423"/>
          </a:xfrm>
          <a:prstGeom prst="rect">
            <a:avLst/>
          </a:prstGeom>
          <a:noFill/>
        </p:spPr>
        <p:txBody>
          <a:bodyPr wrap="square" rtlCol="0">
            <a:spAutoFit/>
          </a:bodyPr>
          <a:lstStyle/>
          <a:p>
            <a:pPr>
              <a:spcBef>
                <a:spcPts val="600"/>
              </a:spcBef>
              <a:spcAft>
                <a:spcPts val="600"/>
              </a:spcAft>
            </a:pPr>
            <a:r>
              <a:rPr lang="cs-CZ" sz="2000" dirty="0"/>
              <a:t>Jejich hierarchický systém slouží k naplnění zásad a cílů vzdělávání</a:t>
            </a:r>
          </a:p>
          <a:p>
            <a:pPr>
              <a:spcBef>
                <a:spcPts val="600"/>
              </a:spcBef>
              <a:spcAft>
                <a:spcPts val="600"/>
              </a:spcAft>
            </a:pPr>
            <a:r>
              <a:rPr lang="cs-CZ" sz="2000" b="1" i="1" dirty="0"/>
              <a:t>(Národní program vzdělávání</a:t>
            </a:r>
            <a:r>
              <a:rPr lang="cs-CZ" sz="2000" i="1" dirty="0"/>
              <a:t> (MŠMT -&gt; Vláda -&gt; Parlament)</a:t>
            </a:r>
          </a:p>
          <a:p>
            <a:pPr lvl="0">
              <a:spcBef>
                <a:spcPts val="600"/>
              </a:spcBef>
              <a:spcAft>
                <a:spcPts val="600"/>
              </a:spcAft>
            </a:pPr>
            <a:r>
              <a:rPr lang="cs-CZ" sz="2000" i="1" dirty="0"/>
              <a:t>rozpracovává cíle vzdělávání stanovené zákonem a vymezuje hlavní oblasti vzdělávání, obsahy vzdělávání a prostředky, které jsou nezbytné k dosahování těchto cílů)</a:t>
            </a:r>
          </a:p>
          <a:p>
            <a:pPr lvl="0">
              <a:spcBef>
                <a:spcPts val="600"/>
              </a:spcBef>
              <a:spcAft>
                <a:spcPts val="600"/>
              </a:spcAft>
            </a:pPr>
            <a:r>
              <a:rPr lang="cs-CZ" sz="2000" b="1" dirty="0"/>
              <a:t>Rámcové vzdělávací programy</a:t>
            </a:r>
            <a:r>
              <a:rPr lang="cs-CZ" sz="2000" dirty="0"/>
              <a:t> (MŠMT po projednání s ministerstvy)</a:t>
            </a:r>
          </a:p>
          <a:p>
            <a:pPr lvl="0">
              <a:spcBef>
                <a:spcPts val="600"/>
              </a:spcBef>
              <a:spcAft>
                <a:spcPts val="600"/>
              </a:spcAft>
            </a:pPr>
            <a:r>
              <a:rPr lang="cs-CZ" sz="2000" dirty="0"/>
              <a:t>vymezují povinný obsah, rozsah a podmínky vzdělávání (tedy zejména konkrétní cíle, formy, délku, organizační uspořádání, profesní profil, podmínky průběhu a ukončování vzdělávání)</a:t>
            </a:r>
          </a:p>
          <a:p>
            <a:pPr lvl="0">
              <a:spcBef>
                <a:spcPts val="600"/>
              </a:spcBef>
              <a:spcAft>
                <a:spcPts val="600"/>
              </a:spcAft>
            </a:pPr>
            <a:r>
              <a:rPr lang="cs-CZ" sz="2000" dirty="0"/>
              <a:t>jsou závazné pro tvorbu školních </a:t>
            </a:r>
            <a:r>
              <a:rPr lang="cs-CZ" sz="2000" dirty="0" err="1"/>
              <a:t>vzděl</a:t>
            </a:r>
            <a:r>
              <a:rPr lang="cs-CZ" sz="2000" dirty="0"/>
              <a:t>. programů, hodnocení výsledků vzdělávání dětí a žáků, tvorbu a posuzování učebnic a učebních textů.</a:t>
            </a:r>
          </a:p>
          <a:p>
            <a:pPr lvl="0">
              <a:spcBef>
                <a:spcPts val="600"/>
              </a:spcBef>
              <a:spcAft>
                <a:spcPts val="600"/>
              </a:spcAft>
            </a:pPr>
            <a:r>
              <a:rPr lang="cs-CZ" sz="2000" u="sng" dirty="0">
                <a:solidFill>
                  <a:srgbClr val="0070C0"/>
                </a:solidFill>
              </a:rPr>
              <a:t>http://www.msmt.cz/vzdelavani/skolstvi-v-cr/skolskareforma/ramcove-vzdelavaci-programy</a:t>
            </a:r>
          </a:p>
          <a:p>
            <a:pPr lvl="0">
              <a:spcBef>
                <a:spcPts val="600"/>
              </a:spcBef>
              <a:spcAft>
                <a:spcPts val="600"/>
              </a:spcAft>
            </a:pPr>
            <a:endParaRPr lang="cs-CZ" sz="20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a:ea typeface="宋体" charset="-122"/>
              </a:rPr>
              <a:t>Vzdělávací programy</a:t>
            </a:r>
            <a:endParaRPr lang="zh-CN" altLang="en-US" sz="4400" b="1" dirty="0"/>
          </a:p>
        </p:txBody>
      </p:sp>
      <p:sp>
        <p:nvSpPr>
          <p:cNvPr id="4" name="TextovéPole 3"/>
          <p:cNvSpPr txBox="1"/>
          <p:nvPr/>
        </p:nvSpPr>
        <p:spPr>
          <a:xfrm>
            <a:off x="755576" y="1484784"/>
            <a:ext cx="7488832" cy="4401205"/>
          </a:xfrm>
          <a:prstGeom prst="rect">
            <a:avLst/>
          </a:prstGeom>
          <a:noFill/>
        </p:spPr>
        <p:txBody>
          <a:bodyPr wrap="square" rtlCol="0">
            <a:spAutoFit/>
          </a:bodyPr>
          <a:lstStyle/>
          <a:p>
            <a:pPr>
              <a:spcBef>
                <a:spcPts val="600"/>
              </a:spcBef>
              <a:spcAft>
                <a:spcPts val="600"/>
              </a:spcAft>
            </a:pPr>
            <a:r>
              <a:rPr lang="cs-CZ" sz="2400" b="1" dirty="0"/>
              <a:t>Školní vzdělávací programy </a:t>
            </a:r>
            <a:r>
              <a:rPr lang="cs-CZ" sz="2400" dirty="0"/>
              <a:t>(ředitelé) </a:t>
            </a:r>
          </a:p>
          <a:p>
            <a:pPr>
              <a:spcBef>
                <a:spcPts val="600"/>
              </a:spcBef>
              <a:spcAft>
                <a:spcPts val="600"/>
              </a:spcAft>
            </a:pPr>
            <a:r>
              <a:rPr lang="cs-CZ" sz="2400" dirty="0"/>
              <a:t>Uspořádání obsahu vzdělávání do předmětů nebo jiných ucelených částí učiva (například modulů).</a:t>
            </a:r>
          </a:p>
          <a:p>
            <a:pPr>
              <a:spcBef>
                <a:spcPts val="600"/>
              </a:spcBef>
              <a:spcAft>
                <a:spcPts val="600"/>
              </a:spcAft>
            </a:pPr>
            <a:r>
              <a:rPr lang="cs-CZ" sz="2400" dirty="0"/>
              <a:t>________</a:t>
            </a:r>
          </a:p>
          <a:p>
            <a:pPr>
              <a:spcBef>
                <a:spcPts val="600"/>
              </a:spcBef>
              <a:spcAft>
                <a:spcPts val="600"/>
              </a:spcAft>
            </a:pPr>
            <a:r>
              <a:rPr lang="cs-CZ" sz="2400" b="1" dirty="0"/>
              <a:t>Vzdělávací programy pro vyšší odborné vzdělávání </a:t>
            </a:r>
            <a:r>
              <a:rPr lang="cs-CZ" sz="2400" dirty="0"/>
              <a:t>(akreditace MŠMT)</a:t>
            </a:r>
          </a:p>
          <a:p>
            <a:pPr>
              <a:spcBef>
                <a:spcPts val="600"/>
              </a:spcBef>
              <a:spcAft>
                <a:spcPts val="600"/>
              </a:spcAft>
            </a:pPr>
            <a:r>
              <a:rPr lang="cs-CZ" sz="2400" dirty="0"/>
              <a:t>stanoví zejména konkrétní cíle, formy, délku a obsah vzdělávání a jeho organizační uspořádání, profil absolventa vzdělávacího programu, vyučovací jazyk, podmínky průběhu a ukončování vzdělávání.</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168759198"/>
              </p:ext>
            </p:extLst>
          </p:nvPr>
        </p:nvGraphicFramePr>
        <p:xfrm>
          <a:off x="827584" y="548680"/>
          <a:ext cx="748883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755576" y="1844824"/>
            <a:ext cx="7488832" cy="3847207"/>
          </a:xfrm>
          <a:prstGeom prst="rect">
            <a:avLst/>
          </a:prstGeom>
          <a:noFill/>
        </p:spPr>
        <p:txBody>
          <a:bodyPr wrap="square" rtlCol="0">
            <a:spAutoFit/>
          </a:bodyPr>
          <a:lstStyle/>
          <a:p>
            <a:pPr>
              <a:spcBef>
                <a:spcPts val="600"/>
              </a:spcBef>
              <a:spcAft>
                <a:spcPts val="600"/>
              </a:spcAft>
            </a:pPr>
            <a:r>
              <a:rPr lang="cs-CZ" sz="2800" b="1" dirty="0"/>
              <a:t>Školy</a:t>
            </a:r>
            <a:r>
              <a:rPr lang="cs-CZ" sz="2800" dirty="0"/>
              <a:t>  uskutečňují vzdělávání podle vzdělávacích programů</a:t>
            </a:r>
          </a:p>
          <a:p>
            <a:pPr>
              <a:spcBef>
                <a:spcPts val="600"/>
              </a:spcBef>
              <a:spcAft>
                <a:spcPts val="600"/>
              </a:spcAft>
            </a:pPr>
            <a:endParaRPr lang="cs-CZ" sz="2800" b="1" dirty="0"/>
          </a:p>
          <a:p>
            <a:pPr>
              <a:spcBef>
                <a:spcPts val="600"/>
              </a:spcBef>
              <a:spcAft>
                <a:spcPts val="600"/>
              </a:spcAft>
            </a:pPr>
            <a:r>
              <a:rPr lang="cs-CZ" sz="2800" b="1" dirty="0"/>
              <a:t>Školská zařízení </a:t>
            </a:r>
            <a:r>
              <a:rPr lang="cs-CZ" sz="2800" dirty="0"/>
              <a:t>poskytují služby a vzdělávání, které doplňují nebo podporují vzdělávání ve školách nebo s ním přímo souvisejí, </a:t>
            </a:r>
            <a:br>
              <a:rPr lang="cs-CZ" sz="2800" dirty="0"/>
            </a:br>
            <a:r>
              <a:rPr lang="cs-CZ" sz="2800" dirty="0"/>
              <a:t>nebo zajišťují ústavní a ochrannou výchovu anebo preventivně výchovnou péči (109/2002 Sb.)</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755576" y="1844824"/>
            <a:ext cx="7488832" cy="4124206"/>
          </a:xfrm>
          <a:prstGeom prst="rect">
            <a:avLst/>
          </a:prstGeom>
          <a:noFill/>
        </p:spPr>
        <p:txBody>
          <a:bodyPr wrap="square" rtlCol="0">
            <a:spAutoFit/>
          </a:bodyPr>
          <a:lstStyle/>
          <a:p>
            <a:pPr>
              <a:spcBef>
                <a:spcPts val="600"/>
              </a:spcBef>
              <a:spcAft>
                <a:spcPts val="600"/>
              </a:spcAft>
            </a:pPr>
            <a:r>
              <a:rPr lang="cs-CZ" sz="2400" b="1" dirty="0"/>
              <a:t>Školy</a:t>
            </a:r>
            <a:r>
              <a:rPr lang="cs-CZ" sz="2400" dirty="0"/>
              <a:t>  uskutečňují vzdělávání podle vzdělávacích programů</a:t>
            </a:r>
          </a:p>
          <a:p>
            <a:pPr>
              <a:spcBef>
                <a:spcPts val="600"/>
              </a:spcBef>
              <a:spcAft>
                <a:spcPts val="600"/>
              </a:spcAft>
              <a:buFont typeface="Arial" pitchFamily="34" charset="0"/>
              <a:buChar char="•"/>
            </a:pPr>
            <a:r>
              <a:rPr lang="cs-CZ" sz="2400" dirty="0"/>
              <a:t>mateřská škola</a:t>
            </a:r>
          </a:p>
          <a:p>
            <a:pPr>
              <a:spcBef>
                <a:spcPts val="600"/>
              </a:spcBef>
              <a:spcAft>
                <a:spcPts val="600"/>
              </a:spcAft>
              <a:buFont typeface="Arial" pitchFamily="34" charset="0"/>
              <a:buChar char="•"/>
            </a:pPr>
            <a:r>
              <a:rPr lang="cs-CZ" sz="2400" dirty="0"/>
              <a:t>základní škola</a:t>
            </a:r>
          </a:p>
          <a:p>
            <a:pPr>
              <a:spcBef>
                <a:spcPts val="600"/>
              </a:spcBef>
              <a:spcAft>
                <a:spcPts val="600"/>
              </a:spcAft>
              <a:buFont typeface="Arial" pitchFamily="34" charset="0"/>
              <a:buChar char="•"/>
            </a:pPr>
            <a:r>
              <a:rPr lang="cs-CZ" sz="2400" dirty="0"/>
              <a:t>střední škola (gymnázium, SOŠ a SOU)</a:t>
            </a:r>
          </a:p>
          <a:p>
            <a:pPr>
              <a:spcBef>
                <a:spcPts val="600"/>
              </a:spcBef>
              <a:spcAft>
                <a:spcPts val="600"/>
              </a:spcAft>
              <a:buFont typeface="Arial" pitchFamily="34" charset="0"/>
              <a:buChar char="•"/>
            </a:pPr>
            <a:r>
              <a:rPr lang="cs-CZ" sz="2400" dirty="0"/>
              <a:t>konzervatoř</a:t>
            </a:r>
          </a:p>
          <a:p>
            <a:pPr>
              <a:spcBef>
                <a:spcPts val="600"/>
              </a:spcBef>
              <a:spcAft>
                <a:spcPts val="600"/>
              </a:spcAft>
              <a:buFont typeface="Arial" pitchFamily="34" charset="0"/>
              <a:buChar char="•"/>
            </a:pPr>
            <a:r>
              <a:rPr lang="cs-CZ" sz="2400" dirty="0"/>
              <a:t>vyšší odborná škola</a:t>
            </a:r>
          </a:p>
          <a:p>
            <a:pPr>
              <a:spcBef>
                <a:spcPts val="600"/>
              </a:spcBef>
              <a:spcAft>
                <a:spcPts val="600"/>
              </a:spcAft>
              <a:buFont typeface="Arial" pitchFamily="34" charset="0"/>
              <a:buChar char="•"/>
            </a:pPr>
            <a:r>
              <a:rPr lang="cs-CZ" sz="2400" dirty="0"/>
              <a:t>základní umělecká škola a</a:t>
            </a:r>
          </a:p>
          <a:p>
            <a:pPr>
              <a:spcBef>
                <a:spcPts val="600"/>
              </a:spcBef>
              <a:spcAft>
                <a:spcPts val="600"/>
              </a:spcAft>
              <a:buFont typeface="Arial" pitchFamily="34" charset="0"/>
              <a:buChar char="•"/>
            </a:pPr>
            <a:r>
              <a:rPr lang="cs-CZ" sz="2400" dirty="0"/>
              <a:t>jazyková škola s právem státní jazykové zkoušky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776864" cy="4339650"/>
          </a:xfrm>
          <a:prstGeom prst="rect">
            <a:avLst/>
          </a:prstGeom>
          <a:noFill/>
        </p:spPr>
        <p:txBody>
          <a:bodyPr wrap="square" rtlCol="0">
            <a:spAutoFit/>
          </a:bodyPr>
          <a:lstStyle/>
          <a:p>
            <a:pPr>
              <a:spcBef>
                <a:spcPts val="600"/>
              </a:spcBef>
              <a:spcAft>
                <a:spcPts val="600"/>
              </a:spcAft>
            </a:pPr>
            <a:r>
              <a:rPr lang="cs-CZ" sz="2400" b="1" dirty="0"/>
              <a:t>Školská zařízení </a:t>
            </a:r>
            <a:r>
              <a:rPr lang="cs-CZ" sz="2400" dirty="0"/>
              <a:t>poskytují služby a vzdělávání, které doplňují nebo podporují vzdělávání ve školách nebo s ním přímo souvisejí</a:t>
            </a:r>
          </a:p>
          <a:p>
            <a:pPr>
              <a:spcBef>
                <a:spcPts val="600"/>
              </a:spcBef>
              <a:spcAft>
                <a:spcPts val="600"/>
              </a:spcAft>
              <a:buFont typeface="Arial" pitchFamily="34" charset="0"/>
              <a:buChar char="•"/>
            </a:pPr>
            <a:r>
              <a:rPr lang="cs-CZ" sz="2400" dirty="0"/>
              <a:t>zařízení pro další vzdělávání pedagogických pracovníků,</a:t>
            </a:r>
          </a:p>
          <a:p>
            <a:pPr>
              <a:spcBef>
                <a:spcPts val="600"/>
              </a:spcBef>
              <a:spcAft>
                <a:spcPts val="600"/>
              </a:spcAft>
              <a:buFont typeface="Arial" pitchFamily="34" charset="0"/>
              <a:buChar char="•"/>
            </a:pPr>
            <a:r>
              <a:rPr lang="cs-CZ" sz="2400" dirty="0"/>
              <a:t>školská poradenská zařízení,</a:t>
            </a:r>
          </a:p>
          <a:p>
            <a:pPr>
              <a:spcBef>
                <a:spcPts val="600"/>
              </a:spcBef>
              <a:spcAft>
                <a:spcPts val="600"/>
              </a:spcAft>
              <a:buFont typeface="Arial" pitchFamily="34" charset="0"/>
              <a:buChar char="•"/>
            </a:pPr>
            <a:r>
              <a:rPr lang="cs-CZ" sz="2400" dirty="0"/>
              <a:t>školská zařízení pro zájmové vzdělávání,</a:t>
            </a:r>
          </a:p>
          <a:p>
            <a:pPr>
              <a:spcBef>
                <a:spcPts val="600"/>
              </a:spcBef>
              <a:spcAft>
                <a:spcPts val="600"/>
              </a:spcAft>
              <a:buFont typeface="Arial" pitchFamily="34" charset="0"/>
              <a:buChar char="•"/>
            </a:pPr>
            <a:r>
              <a:rPr lang="cs-CZ" sz="2400" dirty="0"/>
              <a:t>školská účelová zařízení (např. knihovna),</a:t>
            </a:r>
          </a:p>
          <a:p>
            <a:pPr>
              <a:spcBef>
                <a:spcPts val="600"/>
              </a:spcBef>
              <a:spcAft>
                <a:spcPts val="600"/>
              </a:spcAft>
              <a:buFont typeface="Arial" pitchFamily="34" charset="0"/>
              <a:buChar char="•"/>
            </a:pPr>
            <a:r>
              <a:rPr lang="cs-CZ" sz="2400" dirty="0"/>
              <a:t>školská výchovná a ubytovací zařízení,</a:t>
            </a:r>
          </a:p>
          <a:p>
            <a:pPr>
              <a:spcBef>
                <a:spcPts val="600"/>
              </a:spcBef>
              <a:spcAft>
                <a:spcPts val="600"/>
              </a:spcAft>
              <a:buFont typeface="Arial" pitchFamily="34" charset="0"/>
              <a:buChar char="•"/>
            </a:pPr>
            <a:r>
              <a:rPr lang="cs-CZ" sz="2400" dirty="0"/>
              <a:t>zařízení školního stravování,</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992888" cy="4862870"/>
          </a:xfrm>
          <a:prstGeom prst="rect">
            <a:avLst/>
          </a:prstGeom>
          <a:noFill/>
        </p:spPr>
        <p:txBody>
          <a:bodyPr wrap="square" rtlCol="0">
            <a:spAutoFit/>
          </a:bodyPr>
          <a:lstStyle/>
          <a:p>
            <a:pPr>
              <a:spcBef>
                <a:spcPts val="600"/>
              </a:spcBef>
              <a:spcAft>
                <a:spcPts val="600"/>
              </a:spcAft>
            </a:pPr>
            <a:r>
              <a:rPr lang="cs-CZ" sz="2800" b="1" dirty="0"/>
              <a:t>Školská zařízení </a:t>
            </a:r>
            <a:r>
              <a:rPr lang="cs-CZ" sz="2800" dirty="0"/>
              <a:t>také zajišťují ústavní a ochrannou výchovu anebo preventivně výchovnou péči</a:t>
            </a:r>
          </a:p>
          <a:p>
            <a:pPr>
              <a:spcBef>
                <a:spcPts val="600"/>
              </a:spcBef>
              <a:spcAft>
                <a:spcPts val="600"/>
              </a:spcAft>
              <a:buFont typeface="Arial" pitchFamily="34" charset="0"/>
              <a:buChar char="•"/>
            </a:pPr>
            <a:r>
              <a:rPr lang="cs-CZ" sz="2800" dirty="0"/>
              <a:t> školská </a:t>
            </a:r>
            <a:r>
              <a:rPr lang="cs-CZ" sz="2800" u="sng" dirty="0"/>
              <a:t>zařízení</a:t>
            </a:r>
            <a:r>
              <a:rPr lang="cs-CZ" sz="2800" dirty="0"/>
              <a:t> pro výkon ústavní výchovy nebo ochranné výchovy</a:t>
            </a:r>
          </a:p>
          <a:p>
            <a:pPr lvl="1">
              <a:spcBef>
                <a:spcPts val="600"/>
              </a:spcBef>
              <a:spcAft>
                <a:spcPts val="600"/>
              </a:spcAft>
              <a:buFont typeface="Arial" pitchFamily="34" charset="0"/>
              <a:buChar char="•"/>
            </a:pPr>
            <a:r>
              <a:rPr lang="cs-CZ" sz="2400" dirty="0"/>
              <a:t> na základě rozhodnutí soudu zajišťují dítěti  (3 do 18, popř. 19 let) náhradní výchovnou péči, a to v zájmu jeho zdravého vývoje, řádné výchovy a vzdělávání;  spolupracují s rodinou dítěte, pomáhají mj. při nácviku rodičovských a dalších dovedností nezbytných pro výchovu a péči v rodině</a:t>
            </a:r>
          </a:p>
          <a:p>
            <a:pPr lvl="1">
              <a:spcBef>
                <a:spcPts val="600"/>
              </a:spcBef>
              <a:spcAft>
                <a:spcPts val="600"/>
              </a:spcAft>
              <a:buFont typeface="Arial" pitchFamily="34" charset="0"/>
              <a:buChar char="•"/>
            </a:pPr>
            <a:r>
              <a:rPr lang="cs-CZ" sz="2400" dirty="0"/>
              <a:t> diagnostický ústav, dětský domov, dětský</a:t>
            </a:r>
            <a:br>
              <a:rPr lang="cs-CZ" sz="2400" dirty="0"/>
            </a:br>
            <a:r>
              <a:rPr lang="cs-CZ" sz="2400" dirty="0"/>
              <a:t>domov se školou, výchovný ústav</a:t>
            </a:r>
          </a:p>
        </p:txBody>
      </p:sp>
    </p:spTree>
    <p:extLst>
      <p:ext uri="{BB962C8B-B14F-4D97-AF65-F5344CB8AC3E}">
        <p14:creationId xmlns:p14="http://schemas.microsoft.com/office/powerpoint/2010/main" val="39408181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776864" cy="3970318"/>
          </a:xfrm>
          <a:prstGeom prst="rect">
            <a:avLst/>
          </a:prstGeom>
          <a:noFill/>
        </p:spPr>
        <p:txBody>
          <a:bodyPr wrap="square" rtlCol="0">
            <a:spAutoFit/>
          </a:bodyPr>
          <a:lstStyle/>
          <a:p>
            <a:pPr>
              <a:spcBef>
                <a:spcPts val="600"/>
              </a:spcBef>
              <a:spcAft>
                <a:spcPts val="600"/>
              </a:spcAft>
            </a:pPr>
            <a:r>
              <a:rPr lang="cs-CZ" sz="2800" b="1" dirty="0"/>
              <a:t>Školská zařízení </a:t>
            </a:r>
            <a:r>
              <a:rPr lang="cs-CZ" sz="2800" dirty="0"/>
              <a:t>také zajišťují ústavní a ochrannou výchovu anebo preventivně výchovnou péči</a:t>
            </a:r>
          </a:p>
          <a:p>
            <a:pPr>
              <a:spcBef>
                <a:spcPts val="600"/>
              </a:spcBef>
              <a:spcAft>
                <a:spcPts val="600"/>
              </a:spcAft>
              <a:buFont typeface="Arial" pitchFamily="34" charset="0"/>
              <a:buChar char="•"/>
            </a:pPr>
            <a:r>
              <a:rPr lang="cs-CZ" sz="2800" dirty="0"/>
              <a:t>školská zařízení pro preventivně výchovnou péči  (</a:t>
            </a:r>
            <a:r>
              <a:rPr lang="cs-CZ" sz="2800" u="sng" dirty="0"/>
              <a:t>střediska </a:t>
            </a:r>
            <a:r>
              <a:rPr lang="cs-CZ" sz="2800" dirty="0"/>
              <a:t>výchovné péče)</a:t>
            </a:r>
          </a:p>
          <a:p>
            <a:pPr lvl="1">
              <a:spcBef>
                <a:spcPts val="600"/>
              </a:spcBef>
              <a:spcAft>
                <a:spcPts val="600"/>
              </a:spcAft>
              <a:buFont typeface="Arial" pitchFamily="34" charset="0"/>
              <a:buChar char="•"/>
            </a:pPr>
            <a:r>
              <a:rPr lang="cs-CZ" sz="2400" dirty="0"/>
              <a:t> poskytují preventivně výchovnou péči za účelem předcházení vzniku a rozvoji negativních projevů chování nebo narušení dítěte, či za účelem zmírnění či odstraňovat příčin nebo důsledků již vzniklých </a:t>
            </a:r>
            <a:br>
              <a:rPr lang="cs-CZ" sz="2400" dirty="0"/>
            </a:br>
            <a:r>
              <a:rPr lang="cs-CZ" sz="2400" dirty="0"/>
              <a:t>poruch chování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a:ea typeface="宋体" charset="-122"/>
              </a:rPr>
              <a:t>Pedagogický pracovník</a:t>
            </a:r>
            <a:endParaRPr lang="zh-CN" altLang="en-US" sz="4400" b="1" dirty="0"/>
          </a:p>
        </p:txBody>
      </p:sp>
      <p:sp>
        <p:nvSpPr>
          <p:cNvPr id="4" name="TextovéPole 3"/>
          <p:cNvSpPr txBox="1"/>
          <p:nvPr/>
        </p:nvSpPr>
        <p:spPr>
          <a:xfrm>
            <a:off x="755576" y="1484784"/>
            <a:ext cx="7488832" cy="3724096"/>
          </a:xfrm>
          <a:prstGeom prst="rect">
            <a:avLst/>
          </a:prstGeom>
          <a:noFill/>
        </p:spPr>
        <p:txBody>
          <a:bodyPr wrap="square" rtlCol="0">
            <a:spAutoFit/>
          </a:bodyPr>
          <a:lstStyle/>
          <a:p>
            <a:pPr lvl="0">
              <a:spcBef>
                <a:spcPts val="600"/>
              </a:spcBef>
              <a:spcAft>
                <a:spcPts val="600"/>
              </a:spcAft>
            </a:pPr>
            <a:r>
              <a:rPr lang="cs-CZ" sz="2400" dirty="0"/>
              <a:t>= ten, kdo uskutečňuje výchovu a vzdělávání na základě školského zákona</a:t>
            </a:r>
          </a:p>
          <a:p>
            <a:pPr lvl="0">
              <a:spcBef>
                <a:spcPts val="600"/>
              </a:spcBef>
              <a:spcAft>
                <a:spcPts val="600"/>
              </a:spcAft>
            </a:pPr>
            <a:r>
              <a:rPr lang="cs-CZ" sz="2400" dirty="0"/>
              <a:t>-&gt; koná přímou vyučovací, výchovnou, speciálně pedagogickou nebo pedagogicko-psychologickou činnost přímým působením na vzdělávaného</a:t>
            </a:r>
          </a:p>
          <a:p>
            <a:pPr lvl="0">
              <a:spcBef>
                <a:spcPts val="600"/>
              </a:spcBef>
              <a:spcAft>
                <a:spcPts val="600"/>
              </a:spcAft>
            </a:pPr>
            <a:r>
              <a:rPr lang="cs-CZ" sz="2400" dirty="0"/>
              <a:t>Předpoklady a požadavky pro výkon činnosti pedagogických pracovníků, jejich další vzdělávání a kariérní systém upravuje </a:t>
            </a:r>
            <a:r>
              <a:rPr lang="cs-CZ" sz="2400" u="sng" dirty="0"/>
              <a:t>zákon o pedagogických pracovnících</a:t>
            </a:r>
            <a:r>
              <a:rPr lang="cs-CZ" sz="2400" dirty="0"/>
              <a:t> a k němu vydané prováděcí vyhlášky.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a:ea typeface="宋体" charset="-122"/>
              </a:rPr>
              <a:t>Pedagogický pracovník</a:t>
            </a:r>
            <a:endParaRPr lang="zh-CN" altLang="en-US" sz="4400" b="1" dirty="0"/>
          </a:p>
        </p:txBody>
      </p:sp>
      <p:sp>
        <p:nvSpPr>
          <p:cNvPr id="4" name="TextovéPole 3"/>
          <p:cNvSpPr txBox="1"/>
          <p:nvPr/>
        </p:nvSpPr>
        <p:spPr>
          <a:xfrm>
            <a:off x="755576" y="1484784"/>
            <a:ext cx="7488832" cy="4832092"/>
          </a:xfrm>
          <a:prstGeom prst="rect">
            <a:avLst/>
          </a:prstGeom>
          <a:noFill/>
        </p:spPr>
        <p:txBody>
          <a:bodyPr wrap="square" rtlCol="0">
            <a:spAutoFit/>
          </a:bodyPr>
          <a:lstStyle/>
          <a:p>
            <a:pPr lvl="0">
              <a:spcBef>
                <a:spcPts val="600"/>
              </a:spcBef>
              <a:spcAft>
                <a:spcPts val="600"/>
              </a:spcAft>
            </a:pPr>
            <a:r>
              <a:rPr lang="cs-CZ" sz="2400" dirty="0"/>
              <a:t>Předpoklady a požadavky pro výkon činnosti</a:t>
            </a:r>
          </a:p>
          <a:p>
            <a:pPr marL="177800" lvl="0" indent="-177800">
              <a:spcBef>
                <a:spcPts val="600"/>
              </a:spcBef>
              <a:spcAft>
                <a:spcPts val="600"/>
              </a:spcAft>
              <a:buFont typeface="Arial" pitchFamily="34" charset="0"/>
              <a:buChar char="•"/>
            </a:pPr>
            <a:r>
              <a:rPr lang="cs-CZ" sz="2400" dirty="0"/>
              <a:t>plná způsobilost k právním úkonům,</a:t>
            </a:r>
          </a:p>
          <a:p>
            <a:pPr marL="177800" lvl="0" indent="-177800">
              <a:spcBef>
                <a:spcPts val="600"/>
              </a:spcBef>
              <a:spcAft>
                <a:spcPts val="600"/>
              </a:spcAft>
              <a:buFont typeface="Arial" pitchFamily="34" charset="0"/>
              <a:buChar char="•"/>
            </a:pPr>
            <a:r>
              <a:rPr lang="cs-CZ" sz="2400" dirty="0"/>
              <a:t>odborná kvalifikace pro vykonávanou přímou pedagogickou činnost  (§ 6 – 22 ZPedPrac)</a:t>
            </a:r>
          </a:p>
          <a:p>
            <a:pPr marL="177800" lvl="0" indent="-177800">
              <a:spcBef>
                <a:spcPts val="600"/>
              </a:spcBef>
              <a:spcAft>
                <a:spcPts val="600"/>
              </a:spcAft>
              <a:buFont typeface="Arial" pitchFamily="34" charset="0"/>
              <a:buChar char="•"/>
            </a:pPr>
            <a:r>
              <a:rPr lang="cs-CZ" sz="2400" dirty="0"/>
              <a:t>bezúhonnost</a:t>
            </a:r>
          </a:p>
          <a:p>
            <a:pPr marL="177800" lvl="0" indent="-177800">
              <a:spcBef>
                <a:spcPts val="600"/>
              </a:spcBef>
              <a:spcAft>
                <a:spcPts val="600"/>
              </a:spcAft>
              <a:buFont typeface="Arial" pitchFamily="34" charset="0"/>
              <a:buChar char="•"/>
            </a:pPr>
            <a:r>
              <a:rPr lang="cs-CZ" sz="2400" dirty="0"/>
              <a:t>zdravotní způsobilost </a:t>
            </a:r>
          </a:p>
          <a:p>
            <a:pPr marL="177800" lvl="0" indent="-177800">
              <a:spcBef>
                <a:spcPts val="600"/>
              </a:spcBef>
              <a:spcAft>
                <a:spcPts val="600"/>
              </a:spcAft>
              <a:buFont typeface="Arial" pitchFamily="34" charset="0"/>
              <a:buChar char="•"/>
            </a:pPr>
            <a:r>
              <a:rPr lang="cs-CZ" sz="2400" dirty="0"/>
              <a:t>prokázaná znalost českého jazyka; nevyžaduje u os., která</a:t>
            </a:r>
          </a:p>
          <a:p>
            <a:pPr marL="635000" lvl="1" indent="-177800">
              <a:spcBef>
                <a:spcPts val="600"/>
              </a:spcBef>
              <a:spcAft>
                <a:spcPts val="600"/>
              </a:spcAft>
              <a:buFont typeface="Arial" pitchFamily="34" charset="0"/>
              <a:buChar char="•"/>
            </a:pPr>
            <a:r>
              <a:rPr lang="cs-CZ" sz="2000" dirty="0"/>
              <a:t>bude působit ve škole s jiným vyučovacím jazykem než českým</a:t>
            </a:r>
          </a:p>
          <a:p>
            <a:pPr marL="635000" lvl="1" indent="-177800">
              <a:spcBef>
                <a:spcPts val="600"/>
              </a:spcBef>
              <a:spcAft>
                <a:spcPts val="600"/>
              </a:spcAft>
              <a:buFont typeface="Arial" pitchFamily="34" charset="0"/>
              <a:buChar char="•"/>
            </a:pPr>
            <a:r>
              <a:rPr lang="cs-CZ" sz="2000" dirty="0"/>
              <a:t>úspěšně vykonala maturitní zkoušku z  ČJ a literatury</a:t>
            </a:r>
          </a:p>
          <a:p>
            <a:pPr marL="635000" lvl="1" indent="-177800">
              <a:spcBef>
                <a:spcPts val="600"/>
              </a:spcBef>
              <a:spcAft>
                <a:spcPts val="600"/>
              </a:spcAft>
              <a:buFont typeface="Arial" pitchFamily="34" charset="0"/>
              <a:buChar char="•"/>
            </a:pPr>
            <a:r>
              <a:rPr lang="cs-CZ" sz="2000" dirty="0"/>
              <a:t>vyučuje cizí jazyk nebo konverzaci v cizím jazyce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5016758"/>
          </a:xfrm>
          <a:prstGeom prst="rect">
            <a:avLst/>
          </a:prstGeom>
          <a:noFill/>
        </p:spPr>
        <p:txBody>
          <a:bodyPr wrap="square" rtlCol="0">
            <a:spAutoFit/>
          </a:bodyPr>
          <a:lstStyle/>
          <a:p>
            <a:pPr>
              <a:spcBef>
                <a:spcPts val="600"/>
              </a:spcBef>
              <a:spcAft>
                <a:spcPts val="600"/>
              </a:spcAft>
            </a:pPr>
            <a:r>
              <a:rPr lang="cs-CZ" sz="2800" b="1" dirty="0"/>
              <a:t>Školská PO</a:t>
            </a:r>
          </a:p>
          <a:p>
            <a:pPr>
              <a:spcBef>
                <a:spcPts val="600"/>
              </a:spcBef>
              <a:spcAft>
                <a:spcPts val="600"/>
              </a:spcAft>
            </a:pPr>
            <a:r>
              <a:rPr lang="cs-CZ" sz="2800" dirty="0"/>
              <a:t>= PO zřízená podle ŠkolZ (designovaná pro činnost školy či školského zařízení), jejíž hlavní činností je poskytování vzdělávání podle vzdělávacích programů  a školských služeb</a:t>
            </a:r>
          </a:p>
          <a:p>
            <a:pPr>
              <a:spcBef>
                <a:spcPts val="600"/>
              </a:spcBef>
              <a:spcAft>
                <a:spcPts val="600"/>
              </a:spcAft>
            </a:pPr>
            <a:r>
              <a:rPr lang="cs-CZ" sz="2800" dirty="0"/>
              <a:t> - jejím zřizovatelem může být</a:t>
            </a:r>
          </a:p>
          <a:p>
            <a:pPr marL="177800" indent="-177800">
              <a:spcBef>
                <a:spcPts val="600"/>
              </a:spcBef>
              <a:spcAft>
                <a:spcPts val="600"/>
              </a:spcAft>
              <a:buFont typeface="Arial" pitchFamily="34" charset="0"/>
              <a:buChar char="•"/>
            </a:pPr>
            <a:r>
              <a:rPr lang="cs-CZ" sz="2800" dirty="0"/>
              <a:t>ministerstvo, kraj, obec nebo svazek obcí,</a:t>
            </a:r>
          </a:p>
          <a:p>
            <a:pPr marL="177800" indent="-177800">
              <a:spcBef>
                <a:spcPts val="600"/>
              </a:spcBef>
              <a:spcAft>
                <a:spcPts val="600"/>
              </a:spcAft>
              <a:buFont typeface="Arial" pitchFamily="34" charset="0"/>
              <a:buChar char="•"/>
            </a:pPr>
            <a:r>
              <a:rPr lang="cs-CZ" sz="2800" dirty="0"/>
              <a:t>jiná právnická osoba nebo fyzická osoba (vč. registrované církve a náb. spol., kt. bylo přiznáno oprávnění zřizovat církevní školy)</a:t>
            </a:r>
          </a:p>
        </p:txBody>
      </p:sp>
    </p:spTree>
    <p:extLst>
      <p:ext uri="{BB962C8B-B14F-4D97-AF65-F5344CB8AC3E}">
        <p14:creationId xmlns:p14="http://schemas.microsoft.com/office/powerpoint/2010/main" val="10533012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4585871"/>
          </a:xfrm>
          <a:prstGeom prst="rect">
            <a:avLst/>
          </a:prstGeom>
          <a:noFill/>
        </p:spPr>
        <p:txBody>
          <a:bodyPr wrap="square" rtlCol="0">
            <a:spAutoFit/>
          </a:bodyPr>
          <a:lstStyle/>
          <a:p>
            <a:pPr>
              <a:spcBef>
                <a:spcPts val="600"/>
              </a:spcBef>
              <a:spcAft>
                <a:spcPts val="600"/>
              </a:spcAft>
            </a:pPr>
            <a:r>
              <a:rPr lang="cs-CZ" sz="2800" b="1" dirty="0"/>
              <a:t>Školský rejstřík</a:t>
            </a:r>
          </a:p>
          <a:p>
            <a:pPr>
              <a:spcBef>
                <a:spcPts val="600"/>
              </a:spcBef>
              <a:spcAft>
                <a:spcPts val="600"/>
              </a:spcAft>
            </a:pPr>
            <a:r>
              <a:rPr lang="cs-CZ" sz="2800" dirty="0"/>
              <a:t>= veřejný seznam (</a:t>
            </a:r>
            <a:r>
              <a:rPr lang="cs-CZ" sz="2800" u="sng" dirty="0">
                <a:solidFill>
                  <a:srgbClr val="002060"/>
                </a:solidFill>
              </a:rPr>
              <a:t>http://rejskol.msmt.cz/)</a:t>
            </a:r>
            <a:r>
              <a:rPr lang="cs-CZ" sz="2800" dirty="0"/>
              <a:t>, který obsahuje</a:t>
            </a:r>
          </a:p>
          <a:p>
            <a:pPr>
              <a:spcBef>
                <a:spcPts val="600"/>
              </a:spcBef>
              <a:spcAft>
                <a:spcPts val="600"/>
              </a:spcAft>
            </a:pPr>
            <a:r>
              <a:rPr lang="cs-CZ" sz="2800" dirty="0"/>
              <a:t> a) rejstřík škol a školských zařízení,</a:t>
            </a:r>
          </a:p>
          <a:p>
            <a:pPr>
              <a:spcBef>
                <a:spcPts val="600"/>
              </a:spcBef>
              <a:spcAft>
                <a:spcPts val="600"/>
              </a:spcAft>
            </a:pPr>
            <a:r>
              <a:rPr lang="cs-CZ" sz="2800" dirty="0"/>
              <a:t> b) rejstřík školských právnických osob</a:t>
            </a:r>
          </a:p>
          <a:p>
            <a:pPr>
              <a:spcBef>
                <a:spcPts val="600"/>
              </a:spcBef>
              <a:spcAft>
                <a:spcPts val="600"/>
              </a:spcAft>
            </a:pPr>
            <a:r>
              <a:rPr lang="cs-CZ" sz="2800" dirty="0"/>
              <a:t>Zápis v něm je nezbytnou podmínkou pro to, aby právnická osoba mohla vykonávat činnost školy nebo školského zařízení, resp. předpokladem vzniku školské PO.</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3077766"/>
          </a:xfrm>
          <a:prstGeom prst="rect">
            <a:avLst/>
          </a:prstGeom>
          <a:noFill/>
        </p:spPr>
        <p:txBody>
          <a:bodyPr wrap="square" rtlCol="0">
            <a:spAutoFit/>
          </a:bodyPr>
          <a:lstStyle/>
          <a:p>
            <a:pPr lvl="0">
              <a:spcBef>
                <a:spcPts val="600"/>
              </a:spcBef>
              <a:spcAft>
                <a:spcPts val="600"/>
              </a:spcAft>
            </a:pPr>
            <a:r>
              <a:rPr lang="cs-CZ" sz="2400" dirty="0"/>
              <a:t>Ředitel </a:t>
            </a:r>
          </a:p>
          <a:p>
            <a:pPr lvl="0">
              <a:spcBef>
                <a:spcPts val="600"/>
              </a:spcBef>
              <a:spcAft>
                <a:spcPts val="600"/>
              </a:spcAft>
            </a:pPr>
            <a:r>
              <a:rPr lang="cs-CZ" sz="2400" dirty="0"/>
              <a:t>	Pedagogická rada (u školy)</a:t>
            </a:r>
          </a:p>
          <a:p>
            <a:pPr lvl="0">
              <a:spcBef>
                <a:spcPts val="600"/>
              </a:spcBef>
              <a:spcAft>
                <a:spcPts val="600"/>
              </a:spcAft>
            </a:pPr>
            <a:r>
              <a:rPr lang="cs-CZ" sz="2400" dirty="0"/>
              <a:t>Školská rada</a:t>
            </a:r>
          </a:p>
          <a:p>
            <a:pPr lvl="0">
              <a:spcBef>
                <a:spcPts val="600"/>
              </a:spcBef>
              <a:spcAft>
                <a:spcPts val="600"/>
              </a:spcAft>
            </a:pPr>
            <a:r>
              <a:rPr lang="cs-CZ" sz="2400" dirty="0"/>
              <a:t>Česká školská inspekce</a:t>
            </a:r>
          </a:p>
          <a:p>
            <a:pPr lvl="0">
              <a:spcBef>
                <a:spcPts val="600"/>
              </a:spcBef>
              <a:spcAft>
                <a:spcPts val="600"/>
              </a:spcAft>
            </a:pPr>
            <a:r>
              <a:rPr lang="cs-CZ" sz="2400" dirty="0"/>
              <a:t>Ministerstvo školství, mládeže a tělovýchovy</a:t>
            </a:r>
          </a:p>
          <a:p>
            <a:pPr lvl="0">
              <a:spcBef>
                <a:spcPts val="600"/>
              </a:spcBef>
              <a:spcAft>
                <a:spcPts val="600"/>
              </a:spcAft>
            </a:pPr>
            <a:r>
              <a:rPr lang="cs-CZ" sz="2400" dirty="0"/>
              <a:t>	Akreditační komise pro vyšší odborné vzdělávání</a:t>
            </a:r>
          </a:p>
        </p:txBody>
      </p:sp>
      <p:sp>
        <p:nvSpPr>
          <p:cNvPr id="5"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Tree>
    <p:extLst>
      <p:ext uri="{BB962C8B-B14F-4D97-AF65-F5344CB8AC3E}">
        <p14:creationId xmlns:p14="http://schemas.microsoft.com/office/powerpoint/2010/main" val="9073198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14348" y="1357298"/>
            <a:ext cx="7572428" cy="4708981"/>
          </a:xfrm>
          <a:prstGeom prst="rect">
            <a:avLst/>
          </a:prstGeom>
          <a:noFill/>
        </p:spPr>
        <p:txBody>
          <a:bodyPr wrap="square" rtlCol="0">
            <a:spAutoFit/>
          </a:bodyPr>
          <a:lstStyle/>
          <a:p>
            <a:r>
              <a:rPr lang="cs-CZ" sz="2000" b="1" dirty="0"/>
              <a:t>Čl. 2 Ústavy ČR</a:t>
            </a:r>
            <a:endParaRPr lang="cs-CZ" sz="2000" dirty="0"/>
          </a:p>
          <a:p>
            <a:r>
              <a:rPr lang="cs-CZ" sz="2000" dirty="0"/>
              <a:t>(3) Státní moc slouží všem občanům a lze ji uplatňovat jen v případech, v mezích a způsoby, které stanoví zákon.</a:t>
            </a:r>
            <a:br>
              <a:rPr lang="cs-CZ" sz="2000" dirty="0"/>
            </a:br>
            <a:r>
              <a:rPr lang="cs-CZ" sz="2000" dirty="0"/>
              <a:t>(4) Každý občan může činit, co není zákonem zakázáno, a nikdo nesmí být nucen činit, co zákon neukládá.</a:t>
            </a:r>
          </a:p>
          <a:p>
            <a:endParaRPr lang="cs-CZ" sz="2000" dirty="0"/>
          </a:p>
          <a:p>
            <a:r>
              <a:rPr lang="cs-CZ" sz="2000" b="1" dirty="0"/>
              <a:t>Čl. 2 Listiny</a:t>
            </a:r>
            <a:endParaRPr lang="cs-CZ" sz="2000" dirty="0"/>
          </a:p>
          <a:p>
            <a:r>
              <a:rPr lang="cs-CZ" sz="2000" dirty="0"/>
              <a:t>(2) Státní moc lze uplatňovat jen v případech a v mezích stanovených zákonem, a to způsobem, který zákon stanoví.</a:t>
            </a:r>
            <a:br>
              <a:rPr lang="cs-CZ" sz="2000" dirty="0"/>
            </a:br>
            <a:r>
              <a:rPr lang="cs-CZ" sz="2000" dirty="0"/>
              <a:t>(3) Každý může činit, co není zákonem zakázáno, a nikdo nesmí být nucen činit, co zákon neukládá.</a:t>
            </a:r>
          </a:p>
          <a:p>
            <a:endParaRPr lang="cs-CZ" sz="2000" dirty="0"/>
          </a:p>
          <a:p>
            <a:r>
              <a:rPr lang="cs-CZ" sz="2000" b="1" dirty="0"/>
              <a:t>Čl. 4 Listiny</a:t>
            </a:r>
          </a:p>
          <a:p>
            <a:r>
              <a:rPr lang="cs-CZ" sz="2000" dirty="0"/>
              <a:t>(1) Povinnosti mohou být ukládány toliko na základě zákona </a:t>
            </a:r>
            <a:br>
              <a:rPr lang="cs-CZ" sz="2000" dirty="0"/>
            </a:br>
            <a:r>
              <a:rPr lang="cs-CZ" sz="2000" dirty="0"/>
              <a:t>a v jeho mezích a jen při zachování základních práv a svobod.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5355312"/>
          </a:xfrm>
          <a:prstGeom prst="rect">
            <a:avLst/>
          </a:prstGeom>
          <a:noFill/>
        </p:spPr>
        <p:txBody>
          <a:bodyPr wrap="square" rtlCol="0">
            <a:spAutoFit/>
          </a:bodyPr>
          <a:lstStyle/>
          <a:p>
            <a:pPr lvl="0">
              <a:spcBef>
                <a:spcPts val="600"/>
              </a:spcBef>
              <a:spcAft>
                <a:spcPts val="600"/>
              </a:spcAft>
              <a:buFont typeface="Arial" pitchFamily="34" charset="0"/>
              <a:buChar char="•"/>
            </a:pPr>
            <a:r>
              <a:rPr lang="cs-CZ" sz="2400" dirty="0"/>
              <a:t>odpovídá za vzdělávání a školské služby</a:t>
            </a:r>
          </a:p>
          <a:p>
            <a:pPr lvl="0">
              <a:spcBef>
                <a:spcPts val="600"/>
              </a:spcBef>
              <a:spcAft>
                <a:spcPts val="600"/>
              </a:spcAft>
              <a:buFont typeface="Arial" pitchFamily="34" charset="0"/>
              <a:buChar char="•"/>
            </a:pPr>
            <a:r>
              <a:rPr lang="cs-CZ" sz="2400" dirty="0"/>
              <a:t>vytváří podmínky pro výkon inspekční činnosti České školní inspekce, i pro další vzdělávání pedagogických pracovníků a pro práci školské rady,</a:t>
            </a:r>
          </a:p>
          <a:p>
            <a:pPr lvl="0">
              <a:spcBef>
                <a:spcPts val="600"/>
              </a:spcBef>
              <a:spcAft>
                <a:spcPts val="600"/>
              </a:spcAft>
              <a:buFont typeface="Arial" pitchFamily="34" charset="0"/>
              <a:buChar char="•"/>
            </a:pPr>
            <a:r>
              <a:rPr lang="cs-CZ" sz="2400" dirty="0"/>
              <a:t>odpovídá za zajištění dohledu nad dětmi a nezletilými žáky</a:t>
            </a:r>
          </a:p>
          <a:p>
            <a:pPr lvl="0">
              <a:spcBef>
                <a:spcPts val="600"/>
              </a:spcBef>
              <a:spcAft>
                <a:spcPts val="600"/>
              </a:spcAft>
              <a:buFont typeface="Arial" pitchFamily="34" charset="0"/>
              <a:buChar char="•"/>
            </a:pPr>
            <a:r>
              <a:rPr lang="cs-CZ" sz="2400" dirty="0"/>
              <a:t>rozhoduje o P &amp; </a:t>
            </a:r>
            <a:r>
              <a:rPr lang="cs-CZ" sz="2400" dirty="0" err="1"/>
              <a:t>pov</a:t>
            </a:r>
            <a:r>
              <a:rPr lang="cs-CZ" sz="2400" dirty="0"/>
              <a:t> dětí, žáků a studentů</a:t>
            </a:r>
          </a:p>
          <a:p>
            <a:pPr>
              <a:spcBef>
                <a:spcPts val="600"/>
              </a:spcBef>
              <a:spcAft>
                <a:spcPts val="600"/>
              </a:spcAft>
              <a:buFont typeface="Arial" pitchFamily="34" charset="0"/>
              <a:buChar char="•"/>
            </a:pPr>
            <a:r>
              <a:rPr lang="cs-CZ" sz="2400" dirty="0"/>
              <a:t>má zbytkovou působnost</a:t>
            </a:r>
          </a:p>
          <a:p>
            <a:pPr lvl="0">
              <a:spcBef>
                <a:spcPts val="600"/>
              </a:spcBef>
              <a:spcAft>
                <a:spcPts val="600"/>
              </a:spcAft>
              <a:buFont typeface="Arial" pitchFamily="34" charset="0"/>
              <a:buChar char="•"/>
            </a:pPr>
            <a:r>
              <a:rPr lang="cs-CZ" sz="2400" dirty="0"/>
              <a:t>školy zřizuje </a:t>
            </a:r>
            <a:r>
              <a:rPr lang="cs-CZ" sz="2400" b="1" dirty="0"/>
              <a:t>pedagogickou radu </a:t>
            </a:r>
            <a:r>
              <a:rPr lang="cs-CZ" sz="2400" dirty="0"/>
              <a:t>(všichni </a:t>
            </a:r>
            <a:r>
              <a:rPr lang="cs-CZ" sz="2400" dirty="0" err="1"/>
              <a:t>ped</a:t>
            </a:r>
            <a:r>
              <a:rPr lang="cs-CZ" sz="2400" dirty="0"/>
              <a:t>. pracovníci)</a:t>
            </a:r>
          </a:p>
          <a:p>
            <a:pPr lvl="1">
              <a:spcBef>
                <a:spcPts val="600"/>
              </a:spcBef>
              <a:spcAft>
                <a:spcPts val="600"/>
              </a:spcAft>
              <a:buFont typeface="Arial" pitchFamily="34" charset="0"/>
              <a:buChar char="•"/>
            </a:pPr>
            <a:r>
              <a:rPr lang="cs-CZ" sz="2200" dirty="0"/>
              <a:t>poradní orgán, s nímž projednává všechny zásadní pedagogické dokumenty a opatření týkající se </a:t>
            </a:r>
            <a:br>
              <a:rPr lang="cs-CZ" sz="2200" dirty="0"/>
            </a:br>
            <a:r>
              <a:rPr lang="cs-CZ" sz="2200" dirty="0"/>
              <a:t>vzdělávací činnosti školy</a:t>
            </a:r>
          </a:p>
        </p:txBody>
      </p:sp>
      <p:sp>
        <p:nvSpPr>
          <p:cNvPr id="5" name="矩形 2"/>
          <p:cNvSpPr/>
          <p:nvPr/>
        </p:nvSpPr>
        <p:spPr>
          <a:xfrm>
            <a:off x="467544" y="620688"/>
            <a:ext cx="8064896" cy="769441"/>
          </a:xfrm>
          <a:prstGeom prst="rect">
            <a:avLst/>
          </a:prstGeom>
        </p:spPr>
        <p:txBody>
          <a:bodyPr wrap="square">
            <a:spAutoFit/>
          </a:bodyPr>
          <a:lstStyle/>
          <a:p>
            <a:r>
              <a:rPr lang="cs-CZ" sz="4400" dirty="0"/>
              <a:t>Ředitel</a:t>
            </a:r>
            <a:endParaRPr lang="zh-CN" altLang="en-US" sz="44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560840" cy="4462760"/>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400" dirty="0"/>
              <a:t>zřizuje se při základních, středních a vyšších odborných školách</a:t>
            </a:r>
          </a:p>
          <a:p>
            <a:pPr marL="342900" lvl="0" indent="-342900">
              <a:spcBef>
                <a:spcPts val="600"/>
              </a:spcBef>
              <a:spcAft>
                <a:spcPts val="600"/>
              </a:spcAft>
              <a:buFont typeface="Arial" panose="020B0604020202020204" pitchFamily="34" charset="0"/>
              <a:buChar char="•"/>
            </a:pPr>
            <a:r>
              <a:rPr lang="cs-CZ" sz="2400" dirty="0"/>
              <a:t>je orgán školy umožňující </a:t>
            </a:r>
          </a:p>
          <a:p>
            <a:pPr marL="800100" lvl="1" indent="-342900">
              <a:buFont typeface="Arial" panose="020B0604020202020204" pitchFamily="34" charset="0"/>
              <a:buChar char="•"/>
            </a:pPr>
            <a:r>
              <a:rPr lang="cs-CZ" sz="2200" dirty="0"/>
              <a:t>zákonným zástupcům nezletilých žáků, zletilým žákům a studentům</a:t>
            </a:r>
          </a:p>
          <a:p>
            <a:pPr marL="800100" lvl="1" indent="-342900">
              <a:buFont typeface="Arial" panose="020B0604020202020204" pitchFamily="34" charset="0"/>
              <a:buChar char="•"/>
            </a:pPr>
            <a:r>
              <a:rPr lang="cs-CZ" sz="2200" dirty="0"/>
              <a:t>pedagogickým pracovníkům školy</a:t>
            </a:r>
          </a:p>
          <a:p>
            <a:pPr marL="800100" lvl="1" indent="-342900">
              <a:buFont typeface="Arial" panose="020B0604020202020204" pitchFamily="34" charset="0"/>
              <a:buChar char="•"/>
            </a:pPr>
            <a:r>
              <a:rPr lang="cs-CZ" sz="2200" dirty="0"/>
              <a:t>zřizovateli a </a:t>
            </a:r>
          </a:p>
          <a:p>
            <a:pPr marL="800100" lvl="1" indent="-342900">
              <a:buFont typeface="Arial" panose="020B0604020202020204" pitchFamily="34" charset="0"/>
              <a:buChar char="•"/>
            </a:pPr>
            <a:r>
              <a:rPr lang="cs-CZ" sz="2200" dirty="0"/>
              <a:t>dalším osobám </a:t>
            </a:r>
          </a:p>
          <a:p>
            <a:pPr>
              <a:spcBef>
                <a:spcPts val="600"/>
              </a:spcBef>
              <a:spcAft>
                <a:spcPts val="600"/>
              </a:spcAft>
            </a:pPr>
            <a:r>
              <a:rPr lang="cs-CZ" sz="2400" dirty="0"/>
              <a:t>    podílet se na správě školy; její členem nemůže být ředitel</a:t>
            </a:r>
          </a:p>
          <a:p>
            <a:pPr marL="342900" indent="-342900">
              <a:spcBef>
                <a:spcPts val="600"/>
              </a:spcBef>
              <a:spcAft>
                <a:spcPts val="600"/>
              </a:spcAft>
              <a:buFont typeface="Arial" panose="020B0604020202020204" pitchFamily="34" charset="0"/>
              <a:buChar char="•"/>
            </a:pPr>
            <a:r>
              <a:rPr lang="cs-CZ" sz="2400" dirty="0"/>
              <a:t>1/3 členů jmenuje zřizovatel, 1/3 volí žáci (studenti) a jejich zákonní zástupci a 1/3 pedagogičtí pracovníci</a:t>
            </a:r>
            <a:endParaRPr lang="cs-CZ" sz="3200" dirty="0"/>
          </a:p>
        </p:txBody>
      </p:sp>
      <p:sp>
        <p:nvSpPr>
          <p:cNvPr id="5" name="矩形 2"/>
          <p:cNvSpPr/>
          <p:nvPr/>
        </p:nvSpPr>
        <p:spPr>
          <a:xfrm>
            <a:off x="467544" y="620688"/>
            <a:ext cx="8064896" cy="769441"/>
          </a:xfrm>
          <a:prstGeom prst="rect">
            <a:avLst/>
          </a:prstGeom>
        </p:spPr>
        <p:txBody>
          <a:bodyPr wrap="square">
            <a:spAutoFit/>
          </a:bodyPr>
          <a:lstStyle/>
          <a:p>
            <a:pPr lvl="0">
              <a:spcBef>
                <a:spcPts val="600"/>
              </a:spcBef>
              <a:spcAft>
                <a:spcPts val="600"/>
              </a:spcAft>
            </a:pPr>
            <a:r>
              <a:rPr lang="cs-CZ" sz="4400" dirty="0"/>
              <a:t>Školská rada</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920880" cy="4924425"/>
          </a:xfrm>
          <a:prstGeom prst="rect">
            <a:avLst/>
          </a:prstGeom>
          <a:noFill/>
        </p:spPr>
        <p:txBody>
          <a:bodyPr wrap="square" rtlCol="0">
            <a:spAutoFit/>
          </a:bodyPr>
          <a:lstStyle/>
          <a:p>
            <a:pPr lvl="0">
              <a:spcBef>
                <a:spcPts val="600"/>
              </a:spcBef>
              <a:spcAft>
                <a:spcPts val="600"/>
              </a:spcAft>
              <a:buFont typeface="Arial" pitchFamily="34" charset="0"/>
              <a:buChar char="•"/>
            </a:pPr>
            <a:r>
              <a:rPr lang="cs-CZ" sz="2400" dirty="0"/>
              <a:t> vyjadřuje se k návrhům školních vzdělávacích programů a k jejich uskutečňování</a:t>
            </a:r>
          </a:p>
          <a:p>
            <a:pPr lvl="0">
              <a:spcBef>
                <a:spcPts val="600"/>
              </a:spcBef>
              <a:spcAft>
                <a:spcPts val="600"/>
              </a:spcAft>
              <a:buFont typeface="Arial" pitchFamily="34" charset="0"/>
              <a:buChar char="•"/>
            </a:pPr>
            <a:r>
              <a:rPr lang="cs-CZ" sz="2400" dirty="0"/>
              <a:t> schvaluje výroční zprávu o činnosti , školní řád, popř.  stipendijní řád, pravidla pro hodnocení výsledků vzdělávání</a:t>
            </a:r>
          </a:p>
          <a:p>
            <a:pPr lvl="0">
              <a:spcBef>
                <a:spcPts val="600"/>
              </a:spcBef>
              <a:spcAft>
                <a:spcPts val="600"/>
              </a:spcAft>
              <a:buFont typeface="Arial" pitchFamily="34" charset="0"/>
              <a:buChar char="•"/>
            </a:pPr>
            <a:r>
              <a:rPr lang="cs-CZ" sz="2400" dirty="0"/>
              <a:t> podílí se na zpracování koncepčních záměrů rozvoje školy</a:t>
            </a:r>
          </a:p>
          <a:p>
            <a:pPr lvl="0">
              <a:spcBef>
                <a:spcPts val="600"/>
              </a:spcBef>
              <a:spcAft>
                <a:spcPts val="600"/>
              </a:spcAft>
              <a:buFont typeface="Arial" pitchFamily="34" charset="0"/>
              <a:buChar char="•"/>
            </a:pPr>
            <a:r>
              <a:rPr lang="cs-CZ" sz="2400" dirty="0"/>
              <a:t> projednává návrh rozpočtu a navrhuje opatření ke zlepšení hospodaření; projednává inspekční zprávy České školní inspekce,</a:t>
            </a:r>
          </a:p>
          <a:p>
            <a:pPr lvl="0">
              <a:spcBef>
                <a:spcPts val="600"/>
              </a:spcBef>
              <a:spcAft>
                <a:spcPts val="600"/>
              </a:spcAft>
              <a:buFont typeface="Arial" pitchFamily="34" charset="0"/>
              <a:buChar char="•"/>
            </a:pPr>
            <a:r>
              <a:rPr lang="cs-CZ" sz="2400" dirty="0"/>
              <a:t>podává podněty a oznámení řediteli, zřizovateli a dalším orgánům</a:t>
            </a:r>
          </a:p>
          <a:p>
            <a:pPr lvl="0">
              <a:spcBef>
                <a:spcPts val="600"/>
              </a:spcBef>
              <a:spcAft>
                <a:spcPts val="600"/>
              </a:spcAft>
              <a:buFont typeface="Arial" pitchFamily="34" charset="0"/>
              <a:buChar char="•"/>
            </a:pPr>
            <a:r>
              <a:rPr lang="cs-CZ" sz="2400" dirty="0"/>
              <a:t>podává návrh na vyhlášení konkursu na ředitele školy</a:t>
            </a:r>
          </a:p>
        </p:txBody>
      </p:sp>
      <p:sp>
        <p:nvSpPr>
          <p:cNvPr id="5" name="矩形 2"/>
          <p:cNvSpPr/>
          <p:nvPr/>
        </p:nvSpPr>
        <p:spPr>
          <a:xfrm>
            <a:off x="467544" y="620688"/>
            <a:ext cx="8064896" cy="769441"/>
          </a:xfrm>
          <a:prstGeom prst="rect">
            <a:avLst/>
          </a:prstGeom>
        </p:spPr>
        <p:txBody>
          <a:bodyPr wrap="square">
            <a:spAutoFit/>
          </a:bodyPr>
          <a:lstStyle/>
          <a:p>
            <a:r>
              <a:rPr lang="cs-CZ" altLang="zh-CN" sz="4400" dirty="0"/>
              <a:t>Školská rada</a:t>
            </a:r>
            <a:endParaRPr lang="zh-CN" altLang="en-US" sz="4400" dirty="0"/>
          </a:p>
        </p:txBody>
      </p:sp>
    </p:spTree>
    <p:extLst>
      <p:ext uri="{BB962C8B-B14F-4D97-AF65-F5344CB8AC3E}">
        <p14:creationId xmlns:p14="http://schemas.microsoft.com/office/powerpoint/2010/main" val="14239791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632848" cy="4939814"/>
          </a:xfrm>
          <a:prstGeom prst="rect">
            <a:avLst/>
          </a:prstGeom>
          <a:noFill/>
        </p:spPr>
        <p:txBody>
          <a:bodyPr wrap="square" rtlCol="0">
            <a:spAutoFit/>
          </a:bodyPr>
          <a:lstStyle/>
          <a:p>
            <a:pPr lvl="0">
              <a:spcBef>
                <a:spcPts val="600"/>
              </a:spcBef>
              <a:spcAft>
                <a:spcPts val="600"/>
              </a:spcAft>
              <a:buFont typeface="Arial" pitchFamily="34" charset="0"/>
              <a:buChar char="•"/>
            </a:pPr>
            <a:r>
              <a:rPr lang="cs-CZ" sz="2200" dirty="0"/>
              <a:t>zpracovává koncepční záměry inspekční činnosti a systémy hodnocení vzdělávací soustavy</a:t>
            </a:r>
          </a:p>
          <a:p>
            <a:pPr lvl="0">
              <a:spcBef>
                <a:spcPts val="600"/>
              </a:spcBef>
              <a:spcAft>
                <a:spcPts val="600"/>
              </a:spcAft>
              <a:buFont typeface="Arial" pitchFamily="34" charset="0"/>
              <a:buChar char="•"/>
            </a:pPr>
            <a:r>
              <a:rPr lang="cs-CZ" sz="2200" dirty="0"/>
              <a:t>koná inspekční </a:t>
            </a:r>
            <a:r>
              <a:rPr lang="cs-CZ" sz="2200" dirty="0" err="1"/>
              <a:t>činn</a:t>
            </a:r>
            <a:r>
              <a:rPr lang="cs-CZ" sz="2200" dirty="0"/>
              <a:t>. ve školách a školských zařízeních a na pracovištích osob, kde se uskutečňuje praktické vyučování nebo odborná praxe</a:t>
            </a:r>
          </a:p>
          <a:p>
            <a:pPr lvl="1">
              <a:spcBef>
                <a:spcPts val="400"/>
              </a:spcBef>
              <a:spcAft>
                <a:spcPts val="400"/>
              </a:spcAft>
              <a:buFont typeface="Arial" pitchFamily="34" charset="0"/>
              <a:buChar char="•"/>
            </a:pPr>
            <a:r>
              <a:rPr lang="cs-CZ" sz="2000" dirty="0"/>
              <a:t>získává a analyzuje informace o vzdělávání , sleduje a hodnotí efektivnost vzdělávací soustavy,</a:t>
            </a:r>
          </a:p>
          <a:p>
            <a:pPr lvl="1">
              <a:spcBef>
                <a:spcPts val="400"/>
              </a:spcBef>
              <a:spcAft>
                <a:spcPts val="400"/>
              </a:spcAft>
              <a:buFont typeface="Arial" pitchFamily="34" charset="0"/>
              <a:buChar char="•"/>
            </a:pPr>
            <a:r>
              <a:rPr lang="cs-CZ" sz="2000" dirty="0"/>
              <a:t>zjišťuje a hodnotí podmínky, průběh a výsledky vzdělávání </a:t>
            </a:r>
          </a:p>
          <a:p>
            <a:pPr lvl="1">
              <a:spcBef>
                <a:spcPts val="400"/>
              </a:spcBef>
              <a:spcAft>
                <a:spcPts val="400"/>
              </a:spcAft>
              <a:buFont typeface="Arial" pitchFamily="34" charset="0"/>
              <a:buChar char="•"/>
            </a:pPr>
            <a:r>
              <a:rPr lang="cs-CZ" sz="2000" dirty="0"/>
              <a:t>zjišťuje a hodnotí naplnění školního vzdělávacího programu a jeho soulad s právními předpisy a rámcovým vzdělávacím programem</a:t>
            </a:r>
          </a:p>
          <a:p>
            <a:pPr lvl="1">
              <a:spcBef>
                <a:spcPts val="400"/>
              </a:spcBef>
              <a:spcAft>
                <a:spcPts val="400"/>
              </a:spcAft>
              <a:buFont typeface="Arial" pitchFamily="34" charset="0"/>
              <a:buChar char="•"/>
            </a:pPr>
            <a:r>
              <a:rPr lang="cs-CZ" sz="2000" dirty="0"/>
              <a:t>vykonává kontrolu dodržování právních předpisů, </a:t>
            </a:r>
          </a:p>
          <a:p>
            <a:pPr lvl="1">
              <a:spcBef>
                <a:spcPts val="400"/>
              </a:spcBef>
              <a:spcAft>
                <a:spcPts val="400"/>
              </a:spcAft>
              <a:buFont typeface="Arial" pitchFamily="34" charset="0"/>
              <a:buChar char="•"/>
            </a:pPr>
            <a:r>
              <a:rPr lang="cs-CZ" sz="2000" dirty="0"/>
              <a:t>vykonává </a:t>
            </a:r>
            <a:r>
              <a:rPr lang="cs-CZ" sz="2000" dirty="0" err="1"/>
              <a:t>veřejnosprávní</a:t>
            </a:r>
            <a:r>
              <a:rPr lang="cs-CZ" sz="2000" dirty="0"/>
              <a:t> kontrolu využívání finančních </a:t>
            </a:r>
            <a:br>
              <a:rPr lang="cs-CZ" sz="2000" dirty="0"/>
            </a:br>
            <a:r>
              <a:rPr lang="cs-CZ" sz="2000" dirty="0"/>
              <a:t>prostředků státního rozpočtu</a:t>
            </a:r>
            <a:endParaRPr lang="cs-CZ" sz="2800" dirty="0"/>
          </a:p>
        </p:txBody>
      </p:sp>
      <p:sp>
        <p:nvSpPr>
          <p:cNvPr id="5" name="矩形 2"/>
          <p:cNvSpPr/>
          <p:nvPr/>
        </p:nvSpPr>
        <p:spPr>
          <a:xfrm>
            <a:off x="467544" y="620688"/>
            <a:ext cx="8064896" cy="769441"/>
          </a:xfrm>
          <a:prstGeom prst="rect">
            <a:avLst/>
          </a:prstGeom>
        </p:spPr>
        <p:txBody>
          <a:bodyPr wrap="square">
            <a:spAutoFit/>
          </a:bodyPr>
          <a:lstStyle/>
          <a:p>
            <a:r>
              <a:rPr lang="cs-CZ" sz="4400" dirty="0"/>
              <a:t>Česká školní inspekce</a:t>
            </a:r>
            <a:endParaRPr lang="zh-CN" altLang="en-US" sz="4400" b="1"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240065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800" dirty="0"/>
              <a:t>řídí výkon státní správy ve školství a odpovídá za stav, koncepci a rozvoj vzdělávací soustavy</a:t>
            </a:r>
          </a:p>
          <a:p>
            <a:pPr marL="342900" lvl="0" indent="-342900">
              <a:spcBef>
                <a:spcPts val="600"/>
              </a:spcBef>
              <a:spcAft>
                <a:spcPts val="600"/>
              </a:spcAft>
              <a:buFont typeface="Arial" panose="020B0604020202020204" pitchFamily="34" charset="0"/>
              <a:buChar char="•"/>
            </a:pPr>
            <a:r>
              <a:rPr lang="cs-CZ" sz="2800" dirty="0"/>
              <a:t>plní úkoly nadřízeného správního orgánu KÚ při rozhodování o P &amp;P fyzických nebo právnických osob v oblasti veřejné správy</a:t>
            </a:r>
          </a:p>
        </p:txBody>
      </p:sp>
      <p:sp>
        <p:nvSpPr>
          <p:cNvPr id="5" name="矩形 2"/>
          <p:cNvSpPr/>
          <p:nvPr/>
        </p:nvSpPr>
        <p:spPr>
          <a:xfrm>
            <a:off x="467544" y="620688"/>
            <a:ext cx="8064896" cy="769441"/>
          </a:xfrm>
          <a:prstGeom prst="rect">
            <a:avLst/>
          </a:prstGeom>
        </p:spPr>
        <p:txBody>
          <a:bodyPr wrap="square">
            <a:spAutoFit/>
          </a:bodyPr>
          <a:lstStyle/>
          <a:p>
            <a:r>
              <a:rPr lang="cs-CZ" sz="4400" dirty="0"/>
              <a:t>MŠMT</a:t>
            </a:r>
            <a:endParaRPr lang="zh-CN" altLang="en-US" sz="4400" b="1"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776864" cy="4832092"/>
          </a:xfrm>
          <a:prstGeom prst="rect">
            <a:avLst/>
          </a:prstGeom>
          <a:noFill/>
        </p:spPr>
        <p:txBody>
          <a:bodyPr wrap="square" rtlCol="0">
            <a:spAutoFit/>
          </a:bodyPr>
          <a:lstStyle/>
          <a:p>
            <a:pPr lvl="0">
              <a:spcBef>
                <a:spcPts val="600"/>
              </a:spcBef>
              <a:spcAft>
                <a:spcPts val="600"/>
              </a:spcAft>
              <a:buFont typeface="Arial" pitchFamily="34" charset="0"/>
              <a:buChar char="•"/>
            </a:pPr>
            <a:r>
              <a:rPr lang="cs-CZ" sz="2800" dirty="0"/>
              <a:t>zřizuje a zrušuje</a:t>
            </a:r>
          </a:p>
          <a:p>
            <a:pPr marL="514350" lvl="1" indent="-342900">
              <a:spcBef>
                <a:spcPts val="600"/>
              </a:spcBef>
              <a:spcAft>
                <a:spcPts val="600"/>
              </a:spcAft>
              <a:buFont typeface="Arial" panose="020B0604020202020204" pitchFamily="34" charset="0"/>
              <a:buChar char="•"/>
            </a:pPr>
            <a:r>
              <a:rPr lang="cs-CZ" sz="2400" dirty="0"/>
              <a:t>školská zařízení pro výkon ústavní výchovy nebo ochranné výchovy a školská zařízení pro preventivně výchovnou péči, jakož i mateřské, základní a střední školy pro děti a žáky umístěné v těchto školských zařízeních,</a:t>
            </a:r>
          </a:p>
          <a:p>
            <a:pPr marL="514350" lvl="1" indent="-342900">
              <a:spcBef>
                <a:spcPts val="600"/>
              </a:spcBef>
              <a:spcAft>
                <a:spcPts val="600"/>
              </a:spcAft>
              <a:buFont typeface="Arial" panose="020B0604020202020204" pitchFamily="34" charset="0"/>
              <a:buChar char="•"/>
            </a:pPr>
            <a:r>
              <a:rPr lang="cs-CZ" sz="2400" dirty="0"/>
              <a:t>zařízení pro další vzdělávání pedagogických pracovníků,</a:t>
            </a:r>
          </a:p>
          <a:p>
            <a:pPr marL="514350" lvl="1" indent="-342900">
              <a:spcBef>
                <a:spcPts val="600"/>
              </a:spcBef>
              <a:spcAft>
                <a:spcPts val="600"/>
              </a:spcAft>
              <a:buFont typeface="Arial" panose="020B0604020202020204" pitchFamily="34" charset="0"/>
              <a:buChar char="•"/>
            </a:pPr>
            <a:r>
              <a:rPr lang="cs-CZ" sz="2400" dirty="0"/>
              <a:t>mateřské, základní a střední školy s vyučovacím jazykem národnostní menšiny, pokud je nezřídí obec, svazek obcí nebo kraj,</a:t>
            </a:r>
          </a:p>
          <a:p>
            <a:pPr marL="514350" lvl="1" indent="-342900">
              <a:spcBef>
                <a:spcPts val="600"/>
              </a:spcBef>
              <a:spcAft>
                <a:spcPts val="600"/>
              </a:spcAft>
              <a:buFont typeface="Arial" panose="020B0604020202020204" pitchFamily="34" charset="0"/>
              <a:buChar char="•"/>
            </a:pPr>
            <a:r>
              <a:rPr lang="cs-CZ" sz="2400" dirty="0"/>
              <a:t>školy, jejichž činnost je upravena </a:t>
            </a:r>
            <a:r>
              <a:rPr lang="cs-CZ" sz="2400" dirty="0" err="1"/>
              <a:t>mezinár</a:t>
            </a:r>
            <a:r>
              <a:rPr lang="cs-CZ" sz="2400" dirty="0"/>
              <a:t>.</a:t>
            </a:r>
            <a:br>
              <a:rPr lang="cs-CZ" sz="2400" dirty="0"/>
            </a:br>
            <a:r>
              <a:rPr lang="cs-CZ" sz="2400" dirty="0"/>
              <a:t>smlouvami</a:t>
            </a:r>
          </a:p>
        </p:txBody>
      </p:sp>
      <p:sp>
        <p:nvSpPr>
          <p:cNvPr id="5" name="矩形 2"/>
          <p:cNvSpPr/>
          <p:nvPr/>
        </p:nvSpPr>
        <p:spPr>
          <a:xfrm>
            <a:off x="467544" y="620688"/>
            <a:ext cx="8064896" cy="769441"/>
          </a:xfrm>
          <a:prstGeom prst="rect">
            <a:avLst/>
          </a:prstGeom>
        </p:spPr>
        <p:txBody>
          <a:bodyPr wrap="square">
            <a:spAutoFit/>
          </a:bodyPr>
          <a:lstStyle/>
          <a:p>
            <a:r>
              <a:rPr lang="cs-CZ" sz="4400" dirty="0"/>
              <a:t>MŠMT</a:t>
            </a:r>
            <a:endParaRPr lang="zh-CN" altLang="en-US" sz="4400" b="1" dirty="0"/>
          </a:p>
        </p:txBody>
      </p:sp>
    </p:spTree>
    <p:extLst>
      <p:ext uri="{BB962C8B-B14F-4D97-AF65-F5344CB8AC3E}">
        <p14:creationId xmlns:p14="http://schemas.microsoft.com/office/powerpoint/2010/main" val="721050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Obec</a:t>
            </a:r>
            <a:endParaRPr lang="zh-CN" altLang="en-US" sz="4400" b="1" dirty="0"/>
          </a:p>
        </p:txBody>
      </p:sp>
      <p:sp>
        <p:nvSpPr>
          <p:cNvPr id="4" name="TextovéPole 3"/>
          <p:cNvSpPr txBox="1"/>
          <p:nvPr/>
        </p:nvSpPr>
        <p:spPr>
          <a:xfrm>
            <a:off x="683568" y="1390129"/>
            <a:ext cx="7848872" cy="4924425"/>
          </a:xfrm>
          <a:prstGeom prst="rect">
            <a:avLst/>
          </a:prstGeom>
          <a:noFill/>
        </p:spPr>
        <p:txBody>
          <a:bodyPr wrap="square" rtlCol="0">
            <a:spAutoFit/>
          </a:bodyPr>
          <a:lstStyle/>
          <a:p>
            <a:pPr>
              <a:spcBef>
                <a:spcPts val="600"/>
              </a:spcBef>
              <a:spcAft>
                <a:spcPts val="600"/>
              </a:spcAft>
              <a:buFont typeface="Arial" pitchFamily="34" charset="0"/>
              <a:buChar char="•"/>
            </a:pPr>
            <a:r>
              <a:rPr lang="cs-CZ" sz="2200" dirty="0"/>
              <a:t>je povinna zajistit podmínky pro plnění </a:t>
            </a:r>
            <a:r>
              <a:rPr lang="cs-CZ" sz="2200" u="sng" dirty="0"/>
              <a:t>povinné školní docházky </a:t>
            </a:r>
            <a:r>
              <a:rPr lang="cs-CZ" sz="2200" dirty="0"/>
              <a:t>=&gt; zřizuje základní školu, nebo zajišťuje plnění povinné školní docházky v základní škole zřizované jinou obcí nebo svazkem obcí</a:t>
            </a:r>
          </a:p>
          <a:p>
            <a:pPr>
              <a:spcBef>
                <a:spcPts val="600"/>
              </a:spcBef>
              <a:spcAft>
                <a:spcPts val="600"/>
              </a:spcAft>
              <a:buFont typeface="Arial" pitchFamily="34" charset="0"/>
              <a:buChar char="•"/>
            </a:pPr>
            <a:r>
              <a:rPr lang="cs-CZ" sz="2200" dirty="0"/>
              <a:t>Též je povinna zajistit plnění </a:t>
            </a:r>
            <a:r>
              <a:rPr lang="cs-CZ" sz="2200" u="sng" dirty="0"/>
              <a:t>předškolní docházky v posledním roce</a:t>
            </a:r>
          </a:p>
          <a:p>
            <a:pPr>
              <a:spcBef>
                <a:spcPts val="600"/>
              </a:spcBef>
              <a:spcAft>
                <a:spcPts val="600"/>
              </a:spcAft>
              <a:buFont typeface="Arial" pitchFamily="34" charset="0"/>
              <a:buChar char="•"/>
            </a:pPr>
            <a:r>
              <a:rPr lang="cs-CZ" sz="2200" dirty="0"/>
              <a:t>Dále zřizuje mateřské školy, mateřské a základní školy s vyučovacím jazykem národnostní menšiny a zařízení </a:t>
            </a:r>
            <a:r>
              <a:rPr lang="cs-CZ" sz="2200" u="sng" dirty="0"/>
              <a:t>školního stravování</a:t>
            </a:r>
          </a:p>
          <a:p>
            <a:pPr>
              <a:spcBef>
                <a:spcPts val="600"/>
              </a:spcBef>
              <a:spcAft>
                <a:spcPts val="600"/>
              </a:spcAft>
              <a:buFont typeface="Arial" pitchFamily="34" charset="0"/>
              <a:buChar char="•"/>
            </a:pPr>
            <a:r>
              <a:rPr lang="cs-CZ" sz="2200" u="sng" dirty="0"/>
              <a:t>Může též </a:t>
            </a:r>
            <a:r>
              <a:rPr lang="cs-CZ" sz="2200" dirty="0"/>
              <a:t>zřizovat</a:t>
            </a:r>
          </a:p>
          <a:p>
            <a:pPr lvl="1">
              <a:spcBef>
                <a:spcPts val="600"/>
              </a:spcBef>
              <a:spcAft>
                <a:spcPts val="600"/>
              </a:spcAft>
              <a:buFont typeface="Arial" pitchFamily="34" charset="0"/>
              <a:buChar char="•"/>
            </a:pPr>
            <a:r>
              <a:rPr lang="cs-CZ" sz="2200" dirty="0"/>
              <a:t>základní umělecké školy, školská zařízení pro zájmové vzdělávání a školská účelová zařízení a školy nebo</a:t>
            </a:r>
          </a:p>
          <a:p>
            <a:pPr lvl="1">
              <a:spcBef>
                <a:spcPts val="600"/>
              </a:spcBef>
              <a:spcAft>
                <a:spcPts val="600"/>
              </a:spcAft>
              <a:buFont typeface="Arial" pitchFamily="34" charset="0"/>
              <a:buChar char="•"/>
            </a:pPr>
            <a:r>
              <a:rPr lang="cs-CZ" sz="2200" dirty="0"/>
              <a:t> školská zařízení, které jinak zřizuje kraj nebo ministerstvo, pokud prokáže potřebné finanční, materiální a </a:t>
            </a:r>
            <a:br>
              <a:rPr lang="cs-CZ" sz="2200" dirty="0"/>
            </a:br>
            <a:r>
              <a:rPr lang="cs-CZ" sz="2200" dirty="0"/>
              <a:t>personální zabezpečení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Obecní úřad</a:t>
            </a:r>
            <a:endParaRPr lang="zh-CN" altLang="en-US" sz="4400" b="1" dirty="0"/>
          </a:p>
        </p:txBody>
      </p:sp>
      <p:sp>
        <p:nvSpPr>
          <p:cNvPr id="4" name="TextovéPole 3"/>
          <p:cNvSpPr txBox="1"/>
          <p:nvPr/>
        </p:nvSpPr>
        <p:spPr>
          <a:xfrm>
            <a:off x="755576" y="1484784"/>
            <a:ext cx="7488832" cy="3200876"/>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400" dirty="0"/>
              <a:t>předává krajskému úřadu zákonem vymezené údaje z dokumentace škol a školských zařízení a ze školních matrik</a:t>
            </a:r>
          </a:p>
          <a:p>
            <a:pPr marL="342900" lvl="0" indent="-342900">
              <a:spcBef>
                <a:spcPts val="600"/>
              </a:spcBef>
              <a:spcAft>
                <a:spcPts val="600"/>
              </a:spcAft>
              <a:buFont typeface="Arial" panose="020B0604020202020204" pitchFamily="34" charset="0"/>
              <a:buChar char="•"/>
            </a:pPr>
            <a:r>
              <a:rPr lang="cs-CZ" sz="2400" dirty="0"/>
              <a:t>spolupůsobí při rozepisování a poskytování finančních prostředků státního rozpočtu PO vykonávajícím činnost škol a školských zařízení, </a:t>
            </a:r>
            <a:r>
              <a:rPr lang="cs-CZ" sz="2400" dirty="0" err="1"/>
              <a:t>kt</a:t>
            </a:r>
            <a:r>
              <a:rPr lang="cs-CZ" sz="2400" dirty="0"/>
              <a:t>. zřizují obce nebo svazky obcí, a zpracovává a předkládá krajskému úřadu rozbory hospodaření s finančními prostředky státního rozpočtu</a:t>
            </a:r>
          </a:p>
        </p:txBody>
      </p:sp>
    </p:spTree>
    <p:extLst>
      <p:ext uri="{BB962C8B-B14F-4D97-AF65-F5344CB8AC3E}">
        <p14:creationId xmlns:p14="http://schemas.microsoft.com/office/powerpoint/2010/main" val="402379966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Kraj</a:t>
            </a:r>
            <a:endParaRPr lang="zh-CN" altLang="en-US" sz="4400" b="1" dirty="0"/>
          </a:p>
        </p:txBody>
      </p:sp>
      <p:sp>
        <p:nvSpPr>
          <p:cNvPr id="4" name="TextovéPole 3"/>
          <p:cNvSpPr txBox="1"/>
          <p:nvPr/>
        </p:nvSpPr>
        <p:spPr>
          <a:xfrm>
            <a:off x="611560" y="1484784"/>
            <a:ext cx="7776864" cy="4970591"/>
          </a:xfrm>
          <a:prstGeom prst="rect">
            <a:avLst/>
          </a:prstGeom>
          <a:noFill/>
        </p:spPr>
        <p:txBody>
          <a:bodyPr wrap="square" rtlCol="0">
            <a:spAutoFit/>
          </a:bodyPr>
          <a:lstStyle/>
          <a:p>
            <a:pPr lvl="0">
              <a:spcBef>
                <a:spcPts val="600"/>
              </a:spcBef>
              <a:spcAft>
                <a:spcPts val="600"/>
              </a:spcAft>
              <a:buFont typeface="Arial" pitchFamily="34" charset="0"/>
              <a:buChar char="•"/>
            </a:pPr>
            <a:r>
              <a:rPr lang="cs-CZ" sz="2200" dirty="0"/>
              <a:t>je povinen zajistit podmínky pro uskutečňování středního a VO vzdělávání, vzdělávání dětí, žáků a studentů se </a:t>
            </a:r>
            <a:r>
              <a:rPr lang="cs-CZ" sz="2200" dirty="0" err="1"/>
              <a:t>zdr</a:t>
            </a:r>
            <a:r>
              <a:rPr lang="cs-CZ" sz="2200" dirty="0"/>
              <a:t>. postižením a </a:t>
            </a:r>
            <a:r>
              <a:rPr lang="cs-CZ" sz="2200" dirty="0" err="1"/>
              <a:t>zdr</a:t>
            </a:r>
            <a:r>
              <a:rPr lang="cs-CZ" sz="2200" dirty="0"/>
              <a:t>. znevýhodněním, dále jazykového, základního uměleckého a zájmového vzdělávání a pro výkon ústavní výchovy =&gt; zřizuje</a:t>
            </a:r>
          </a:p>
          <a:p>
            <a:pPr lvl="1">
              <a:spcBef>
                <a:spcPts val="600"/>
              </a:spcBef>
              <a:spcAft>
                <a:spcPts val="600"/>
              </a:spcAft>
              <a:buFont typeface="Arial" pitchFamily="34" charset="0"/>
              <a:buChar char="•"/>
            </a:pPr>
            <a:r>
              <a:rPr lang="cs-CZ" sz="2100" dirty="0"/>
              <a:t>SŠ (vč. SŠ s vyučovaným jazykem národnostní menšiny), VOŠ</a:t>
            </a:r>
          </a:p>
          <a:p>
            <a:pPr lvl="1">
              <a:spcBef>
                <a:spcPts val="600"/>
              </a:spcBef>
              <a:spcAft>
                <a:spcPts val="600"/>
              </a:spcAft>
              <a:buFont typeface="Arial" pitchFamily="34" charset="0"/>
              <a:buChar char="•"/>
            </a:pPr>
            <a:r>
              <a:rPr lang="cs-CZ" sz="2100" dirty="0"/>
              <a:t>mateřské, základní, střední školy a školská zařízení pro děti a žáky se zdravotním postižením, základní školy speciální</a:t>
            </a:r>
          </a:p>
          <a:p>
            <a:pPr lvl="1">
              <a:spcBef>
                <a:spcPts val="600"/>
              </a:spcBef>
              <a:spcAft>
                <a:spcPts val="600"/>
              </a:spcAft>
              <a:buFont typeface="Arial" pitchFamily="34" charset="0"/>
              <a:buChar char="•"/>
            </a:pPr>
            <a:r>
              <a:rPr lang="cs-CZ" sz="2100" dirty="0"/>
              <a:t>školy při zdravotnických zařízeních, školská výchovná a ubytovací zařízení a zařízení školního stravování pro děti, žáky a studenty škol, které zřizuje,</a:t>
            </a:r>
          </a:p>
          <a:p>
            <a:pPr lvl="1">
              <a:spcBef>
                <a:spcPts val="600"/>
              </a:spcBef>
              <a:spcAft>
                <a:spcPts val="600"/>
              </a:spcAft>
              <a:buFont typeface="Arial" pitchFamily="34" charset="0"/>
              <a:buChar char="•"/>
            </a:pPr>
            <a:r>
              <a:rPr lang="cs-CZ" sz="2100" dirty="0"/>
              <a:t>jazykové školy s právem státní jazykové zkoušky, základní umělecké školy, školská zařízení pro zájmové vzdělávání</a:t>
            </a:r>
            <a:br>
              <a:rPr lang="cs-CZ" sz="2100" dirty="0"/>
            </a:br>
            <a:r>
              <a:rPr lang="cs-CZ" sz="2100" dirty="0"/>
              <a:t>a dětské domovy</a:t>
            </a:r>
          </a:p>
        </p:txBody>
      </p:sp>
    </p:spTree>
    <p:extLst>
      <p:ext uri="{BB962C8B-B14F-4D97-AF65-F5344CB8AC3E}">
        <p14:creationId xmlns:p14="http://schemas.microsoft.com/office/powerpoint/2010/main" val="5569546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Kraj</a:t>
            </a:r>
            <a:endParaRPr lang="zh-CN" altLang="en-US" sz="4400" b="1" dirty="0"/>
          </a:p>
        </p:txBody>
      </p:sp>
      <p:sp>
        <p:nvSpPr>
          <p:cNvPr id="4" name="TextovéPole 3"/>
          <p:cNvSpPr txBox="1"/>
          <p:nvPr/>
        </p:nvSpPr>
        <p:spPr>
          <a:xfrm>
            <a:off x="611560" y="1484784"/>
            <a:ext cx="7920880" cy="4508927"/>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200" dirty="0"/>
              <a:t>může též zřizovat</a:t>
            </a:r>
          </a:p>
          <a:p>
            <a:pPr marL="800100" lvl="1" indent="-342900">
              <a:spcBef>
                <a:spcPts val="600"/>
              </a:spcBef>
              <a:spcAft>
                <a:spcPts val="600"/>
              </a:spcAft>
              <a:buFont typeface="Arial" panose="020B0604020202020204" pitchFamily="34" charset="0"/>
              <a:buChar char="•"/>
            </a:pPr>
            <a:r>
              <a:rPr lang="cs-CZ" sz="2200" dirty="0"/>
              <a:t>mateřské a základní školy s vyučovacím jazykem národnostní menšiny </a:t>
            </a:r>
          </a:p>
          <a:p>
            <a:pPr marL="800100" lvl="1" indent="-342900">
              <a:spcBef>
                <a:spcPts val="600"/>
              </a:spcBef>
              <a:spcAft>
                <a:spcPts val="600"/>
              </a:spcAft>
              <a:buFont typeface="Arial" panose="020B0604020202020204" pitchFamily="34" charset="0"/>
              <a:buChar char="•"/>
            </a:pPr>
            <a:r>
              <a:rPr lang="cs-CZ" sz="2200" dirty="0"/>
              <a:t>školská zařízení (§ 115 až 120)</a:t>
            </a:r>
          </a:p>
          <a:p>
            <a:pPr marL="1257300" lvl="2" indent="-342900">
              <a:buFont typeface="Arial" panose="020B0604020202020204" pitchFamily="34" charset="0"/>
              <a:buChar char="•"/>
            </a:pPr>
            <a:r>
              <a:rPr lang="cs-CZ" dirty="0"/>
              <a:t>Zařízení pro další vzdělávání pedagogických pracovníků</a:t>
            </a:r>
          </a:p>
          <a:p>
            <a:pPr marL="1257300" lvl="2" indent="-342900">
              <a:buFont typeface="Arial" panose="020B0604020202020204" pitchFamily="34" charset="0"/>
              <a:buChar char="•"/>
            </a:pPr>
            <a:r>
              <a:rPr lang="cs-CZ" dirty="0"/>
              <a:t>Školská poradenská zařízení</a:t>
            </a:r>
          </a:p>
          <a:p>
            <a:pPr marL="1257300" lvl="2" indent="-342900">
              <a:buFont typeface="Arial" panose="020B0604020202020204" pitchFamily="34" charset="0"/>
              <a:buChar char="•"/>
            </a:pPr>
            <a:r>
              <a:rPr lang="cs-CZ" dirty="0"/>
              <a:t>Školská výchovná a ubytovací zařízení</a:t>
            </a:r>
          </a:p>
          <a:p>
            <a:pPr marL="1257300" lvl="2" indent="-342900">
              <a:buFont typeface="Arial" panose="020B0604020202020204" pitchFamily="34" charset="0"/>
              <a:buChar char="•"/>
            </a:pPr>
            <a:r>
              <a:rPr lang="cs-CZ" dirty="0"/>
              <a:t>Školská zařízení pro zájmové vzdělávání</a:t>
            </a:r>
          </a:p>
          <a:p>
            <a:pPr marL="1257300" lvl="2" indent="-342900">
              <a:buFont typeface="Arial" panose="020B0604020202020204" pitchFamily="34" charset="0"/>
              <a:buChar char="•"/>
            </a:pPr>
            <a:r>
              <a:rPr lang="cs-CZ" dirty="0"/>
              <a:t>Zařízení školního stravování</a:t>
            </a:r>
          </a:p>
          <a:p>
            <a:pPr marL="1257300" lvl="2" indent="-342900">
              <a:buFont typeface="Arial" panose="020B0604020202020204" pitchFamily="34" charset="0"/>
              <a:buChar char="•"/>
            </a:pPr>
            <a:r>
              <a:rPr lang="cs-CZ" dirty="0"/>
              <a:t>Školská účelová zařízení</a:t>
            </a:r>
          </a:p>
          <a:p>
            <a:pPr marL="800100" lvl="1" indent="-342900">
              <a:buFont typeface="Arial" panose="020B0604020202020204" pitchFamily="34" charset="0"/>
              <a:buChar char="•"/>
            </a:pPr>
            <a:r>
              <a:rPr lang="cs-CZ" sz="2200" dirty="0"/>
              <a:t>školy a školská zařízení, které jinak zřizuje obec nebo MŠMT, pokud prokáže potřebné finanční, materiálové </a:t>
            </a:r>
            <a:br>
              <a:rPr lang="cs-CZ" sz="2200" dirty="0"/>
            </a:br>
            <a:r>
              <a:rPr lang="cs-CZ" sz="2200" dirty="0"/>
              <a:t>a personální zabezpečení</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14348" y="1285860"/>
            <a:ext cx="7643866" cy="4841975"/>
          </a:xfrm>
          <a:prstGeom prst="rect">
            <a:avLst/>
          </a:prstGeom>
          <a:noFill/>
        </p:spPr>
        <p:txBody>
          <a:bodyPr wrap="square" rtlCol="0">
            <a:spAutoFit/>
          </a:bodyPr>
          <a:lstStyle/>
          <a:p>
            <a:pPr>
              <a:spcBef>
                <a:spcPts val="600"/>
              </a:spcBef>
              <a:spcAft>
                <a:spcPts val="600"/>
              </a:spcAft>
            </a:pPr>
            <a:r>
              <a:rPr lang="cs-CZ" sz="2400" b="1" dirty="0"/>
              <a:t>Čl. 33 LZPS</a:t>
            </a:r>
            <a:endParaRPr lang="cs-CZ" sz="2400" dirty="0"/>
          </a:p>
          <a:p>
            <a:pPr>
              <a:spcBef>
                <a:spcPts val="600"/>
              </a:spcBef>
              <a:spcAft>
                <a:spcPts val="600"/>
              </a:spcAft>
            </a:pPr>
            <a:r>
              <a:rPr lang="cs-CZ" sz="2400" dirty="0"/>
              <a:t>(1) Každý má právo na vzdělání. Školní docházka je povinná po dobu, kterou stanoví zákon.</a:t>
            </a:r>
          </a:p>
          <a:p>
            <a:pPr>
              <a:spcBef>
                <a:spcPts val="600"/>
              </a:spcBef>
              <a:spcAft>
                <a:spcPts val="600"/>
              </a:spcAft>
            </a:pPr>
            <a:r>
              <a:rPr lang="cs-CZ" sz="2400" dirty="0"/>
              <a:t>(2) Občané mají právo na </a:t>
            </a:r>
            <a:r>
              <a:rPr lang="cs-CZ" sz="2400" b="1" dirty="0"/>
              <a:t>bezplatné vzdělání </a:t>
            </a:r>
            <a:r>
              <a:rPr lang="cs-CZ" sz="2400" dirty="0"/>
              <a:t>v základních a středních školách, </a:t>
            </a:r>
            <a:r>
              <a:rPr lang="cs-CZ" sz="2400" b="1" dirty="0"/>
              <a:t>podle schopností občana a možností společnosti </a:t>
            </a:r>
            <a:r>
              <a:rPr lang="cs-CZ" sz="2400" dirty="0"/>
              <a:t>též na vysokých školách.</a:t>
            </a:r>
          </a:p>
          <a:p>
            <a:pPr>
              <a:spcBef>
                <a:spcPts val="600"/>
              </a:spcBef>
              <a:spcAft>
                <a:spcPts val="600"/>
              </a:spcAft>
            </a:pPr>
            <a:r>
              <a:rPr lang="cs-CZ" sz="2400" dirty="0"/>
              <a:t>(3) Zřizovat jiné školy než státní a vyučovat na nich lze jen za podmínek stanovených zákonem; na takových školách se může vzdělání poskytovat </a:t>
            </a:r>
            <a:r>
              <a:rPr lang="cs-CZ" sz="2400" b="1" dirty="0"/>
              <a:t>za úplatu</a:t>
            </a:r>
            <a:r>
              <a:rPr lang="cs-CZ" sz="2400" dirty="0"/>
              <a:t>.</a:t>
            </a:r>
          </a:p>
          <a:p>
            <a:pPr>
              <a:spcBef>
                <a:spcPts val="600"/>
              </a:spcBef>
              <a:spcAft>
                <a:spcPts val="600"/>
              </a:spcAft>
            </a:pPr>
            <a:r>
              <a:rPr lang="cs-CZ" sz="2400" dirty="0"/>
              <a:t>(4) Zákon stanoví, za jakých podmínek mají občané </a:t>
            </a:r>
            <a:br>
              <a:rPr lang="cs-CZ" sz="2400" dirty="0"/>
            </a:br>
            <a:r>
              <a:rPr lang="cs-CZ" sz="2400" dirty="0"/>
              <a:t>při studiu právo na </a:t>
            </a:r>
            <a:r>
              <a:rPr lang="cs-CZ" sz="2400" b="1" dirty="0"/>
              <a:t>pomoc státu.</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Krajský úřad</a:t>
            </a:r>
            <a:endParaRPr lang="zh-CN" altLang="en-US" sz="4400" b="1" dirty="0"/>
          </a:p>
        </p:txBody>
      </p:sp>
      <p:sp>
        <p:nvSpPr>
          <p:cNvPr id="4" name="TextovéPole 3"/>
          <p:cNvSpPr txBox="1"/>
          <p:nvPr/>
        </p:nvSpPr>
        <p:spPr>
          <a:xfrm>
            <a:off x="755576" y="1484784"/>
            <a:ext cx="7488832" cy="470898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000" dirty="0"/>
              <a:t>zpracovává dlouhodobý záměr vzdělávání a rozvoje vzdělávací soustavy v kraji, jako i výroční zprávu o stavu a rozvoji vzdělávací soustavy v kraji</a:t>
            </a:r>
          </a:p>
          <a:p>
            <a:pPr marL="342900" indent="-342900">
              <a:spcBef>
                <a:spcPts val="600"/>
              </a:spcBef>
              <a:spcAft>
                <a:spcPts val="600"/>
              </a:spcAft>
              <a:buFont typeface="Arial" panose="020B0604020202020204" pitchFamily="34" charset="0"/>
              <a:buChar char="•"/>
            </a:pPr>
            <a:r>
              <a:rPr lang="cs-CZ" sz="2000" dirty="0"/>
              <a:t>vede v rejstříku škol a školských zařízení údaje o mateřských školách a školských zařízeních s výjimkou těch, o kterých vede ze zákona údaje MŠMT (srov. § 143 odst. 1 </a:t>
            </a:r>
            <a:r>
              <a:rPr lang="cs-CZ" sz="2000" dirty="0" err="1"/>
              <a:t>ŠkolZ</a:t>
            </a:r>
            <a:r>
              <a:rPr lang="cs-CZ" sz="2000" dirty="0"/>
              <a:t>)</a:t>
            </a:r>
          </a:p>
          <a:p>
            <a:pPr marL="342900" indent="-342900">
              <a:spcBef>
                <a:spcPts val="600"/>
              </a:spcBef>
              <a:spcAft>
                <a:spcPts val="600"/>
              </a:spcAft>
              <a:buFont typeface="Arial" panose="020B0604020202020204" pitchFamily="34" charset="0"/>
              <a:buChar char="•"/>
            </a:pPr>
            <a:r>
              <a:rPr lang="cs-CZ" sz="2000" dirty="0"/>
              <a:t>vydání osvědčení o uznání rovnocennosti zahraničního vysvědčení v České republice nebo rozhodnutí o uznání platnosti zahraničního vysvědčení v České republice</a:t>
            </a:r>
          </a:p>
          <a:p>
            <a:pPr marL="342900" indent="-342900">
              <a:spcBef>
                <a:spcPts val="600"/>
              </a:spcBef>
              <a:spcAft>
                <a:spcPts val="600"/>
              </a:spcAft>
              <a:buFont typeface="Arial" panose="020B0604020202020204" pitchFamily="34" charset="0"/>
              <a:buChar char="•"/>
            </a:pPr>
            <a:r>
              <a:rPr lang="cs-CZ" sz="2000" dirty="0"/>
              <a:t>v některých případech jedná jako prvoinstanční, jinak plní úkoly nadřízeného správního orgánu ředitelů škol a školských zařízení, které zřizuje stát, kraj, obec nebo svazek obcí</a:t>
            </a:r>
          </a:p>
          <a:p>
            <a:pPr marL="342900" indent="-342900">
              <a:spcBef>
                <a:spcPts val="600"/>
              </a:spcBef>
              <a:spcAft>
                <a:spcPts val="600"/>
              </a:spcAft>
              <a:buFont typeface="Arial" panose="020B0604020202020204" pitchFamily="34" charset="0"/>
              <a:buChar char="•"/>
            </a:pPr>
            <a:r>
              <a:rPr lang="cs-CZ" sz="2000" dirty="0"/>
              <a:t>plní další dílčí úkoly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a:ea typeface="宋体" charset="-122"/>
              </a:rPr>
              <a:t>Správní proces</a:t>
            </a:r>
            <a:endParaRPr lang="zh-CN" altLang="en-US" sz="4400" b="1" dirty="0"/>
          </a:p>
        </p:txBody>
      </p:sp>
      <p:sp>
        <p:nvSpPr>
          <p:cNvPr id="4" name="TextovéPole 3"/>
          <p:cNvSpPr txBox="1"/>
          <p:nvPr/>
        </p:nvSpPr>
        <p:spPr>
          <a:xfrm>
            <a:off x="683568" y="1700808"/>
            <a:ext cx="8064896" cy="4714111"/>
          </a:xfrm>
          <a:prstGeom prst="rect">
            <a:avLst/>
          </a:prstGeom>
          <a:noFill/>
        </p:spPr>
        <p:txBody>
          <a:bodyPr wrap="square" rtlCol="0">
            <a:spAutoFit/>
          </a:bodyPr>
          <a:lstStyle/>
          <a:p>
            <a:pPr>
              <a:spcBef>
                <a:spcPts val="500"/>
              </a:spcBef>
              <a:spcAft>
                <a:spcPts val="500"/>
              </a:spcAft>
            </a:pPr>
            <a:r>
              <a:rPr lang="cs-CZ" sz="2000" b="1" dirty="0"/>
              <a:t>Až na výjimky </a:t>
            </a:r>
            <a:r>
              <a:rPr lang="cs-CZ" sz="2000" b="1" u="sng" dirty="0"/>
              <a:t>obecný správní proces</a:t>
            </a:r>
            <a:endParaRPr lang="cs-CZ" sz="2000" b="1" dirty="0"/>
          </a:p>
          <a:p>
            <a:pPr>
              <a:spcBef>
                <a:spcPts val="500"/>
              </a:spcBef>
              <a:spcAft>
                <a:spcPts val="500"/>
              </a:spcAft>
            </a:pPr>
            <a:r>
              <a:rPr lang="cs-CZ" sz="2000" dirty="0"/>
              <a:t>§183 odst. 1: </a:t>
            </a:r>
            <a:r>
              <a:rPr lang="cs-CZ" sz="2000" i="1" dirty="0"/>
              <a:t>Správní řád se nevztahuje na rozhodování podle § 27 odst. 1, § 74 odst. 9 písm. c), § 80a odst. 4, § 82, § 90 odst. 12, § 102 odst. 9, § 172 odst. 9 a § 176.</a:t>
            </a:r>
          </a:p>
          <a:p>
            <a:pPr marL="457200" indent="-457200">
              <a:spcBef>
                <a:spcPts val="500"/>
              </a:spcBef>
              <a:spcAft>
                <a:spcPts val="500"/>
              </a:spcAft>
              <a:buFont typeface="Arial" pitchFamily="34" charset="0"/>
              <a:buChar char="•"/>
            </a:pPr>
            <a:r>
              <a:rPr lang="cs-CZ" dirty="0"/>
              <a:t>Udělování schvalovací doložky učebnicím a učebním textům pro základní a střední vzdělávání (MŠMT)</a:t>
            </a:r>
          </a:p>
          <a:p>
            <a:pPr marL="457200" indent="-457200">
              <a:spcBef>
                <a:spcPts val="500"/>
              </a:spcBef>
              <a:spcAft>
                <a:spcPts val="500"/>
              </a:spcAft>
              <a:buFont typeface="Arial" pitchFamily="34" charset="0"/>
              <a:buChar char="•"/>
            </a:pPr>
            <a:r>
              <a:rPr lang="cs-CZ" dirty="0"/>
              <a:t>Vyloučení žáka ze závěrečné zkoušky (předseda komise) a ze státní maturitní zkoušky (zadavatel)</a:t>
            </a:r>
          </a:p>
          <a:p>
            <a:pPr marL="457200" indent="-457200">
              <a:spcBef>
                <a:spcPts val="500"/>
              </a:spcBef>
              <a:spcAft>
                <a:spcPts val="500"/>
              </a:spcAft>
              <a:buFont typeface="Arial" pitchFamily="34" charset="0"/>
              <a:buChar char="•"/>
            </a:pPr>
            <a:r>
              <a:rPr lang="cs-CZ" dirty="0"/>
              <a:t>Přezkoumání „průběhu“ a výsledku maturitní zkoušky (KÚ/MŠMT)</a:t>
            </a:r>
          </a:p>
          <a:p>
            <a:pPr marL="457200" indent="-457200">
              <a:spcBef>
                <a:spcPts val="500"/>
              </a:spcBef>
              <a:spcAft>
                <a:spcPts val="500"/>
              </a:spcAft>
              <a:buFont typeface="Arial" pitchFamily="34" charset="0"/>
              <a:buChar char="•"/>
            </a:pPr>
            <a:r>
              <a:rPr lang="cs-CZ" dirty="0"/>
              <a:t>Přezkoumání výsledku absolutoria (v konzervatoři) nebo absolventské práce (KÚ)</a:t>
            </a:r>
          </a:p>
          <a:p>
            <a:pPr marL="457200" indent="-457200">
              <a:spcBef>
                <a:spcPts val="500"/>
              </a:spcBef>
              <a:spcAft>
                <a:spcPts val="500"/>
              </a:spcAft>
              <a:buFont typeface="Arial" pitchFamily="34" charset="0"/>
              <a:buChar char="•"/>
            </a:pPr>
            <a:r>
              <a:rPr lang="cs-CZ" dirty="0"/>
              <a:t>Souhlas se vzděláváním cizího státního příslušníka ve škole zřizované MO (MO)</a:t>
            </a:r>
          </a:p>
          <a:p>
            <a:pPr marL="457200" indent="-457200">
              <a:spcBef>
                <a:spcPts val="500"/>
              </a:spcBef>
              <a:spcAft>
                <a:spcPts val="500"/>
              </a:spcAft>
              <a:buFont typeface="Arial" pitchFamily="34" charset="0"/>
              <a:buChar char="•"/>
            </a:pPr>
            <a:r>
              <a:rPr lang="cs-CZ" dirty="0"/>
              <a:t>Návrh na vyhlášení konkurzu (ČŠI)</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584775"/>
          </a:xfrm>
          <a:prstGeom prst="rect">
            <a:avLst/>
          </a:prstGeom>
          <a:noFill/>
        </p:spPr>
        <p:txBody>
          <a:bodyPr wrap="square" rtlCol="0">
            <a:spAutoFit/>
          </a:bodyPr>
          <a:lstStyle/>
          <a:p>
            <a:r>
              <a:rPr lang="cs-CZ" sz="3200" b="1" dirty="0"/>
              <a:t>Vysoké školství</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24902" cy="769441"/>
          </a:xfrm>
          <a:prstGeom prst="rect">
            <a:avLst/>
          </a:prstGeom>
        </p:spPr>
        <p:txBody>
          <a:bodyPr wrap="none">
            <a:spAutoFit/>
          </a:bodyPr>
          <a:lstStyle/>
          <a:p>
            <a:r>
              <a:rPr lang="cs-CZ" altLang="zh-CN" sz="4400" dirty="0">
                <a:ea typeface="宋体" charset="-122"/>
              </a:rPr>
              <a:t>Vnitrostátní prameny</a:t>
            </a:r>
            <a:endParaRPr lang="zh-CN" altLang="en-US" sz="4400" b="1" dirty="0"/>
          </a:p>
        </p:txBody>
      </p:sp>
      <p:sp>
        <p:nvSpPr>
          <p:cNvPr id="4" name="TextovéPole 3"/>
          <p:cNvSpPr txBox="1"/>
          <p:nvPr/>
        </p:nvSpPr>
        <p:spPr>
          <a:xfrm>
            <a:off x="642910" y="1357298"/>
            <a:ext cx="7786742" cy="276998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Zákony (1 - 2 základní), zejm.</a:t>
            </a:r>
            <a:br>
              <a:rPr lang="cs-CZ" sz="2400" dirty="0"/>
            </a:br>
            <a:r>
              <a:rPr lang="cs-CZ" sz="2400" dirty="0"/>
              <a:t>zákon č. 111/1998 Sb., o vysokých školách a o změně a doplnění dalších zákonů (</a:t>
            </a:r>
            <a:r>
              <a:rPr lang="cs-CZ" sz="2400" b="1" dirty="0"/>
              <a:t>zákon o vysokých školách</a:t>
            </a:r>
            <a:r>
              <a:rPr lang="cs-CZ" sz="2400" dirty="0"/>
              <a:t>)</a:t>
            </a:r>
          </a:p>
          <a:p>
            <a:pPr marL="800100" lvl="1" indent="-342900">
              <a:spcBef>
                <a:spcPts val="600"/>
              </a:spcBef>
              <a:spcAft>
                <a:spcPts val="600"/>
              </a:spcAft>
              <a:buFont typeface="Arial" panose="020B0604020202020204" pitchFamily="34" charset="0"/>
              <a:buChar char="•"/>
            </a:pPr>
            <a:r>
              <a:rPr lang="cs-CZ" sz="2400" dirty="0"/>
              <a:t>5 podzákonných předpisů</a:t>
            </a:r>
          </a:p>
          <a:p>
            <a:pPr marL="800100" lvl="1" indent="-342900">
              <a:spcBef>
                <a:spcPts val="600"/>
              </a:spcBef>
              <a:spcAft>
                <a:spcPts val="600"/>
              </a:spcAft>
              <a:buFont typeface="Arial" panose="020B0604020202020204" pitchFamily="34" charset="0"/>
              <a:buChar char="•"/>
            </a:pPr>
            <a:r>
              <a:rPr lang="cs-CZ" sz="2400" dirty="0"/>
              <a:t>vnitřní předpisy VŠ</a:t>
            </a:r>
          </a:p>
          <a:p>
            <a:pPr marL="1257300" lvl="2" indent="-342900">
              <a:spcBef>
                <a:spcPts val="600"/>
              </a:spcBef>
              <a:spcAft>
                <a:spcPts val="600"/>
              </a:spcAft>
              <a:buFont typeface="Arial" panose="020B0604020202020204" pitchFamily="34" charset="0"/>
              <a:buChar char="•"/>
            </a:pPr>
            <a:r>
              <a:rPr lang="cs-CZ" sz="2400" dirty="0"/>
              <a:t>vnitřní předpisy fakult</a:t>
            </a:r>
          </a:p>
        </p:txBody>
      </p:sp>
    </p:spTree>
    <p:extLst>
      <p:ext uri="{BB962C8B-B14F-4D97-AF65-F5344CB8AC3E}">
        <p14:creationId xmlns:p14="http://schemas.microsoft.com/office/powerpoint/2010/main" val="152059255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1793953" cy="769441"/>
          </a:xfrm>
          <a:prstGeom prst="rect">
            <a:avLst/>
          </a:prstGeom>
        </p:spPr>
        <p:txBody>
          <a:bodyPr wrap="none">
            <a:spAutoFit/>
          </a:bodyPr>
          <a:lstStyle/>
          <a:p>
            <a:r>
              <a:rPr lang="cs-CZ" altLang="zh-CN" sz="4400" dirty="0">
                <a:ea typeface="宋体" charset="-122"/>
              </a:rPr>
              <a:t>Zákony</a:t>
            </a:r>
            <a:endParaRPr lang="zh-CN" altLang="en-US" sz="4400" b="1" dirty="0"/>
          </a:p>
        </p:txBody>
      </p:sp>
      <p:sp>
        <p:nvSpPr>
          <p:cNvPr id="4" name="TextovéPole 3"/>
          <p:cNvSpPr txBox="1"/>
          <p:nvPr/>
        </p:nvSpPr>
        <p:spPr>
          <a:xfrm>
            <a:off x="1043608" y="1700808"/>
            <a:ext cx="6912768" cy="2985433"/>
          </a:xfrm>
          <a:prstGeom prst="rect">
            <a:avLst/>
          </a:prstGeom>
          <a:noFill/>
        </p:spPr>
        <p:txBody>
          <a:bodyPr wrap="square" rtlCol="0">
            <a:spAutoFit/>
          </a:bodyPr>
          <a:lstStyle/>
          <a:p>
            <a:pPr>
              <a:spcBef>
                <a:spcPts val="600"/>
              </a:spcBef>
              <a:spcAft>
                <a:spcPts val="600"/>
              </a:spcAft>
            </a:pPr>
            <a:r>
              <a:rPr lang="cs-CZ" sz="2800" b="1" dirty="0"/>
              <a:t>Vysoké školství</a:t>
            </a:r>
          </a:p>
          <a:p>
            <a:pPr indent="174625">
              <a:spcBef>
                <a:spcPts val="600"/>
              </a:spcBef>
              <a:spcAft>
                <a:spcPts val="600"/>
              </a:spcAft>
              <a:buFont typeface="Arial" pitchFamily="34" charset="0"/>
              <a:buChar char="•"/>
            </a:pPr>
            <a:r>
              <a:rPr lang="cs-CZ" sz="2800" b="1" dirty="0"/>
              <a:t>zákon o vysokých školách</a:t>
            </a:r>
            <a:endParaRPr lang="cs-CZ" sz="2800" dirty="0"/>
          </a:p>
          <a:p>
            <a:pPr indent="174625">
              <a:spcBef>
                <a:spcPts val="600"/>
              </a:spcBef>
              <a:spcAft>
                <a:spcPts val="600"/>
              </a:spcAft>
              <a:buFont typeface="Arial" pitchFamily="34" charset="0"/>
              <a:buChar char="•"/>
            </a:pPr>
            <a:r>
              <a:rPr lang="cs-CZ" sz="2800" dirty="0"/>
              <a:t>zákon č. 130/2002 Sb., o podpoře výzkumu a vývoje z veřejných prostředků a o změně některých souvisejících zákonů (</a:t>
            </a:r>
            <a:r>
              <a:rPr lang="cs-CZ" sz="2800" b="1" dirty="0"/>
              <a:t>zákon o podpoře výzkumu a vývoje</a:t>
            </a:r>
            <a:r>
              <a:rPr lang="cs-CZ" sz="2800" dirty="0"/>
              <a:t>)</a:t>
            </a:r>
          </a:p>
        </p:txBody>
      </p:sp>
    </p:spTree>
    <p:extLst>
      <p:ext uri="{BB962C8B-B14F-4D97-AF65-F5344CB8AC3E}">
        <p14:creationId xmlns:p14="http://schemas.microsoft.com/office/powerpoint/2010/main" val="12512501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037405" cy="769441"/>
          </a:xfrm>
          <a:prstGeom prst="rect">
            <a:avLst/>
          </a:prstGeom>
        </p:spPr>
        <p:txBody>
          <a:bodyPr wrap="none">
            <a:spAutoFit/>
          </a:bodyPr>
          <a:lstStyle/>
          <a:p>
            <a:r>
              <a:rPr lang="cs-CZ" altLang="zh-CN" sz="4400" dirty="0">
                <a:ea typeface="宋体" charset="-122"/>
              </a:rPr>
              <a:t>Podzákonné předpisy</a:t>
            </a:r>
          </a:p>
        </p:txBody>
      </p:sp>
      <p:sp>
        <p:nvSpPr>
          <p:cNvPr id="4" name="TextovéPole 3"/>
          <p:cNvSpPr txBox="1"/>
          <p:nvPr/>
        </p:nvSpPr>
        <p:spPr>
          <a:xfrm>
            <a:off x="683568" y="1412776"/>
            <a:ext cx="7704856" cy="477053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cs-CZ" sz="2400" dirty="0"/>
              <a:t>vyhláška MŠMT č. 343/2002 Sb. postup a podmínky při zveřejnění průběhu přijímacího řízení na VŠ</a:t>
            </a:r>
          </a:p>
          <a:p>
            <a:pPr marL="342900" indent="-342900">
              <a:spcBef>
                <a:spcPts val="600"/>
              </a:spcBef>
              <a:spcAft>
                <a:spcPts val="600"/>
              </a:spcAft>
              <a:buFont typeface="Arial" panose="020B0604020202020204" pitchFamily="34" charset="0"/>
              <a:buChar char="•"/>
            </a:pPr>
            <a:r>
              <a:rPr lang="cs-CZ" sz="2400" dirty="0"/>
              <a:t>nařízení vlády č. 274/2016 Sb., o standardech pro akreditace ve vysokém školství</a:t>
            </a:r>
          </a:p>
          <a:p>
            <a:pPr marL="342900" indent="-342900">
              <a:spcBef>
                <a:spcPts val="600"/>
              </a:spcBef>
              <a:spcAft>
                <a:spcPts val="600"/>
              </a:spcAft>
              <a:buFont typeface="Arial" panose="020B0604020202020204" pitchFamily="34" charset="0"/>
              <a:buChar char="•"/>
            </a:pPr>
            <a:r>
              <a:rPr lang="cs-CZ" sz="2400" dirty="0"/>
              <a:t>nařízení vlády č. 275/2016 Sb., o oblastech vzdělávání ve vysokém školství </a:t>
            </a:r>
          </a:p>
          <a:p>
            <a:pPr marL="342900" indent="-342900">
              <a:spcBef>
                <a:spcPts val="600"/>
              </a:spcBef>
              <a:spcAft>
                <a:spcPts val="600"/>
              </a:spcAft>
              <a:buFont typeface="Arial" panose="020B0604020202020204" pitchFamily="34" charset="0"/>
              <a:buChar char="•"/>
            </a:pPr>
            <a:r>
              <a:rPr lang="cs-CZ" sz="2400" dirty="0"/>
              <a:t>vyhláška MŠMT č. 276/2016 Sb., o předávání údajů do registru docentů, profesorů a mimořádných profesorů vysokých škol</a:t>
            </a:r>
          </a:p>
          <a:p>
            <a:pPr marL="342900" indent="-342900">
              <a:spcBef>
                <a:spcPts val="600"/>
              </a:spcBef>
              <a:spcAft>
                <a:spcPts val="600"/>
              </a:spcAft>
              <a:buFont typeface="Arial" panose="020B0604020202020204" pitchFamily="34" charset="0"/>
              <a:buChar char="•"/>
            </a:pPr>
            <a:r>
              <a:rPr lang="cs-CZ" sz="2400" dirty="0"/>
              <a:t>vyhláška MŠMT č. 277/2016 Sb., o předávání statistických údajů vysokými školami</a:t>
            </a:r>
          </a:p>
        </p:txBody>
      </p:sp>
    </p:spTree>
    <p:extLst>
      <p:ext uri="{BB962C8B-B14F-4D97-AF65-F5344CB8AC3E}">
        <p14:creationId xmlns:p14="http://schemas.microsoft.com/office/powerpoint/2010/main" val="32730899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7024487" cy="769441"/>
          </a:xfrm>
          <a:prstGeom prst="rect">
            <a:avLst/>
          </a:prstGeom>
        </p:spPr>
        <p:txBody>
          <a:bodyPr wrap="none">
            <a:spAutoFit/>
          </a:bodyPr>
          <a:lstStyle/>
          <a:p>
            <a:r>
              <a:rPr lang="cs-CZ" altLang="zh-CN" sz="4400" dirty="0">
                <a:ea typeface="宋体" charset="-122"/>
              </a:rPr>
              <a:t>Vnitřní předpisy vysokých škol</a:t>
            </a:r>
            <a:endParaRPr lang="zh-CN" altLang="en-US" sz="4400" b="1" dirty="0"/>
          </a:p>
        </p:txBody>
      </p:sp>
      <p:sp>
        <p:nvSpPr>
          <p:cNvPr id="4" name="TextovéPole 3"/>
          <p:cNvSpPr txBox="1"/>
          <p:nvPr/>
        </p:nvSpPr>
        <p:spPr>
          <a:xfrm>
            <a:off x="683568" y="1412776"/>
            <a:ext cx="7632848" cy="4093428"/>
          </a:xfrm>
          <a:prstGeom prst="rect">
            <a:avLst/>
          </a:prstGeom>
          <a:noFill/>
        </p:spPr>
        <p:txBody>
          <a:bodyPr wrap="square" rtlCol="0">
            <a:spAutoFit/>
          </a:bodyPr>
          <a:lstStyle/>
          <a:p>
            <a:r>
              <a:rPr lang="cs-CZ" sz="2000" dirty="0"/>
              <a:t>a)  statut veřejné vysoké školy, </a:t>
            </a:r>
          </a:p>
          <a:p>
            <a:r>
              <a:rPr lang="cs-CZ" sz="2000" dirty="0"/>
              <a:t>b)  volební řád akademického senátu veřejné vysoké školy, </a:t>
            </a:r>
          </a:p>
          <a:p>
            <a:r>
              <a:rPr lang="cs-CZ" sz="2000" dirty="0"/>
              <a:t>c)  jednací řád akademického senátu veřejné vysoké školy, </a:t>
            </a:r>
          </a:p>
          <a:p>
            <a:r>
              <a:rPr lang="cs-CZ" sz="2000" dirty="0"/>
              <a:t>d)  vnitřní mzdový předpis,</a:t>
            </a:r>
            <a:r>
              <a:rPr lang="cs-CZ" sz="2000" baseline="30000" dirty="0"/>
              <a:t>7)</a:t>
            </a:r>
            <a:endParaRPr lang="cs-CZ" sz="2000" dirty="0"/>
          </a:p>
          <a:p>
            <a:r>
              <a:rPr lang="cs-CZ" sz="2000" dirty="0"/>
              <a:t>e)  jednací řád vědecké rady veřejné vysoké školy, </a:t>
            </a:r>
          </a:p>
          <a:p>
            <a:r>
              <a:rPr lang="cs-CZ" sz="2000" dirty="0"/>
              <a:t>f)  řád výběrového řízení pro obsazování míst akademických pracovníků, </a:t>
            </a:r>
          </a:p>
          <a:p>
            <a:r>
              <a:rPr lang="cs-CZ" sz="2000" dirty="0"/>
              <a:t>g)  studijní a zkušební řád, </a:t>
            </a:r>
          </a:p>
          <a:p>
            <a:r>
              <a:rPr lang="cs-CZ" sz="2000" dirty="0"/>
              <a:t>h)  stipendijní řád, </a:t>
            </a:r>
          </a:p>
          <a:p>
            <a:r>
              <a:rPr lang="cs-CZ" sz="2000" dirty="0"/>
              <a:t>i)  disciplinární řád pro studenty, </a:t>
            </a:r>
          </a:p>
          <a:p>
            <a:r>
              <a:rPr lang="cs-CZ" sz="2000" dirty="0"/>
              <a:t>j)  pravidla systému zajišťování kvality vzdělávací, tvůrčí a s nimi souvis. činností a vnitřního hodnocení kvality vzdělávací, tvůrčí a </a:t>
            </a:r>
            <a:br>
              <a:rPr lang="cs-CZ" sz="2000" dirty="0"/>
            </a:br>
            <a:r>
              <a:rPr lang="cs-CZ" sz="2000" dirty="0"/>
              <a:t>s nimi souvisejících činností veřejné vysoké školy, </a:t>
            </a:r>
          </a:p>
          <a:p>
            <a:r>
              <a:rPr lang="cs-CZ" sz="2000" dirty="0"/>
              <a:t>k) </a:t>
            </a:r>
            <a:r>
              <a:rPr lang="cs-CZ" sz="2000" u="sng" dirty="0"/>
              <a:t>další předpisy</a:t>
            </a:r>
            <a:r>
              <a:rPr lang="cs-CZ" sz="2000" dirty="0"/>
              <a:t>, pokud tak stanoví statut veřejné vysoké školy. </a:t>
            </a:r>
          </a:p>
        </p:txBody>
      </p:sp>
    </p:spTree>
    <p:extLst>
      <p:ext uri="{BB962C8B-B14F-4D97-AF65-F5344CB8AC3E}">
        <p14:creationId xmlns:p14="http://schemas.microsoft.com/office/powerpoint/2010/main" val="404889361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1043608" y="1556792"/>
            <a:ext cx="6912768" cy="4791442"/>
          </a:xfrm>
          <a:prstGeom prst="rect">
            <a:avLst/>
          </a:prstGeom>
          <a:noFill/>
        </p:spPr>
        <p:txBody>
          <a:bodyPr wrap="square" rtlCol="0">
            <a:spAutoFit/>
          </a:bodyPr>
          <a:lstStyle/>
          <a:p>
            <a:pPr>
              <a:spcBef>
                <a:spcPts val="600"/>
              </a:spcBef>
              <a:spcAft>
                <a:spcPts val="600"/>
              </a:spcAft>
            </a:pPr>
            <a:r>
              <a:rPr lang="cs-CZ" sz="2400" b="1" u="sng" dirty="0"/>
              <a:t>Vysoké školství</a:t>
            </a:r>
          </a:p>
          <a:p>
            <a:pPr>
              <a:spcBef>
                <a:spcPts val="600"/>
              </a:spcBef>
              <a:spcAft>
                <a:spcPts val="600"/>
              </a:spcAft>
            </a:pPr>
            <a:r>
              <a:rPr lang="cs-CZ" sz="2400" dirty="0"/>
              <a:t>Vysoká škola</a:t>
            </a:r>
          </a:p>
          <a:p>
            <a:pPr>
              <a:spcBef>
                <a:spcPts val="600"/>
              </a:spcBef>
              <a:spcAft>
                <a:spcPts val="600"/>
              </a:spcAft>
            </a:pPr>
            <a:r>
              <a:rPr lang="cs-CZ" sz="2400" dirty="0"/>
              <a:t>Fakulta</a:t>
            </a:r>
          </a:p>
          <a:p>
            <a:pPr>
              <a:spcBef>
                <a:spcPts val="600"/>
              </a:spcBef>
              <a:spcAft>
                <a:spcPts val="600"/>
              </a:spcAft>
            </a:pPr>
            <a:r>
              <a:rPr lang="cs-CZ" sz="2400" dirty="0"/>
              <a:t>Akreditace, studijní program</a:t>
            </a:r>
          </a:p>
          <a:p>
            <a:pPr>
              <a:spcBef>
                <a:spcPts val="600"/>
              </a:spcBef>
              <a:spcAft>
                <a:spcPts val="600"/>
              </a:spcAft>
            </a:pPr>
            <a:r>
              <a:rPr lang="cs-CZ" sz="2400" dirty="0"/>
              <a:t>Studium</a:t>
            </a:r>
          </a:p>
          <a:p>
            <a:pPr>
              <a:spcBef>
                <a:spcPts val="600"/>
              </a:spcBef>
              <a:spcAft>
                <a:spcPts val="600"/>
              </a:spcAft>
            </a:pPr>
            <a:r>
              <a:rPr lang="cs-CZ" sz="2400" dirty="0"/>
              <a:t>Akademický pracovník (§ 70)</a:t>
            </a:r>
          </a:p>
          <a:p>
            <a:pPr>
              <a:spcBef>
                <a:spcPts val="600"/>
              </a:spcBef>
              <a:spcAft>
                <a:spcPts val="600"/>
              </a:spcAft>
            </a:pPr>
            <a:r>
              <a:rPr lang="cs-CZ" sz="2400" dirty="0"/>
              <a:t>Student</a:t>
            </a:r>
          </a:p>
          <a:p>
            <a:pPr>
              <a:spcBef>
                <a:spcPts val="600"/>
              </a:spcBef>
              <a:spcAft>
                <a:spcPts val="600"/>
              </a:spcAft>
            </a:pPr>
            <a:r>
              <a:rPr lang="cs-CZ" sz="2400" dirty="0"/>
              <a:t>Poplatek za studium, stipendium</a:t>
            </a:r>
          </a:p>
          <a:p>
            <a:pPr>
              <a:spcBef>
                <a:spcPts val="600"/>
              </a:spcBef>
              <a:spcAft>
                <a:spcPts val="600"/>
              </a:spcAft>
            </a:pPr>
            <a:r>
              <a:rPr lang="cs-CZ" sz="2400" dirty="0"/>
              <a:t>Disciplinární přestupek</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a:ea typeface="宋体" charset="-122"/>
              </a:rPr>
              <a:t>Vysoká škola</a:t>
            </a:r>
            <a:endParaRPr lang="zh-CN" altLang="en-US" sz="4400" b="1" dirty="0"/>
          </a:p>
        </p:txBody>
      </p:sp>
      <p:sp>
        <p:nvSpPr>
          <p:cNvPr id="4" name="TextovéPole 3"/>
          <p:cNvSpPr txBox="1"/>
          <p:nvPr/>
        </p:nvSpPr>
        <p:spPr>
          <a:xfrm>
            <a:off x="1043608" y="1700808"/>
            <a:ext cx="6912768" cy="3939540"/>
          </a:xfrm>
          <a:prstGeom prst="rect">
            <a:avLst/>
          </a:prstGeom>
          <a:noFill/>
        </p:spPr>
        <p:txBody>
          <a:bodyPr wrap="square" rtlCol="0">
            <a:spAutoFit/>
          </a:bodyPr>
          <a:lstStyle/>
          <a:p>
            <a:pPr>
              <a:spcBef>
                <a:spcPts val="600"/>
              </a:spcBef>
              <a:spcAft>
                <a:spcPts val="600"/>
              </a:spcAft>
            </a:pPr>
            <a:r>
              <a:rPr lang="cs-CZ" sz="2400" dirty="0"/>
              <a:t>= instituce poskytující vysokoškolské vzdělání a stejně důrazně rozvíjející vědu, výzkum či uměleckou činnost</a:t>
            </a:r>
          </a:p>
          <a:p>
            <a:pPr>
              <a:spcBef>
                <a:spcPts val="600"/>
              </a:spcBef>
              <a:spcAft>
                <a:spcPts val="600"/>
              </a:spcAft>
            </a:pPr>
            <a:r>
              <a:rPr lang="cs-CZ" sz="2400" i="1" dirty="0"/>
              <a:t>§ 1 stanoví, že VŠ jsou vrcholnými centry vzdělanosti, nezávislého poznání a tvůrčí činnosti, </a:t>
            </a:r>
            <a:r>
              <a:rPr lang="cs-CZ" sz="2400" dirty="0"/>
              <a:t>mají výhradní právo</a:t>
            </a:r>
            <a:endParaRPr lang="cs-CZ" sz="2400" i="1" dirty="0"/>
          </a:p>
          <a:p>
            <a:pPr>
              <a:spcBef>
                <a:spcPts val="600"/>
              </a:spcBef>
              <a:spcAft>
                <a:spcPts val="600"/>
              </a:spcAft>
              <a:buFont typeface="Arial" pitchFamily="34" charset="0"/>
              <a:buChar char="•"/>
            </a:pPr>
            <a:r>
              <a:rPr lang="cs-CZ" sz="2000" dirty="0"/>
              <a:t>Přiznávat akademický titul</a:t>
            </a:r>
          </a:p>
          <a:p>
            <a:pPr>
              <a:spcBef>
                <a:spcPts val="600"/>
              </a:spcBef>
              <a:spcAft>
                <a:spcPts val="600"/>
              </a:spcAft>
              <a:buFont typeface="Arial" pitchFamily="34" charset="0"/>
              <a:buChar char="•"/>
            </a:pPr>
            <a:r>
              <a:rPr lang="cs-CZ" sz="2000" dirty="0"/>
              <a:t>Konat habilitační řízení</a:t>
            </a:r>
          </a:p>
          <a:p>
            <a:pPr>
              <a:spcBef>
                <a:spcPts val="600"/>
              </a:spcBef>
              <a:spcAft>
                <a:spcPts val="600"/>
              </a:spcAft>
              <a:buFont typeface="Arial" pitchFamily="34" charset="0"/>
              <a:buChar char="•"/>
            </a:pPr>
            <a:r>
              <a:rPr lang="cs-CZ" sz="2000" dirty="0"/>
              <a:t>Konat řízení ke jmenování profesorem</a:t>
            </a:r>
          </a:p>
          <a:p>
            <a:pPr>
              <a:spcBef>
                <a:spcPts val="600"/>
              </a:spcBef>
              <a:spcAft>
                <a:spcPts val="600"/>
              </a:spcAft>
              <a:buFont typeface="Arial" pitchFamily="34" charset="0"/>
              <a:buChar char="•"/>
            </a:pPr>
            <a:r>
              <a:rPr lang="cs-CZ" sz="2000" dirty="0"/>
              <a:t>Používat akademické insignie a konat akademické obřady</a:t>
            </a:r>
          </a:p>
        </p:txBody>
      </p:sp>
    </p:spTree>
    <p:extLst>
      <p:ext uri="{BB962C8B-B14F-4D97-AF65-F5344CB8AC3E}">
        <p14:creationId xmlns:p14="http://schemas.microsoft.com/office/powerpoint/2010/main" val="33656128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12"/>
          </p:nvPr>
        </p:nvSpPr>
        <p:spPr>
          <a:xfrm>
            <a:off x="6553200" y="6245225"/>
            <a:ext cx="2133600" cy="476250"/>
          </a:xfrm>
        </p:spPr>
        <p:txBody>
          <a:bodyPr/>
          <a:lstStyle/>
          <a:p>
            <a:fld id="{DC383A1A-5D7F-4927-A8C2-83D6A0B4D562}" type="slidenum">
              <a:rPr lang="cs-CZ">
                <a:latin typeface="Arial" charset="0"/>
              </a:rPr>
              <a:pPr/>
              <a:t>49</a:t>
            </a:fld>
            <a:endParaRPr lang="cs-CZ">
              <a:latin typeface="Arial" charset="0"/>
            </a:endParaRPr>
          </a:p>
        </p:txBody>
      </p:sp>
      <p:graphicFrame>
        <p:nvGraphicFramePr>
          <p:cNvPr id="3" name="Diagram 2"/>
          <p:cNvGraphicFramePr/>
          <p:nvPr/>
        </p:nvGraphicFramePr>
        <p:xfrm>
          <a:off x="971600" y="1571612"/>
          <a:ext cx="731520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35"/>
          <p:cNvSpPr txBox="1">
            <a:spLocks noChangeArrowheads="1"/>
          </p:cNvSpPr>
          <p:nvPr/>
        </p:nvSpPr>
        <p:spPr bwMode="auto">
          <a:xfrm>
            <a:off x="533400" y="4286256"/>
            <a:ext cx="2819400" cy="1615827"/>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Součást organizační složky státu / Organizační složka státu</a:t>
            </a:r>
          </a:p>
          <a:p>
            <a:pPr algn="ctr">
              <a:spcBef>
                <a:spcPct val="50000"/>
              </a:spcBef>
            </a:pPr>
            <a:r>
              <a:rPr lang="cs-CZ" dirty="0">
                <a:latin typeface="Arial" charset="0"/>
              </a:rPr>
              <a:t>Státní rozpočet – obrana/vnitro</a:t>
            </a:r>
          </a:p>
        </p:txBody>
      </p:sp>
      <p:sp>
        <p:nvSpPr>
          <p:cNvPr id="7" name="Text Box 36"/>
          <p:cNvSpPr txBox="1">
            <a:spLocks noChangeArrowheads="1"/>
          </p:cNvSpPr>
          <p:nvPr/>
        </p:nvSpPr>
        <p:spPr bwMode="auto">
          <a:xfrm>
            <a:off x="6019800" y="4286256"/>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S.r.o. / a.s. / o.p.s.</a:t>
            </a:r>
          </a:p>
          <a:p>
            <a:pPr algn="ctr">
              <a:spcBef>
                <a:spcPct val="50000"/>
              </a:spcBef>
            </a:pPr>
            <a:r>
              <a:rPr lang="cs-CZ" dirty="0">
                <a:latin typeface="Arial" charset="0"/>
              </a:rPr>
              <a:t>Zejména vlastní hospodářská činnost</a:t>
            </a:r>
          </a:p>
        </p:txBody>
      </p:sp>
      <p:sp>
        <p:nvSpPr>
          <p:cNvPr id="8" name="Text Box 37"/>
          <p:cNvSpPr txBox="1">
            <a:spLocks noChangeArrowheads="1"/>
          </p:cNvSpPr>
          <p:nvPr/>
        </p:nvSpPr>
        <p:spPr bwMode="auto">
          <a:xfrm>
            <a:off x="3505200" y="4214818"/>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Veřejná vysoká škola</a:t>
            </a:r>
          </a:p>
          <a:p>
            <a:pPr algn="ctr">
              <a:spcBef>
                <a:spcPct val="50000"/>
              </a:spcBef>
            </a:pPr>
            <a:r>
              <a:rPr lang="cs-CZ" dirty="0">
                <a:latin typeface="Arial" charset="0"/>
              </a:rPr>
              <a:t>Státní rozpočet - školství</a:t>
            </a:r>
          </a:p>
        </p:txBody>
      </p:sp>
      <p:pic>
        <p:nvPicPr>
          <p:cNvPr id="9" name="Picture 38"/>
          <p:cNvPicPr>
            <a:picLocks noChangeAspect="1" noChangeArrowheads="1"/>
          </p:cNvPicPr>
          <p:nvPr/>
        </p:nvPicPr>
        <p:blipFill>
          <a:blip r:embed="rId7" cstate="print"/>
          <a:srcRect/>
          <a:stretch>
            <a:fillRect/>
          </a:stretch>
        </p:blipFill>
        <p:spPr bwMode="auto">
          <a:xfrm>
            <a:off x="500034" y="1428736"/>
            <a:ext cx="1524000" cy="1524000"/>
          </a:xfrm>
          <a:prstGeom prst="rect">
            <a:avLst/>
          </a:prstGeom>
          <a:noFill/>
          <a:ln w="9525">
            <a:noFill/>
            <a:miter lim="800000"/>
            <a:headEnd/>
            <a:tailEnd/>
          </a:ln>
        </p:spPr>
      </p:pic>
      <p:pic>
        <p:nvPicPr>
          <p:cNvPr id="10" name="Picture 42"/>
          <p:cNvPicPr>
            <a:picLocks noChangeAspect="1" noChangeArrowheads="1"/>
          </p:cNvPicPr>
          <p:nvPr/>
        </p:nvPicPr>
        <p:blipFill>
          <a:blip r:embed="rId8" cstate="print"/>
          <a:srcRect/>
          <a:stretch>
            <a:fillRect/>
          </a:stretch>
        </p:blipFill>
        <p:spPr bwMode="auto">
          <a:xfrm>
            <a:off x="6929454" y="1357298"/>
            <a:ext cx="1371600" cy="1371600"/>
          </a:xfrm>
          <a:prstGeom prst="rect">
            <a:avLst/>
          </a:prstGeom>
          <a:noFill/>
          <a:ln w="9525">
            <a:noFill/>
            <a:miter lim="800000"/>
            <a:headEnd/>
            <a:tailEnd/>
          </a:ln>
        </p:spPr>
      </p:pic>
      <p:sp>
        <p:nvSpPr>
          <p:cNvPr id="16" name="矩形 2"/>
          <p:cNvSpPr/>
          <p:nvPr/>
        </p:nvSpPr>
        <p:spPr>
          <a:xfrm>
            <a:off x="1403648" y="692696"/>
            <a:ext cx="4777205" cy="769441"/>
          </a:xfrm>
          <a:prstGeom prst="rect">
            <a:avLst/>
          </a:prstGeom>
        </p:spPr>
        <p:txBody>
          <a:bodyPr wrap="none">
            <a:spAutoFit/>
          </a:bodyPr>
          <a:lstStyle/>
          <a:p>
            <a:r>
              <a:rPr lang="cs-CZ" altLang="zh-CN" sz="4400" dirty="0">
                <a:ea typeface="宋体" charset="-122"/>
              </a:rPr>
              <a:t>Druhy vysokých škol</a:t>
            </a:r>
            <a:endParaRPr lang="zh-CN" altLang="en-US" sz="44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642910" y="1285860"/>
            <a:ext cx="7786742" cy="4601260"/>
          </a:xfrm>
          <a:prstGeom prst="rect">
            <a:avLst/>
          </a:prstGeom>
          <a:noFill/>
        </p:spPr>
        <p:txBody>
          <a:bodyPr wrap="square" rtlCol="0">
            <a:spAutoFit/>
          </a:bodyPr>
          <a:lstStyle/>
          <a:p>
            <a:pPr>
              <a:spcBef>
                <a:spcPts val="600"/>
              </a:spcBef>
              <a:spcAft>
                <a:spcPts val="600"/>
              </a:spcAft>
            </a:pPr>
            <a:r>
              <a:rPr lang="cs-CZ" sz="2400" b="1" dirty="0"/>
              <a:t>Čl. 25 LZPS</a:t>
            </a:r>
            <a:endParaRPr lang="cs-CZ" sz="2400" dirty="0"/>
          </a:p>
          <a:p>
            <a:r>
              <a:rPr lang="cs-CZ" sz="2400" dirty="0"/>
              <a:t>(2) Občanům příslušejícím k </a:t>
            </a:r>
            <a:r>
              <a:rPr lang="cs-CZ" sz="2400" b="1" dirty="0"/>
              <a:t>národnostním a etnickým menšinám </a:t>
            </a:r>
            <a:r>
              <a:rPr lang="cs-CZ" sz="2400" dirty="0"/>
              <a:t>se za podmínek stanovených zákonem zaručuje též</a:t>
            </a:r>
          </a:p>
          <a:p>
            <a:r>
              <a:rPr lang="cs-CZ" sz="2400" dirty="0"/>
              <a:t> a) právo na vzdělání v jejich jazyku</a:t>
            </a:r>
          </a:p>
          <a:p>
            <a:endParaRPr lang="cs-CZ" sz="2400" dirty="0"/>
          </a:p>
          <a:p>
            <a:r>
              <a:rPr lang="cs-CZ" sz="2400" b="1" dirty="0"/>
              <a:t>Čl. 26 LZPS</a:t>
            </a:r>
            <a:endParaRPr lang="cs-CZ" sz="2400" dirty="0"/>
          </a:p>
          <a:p>
            <a:pPr>
              <a:buAutoNum type="arabicParenBoth"/>
            </a:pPr>
            <a:r>
              <a:rPr lang="cs-CZ" sz="2400" dirty="0"/>
              <a:t> Každý má právo na </a:t>
            </a:r>
            <a:r>
              <a:rPr lang="cs-CZ" sz="2400" b="1" dirty="0"/>
              <a:t>svobodnou volbu povolání a přípravu k němu</a:t>
            </a:r>
            <a:r>
              <a:rPr lang="cs-CZ" sz="2400" dirty="0"/>
              <a:t>, jakož i právo podnikat a provozovat jinou hospodářskou činnost.</a:t>
            </a:r>
          </a:p>
          <a:p>
            <a:pPr>
              <a:buAutoNum type="arabicParenBoth"/>
            </a:pPr>
            <a:r>
              <a:rPr lang="cs-CZ" sz="2400" dirty="0"/>
              <a:t> Zákon může stanovit podmínky a omezení pro výkon určitých povolání nebo činností.</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a:ea typeface="宋体" charset="-122"/>
              </a:rPr>
              <a:t>Vysoká škola</a:t>
            </a:r>
            <a:endParaRPr lang="zh-CN" altLang="en-US" sz="4400" b="1" dirty="0"/>
          </a:p>
        </p:txBody>
      </p:sp>
      <p:sp>
        <p:nvSpPr>
          <p:cNvPr id="4" name="TextovéPole 3"/>
          <p:cNvSpPr txBox="1"/>
          <p:nvPr/>
        </p:nvSpPr>
        <p:spPr>
          <a:xfrm>
            <a:off x="827584" y="1462137"/>
            <a:ext cx="7488832" cy="4462760"/>
          </a:xfrm>
          <a:prstGeom prst="rect">
            <a:avLst/>
          </a:prstGeom>
          <a:noFill/>
        </p:spPr>
        <p:txBody>
          <a:bodyPr wrap="square" rtlCol="0">
            <a:spAutoFit/>
          </a:bodyPr>
          <a:lstStyle/>
          <a:p>
            <a:pPr>
              <a:spcBef>
                <a:spcPts val="600"/>
              </a:spcBef>
              <a:spcAft>
                <a:spcPts val="600"/>
              </a:spcAft>
            </a:pPr>
            <a:r>
              <a:rPr lang="cs-CZ" sz="2400" i="1" dirty="0"/>
              <a:t>V souladu s demokratickými principy umožňují přístup k VŠ vzdělání, získání odpovídající profesní kvalifikace a přípravu pro výzkumnou práci a další náročné odborné činnosti.</a:t>
            </a:r>
          </a:p>
          <a:p>
            <a:pPr>
              <a:spcBef>
                <a:spcPts val="600"/>
              </a:spcBef>
              <a:spcAft>
                <a:spcPts val="600"/>
              </a:spcAft>
              <a:buFont typeface="Arial" pitchFamily="34" charset="0"/>
              <a:buChar char="•"/>
            </a:pPr>
            <a:r>
              <a:rPr lang="cs-CZ" sz="2400" b="1" dirty="0"/>
              <a:t> Oprávnění vysoké školy uskutečňovat </a:t>
            </a:r>
            <a:r>
              <a:rPr lang="cs-CZ" sz="2400" dirty="0"/>
              <a:t>za podmínek stanovených tímto zákonem </a:t>
            </a:r>
            <a:r>
              <a:rPr lang="cs-CZ" sz="2400" b="1" dirty="0"/>
              <a:t>studijní programy </a:t>
            </a:r>
            <a:r>
              <a:rPr lang="cs-CZ" sz="2400" dirty="0"/>
              <a:t>vyplývá z institucionální akreditace nebo z akreditace studijního programu.</a:t>
            </a:r>
          </a:p>
          <a:p>
            <a:pPr>
              <a:spcBef>
                <a:spcPts val="600"/>
              </a:spcBef>
              <a:spcAft>
                <a:spcPts val="600"/>
              </a:spcAft>
              <a:buFont typeface="Arial" pitchFamily="34" charset="0"/>
              <a:buChar char="•"/>
            </a:pPr>
            <a:r>
              <a:rPr lang="cs-CZ" sz="2400" b="1" dirty="0"/>
              <a:t> Oprávnění vysoké školy </a:t>
            </a:r>
            <a:r>
              <a:rPr lang="cs-CZ" sz="2400" dirty="0"/>
              <a:t>nebo její součásti </a:t>
            </a:r>
            <a:r>
              <a:rPr lang="cs-CZ" sz="2400" b="1" dirty="0"/>
              <a:t>konat habilitační řízení nebo řízení ke jmenování profesorem </a:t>
            </a:r>
            <a:r>
              <a:rPr lang="cs-CZ" sz="2400" dirty="0"/>
              <a:t>v daném oboru podléhá akreditaci, kterou uděluje Akreditační úřad.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642918"/>
            <a:ext cx="7958157" cy="769441"/>
          </a:xfrm>
          <a:prstGeom prst="rect">
            <a:avLst/>
          </a:prstGeom>
        </p:spPr>
        <p:txBody>
          <a:bodyPr wrap="square">
            <a:spAutoFit/>
          </a:bodyPr>
          <a:lstStyle/>
          <a:p>
            <a:r>
              <a:rPr lang="cs-CZ" altLang="zh-CN" sz="4400" dirty="0">
                <a:ea typeface="宋体" charset="-122"/>
              </a:rPr>
              <a:t>Akreditace studijního programu</a:t>
            </a:r>
            <a:endParaRPr lang="zh-CN" altLang="en-US" sz="4400" b="1" dirty="0"/>
          </a:p>
        </p:txBody>
      </p:sp>
      <p:sp>
        <p:nvSpPr>
          <p:cNvPr id="7" name="Obdélník 6"/>
          <p:cNvSpPr/>
          <p:nvPr/>
        </p:nvSpPr>
        <p:spPr>
          <a:xfrm>
            <a:off x="827584" y="1700808"/>
            <a:ext cx="7344816" cy="4093428"/>
          </a:xfrm>
          <a:prstGeom prst="rect">
            <a:avLst/>
          </a:prstGeom>
        </p:spPr>
        <p:txBody>
          <a:bodyPr wrap="square">
            <a:spAutoFit/>
          </a:bodyPr>
          <a:lstStyle/>
          <a:p>
            <a:r>
              <a:rPr lang="cs-CZ" sz="2000" b="1" dirty="0"/>
              <a:t>Je oprávněním realizační povahy</a:t>
            </a:r>
            <a:endParaRPr lang="cs-CZ" sz="2000" b="1" i="1" dirty="0"/>
          </a:p>
          <a:p>
            <a:pPr lvl="1" indent="-279400">
              <a:buFont typeface="Arial" pitchFamily="34" charset="0"/>
              <a:buChar char="•"/>
            </a:pPr>
            <a:r>
              <a:rPr lang="cs-CZ" sz="2000" dirty="0"/>
              <a:t>Přijímat uchazeče ke studiu</a:t>
            </a:r>
          </a:p>
          <a:p>
            <a:pPr lvl="1" indent="-279400">
              <a:buFont typeface="Arial" pitchFamily="34" charset="0"/>
              <a:buChar char="•"/>
            </a:pPr>
            <a:r>
              <a:rPr lang="cs-CZ" sz="2000" dirty="0"/>
              <a:t>Konat výuku a zkoušky (vyučovat, ověřovat znalosti...)</a:t>
            </a:r>
          </a:p>
          <a:p>
            <a:pPr lvl="1" indent="-279400">
              <a:buFont typeface="Arial" pitchFamily="34" charset="0"/>
              <a:buChar char="•"/>
            </a:pPr>
            <a:r>
              <a:rPr lang="cs-CZ" sz="2000" dirty="0"/>
              <a:t>Udělovat akademické tituly (tedy konat státní závěrečné zkoušky)</a:t>
            </a:r>
          </a:p>
          <a:p>
            <a:pPr lvl="1" indent="-279400">
              <a:buFont typeface="Arial" pitchFamily="34" charset="0"/>
              <a:buChar char="•"/>
            </a:pPr>
            <a:r>
              <a:rPr lang="cs-CZ" sz="2000" dirty="0"/>
              <a:t>Konat rigorózní řízení</a:t>
            </a:r>
          </a:p>
          <a:p>
            <a:pPr indent="-279400"/>
            <a:r>
              <a:rPr lang="cs-CZ" sz="2000" b="1" dirty="0"/>
              <a:t>Uděluje ji</a:t>
            </a:r>
          </a:p>
          <a:p>
            <a:pPr indent="-279400">
              <a:buFont typeface="Arial" pitchFamily="34" charset="0"/>
              <a:buChar char="•"/>
            </a:pPr>
            <a:r>
              <a:rPr lang="cs-CZ" sz="2000" dirty="0"/>
              <a:t>Národní akreditační úřad pro vysoké školství</a:t>
            </a:r>
          </a:p>
          <a:p>
            <a:pPr indent="-279400">
              <a:buFont typeface="Arial" pitchFamily="34" charset="0"/>
              <a:buChar char="•"/>
            </a:pPr>
            <a:r>
              <a:rPr lang="cs-CZ" sz="2000" dirty="0"/>
              <a:t>Vysoká škola „sama sobě“, pokud pro danou oblast a typ studijního programu získala institucionální akreditaci</a:t>
            </a:r>
          </a:p>
          <a:p>
            <a:pPr indent="-279400"/>
            <a:endParaRPr lang="cs-CZ" sz="2000" dirty="0"/>
          </a:p>
          <a:p>
            <a:pPr indent="-279400"/>
            <a:r>
              <a:rPr lang="cs-CZ" sz="2000" b="1" dirty="0"/>
              <a:t>Institucionální akreditace </a:t>
            </a:r>
            <a:r>
              <a:rPr lang="cs-CZ" sz="2000" dirty="0"/>
              <a:t>je oprávnění VŠ </a:t>
            </a:r>
            <a:r>
              <a:rPr lang="cs-CZ" sz="2000" i="1" u="sng" dirty="0"/>
              <a:t>samostatně vytvářet a uskutečňovat </a:t>
            </a:r>
            <a:r>
              <a:rPr lang="cs-CZ" sz="2000" i="1" dirty="0"/>
              <a:t>určený typ nebo určené typy studijních programů v určené oblasti nebo v určených oblastech vzdělávání</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42910" y="785794"/>
            <a:ext cx="7929618" cy="4462760"/>
          </a:xfrm>
          <a:prstGeom prst="rect">
            <a:avLst/>
          </a:prstGeom>
        </p:spPr>
        <p:txBody>
          <a:bodyPr wrap="square">
            <a:spAutoFit/>
          </a:bodyPr>
          <a:lstStyle/>
          <a:p>
            <a:pPr>
              <a:buNone/>
            </a:pPr>
            <a:r>
              <a:rPr lang="cs-CZ" sz="4400" dirty="0"/>
              <a:t>Vysokoškolská samospráva</a:t>
            </a:r>
          </a:p>
          <a:p>
            <a:pPr>
              <a:buNone/>
            </a:pPr>
            <a:endParaRPr lang="cs-CZ" sz="2400" dirty="0"/>
          </a:p>
          <a:p>
            <a:pPr>
              <a:buNone/>
            </a:pPr>
            <a:r>
              <a:rPr lang="cs-CZ" sz="2400" dirty="0"/>
              <a:t>Veřejná vysoká škola je </a:t>
            </a:r>
            <a:r>
              <a:rPr lang="cs-CZ" sz="2400" b="1" u="sng" dirty="0"/>
              <a:t>samosprávná</a:t>
            </a:r>
          </a:p>
          <a:p>
            <a:pPr>
              <a:buFont typeface="Symbol"/>
              <a:buChar char="Þ"/>
            </a:pPr>
            <a:r>
              <a:rPr lang="cs-CZ" sz="2400" dirty="0"/>
              <a:t> v zákonem stanoveném rozsahu samostatně vykonává určité svěřené kompetence (§ 6 odst. 1), např.</a:t>
            </a:r>
          </a:p>
          <a:p>
            <a:pPr lvl="1">
              <a:buFont typeface="Arial" pitchFamily="34" charset="0"/>
              <a:buChar char="•"/>
            </a:pPr>
            <a:r>
              <a:rPr lang="cs-CZ" sz="2400" dirty="0"/>
              <a:t>rozhoduje o vnitřní organizaci, vč. určování počtu zaměstnanců a zaměření vědeckovýzkumné činnosti</a:t>
            </a:r>
          </a:p>
          <a:p>
            <a:pPr lvl="1">
              <a:buFont typeface="Arial" pitchFamily="34" charset="0"/>
              <a:buChar char="•"/>
            </a:pPr>
            <a:r>
              <a:rPr lang="cs-CZ" sz="2400" dirty="0"/>
              <a:t>rozhoduje vlastními samosprávnými orgány o vlastních členech</a:t>
            </a:r>
          </a:p>
          <a:p>
            <a:pPr lvl="1">
              <a:buFont typeface="Arial" pitchFamily="34" charset="0"/>
              <a:buChar char="•"/>
            </a:pPr>
            <a:r>
              <a:rPr lang="cs-CZ" sz="2400" dirty="0"/>
              <a:t>hospodaří a nakládá s vlastním majetkem, jakož i stanovuje výši poplatků spojených se studiem</a:t>
            </a:r>
            <a:endParaRPr lang="cs-CZ" sz="4000"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14348" y="785794"/>
            <a:ext cx="7358114" cy="4770537"/>
          </a:xfrm>
          <a:prstGeom prst="rect">
            <a:avLst/>
          </a:prstGeom>
        </p:spPr>
        <p:txBody>
          <a:bodyPr wrap="square">
            <a:spAutoFit/>
          </a:bodyPr>
          <a:lstStyle/>
          <a:p>
            <a:pPr>
              <a:buNone/>
            </a:pPr>
            <a:r>
              <a:rPr lang="cs-CZ" sz="4400" dirty="0"/>
              <a:t>Dozor státu nad vysokoškolskou samosprávou</a:t>
            </a:r>
          </a:p>
          <a:p>
            <a:endParaRPr lang="cs-CZ" sz="2400" dirty="0"/>
          </a:p>
          <a:p>
            <a:r>
              <a:rPr lang="cs-CZ" sz="2400" dirty="0"/>
              <a:t>Stát (prostřednictvím MŠMT či NAÚ) zasahuje do činnosti VŠ jen v zákonem vymezených </a:t>
            </a:r>
            <a:r>
              <a:rPr lang="cs-CZ" sz="2400" u="sng" dirty="0"/>
              <a:t>oblastech</a:t>
            </a:r>
          </a:p>
          <a:p>
            <a:pPr lvl="1"/>
            <a:r>
              <a:rPr lang="cs-CZ" sz="2400" dirty="0"/>
              <a:t>Financování (resp. „spoluřízení“ u státních VŠ), povolování vzniku soukromých VŠ</a:t>
            </a:r>
          </a:p>
          <a:p>
            <a:pPr lvl="1"/>
            <a:r>
              <a:rPr lang="cs-CZ" sz="2400" dirty="0"/>
              <a:t>Dozor nad normotvorbou</a:t>
            </a:r>
          </a:p>
          <a:p>
            <a:pPr lvl="1"/>
            <a:r>
              <a:rPr lang="cs-CZ" sz="2400" dirty="0"/>
              <a:t>Dozor nad zákonností a konkrétními povinnostmi VŠ</a:t>
            </a:r>
          </a:p>
          <a:p>
            <a:pPr lvl="1"/>
            <a:r>
              <a:rPr lang="cs-CZ" sz="2400" dirty="0"/>
              <a:t>Dozor nad kvalitou poskytovaného vzdělání</a:t>
            </a:r>
          </a:p>
          <a:p>
            <a:pPr lvl="2">
              <a:buNone/>
            </a:pPr>
            <a:r>
              <a:rPr lang="cs-CZ" sz="2400" i="1" dirty="0"/>
              <a:t>=&gt; </a:t>
            </a:r>
            <a:r>
              <a:rPr lang="cs-CZ" sz="2400" b="1" i="1" dirty="0"/>
              <a:t>akreditace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287794" cy="769441"/>
          </a:xfrm>
          <a:prstGeom prst="rect">
            <a:avLst/>
          </a:prstGeom>
        </p:spPr>
        <p:txBody>
          <a:bodyPr wrap="none">
            <a:spAutoFit/>
          </a:bodyPr>
          <a:lstStyle/>
          <a:p>
            <a:r>
              <a:rPr lang="cs-CZ" altLang="zh-CN" sz="4400" dirty="0">
                <a:ea typeface="宋体" charset="-122"/>
              </a:rPr>
              <a:t>Typy VŠ / součásti škol</a:t>
            </a:r>
            <a:endParaRPr lang="zh-CN" altLang="en-US" sz="4400" b="1" dirty="0"/>
          </a:p>
        </p:txBody>
      </p:sp>
      <p:sp>
        <p:nvSpPr>
          <p:cNvPr id="5" name="AutoShape 48"/>
          <p:cNvSpPr>
            <a:spLocks noChangeArrowheads="1"/>
          </p:cNvSpPr>
          <p:nvPr/>
        </p:nvSpPr>
        <p:spPr bwMode="auto">
          <a:xfrm>
            <a:off x="228600" y="1524000"/>
            <a:ext cx="3048000" cy="2895600"/>
          </a:xfrm>
          <a:custGeom>
            <a:avLst/>
            <a:gdLst>
              <a:gd name="T0" fmla="*/ 2667000 w 21600"/>
              <a:gd name="T1" fmla="*/ 1447800 h 21600"/>
              <a:gd name="T2" fmla="*/ 1524000 w 21600"/>
              <a:gd name="T3" fmla="*/ 2895600 h 21600"/>
              <a:gd name="T4" fmla="*/ 381000 w 21600"/>
              <a:gd name="T5" fmla="*/ 1447800 h 21600"/>
              <a:gd name="T6" fmla="*/ 1524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cs-CZ">
              <a:latin typeface="Arial" charset="0"/>
            </a:endParaRPr>
          </a:p>
        </p:txBody>
      </p:sp>
      <p:graphicFrame>
        <p:nvGraphicFramePr>
          <p:cNvPr id="2" name="Diagram 1"/>
          <p:cNvGraphicFramePr/>
          <p:nvPr/>
        </p:nvGraphicFramePr>
        <p:xfrm>
          <a:off x="2483768" y="1556792"/>
          <a:ext cx="63246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WordArt 47"/>
          <p:cNvSpPr>
            <a:spLocks noChangeArrowheads="1" noChangeShapeType="1" noTextEdit="1"/>
          </p:cNvSpPr>
          <p:nvPr/>
        </p:nvSpPr>
        <p:spPr bwMode="auto">
          <a:xfrm>
            <a:off x="381000" y="2057400"/>
            <a:ext cx="2819400" cy="1524000"/>
          </a:xfrm>
          <a:prstGeom prst="rect">
            <a:avLst/>
          </a:prstGeom>
        </p:spPr>
        <p:txBody>
          <a:bodyPr spcFirstLastPara="1" wrap="none" fromWordArt="1">
            <a:prstTxWarp prst="textButton">
              <a:avLst>
                <a:gd name="adj" fmla="val 11908748"/>
              </a:avLst>
            </a:prstTxWarp>
          </a:bodyPr>
          <a:lstStyle/>
          <a:p>
            <a:pPr algn="ctr"/>
            <a:r>
              <a:rPr lang="cs-CZ" sz="900" b="1" kern="10">
                <a:ln w="9525">
                  <a:solidFill>
                    <a:srgbClr val="000000"/>
                  </a:solidFill>
                  <a:round/>
                  <a:headEnd/>
                  <a:tailEnd/>
                </a:ln>
                <a:solidFill>
                  <a:srgbClr val="FF0000"/>
                </a:solidFill>
                <a:latin typeface="Arial Narrow"/>
              </a:rPr>
              <a:t>Vnitřní předpisy</a:t>
            </a:r>
          </a:p>
          <a:p>
            <a:pPr algn="ctr"/>
            <a:r>
              <a:rPr lang="cs-CZ" sz="900" b="1" kern="10">
                <a:ln w="9525">
                  <a:solidFill>
                    <a:srgbClr val="000000"/>
                  </a:solidFill>
                  <a:round/>
                  <a:headEnd/>
                  <a:tailEnd/>
                </a:ln>
                <a:solidFill>
                  <a:srgbClr val="FF0000"/>
                </a:solidFill>
                <a:latin typeface="Arial Narrow"/>
              </a:rPr>
              <a:t>musí být</a:t>
            </a:r>
          </a:p>
          <a:p>
            <a:pPr algn="ctr"/>
            <a:r>
              <a:rPr lang="cs-CZ" sz="900" b="1" kern="10">
                <a:ln w="9525">
                  <a:solidFill>
                    <a:srgbClr val="000000"/>
                  </a:solidFill>
                  <a:round/>
                  <a:headEnd/>
                  <a:tailEnd/>
                </a:ln>
                <a:solidFill>
                  <a:srgbClr val="FF0000"/>
                </a:solidFill>
                <a:latin typeface="Arial Narrow"/>
              </a:rPr>
              <a:t>v souladu</a:t>
            </a:r>
          </a:p>
        </p:txBody>
      </p:sp>
      <p:sp>
        <p:nvSpPr>
          <p:cNvPr id="9" name="Oval 49"/>
          <p:cNvSpPr>
            <a:spLocks noChangeArrowheads="1"/>
          </p:cNvSpPr>
          <p:nvPr/>
        </p:nvSpPr>
        <p:spPr bwMode="auto">
          <a:xfrm>
            <a:off x="990600" y="4800600"/>
            <a:ext cx="1524000" cy="838200"/>
          </a:xfrm>
          <a:prstGeom prst="ellipse">
            <a:avLst/>
          </a:prstGeom>
          <a:solidFill>
            <a:schemeClr val="accent1"/>
          </a:solidFill>
          <a:ln w="9525">
            <a:solidFill>
              <a:schemeClr val="tx1"/>
            </a:solidFill>
            <a:round/>
            <a:headEnd/>
            <a:tailEnd/>
          </a:ln>
        </p:spPr>
        <p:txBody>
          <a:bodyPr wrap="none" anchor="ctr"/>
          <a:lstStyle/>
          <a:p>
            <a:endParaRPr lang="cs-CZ">
              <a:latin typeface="Arial" charset="0"/>
            </a:endParaRPr>
          </a:p>
        </p:txBody>
      </p:sp>
      <p:sp>
        <p:nvSpPr>
          <p:cNvPr id="10" name="TextovéPole 9"/>
          <p:cNvSpPr txBox="1"/>
          <p:nvPr/>
        </p:nvSpPr>
        <p:spPr>
          <a:xfrm>
            <a:off x="6300192" y="1412776"/>
            <a:ext cx="1865574" cy="923330"/>
          </a:xfrm>
          <a:prstGeom prst="rect">
            <a:avLst/>
          </a:prstGeom>
          <a:noFill/>
        </p:spPr>
        <p:txBody>
          <a:bodyPr wrap="none" rtlCol="0">
            <a:spAutoFit/>
          </a:bodyPr>
          <a:lstStyle/>
          <a:p>
            <a:pPr algn="r"/>
            <a:r>
              <a:rPr lang="cs-CZ" b="1" u="sng" dirty="0"/>
              <a:t>Jen univerzitní</a:t>
            </a:r>
          </a:p>
          <a:p>
            <a:pPr algn="r"/>
            <a:r>
              <a:rPr lang="cs-CZ" dirty="0"/>
              <a:t>(též částečně </a:t>
            </a:r>
            <a:br>
              <a:rPr lang="cs-CZ" dirty="0"/>
            </a:br>
            <a:r>
              <a:rPr lang="cs-CZ" dirty="0"/>
              <a:t>autonomní - § 24)</a:t>
            </a:r>
          </a:p>
        </p:txBody>
      </p:sp>
      <p:sp>
        <p:nvSpPr>
          <p:cNvPr id="11" name="TextovéPole 10"/>
          <p:cNvSpPr txBox="1"/>
          <p:nvPr/>
        </p:nvSpPr>
        <p:spPr>
          <a:xfrm>
            <a:off x="3059832" y="4509120"/>
            <a:ext cx="1551515" cy="369332"/>
          </a:xfrm>
          <a:prstGeom prst="rect">
            <a:avLst/>
          </a:prstGeom>
          <a:noFill/>
        </p:spPr>
        <p:txBody>
          <a:bodyPr wrap="none" rtlCol="0">
            <a:spAutoFit/>
          </a:bodyPr>
          <a:lstStyle/>
          <a:p>
            <a:r>
              <a:rPr lang="cs-CZ" b="1" u="sng" dirty="0"/>
              <a:t>I neuniverzitní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103461" cy="769441"/>
          </a:xfrm>
          <a:prstGeom prst="rect">
            <a:avLst/>
          </a:prstGeom>
        </p:spPr>
        <p:txBody>
          <a:bodyPr wrap="none">
            <a:spAutoFit/>
          </a:bodyPr>
          <a:lstStyle/>
          <a:p>
            <a:r>
              <a:rPr lang="cs-CZ" altLang="zh-CN" sz="4400" dirty="0">
                <a:ea typeface="宋体" charset="-122"/>
              </a:rPr>
              <a:t>Studium</a:t>
            </a:r>
            <a:endParaRPr lang="zh-CN" altLang="en-US" sz="4400" b="1" dirty="0"/>
          </a:p>
        </p:txBody>
      </p:sp>
      <p:sp>
        <p:nvSpPr>
          <p:cNvPr id="4" name="TextovéPole 3"/>
          <p:cNvSpPr txBox="1"/>
          <p:nvPr/>
        </p:nvSpPr>
        <p:spPr>
          <a:xfrm>
            <a:off x="714348" y="1285860"/>
            <a:ext cx="7746084" cy="4862870"/>
          </a:xfrm>
          <a:prstGeom prst="rect">
            <a:avLst/>
          </a:prstGeom>
          <a:noFill/>
        </p:spPr>
        <p:txBody>
          <a:bodyPr wrap="square" rtlCol="0">
            <a:spAutoFit/>
          </a:bodyPr>
          <a:lstStyle/>
          <a:p>
            <a:pPr>
              <a:spcBef>
                <a:spcPts val="600"/>
              </a:spcBef>
              <a:spcAft>
                <a:spcPts val="600"/>
              </a:spcAft>
            </a:pPr>
            <a:r>
              <a:rPr lang="cs-CZ" sz="2000" b="1" dirty="0"/>
              <a:t>Začíná </a:t>
            </a:r>
            <a:r>
              <a:rPr lang="cs-CZ" sz="2000" dirty="0"/>
              <a:t>zápisem</a:t>
            </a:r>
          </a:p>
          <a:p>
            <a:pPr>
              <a:spcBef>
                <a:spcPts val="600"/>
              </a:spcBef>
              <a:spcAft>
                <a:spcPts val="600"/>
              </a:spcAft>
            </a:pPr>
            <a:r>
              <a:rPr lang="cs-CZ" sz="2000" b="1" dirty="0"/>
              <a:t>Končí</a:t>
            </a:r>
          </a:p>
          <a:p>
            <a:pPr>
              <a:spcBef>
                <a:spcPts val="600"/>
              </a:spcBef>
              <a:spcAft>
                <a:spcPts val="600"/>
              </a:spcAft>
              <a:buFont typeface="Arial" pitchFamily="34" charset="0"/>
              <a:buChar char="•"/>
            </a:pPr>
            <a:r>
              <a:rPr lang="cs-CZ" sz="2000" u="sng" dirty="0"/>
              <a:t>Úspěšně</a:t>
            </a:r>
            <a:r>
              <a:rPr lang="cs-CZ" sz="2000" dirty="0"/>
              <a:t> (pozor, od 1. 9. 2016 lze vyslovit neplatnost vykonání státní zkoušky nebo její součásti nebo obhajoby disertační práce - § 47c a </a:t>
            </a:r>
            <a:r>
              <a:rPr lang="cs-CZ" sz="2000" dirty="0" err="1"/>
              <a:t>násl</a:t>
            </a:r>
            <a:r>
              <a:rPr lang="cs-CZ" sz="2000" dirty="0"/>
              <a:t>.)</a:t>
            </a:r>
          </a:p>
          <a:p>
            <a:pPr>
              <a:spcBef>
                <a:spcPts val="600"/>
              </a:spcBef>
              <a:spcAft>
                <a:spcPts val="600"/>
              </a:spcAft>
              <a:buFont typeface="Arial" pitchFamily="34" charset="0"/>
              <a:buChar char="•"/>
            </a:pPr>
            <a:r>
              <a:rPr lang="cs-CZ" sz="2000" u="sng" dirty="0"/>
              <a:t>Neúspěšně</a:t>
            </a:r>
          </a:p>
          <a:p>
            <a:pPr lvl="1">
              <a:spcBef>
                <a:spcPts val="600"/>
              </a:spcBef>
              <a:spcAft>
                <a:spcPts val="600"/>
              </a:spcAft>
              <a:buFont typeface="Arial" pitchFamily="34" charset="0"/>
              <a:buChar char="•"/>
            </a:pPr>
            <a:r>
              <a:rPr lang="cs-CZ" sz="2000" dirty="0"/>
              <a:t>Zanecháním</a:t>
            </a:r>
          </a:p>
          <a:p>
            <a:pPr lvl="1">
              <a:spcBef>
                <a:spcPts val="600"/>
              </a:spcBef>
              <a:spcAft>
                <a:spcPts val="600"/>
              </a:spcAft>
              <a:buFont typeface="Arial" pitchFamily="34" charset="0"/>
              <a:buChar char="•"/>
            </a:pPr>
            <a:r>
              <a:rPr lang="cs-CZ" sz="2000" dirty="0"/>
              <a:t>(Nedobrovolným) ukončením</a:t>
            </a:r>
          </a:p>
          <a:p>
            <a:pPr lvl="1">
              <a:spcBef>
                <a:spcPts val="600"/>
              </a:spcBef>
              <a:spcAft>
                <a:spcPts val="600"/>
              </a:spcAft>
              <a:buFont typeface="Arial" pitchFamily="34" charset="0"/>
              <a:buChar char="•"/>
            </a:pPr>
            <a:r>
              <a:rPr lang="cs-CZ" sz="2000" dirty="0"/>
              <a:t>Vyloučením</a:t>
            </a:r>
          </a:p>
          <a:p>
            <a:pPr lvl="2">
              <a:spcBef>
                <a:spcPts val="600"/>
              </a:spcBef>
              <a:spcAft>
                <a:spcPts val="600"/>
              </a:spcAft>
              <a:buFont typeface="Arial" pitchFamily="34" charset="0"/>
              <a:buChar char="•"/>
            </a:pPr>
            <a:r>
              <a:rPr lang="cs-CZ" sz="2000" i="1" dirty="0"/>
              <a:t>Za </a:t>
            </a:r>
            <a:r>
              <a:rPr lang="cs-CZ" sz="2000" b="1" i="1" u="sng" dirty="0"/>
              <a:t>disciplinární přestupek</a:t>
            </a:r>
          </a:p>
          <a:p>
            <a:pPr lvl="2">
              <a:spcBef>
                <a:spcPts val="600"/>
              </a:spcBef>
              <a:spcAft>
                <a:spcPts val="600"/>
              </a:spcAft>
              <a:buFont typeface="Arial" pitchFamily="34" charset="0"/>
              <a:buChar char="•"/>
            </a:pPr>
            <a:r>
              <a:rPr lang="cs-CZ" sz="2000" i="1" dirty="0"/>
              <a:t>Za podvodné jednání při přijímacím řízení</a:t>
            </a:r>
          </a:p>
          <a:p>
            <a:pPr lvl="1">
              <a:spcBef>
                <a:spcPts val="600"/>
              </a:spcBef>
              <a:spcAft>
                <a:spcPts val="600"/>
              </a:spcAft>
              <a:buFont typeface="Arial" pitchFamily="34" charset="0"/>
              <a:buChar char="•"/>
            </a:pPr>
            <a:r>
              <a:rPr lang="cs-CZ" sz="2000" dirty="0"/>
              <a:t>Zánikem akreditace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642918"/>
            <a:ext cx="7986501" cy="769441"/>
          </a:xfrm>
          <a:prstGeom prst="rect">
            <a:avLst/>
          </a:prstGeom>
        </p:spPr>
        <p:txBody>
          <a:bodyPr wrap="square">
            <a:spAutoFit/>
          </a:bodyPr>
          <a:lstStyle/>
          <a:p>
            <a:r>
              <a:rPr lang="cs-CZ" altLang="zh-CN" sz="4400" dirty="0">
                <a:ea typeface="宋体" charset="-122"/>
              </a:rPr>
              <a:t>Akademický pracovník, student</a:t>
            </a:r>
            <a:endParaRPr lang="zh-CN" altLang="en-US" sz="4400" b="1" dirty="0"/>
          </a:p>
        </p:txBody>
      </p:sp>
      <p:sp>
        <p:nvSpPr>
          <p:cNvPr id="4" name="TextovéPole 3"/>
          <p:cNvSpPr txBox="1"/>
          <p:nvPr/>
        </p:nvSpPr>
        <p:spPr>
          <a:xfrm>
            <a:off x="857224" y="1500174"/>
            <a:ext cx="7572428" cy="3877985"/>
          </a:xfrm>
          <a:prstGeom prst="rect">
            <a:avLst/>
          </a:prstGeom>
          <a:noFill/>
        </p:spPr>
        <p:txBody>
          <a:bodyPr wrap="square" rtlCol="0">
            <a:spAutoFit/>
          </a:bodyPr>
          <a:lstStyle/>
          <a:p>
            <a:pPr>
              <a:spcBef>
                <a:spcPts val="600"/>
              </a:spcBef>
              <a:spcAft>
                <a:spcPts val="600"/>
              </a:spcAft>
            </a:pPr>
            <a:r>
              <a:rPr lang="cs-CZ" sz="2400" b="1" dirty="0"/>
              <a:t>Student</a:t>
            </a:r>
          </a:p>
          <a:p>
            <a:pPr>
              <a:spcBef>
                <a:spcPts val="600"/>
              </a:spcBef>
              <a:spcAft>
                <a:spcPts val="600"/>
              </a:spcAft>
            </a:pPr>
            <a:r>
              <a:rPr lang="cs-CZ" sz="2400" dirty="0"/>
              <a:t>= osoba zapsaná ke studiu ve studijním programu</a:t>
            </a:r>
          </a:p>
          <a:p>
            <a:pPr marL="2060575">
              <a:spcBef>
                <a:spcPts val="600"/>
              </a:spcBef>
              <a:spcAft>
                <a:spcPts val="600"/>
              </a:spcAft>
            </a:pPr>
            <a:r>
              <a:rPr lang="cs-CZ" sz="2400" b="1" dirty="0"/>
              <a:t>Akademický pracovník </a:t>
            </a:r>
          </a:p>
          <a:p>
            <a:pPr marL="2060575">
              <a:spcBef>
                <a:spcPts val="600"/>
              </a:spcBef>
              <a:spcAft>
                <a:spcPts val="600"/>
              </a:spcAft>
            </a:pPr>
            <a:r>
              <a:rPr lang="cs-CZ" sz="2400" dirty="0"/>
              <a:t>= zaměstnanec vysoké školy, který vykonává jak pedagogickou, tak vědeckou, výzkumnou, vývojovou a inovační, uměleckou nebo další tvůrčí činnost. Akademičtí pracovníci jsou povinni dbát dobrého jména vysoké školy. </a:t>
            </a:r>
          </a:p>
        </p:txBody>
      </p:sp>
      <p:pic>
        <p:nvPicPr>
          <p:cNvPr id="5" name="Obrázek 4" descr="student.jpg"/>
          <p:cNvPicPr>
            <a:picLocks noChangeAspect="1"/>
          </p:cNvPicPr>
          <p:nvPr/>
        </p:nvPicPr>
        <p:blipFill>
          <a:blip r:embed="rId3" cstate="print"/>
          <a:stretch>
            <a:fillRect/>
          </a:stretch>
        </p:blipFill>
        <p:spPr>
          <a:xfrm>
            <a:off x="714348" y="2618356"/>
            <a:ext cx="1985444" cy="3690964"/>
          </a:xfrm>
          <a:prstGeom prst="rect">
            <a:avLst/>
          </a:prstGeom>
        </p:spPr>
      </p:pic>
      <p:pic>
        <p:nvPicPr>
          <p:cNvPr id="6" name="Obrázek 5" descr="424567-chemical-experiment.jpg"/>
          <p:cNvPicPr>
            <a:picLocks noChangeAspect="1"/>
          </p:cNvPicPr>
          <p:nvPr/>
        </p:nvPicPr>
        <p:blipFill>
          <a:blip r:embed="rId4" cstate="print"/>
          <a:stretch>
            <a:fillRect/>
          </a:stretch>
        </p:blipFill>
        <p:spPr>
          <a:xfrm>
            <a:off x="6660232" y="4926480"/>
            <a:ext cx="2161380" cy="1512967"/>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166671" cy="769441"/>
          </a:xfrm>
          <a:prstGeom prst="rect">
            <a:avLst/>
          </a:prstGeom>
        </p:spPr>
        <p:txBody>
          <a:bodyPr wrap="none">
            <a:spAutoFit/>
          </a:bodyPr>
          <a:lstStyle/>
          <a:p>
            <a:r>
              <a:rPr lang="cs-CZ" altLang="zh-CN" sz="4400" dirty="0">
                <a:ea typeface="宋体" charset="-122"/>
              </a:rPr>
              <a:t>Poplatek, stipendium</a:t>
            </a:r>
            <a:endParaRPr lang="zh-CN" altLang="en-US" sz="4400" b="1" dirty="0"/>
          </a:p>
        </p:txBody>
      </p:sp>
      <p:sp>
        <p:nvSpPr>
          <p:cNvPr id="4" name="TextovéPole 3"/>
          <p:cNvSpPr txBox="1"/>
          <p:nvPr/>
        </p:nvSpPr>
        <p:spPr>
          <a:xfrm>
            <a:off x="1043608" y="1700808"/>
            <a:ext cx="6912768" cy="4555093"/>
          </a:xfrm>
          <a:prstGeom prst="rect">
            <a:avLst/>
          </a:prstGeom>
          <a:noFill/>
        </p:spPr>
        <p:txBody>
          <a:bodyPr wrap="square" rtlCol="0">
            <a:spAutoFit/>
          </a:bodyPr>
          <a:lstStyle/>
          <a:p>
            <a:pPr>
              <a:spcBef>
                <a:spcPts val="600"/>
              </a:spcBef>
              <a:spcAft>
                <a:spcPts val="600"/>
              </a:spcAft>
            </a:pPr>
            <a:r>
              <a:rPr lang="cs-CZ" sz="2200" b="1" dirty="0"/>
              <a:t>Poplatek spojený se studiem</a:t>
            </a:r>
          </a:p>
          <a:p>
            <a:pPr>
              <a:spcBef>
                <a:spcPts val="600"/>
              </a:spcBef>
              <a:spcAft>
                <a:spcPts val="600"/>
              </a:spcAft>
            </a:pPr>
            <a:r>
              <a:rPr lang="cs-CZ" sz="2200" dirty="0"/>
              <a:t>Na VVŠ – za přijímací řízení, za delší studium, </a:t>
            </a:r>
            <a:r>
              <a:rPr lang="cs-CZ" sz="2200" strike="sngStrike" dirty="0"/>
              <a:t>za další studium</a:t>
            </a:r>
            <a:r>
              <a:rPr lang="cs-CZ" sz="2200" dirty="0"/>
              <a:t> (od 1. 9. 2016 zrušen), za cizojazyčné studium (§ 58)</a:t>
            </a:r>
          </a:p>
          <a:p>
            <a:pPr>
              <a:spcBef>
                <a:spcPts val="600"/>
              </a:spcBef>
              <a:spcAft>
                <a:spcPts val="600"/>
              </a:spcAft>
            </a:pPr>
            <a:r>
              <a:rPr lang="cs-CZ" sz="2200" dirty="0"/>
              <a:t>Na SVŠ – školné (§ 59)</a:t>
            </a:r>
          </a:p>
          <a:p>
            <a:pPr>
              <a:spcBef>
                <a:spcPts val="600"/>
              </a:spcBef>
              <a:spcAft>
                <a:spcPts val="600"/>
              </a:spcAft>
            </a:pPr>
            <a:r>
              <a:rPr lang="cs-CZ" sz="2200" b="1" dirty="0"/>
              <a:t>Stipendium</a:t>
            </a:r>
          </a:p>
          <a:p>
            <a:pPr>
              <a:spcBef>
                <a:spcPts val="600"/>
              </a:spcBef>
              <a:spcAft>
                <a:spcPts val="600"/>
              </a:spcAft>
            </a:pPr>
            <a:r>
              <a:rPr lang="cs-CZ" sz="2200" dirty="0"/>
              <a:t>Dle zákona sociální, ubytovací</a:t>
            </a:r>
          </a:p>
          <a:p>
            <a:pPr>
              <a:spcBef>
                <a:spcPts val="600"/>
              </a:spcBef>
              <a:spcAft>
                <a:spcPts val="600"/>
              </a:spcAft>
            </a:pPr>
            <a:r>
              <a:rPr lang="cs-CZ" sz="2200" dirty="0"/>
              <a:t>Ostatní dle stipendijního řádu</a:t>
            </a:r>
          </a:p>
          <a:p>
            <a:pPr>
              <a:spcBef>
                <a:spcPts val="600"/>
              </a:spcBef>
              <a:spcAft>
                <a:spcPts val="600"/>
              </a:spcAft>
            </a:pPr>
            <a:endParaRPr lang="cs-CZ" sz="2200" dirty="0"/>
          </a:p>
          <a:p>
            <a:pPr>
              <a:spcBef>
                <a:spcPts val="600"/>
              </a:spcBef>
              <a:spcAft>
                <a:spcPts val="600"/>
              </a:spcAft>
            </a:pPr>
            <a:r>
              <a:rPr lang="cs-CZ" sz="2200" i="1" dirty="0"/>
              <a:t>POZOR – poplatky nezáleží na věku</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976444" cy="769441"/>
          </a:xfrm>
          <a:prstGeom prst="rect">
            <a:avLst/>
          </a:prstGeom>
        </p:spPr>
        <p:txBody>
          <a:bodyPr wrap="none">
            <a:spAutoFit/>
          </a:bodyPr>
          <a:lstStyle/>
          <a:p>
            <a:r>
              <a:rPr lang="cs-CZ" altLang="zh-CN" sz="4400" dirty="0">
                <a:ea typeface="宋体" charset="-122"/>
              </a:rPr>
              <a:t>Poplatek za delší studium</a:t>
            </a:r>
            <a:endParaRPr lang="zh-CN" altLang="en-US" sz="4400" b="1" dirty="0"/>
          </a:p>
        </p:txBody>
      </p:sp>
      <p:sp>
        <p:nvSpPr>
          <p:cNvPr id="4" name="TextovéPole 3"/>
          <p:cNvSpPr txBox="1"/>
          <p:nvPr/>
        </p:nvSpPr>
        <p:spPr>
          <a:xfrm>
            <a:off x="683568" y="1340768"/>
            <a:ext cx="7704856" cy="5237718"/>
          </a:xfrm>
          <a:prstGeom prst="rect">
            <a:avLst/>
          </a:prstGeom>
          <a:noFill/>
        </p:spPr>
        <p:txBody>
          <a:bodyPr wrap="square" rtlCol="0">
            <a:spAutoFit/>
          </a:bodyPr>
          <a:lstStyle/>
          <a:p>
            <a:pPr>
              <a:spcBef>
                <a:spcPts val="600"/>
              </a:spcBef>
              <a:spcAft>
                <a:spcPts val="600"/>
              </a:spcAft>
            </a:pPr>
            <a:r>
              <a:rPr lang="cs-CZ" sz="1900" b="1" dirty="0"/>
              <a:t>§ 58 odst. 3: </a:t>
            </a:r>
            <a:r>
              <a:rPr lang="cs-CZ" sz="1900" i="1" dirty="0"/>
              <a:t>Studuje-li student ve studijním programu </a:t>
            </a:r>
            <a:r>
              <a:rPr lang="cs-CZ" sz="1900" i="1" u="sng" dirty="0"/>
              <a:t>déle, než je standardní doba studia zvětšená o jeden rok </a:t>
            </a:r>
            <a:r>
              <a:rPr lang="cs-CZ" sz="1900" i="1" dirty="0"/>
              <a:t>v </a:t>
            </a:r>
            <a:r>
              <a:rPr lang="cs-CZ" sz="1900" b="1" i="1" dirty="0"/>
              <a:t>bakalářském nebo magisterském studijním programu</a:t>
            </a:r>
            <a:r>
              <a:rPr lang="cs-CZ" sz="1900" i="1" dirty="0"/>
              <a:t>, stanoví mu veřejná vysoká škola poplatek za studium, který činí za každých dalších započatých šest měsíců studia nejméně </a:t>
            </a:r>
            <a:r>
              <a:rPr lang="cs-CZ" sz="1900" i="1" dirty="0" err="1"/>
              <a:t>jedenapůlnásobek</a:t>
            </a:r>
            <a:r>
              <a:rPr lang="cs-CZ" sz="1900" i="1" dirty="0"/>
              <a:t> základu;</a:t>
            </a:r>
          </a:p>
          <a:p>
            <a:pPr>
              <a:spcBef>
                <a:spcPts val="600"/>
              </a:spcBef>
              <a:spcAft>
                <a:spcPts val="600"/>
              </a:spcAft>
            </a:pPr>
            <a:r>
              <a:rPr lang="cs-CZ" sz="1900" i="1" dirty="0"/>
              <a:t>do doby studia se </a:t>
            </a:r>
            <a:r>
              <a:rPr lang="cs-CZ" sz="1900" i="1" u="sng" dirty="0"/>
              <a:t>započtou též doby všech předchozích studií </a:t>
            </a:r>
            <a:r>
              <a:rPr lang="cs-CZ" sz="1900" i="1" dirty="0"/>
              <a:t>v bakalářských a magisterských studijních programech, které byly </a:t>
            </a:r>
            <a:r>
              <a:rPr lang="cs-CZ" sz="1900" b="1" i="1" dirty="0"/>
              <a:t>ukončeny jinak než řádně </a:t>
            </a:r>
            <a:r>
              <a:rPr lang="cs-CZ" sz="1900" i="1" dirty="0"/>
              <a:t>podle § 45 odst. 3 nebo § 46 odst. 3,</a:t>
            </a:r>
          </a:p>
          <a:p>
            <a:pPr>
              <a:spcBef>
                <a:spcPts val="600"/>
              </a:spcBef>
              <a:spcAft>
                <a:spcPts val="600"/>
              </a:spcAft>
            </a:pPr>
            <a:r>
              <a:rPr lang="cs-CZ" sz="1900" b="1" i="1" dirty="0"/>
              <a:t>nejde-li </a:t>
            </a:r>
            <a:r>
              <a:rPr lang="cs-CZ" sz="1900" i="1" dirty="0"/>
              <a:t>o předchozí studium, po jehož ukončení student řádně ukončil studijní program stejného typu.</a:t>
            </a:r>
          </a:p>
          <a:p>
            <a:pPr>
              <a:spcBef>
                <a:spcPts val="600"/>
              </a:spcBef>
              <a:spcAft>
                <a:spcPts val="600"/>
              </a:spcAft>
            </a:pPr>
            <a:r>
              <a:rPr lang="cs-CZ" sz="1900" i="1" dirty="0"/>
              <a:t>Období, ve kterém student studoval v takovýchto studijních programech nebo v takovýchto studijních programech a v aktuálním studijním programu souběžně, se do doby studia započítávají pouze jednou.</a:t>
            </a:r>
          </a:p>
          <a:p>
            <a:pPr>
              <a:spcBef>
                <a:spcPts val="600"/>
              </a:spcBef>
              <a:spcAft>
                <a:spcPts val="600"/>
              </a:spcAft>
            </a:pPr>
            <a:r>
              <a:rPr lang="cs-CZ" sz="1900" i="1" dirty="0"/>
              <a:t>Od celkové doby studia vypočtené podle tohoto odstavce </a:t>
            </a:r>
            <a:br>
              <a:rPr lang="cs-CZ" sz="1900" i="1" dirty="0"/>
            </a:br>
            <a:r>
              <a:rPr lang="cs-CZ" sz="1900" i="1" dirty="0"/>
              <a:t>se však nejdříve odečte uznaná doba rodičovství.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571397" cy="769441"/>
          </a:xfrm>
          <a:prstGeom prst="rect">
            <a:avLst/>
          </a:prstGeom>
        </p:spPr>
        <p:txBody>
          <a:bodyPr wrap="none">
            <a:spAutoFit/>
          </a:bodyPr>
          <a:lstStyle/>
          <a:p>
            <a:r>
              <a:rPr lang="cs-CZ" altLang="zh-CN" sz="4400" dirty="0">
                <a:ea typeface="宋体" charset="-122"/>
              </a:rPr>
              <a:t>Disciplinární přestupek</a:t>
            </a:r>
            <a:endParaRPr lang="zh-CN" altLang="en-US" sz="4400" b="1" dirty="0"/>
          </a:p>
        </p:txBody>
      </p:sp>
      <p:sp>
        <p:nvSpPr>
          <p:cNvPr id="4" name="TextovéPole 3"/>
          <p:cNvSpPr txBox="1"/>
          <p:nvPr/>
        </p:nvSpPr>
        <p:spPr>
          <a:xfrm>
            <a:off x="1043608" y="1700808"/>
            <a:ext cx="6768752" cy="4539704"/>
          </a:xfrm>
          <a:prstGeom prst="rect">
            <a:avLst/>
          </a:prstGeom>
          <a:noFill/>
        </p:spPr>
        <p:txBody>
          <a:bodyPr wrap="square" rtlCol="0">
            <a:spAutoFit/>
          </a:bodyPr>
          <a:lstStyle/>
          <a:p>
            <a:pPr>
              <a:spcBef>
                <a:spcPts val="600"/>
              </a:spcBef>
              <a:spcAft>
                <a:spcPts val="600"/>
              </a:spcAft>
            </a:pPr>
            <a:r>
              <a:rPr lang="cs-CZ" sz="2400" b="1" dirty="0"/>
              <a:t>Disciplinární přestupek</a:t>
            </a:r>
          </a:p>
          <a:p>
            <a:pPr>
              <a:spcBef>
                <a:spcPts val="600"/>
              </a:spcBef>
              <a:spcAft>
                <a:spcPts val="600"/>
              </a:spcAft>
            </a:pPr>
            <a:r>
              <a:rPr lang="cs-CZ" sz="2400" dirty="0"/>
              <a:t>Disciplinárním přestupkem je zaviněné porušení povinností stanovených právními předpisy nebo vnitřními předpisy vysoké školy a jejích součástí. </a:t>
            </a:r>
          </a:p>
          <a:p>
            <a:pPr marL="342900" indent="-342900">
              <a:spcBef>
                <a:spcPts val="600"/>
              </a:spcBef>
              <a:spcAft>
                <a:spcPts val="600"/>
              </a:spcAft>
              <a:buFont typeface="Arial" panose="020B0604020202020204" pitchFamily="34" charset="0"/>
              <a:buChar char="•"/>
            </a:pPr>
            <a:r>
              <a:rPr lang="cs-CZ" sz="2400" dirty="0"/>
              <a:t>podstatou se jedná o disciplinární </a:t>
            </a:r>
            <a:r>
              <a:rPr lang="cs-CZ" sz="2400" u="sng" dirty="0"/>
              <a:t>delikt</a:t>
            </a:r>
            <a:r>
              <a:rPr lang="cs-CZ" sz="2400" dirty="0"/>
              <a:t>, ne o přestupek</a:t>
            </a:r>
          </a:p>
          <a:p>
            <a:r>
              <a:rPr lang="cs-CZ" sz="2400" u="sng" dirty="0"/>
              <a:t>Lze za něj uložit</a:t>
            </a:r>
            <a:r>
              <a:rPr lang="cs-CZ" sz="2400" dirty="0"/>
              <a:t> </a:t>
            </a:r>
          </a:p>
          <a:p>
            <a:r>
              <a:rPr lang="cs-CZ" sz="2400" dirty="0"/>
              <a:t>a)  napomenutí, </a:t>
            </a:r>
          </a:p>
          <a:p>
            <a:r>
              <a:rPr lang="cs-CZ" sz="2400" dirty="0"/>
              <a:t>b)  podmíněné vyloučení ze studia se stanovením lhůty a podmínek k osvědčení, </a:t>
            </a:r>
          </a:p>
          <a:p>
            <a:r>
              <a:rPr lang="cs-CZ" sz="2400" dirty="0"/>
              <a:t>c)  vyloučení ze studia.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55576" y="1556792"/>
            <a:ext cx="7416824" cy="3857660"/>
          </a:xfrm>
          <a:prstGeom prst="rect">
            <a:avLst/>
          </a:prstGeom>
          <a:noFill/>
        </p:spPr>
        <p:txBody>
          <a:bodyPr wrap="square" rtlCol="0">
            <a:spAutoFit/>
          </a:bodyPr>
          <a:lstStyle/>
          <a:p>
            <a:r>
              <a:rPr lang="cs-CZ" sz="2400" b="1" dirty="0"/>
              <a:t>Čl. 15 LZPS</a:t>
            </a:r>
            <a:endParaRPr lang="cs-CZ" sz="2400" dirty="0"/>
          </a:p>
          <a:p>
            <a:r>
              <a:rPr lang="cs-CZ" sz="2400" dirty="0"/>
              <a:t>(2) Svoboda </a:t>
            </a:r>
            <a:r>
              <a:rPr lang="cs-CZ" sz="2400" b="1" dirty="0"/>
              <a:t>vědeckého bádání a umělecké tvorby </a:t>
            </a:r>
            <a:r>
              <a:rPr lang="cs-CZ" sz="2400" dirty="0"/>
              <a:t>je zaručena.</a:t>
            </a:r>
            <a:br>
              <a:rPr lang="cs-CZ" sz="2400" dirty="0"/>
            </a:br>
            <a:endParaRPr lang="cs-CZ" sz="2400" dirty="0"/>
          </a:p>
          <a:p>
            <a:r>
              <a:rPr lang="cs-CZ" sz="2400" b="1" dirty="0"/>
              <a:t>Čl. 17 LZPS</a:t>
            </a:r>
            <a:endParaRPr lang="cs-CZ" sz="2400" dirty="0"/>
          </a:p>
          <a:p>
            <a:r>
              <a:rPr lang="cs-CZ" sz="2400" dirty="0"/>
              <a:t>(1) Svoboda projevu a právo na informace jsou zaručeny.</a:t>
            </a:r>
            <a:br>
              <a:rPr lang="cs-CZ" sz="2400" dirty="0"/>
            </a:br>
            <a:r>
              <a:rPr lang="cs-CZ" sz="2400" dirty="0"/>
              <a:t>(2) Každý má právo </a:t>
            </a:r>
            <a:r>
              <a:rPr lang="cs-CZ" sz="2400" b="1" dirty="0"/>
              <a:t>vyjadřovat své názory </a:t>
            </a:r>
            <a:r>
              <a:rPr lang="cs-CZ" sz="2400" dirty="0"/>
              <a:t>slovem, písmem, tiskem, obrazem nebo jiným způsobem, jakož i svobodně </a:t>
            </a:r>
            <a:r>
              <a:rPr lang="cs-CZ" sz="2400" b="1" dirty="0"/>
              <a:t>vyhledávat, přijímat a rozšiřovat </a:t>
            </a:r>
            <a:r>
              <a:rPr lang="cs-CZ" sz="2400" dirty="0"/>
              <a:t>ideje a informace bez ohledu na hranice státu.</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pPr algn="ctr"/>
            <a:r>
              <a:rPr lang="cs-CZ" sz="4400" dirty="0"/>
              <a:t>Orgány vysoké školy</a:t>
            </a:r>
            <a:endParaRPr lang="zh-CN" altLang="en-US" sz="4400" b="1" dirty="0"/>
          </a:p>
        </p:txBody>
      </p:sp>
      <p:sp>
        <p:nvSpPr>
          <p:cNvPr id="4" name="TextovéPole 3"/>
          <p:cNvSpPr txBox="1"/>
          <p:nvPr/>
        </p:nvSpPr>
        <p:spPr>
          <a:xfrm>
            <a:off x="755576" y="1484784"/>
            <a:ext cx="7488832" cy="4524315"/>
          </a:xfrm>
          <a:prstGeom prst="rect">
            <a:avLst/>
          </a:prstGeom>
          <a:noFill/>
        </p:spPr>
        <p:txBody>
          <a:bodyPr wrap="square" rtlCol="0">
            <a:spAutoFit/>
          </a:bodyPr>
          <a:lstStyle/>
          <a:p>
            <a:pPr>
              <a:buNone/>
            </a:pPr>
            <a:r>
              <a:rPr lang="cs-CZ" sz="2400" b="1" dirty="0"/>
              <a:t>Orgány veřejných vysokých škol</a:t>
            </a:r>
          </a:p>
          <a:p>
            <a:pPr>
              <a:buNone/>
            </a:pPr>
            <a:endParaRPr lang="cs-CZ" sz="2400" b="1" dirty="0"/>
          </a:p>
          <a:p>
            <a:r>
              <a:rPr lang="cs-CZ" sz="2400" dirty="0"/>
              <a:t>Samosprávné</a:t>
            </a:r>
          </a:p>
          <a:p>
            <a:pPr lvl="1"/>
            <a:r>
              <a:rPr lang="cs-CZ" sz="2400" dirty="0"/>
              <a:t>Akademický senát</a:t>
            </a:r>
          </a:p>
          <a:p>
            <a:pPr lvl="1"/>
            <a:r>
              <a:rPr lang="cs-CZ" sz="2400" dirty="0"/>
              <a:t>Rektor</a:t>
            </a:r>
          </a:p>
          <a:p>
            <a:pPr lvl="1"/>
            <a:r>
              <a:rPr lang="cs-CZ" sz="2400" dirty="0"/>
              <a:t>Vědecká (akad.) rada</a:t>
            </a:r>
          </a:p>
          <a:p>
            <a:pPr lvl="1"/>
            <a:r>
              <a:rPr lang="cs-CZ" sz="2400" i="1" dirty="0"/>
              <a:t>Disciplinární komise</a:t>
            </a:r>
          </a:p>
          <a:p>
            <a:pPr lvl="1"/>
            <a:r>
              <a:rPr lang="cs-CZ" sz="2400" i="1" dirty="0"/>
              <a:t>Rada pro vnitřní hodnocení</a:t>
            </a:r>
          </a:p>
          <a:p>
            <a:endParaRPr lang="cs-CZ" sz="2400" dirty="0"/>
          </a:p>
          <a:p>
            <a:r>
              <a:rPr lang="cs-CZ" sz="2400" dirty="0"/>
              <a:t>Ostatní</a:t>
            </a:r>
          </a:p>
          <a:p>
            <a:pPr lvl="1"/>
            <a:r>
              <a:rPr lang="cs-CZ" sz="2400" dirty="0"/>
              <a:t>Kvestor</a:t>
            </a:r>
          </a:p>
          <a:p>
            <a:pPr lvl="1"/>
            <a:r>
              <a:rPr lang="cs-CZ" sz="2400" dirty="0"/>
              <a:t>Správní rada</a:t>
            </a:r>
          </a:p>
        </p:txBody>
      </p:sp>
      <p:sp>
        <p:nvSpPr>
          <p:cNvPr id="5" name="TextovéPole 4"/>
          <p:cNvSpPr txBox="1"/>
          <p:nvPr/>
        </p:nvSpPr>
        <p:spPr>
          <a:xfrm>
            <a:off x="4788024" y="1916832"/>
            <a:ext cx="3600400" cy="2677656"/>
          </a:xfrm>
          <a:prstGeom prst="rect">
            <a:avLst/>
          </a:prstGeom>
          <a:noFill/>
          <a:ln>
            <a:solidFill>
              <a:schemeClr val="tx1"/>
            </a:solidFill>
          </a:ln>
        </p:spPr>
        <p:txBody>
          <a:bodyPr wrap="square" rtlCol="0">
            <a:spAutoFit/>
          </a:bodyPr>
          <a:lstStyle/>
          <a:p>
            <a:r>
              <a:rPr lang="cs-CZ" sz="2400" b="1" i="1" dirty="0"/>
              <a:t>Státní vysoké školy</a:t>
            </a:r>
          </a:p>
          <a:p>
            <a:r>
              <a:rPr lang="cs-CZ" sz="2400" i="1" dirty="0"/>
              <a:t>- mají totožné orgány</a:t>
            </a:r>
          </a:p>
          <a:p>
            <a:r>
              <a:rPr lang="cs-CZ" sz="2400" i="1" dirty="0"/>
              <a:t>(s výjimkou správní rady)</a:t>
            </a:r>
          </a:p>
          <a:p>
            <a:endParaRPr lang="cs-CZ" sz="2400" i="1" dirty="0"/>
          </a:p>
          <a:p>
            <a:r>
              <a:rPr lang="cs-CZ" sz="2400" b="1" i="1" dirty="0"/>
              <a:t>Soukromé vysoké školy</a:t>
            </a:r>
          </a:p>
          <a:p>
            <a:r>
              <a:rPr lang="cs-CZ" sz="2400" i="1" dirty="0"/>
              <a:t>- stanoví své orgány samy (vnitřními předpisy)</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pPr algn="ctr"/>
            <a:r>
              <a:rPr lang="cs-CZ" sz="4400" dirty="0"/>
              <a:t>Orgány fakulty</a:t>
            </a:r>
            <a:endParaRPr lang="zh-CN" altLang="en-US" sz="4400" b="1" dirty="0"/>
          </a:p>
        </p:txBody>
      </p:sp>
      <p:sp>
        <p:nvSpPr>
          <p:cNvPr id="4" name="TextovéPole 3"/>
          <p:cNvSpPr txBox="1"/>
          <p:nvPr/>
        </p:nvSpPr>
        <p:spPr>
          <a:xfrm>
            <a:off x="755576" y="1484784"/>
            <a:ext cx="7488832" cy="3785652"/>
          </a:xfrm>
          <a:prstGeom prst="rect">
            <a:avLst/>
          </a:prstGeom>
          <a:noFill/>
        </p:spPr>
        <p:txBody>
          <a:bodyPr wrap="square" rtlCol="0">
            <a:spAutoFit/>
          </a:bodyPr>
          <a:lstStyle/>
          <a:p>
            <a:pPr>
              <a:buNone/>
            </a:pPr>
            <a:r>
              <a:rPr lang="cs-CZ" sz="2400" b="1" dirty="0"/>
              <a:t>Orgány fakult veřejných vysokých škol</a:t>
            </a:r>
          </a:p>
          <a:p>
            <a:pPr>
              <a:buNone/>
            </a:pPr>
            <a:endParaRPr lang="cs-CZ" sz="2400" b="1" dirty="0"/>
          </a:p>
          <a:p>
            <a:r>
              <a:rPr lang="cs-CZ" sz="2400" dirty="0"/>
              <a:t>Samosprávné</a:t>
            </a:r>
          </a:p>
          <a:p>
            <a:pPr lvl="1"/>
            <a:r>
              <a:rPr lang="cs-CZ" sz="2400" dirty="0"/>
              <a:t>Akademický senát</a:t>
            </a:r>
          </a:p>
          <a:p>
            <a:pPr lvl="1"/>
            <a:r>
              <a:rPr lang="cs-CZ" sz="2400" dirty="0"/>
              <a:t>Děkan</a:t>
            </a:r>
          </a:p>
          <a:p>
            <a:pPr lvl="1"/>
            <a:r>
              <a:rPr lang="cs-CZ" sz="2400" dirty="0"/>
              <a:t>Vědecká rada</a:t>
            </a:r>
          </a:p>
          <a:p>
            <a:pPr lvl="1"/>
            <a:r>
              <a:rPr lang="cs-CZ" sz="2400" dirty="0"/>
              <a:t>Disciplinární komise</a:t>
            </a:r>
          </a:p>
          <a:p>
            <a:endParaRPr lang="cs-CZ" sz="2400" dirty="0"/>
          </a:p>
          <a:p>
            <a:r>
              <a:rPr lang="cs-CZ" sz="2400" dirty="0"/>
              <a:t>Ostatní</a:t>
            </a:r>
          </a:p>
          <a:p>
            <a:pPr lvl="1"/>
            <a:r>
              <a:rPr lang="cs-CZ" sz="2400" dirty="0"/>
              <a:t>Tajemník</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a:ea typeface="宋体" charset="-122"/>
              </a:rPr>
              <a:t>Správní proces</a:t>
            </a:r>
            <a:endParaRPr lang="zh-CN" altLang="en-US" sz="4400" b="1" dirty="0"/>
          </a:p>
        </p:txBody>
      </p:sp>
      <p:sp>
        <p:nvSpPr>
          <p:cNvPr id="4" name="TextovéPole 3"/>
          <p:cNvSpPr txBox="1"/>
          <p:nvPr/>
        </p:nvSpPr>
        <p:spPr>
          <a:xfrm>
            <a:off x="827584" y="1700808"/>
            <a:ext cx="7816382" cy="3354765"/>
          </a:xfrm>
          <a:prstGeom prst="rect">
            <a:avLst/>
          </a:prstGeom>
          <a:noFill/>
        </p:spPr>
        <p:txBody>
          <a:bodyPr wrap="square" rtlCol="0">
            <a:spAutoFit/>
          </a:bodyPr>
          <a:lstStyle/>
          <a:p>
            <a:pPr>
              <a:spcBef>
                <a:spcPts val="600"/>
              </a:spcBef>
              <a:spcAft>
                <a:spcPts val="600"/>
              </a:spcAft>
              <a:buFont typeface="Arial" pitchFamily="34" charset="0"/>
              <a:buChar char="•"/>
            </a:pPr>
            <a:r>
              <a:rPr lang="cs-CZ" sz="2400" b="1" dirty="0"/>
              <a:t> Zvláštní proces </a:t>
            </a:r>
            <a:r>
              <a:rPr lang="cs-CZ" sz="2400" dirty="0"/>
              <a:t>(§ 50, § 68, § 69, § 69a) </a:t>
            </a:r>
            <a:r>
              <a:rPr lang="cs-CZ" sz="2400" dirty="0">
                <a:solidFill>
                  <a:srgbClr val="FF0000"/>
                </a:solidFill>
              </a:rPr>
              <a:t>s podpůrnou použitelností </a:t>
            </a:r>
            <a:r>
              <a:rPr lang="cs-CZ" sz="2400" dirty="0"/>
              <a:t>správního řádu platí pro rozhodování o studentech a uchazečích</a:t>
            </a:r>
          </a:p>
          <a:p>
            <a:pPr>
              <a:spcBef>
                <a:spcPts val="600"/>
              </a:spcBef>
              <a:spcAft>
                <a:spcPts val="600"/>
              </a:spcAft>
              <a:buFont typeface="Arial" pitchFamily="34" charset="0"/>
              <a:buChar char="•"/>
            </a:pPr>
            <a:r>
              <a:rPr lang="cs-CZ" sz="2400" dirty="0"/>
              <a:t> Nižší míra zvláštní úpravy pro nostrifikace a registraci vnitřních předpisů</a:t>
            </a:r>
          </a:p>
          <a:p>
            <a:pPr>
              <a:spcBef>
                <a:spcPts val="600"/>
              </a:spcBef>
              <a:spcAft>
                <a:spcPts val="600"/>
              </a:spcAft>
              <a:buFont typeface="Arial" pitchFamily="34" charset="0"/>
              <a:buChar char="•"/>
            </a:pPr>
            <a:r>
              <a:rPr lang="cs-CZ" sz="2400" b="1" dirty="0"/>
              <a:t> Správní řád je vyloučen</a:t>
            </a:r>
            <a:r>
              <a:rPr lang="cs-CZ" sz="2400" dirty="0"/>
              <a:t> pro rozhodování o v habilitačním řízení a řízení ke jmenování profesorem a také v řízení o poskytování příspěvku / dotace od MŠMT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611560" y="1484784"/>
            <a:ext cx="7704856" cy="4708981"/>
          </a:xfrm>
          <a:prstGeom prst="rect">
            <a:avLst/>
          </a:prstGeom>
          <a:noFill/>
        </p:spPr>
        <p:txBody>
          <a:bodyPr wrap="square" rtlCol="0">
            <a:spAutoFit/>
          </a:bodyPr>
          <a:lstStyle/>
          <a:p>
            <a:r>
              <a:rPr lang="cs-CZ" sz="2000" b="1" dirty="0"/>
              <a:t>Soudní přezkum </a:t>
            </a:r>
            <a:r>
              <a:rPr lang="cs-CZ" sz="2000" b="1" dirty="0" err="1"/>
              <a:t>SZZk</a:t>
            </a:r>
            <a:endParaRPr lang="cs-CZ" sz="2000" b="1" dirty="0"/>
          </a:p>
          <a:p>
            <a:pPr marL="342900" indent="-342900">
              <a:buFont typeface="Arial" panose="020B0604020202020204" pitchFamily="34" charset="0"/>
              <a:buChar char="•"/>
            </a:pPr>
            <a:r>
              <a:rPr lang="cs-CZ" sz="2000" dirty="0"/>
              <a:t>Hodnocení </a:t>
            </a:r>
            <a:r>
              <a:rPr lang="cs-CZ" sz="2000" dirty="0" err="1"/>
              <a:t>SZZk</a:t>
            </a:r>
            <a:r>
              <a:rPr lang="cs-CZ" sz="2000" dirty="0"/>
              <a:t> nelze soudně přezkoumat, průběh (dodržení postupů) ano 9 As 1/2009</a:t>
            </a:r>
          </a:p>
          <a:p>
            <a:pPr>
              <a:spcBef>
                <a:spcPts val="600"/>
              </a:spcBef>
              <a:spcAft>
                <a:spcPts val="600"/>
              </a:spcAft>
            </a:pPr>
            <a:r>
              <a:rPr lang="cs-CZ" sz="2000" i="1" dirty="0"/>
              <a:t>Princip přezkumu (státních) zkoušek na vysoké škole nespočívá a ani spočívat nemůže v přezkumu vědomostí uplatněných studentem při výkonu zkoušky a přezkumu tomu odpovídajícího ohodnocení ze strany zkoušejícího, nýbrž v přezkumu zákonnosti těch postupů, které lze ve smyslu shora uvedeného podřadit pod výkon státní správy. </a:t>
            </a:r>
          </a:p>
          <a:p>
            <a:pPr>
              <a:spcBef>
                <a:spcPts val="600"/>
              </a:spcBef>
              <a:spcAft>
                <a:spcPts val="600"/>
              </a:spcAft>
            </a:pPr>
            <a:r>
              <a:rPr lang="cs-CZ" sz="2000" i="1" dirty="0"/>
              <a:t>S konáním každé zkoušky přitom není spojeno pouze její ohodnocení, ale zákon s konáním zkoušky spojuje také </a:t>
            </a:r>
            <a:r>
              <a:rPr lang="cs-CZ" sz="2000" b="1" i="1" dirty="0"/>
              <a:t>subjektivní veřejné právo studenta na to, aby daná zkouška proběhla za podmínek stanovených studijním programem nebo studijním a zkušebním řádem</a:t>
            </a:r>
            <a:r>
              <a:rPr lang="cs-CZ" sz="2000" i="1" dirty="0"/>
              <a:t>, přičemž </a:t>
            </a:r>
            <a:r>
              <a:rPr lang="cs-CZ" sz="2000" b="1" i="1" dirty="0"/>
              <a:t>tomuto právu studenta odpovídá povinnost vysoké školy stanovené </a:t>
            </a:r>
            <a:br>
              <a:rPr lang="cs-CZ" sz="2000" b="1" i="1" dirty="0"/>
            </a:br>
            <a:r>
              <a:rPr lang="cs-CZ" sz="2000" b="1" i="1" dirty="0"/>
              <a:t>podmínky dodržet. </a:t>
            </a:r>
            <a:endParaRPr lang="cs-CZ" sz="2000" b="1"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611560" y="1484784"/>
            <a:ext cx="7704856" cy="4247317"/>
          </a:xfrm>
          <a:prstGeom prst="rect">
            <a:avLst/>
          </a:prstGeom>
          <a:noFill/>
        </p:spPr>
        <p:txBody>
          <a:bodyPr wrap="square" rtlCol="0">
            <a:spAutoFit/>
          </a:bodyPr>
          <a:lstStyle/>
          <a:p>
            <a:r>
              <a:rPr lang="cs-CZ" sz="2000" b="1" dirty="0"/>
              <a:t>Přezkum hodnocení přijímací zkoušky</a:t>
            </a:r>
          </a:p>
          <a:p>
            <a:pPr marL="342900" indent="-342900">
              <a:buFont typeface="Arial" panose="020B0604020202020204" pitchFamily="34" charset="0"/>
              <a:buChar char="•"/>
            </a:pPr>
            <a:r>
              <a:rPr lang="cs-CZ" sz="2000" dirty="0"/>
              <a:t>Při přezkoumání rozhodnutí v přijímacím řízení může být předmětem přezkumu i věcné posouzení, zda uchazeč správně odpověděl na otázky či zkušební úlohy při přijímací zkoušce, včetně případného posouzení „vhodnosti“ zadání 7 As 79/2011</a:t>
            </a:r>
          </a:p>
          <a:p>
            <a:pPr>
              <a:spcBef>
                <a:spcPts val="600"/>
              </a:spcBef>
              <a:spcAft>
                <a:spcPts val="600"/>
              </a:spcAft>
            </a:pPr>
            <a:r>
              <a:rPr lang="cs-CZ" sz="2000" i="1" dirty="0"/>
              <a:t>Je-li součástí přijímacího řízení zkoumání vlastností a schopností exaktně neměřitelných či závislých na vkusu nebo jiných subjektivních úsudcích (např. uměleckého talentu), přezkumná činnost rektora se omezí na kontrolu nestrannosti, objektivity a odbornosti správní úvahy osoby či osob posuzujících uchazeče a toho, zda nevybočily z mezí správního uvážení či je nezneužily </a:t>
            </a:r>
          </a:p>
          <a:p>
            <a:pPr marL="342900" indent="-342900">
              <a:buFont typeface="Arial" panose="020B0604020202020204" pitchFamily="34" charset="0"/>
              <a:buChar char="•"/>
            </a:pPr>
            <a:r>
              <a:rPr lang="cs-CZ" sz="2000" i="1" dirty="0"/>
              <a:t>Logicky nelze přezkoumávat neopakovatelné, tedy typicky </a:t>
            </a:r>
            <a:br>
              <a:rPr lang="cs-CZ" sz="2000" i="1" dirty="0"/>
            </a:br>
            <a:r>
              <a:rPr lang="cs-CZ" sz="2000" i="1" dirty="0"/>
              <a:t>ústní zkoušení (VK)</a:t>
            </a:r>
          </a:p>
        </p:txBody>
      </p:sp>
    </p:spTree>
    <p:extLst>
      <p:ext uri="{BB962C8B-B14F-4D97-AF65-F5344CB8AC3E}">
        <p14:creationId xmlns:p14="http://schemas.microsoft.com/office/powerpoint/2010/main" val="26793578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755576" y="1484784"/>
            <a:ext cx="7416824" cy="4154984"/>
          </a:xfrm>
          <a:prstGeom prst="rect">
            <a:avLst/>
          </a:prstGeom>
          <a:noFill/>
        </p:spPr>
        <p:txBody>
          <a:bodyPr wrap="square" rtlCol="0">
            <a:spAutoFit/>
          </a:bodyPr>
          <a:lstStyle/>
          <a:p>
            <a:pPr>
              <a:buNone/>
            </a:pPr>
            <a:r>
              <a:rPr lang="cs-CZ" sz="2200" b="1" dirty="0"/>
              <a:t>Poplatky za studium</a:t>
            </a:r>
          </a:p>
          <a:p>
            <a:pPr marL="342900" indent="-342900">
              <a:buFont typeface="Arial" panose="020B0604020202020204" pitchFamily="34" charset="0"/>
              <a:buChar char="•"/>
            </a:pPr>
            <a:r>
              <a:rPr lang="cs-CZ" sz="2200" dirty="0"/>
              <a:t>Neaplikovat retroaktivně „</a:t>
            </a:r>
            <a:r>
              <a:rPr lang="cs-CZ" sz="2200" dirty="0" err="1"/>
              <a:t>přičítací</a:t>
            </a:r>
            <a:r>
              <a:rPr lang="cs-CZ" sz="2200" dirty="0"/>
              <a:t>“ ustanovení (nepřičítat před účinností 147/2001, tedy před 7/2001) 9 As 8/2007</a:t>
            </a:r>
          </a:p>
          <a:p>
            <a:pPr marL="342900" indent="-342900">
              <a:buFont typeface="Arial" panose="020B0604020202020204" pitchFamily="34" charset="0"/>
              <a:buChar char="•"/>
            </a:pPr>
            <a:r>
              <a:rPr lang="cs-CZ" sz="2200" dirty="0"/>
              <a:t>Jsou vyměřovány nezákonně, pokud konkrétní výše poplatku není v souladu s </a:t>
            </a:r>
            <a:r>
              <a:rPr lang="cs-CZ" sz="2200" dirty="0" err="1"/>
              <a:t>ust</a:t>
            </a:r>
            <a:r>
              <a:rPr lang="cs-CZ" sz="2200" dirty="0"/>
              <a:t>. § 58 odst. 6 ZVŠ uvedena ve statutu vysoké školy 7 As 41/2013</a:t>
            </a:r>
          </a:p>
          <a:p>
            <a:pPr marL="342900" indent="-342900">
              <a:buFont typeface="Arial" panose="020B0604020202020204" pitchFamily="34" charset="0"/>
              <a:buChar char="•"/>
            </a:pPr>
            <a:r>
              <a:rPr lang="cs-CZ" sz="2200" i="1" dirty="0"/>
              <a:t>Nelze-li postupovat dle § 58 odst. 6, tedy dle výše uvedené ve statutu, je přímo aplikovatelná minimální zákonná výše (VK)</a:t>
            </a:r>
            <a:endParaRPr lang="cs-CZ" sz="2200" dirty="0"/>
          </a:p>
          <a:p>
            <a:endParaRPr lang="cs-CZ" sz="2200" dirty="0"/>
          </a:p>
          <a:p>
            <a:r>
              <a:rPr lang="cs-CZ" sz="2200" b="1" dirty="0"/>
              <a:t>Přerušení studia</a:t>
            </a:r>
          </a:p>
          <a:p>
            <a:pPr marL="342900" indent="-342900">
              <a:buFont typeface="Arial" panose="020B0604020202020204" pitchFamily="34" charset="0"/>
              <a:buChar char="•"/>
            </a:pPr>
            <a:r>
              <a:rPr lang="cs-CZ" sz="2200" dirty="0"/>
              <a:t>Jeho doba se započítává do max. doby studia 8 As 37/2010 (není-li vnitřním předpisem stanoveno jinak)</a:t>
            </a:r>
          </a:p>
        </p:txBody>
      </p:sp>
    </p:spTree>
    <p:extLst>
      <p:ext uri="{BB962C8B-B14F-4D97-AF65-F5344CB8AC3E}">
        <p14:creationId xmlns:p14="http://schemas.microsoft.com/office/powerpoint/2010/main" val="26155398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908720"/>
            <a:ext cx="6006773" cy="830997"/>
          </a:xfrm>
          <a:prstGeom prst="rect">
            <a:avLst/>
          </a:prstGeom>
        </p:spPr>
        <p:txBody>
          <a:bodyPr wrap="none">
            <a:spAutoFit/>
          </a:bodyPr>
          <a:lstStyle/>
          <a:p>
            <a:r>
              <a:rPr lang="cs-CZ" altLang="zh-CN" sz="4800" b="1" dirty="0">
                <a:latin typeface="Arial" pitchFamily="34" charset="0"/>
                <a:cs typeface="Arial" pitchFamily="34" charset="0"/>
              </a:rPr>
              <a:t>Děkuji za pozornost</a:t>
            </a:r>
            <a:endParaRPr lang="zh-CN" altLang="en-US" sz="4800" b="1" dirty="0">
              <a:latin typeface="Arial" pitchFamily="34" charset="0"/>
              <a:cs typeface="Arial"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55576" y="1268760"/>
            <a:ext cx="7560840" cy="4401205"/>
          </a:xfrm>
          <a:prstGeom prst="rect">
            <a:avLst/>
          </a:prstGeom>
          <a:noFill/>
        </p:spPr>
        <p:txBody>
          <a:bodyPr wrap="square" rtlCol="0">
            <a:spAutoFit/>
          </a:bodyPr>
          <a:lstStyle/>
          <a:p>
            <a:pPr>
              <a:spcBef>
                <a:spcPts val="600"/>
              </a:spcBef>
              <a:spcAft>
                <a:spcPts val="600"/>
              </a:spcAft>
            </a:pPr>
            <a:r>
              <a:rPr lang="cs-CZ" sz="2400" b="1" dirty="0"/>
              <a:t>Bezplatnost</a:t>
            </a:r>
          </a:p>
          <a:p>
            <a:pPr lvl="1">
              <a:spcBef>
                <a:spcPts val="600"/>
              </a:spcBef>
              <a:spcAft>
                <a:spcPts val="600"/>
              </a:spcAft>
            </a:pPr>
            <a:r>
              <a:rPr lang="cs-CZ" sz="2400" i="1" dirty="0"/>
              <a:t>Čl. 33 Listiny</a:t>
            </a:r>
          </a:p>
          <a:p>
            <a:pPr lvl="1">
              <a:spcBef>
                <a:spcPts val="600"/>
              </a:spcBef>
              <a:spcAft>
                <a:spcPts val="600"/>
              </a:spcAft>
            </a:pPr>
            <a:r>
              <a:rPr lang="cs-CZ" sz="2400" i="1" dirty="0"/>
              <a:t>(2) Občané mají právo na bezplatné vzdělání v základních a středních školách, </a:t>
            </a:r>
            <a:r>
              <a:rPr lang="cs-CZ" sz="2400" b="1" i="1" dirty="0"/>
              <a:t>podle schopností občana a možností společnosti </a:t>
            </a:r>
            <a:r>
              <a:rPr lang="cs-CZ" sz="2400" i="1" dirty="0"/>
              <a:t>též na vysokých školách.</a:t>
            </a:r>
          </a:p>
          <a:p>
            <a:pPr>
              <a:spcBef>
                <a:spcPts val="600"/>
              </a:spcBef>
              <a:spcAft>
                <a:spcPts val="600"/>
              </a:spcAft>
            </a:pPr>
            <a:r>
              <a:rPr lang="cs-CZ" sz="2400" dirty="0"/>
              <a:t>Nález Ústavního soudu </a:t>
            </a:r>
            <a:r>
              <a:rPr lang="cs-CZ" sz="2400" dirty="0" err="1"/>
              <a:t>sp</a:t>
            </a:r>
            <a:r>
              <a:rPr lang="cs-CZ" sz="2400" dirty="0"/>
              <a:t>. zn. </a:t>
            </a:r>
            <a:r>
              <a:rPr lang="cs-CZ" sz="2400" dirty="0" err="1"/>
              <a:t>Pl</a:t>
            </a:r>
            <a:r>
              <a:rPr lang="cs-CZ" sz="2400" dirty="0"/>
              <a:t>. ÚS 25/94</a:t>
            </a:r>
          </a:p>
          <a:p>
            <a:pPr>
              <a:spcBef>
                <a:spcPts val="600"/>
              </a:spcBef>
              <a:spcAft>
                <a:spcPts val="600"/>
              </a:spcAft>
            </a:pPr>
            <a:r>
              <a:rPr lang="cs-CZ" sz="2400" dirty="0"/>
              <a:t>Bezplatnost vzdělání omezuje toliko na roli státu </a:t>
            </a:r>
            <a:r>
              <a:rPr lang="cs-CZ" sz="2400" i="1" dirty="0"/>
              <a:t>nést náklady na zřizování škol a školských zařízení, na jejich provoz a údržbu</a:t>
            </a:r>
            <a:r>
              <a:rPr lang="cs-CZ" sz="2400" dirty="0"/>
              <a:t> a, především </a:t>
            </a:r>
            <a:r>
              <a:rPr lang="cs-CZ" sz="2400" i="1" dirty="0"/>
              <a:t>nevyžaduje platbu tzv. školného </a:t>
            </a:r>
            <a:r>
              <a:rPr lang="cs-CZ" sz="2400" dirty="0"/>
              <a:t>na základních a středních školách.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571472" y="1428736"/>
            <a:ext cx="8001056" cy="4903530"/>
          </a:xfrm>
          <a:prstGeom prst="rect">
            <a:avLst/>
          </a:prstGeom>
          <a:noFill/>
        </p:spPr>
        <p:txBody>
          <a:bodyPr wrap="square" rtlCol="0">
            <a:spAutoFit/>
          </a:bodyPr>
          <a:lstStyle/>
          <a:p>
            <a:pPr>
              <a:spcBef>
                <a:spcPts val="600"/>
              </a:spcBef>
              <a:spcAft>
                <a:spcPts val="600"/>
              </a:spcAft>
            </a:pPr>
            <a:r>
              <a:rPr lang="cs-CZ" sz="2400" b="1" dirty="0"/>
              <a:t>Bezplatnost </a:t>
            </a:r>
          </a:p>
          <a:p>
            <a:pPr>
              <a:spcBef>
                <a:spcPts val="600"/>
              </a:spcBef>
              <a:spcAft>
                <a:spcPts val="600"/>
              </a:spcAft>
            </a:pPr>
            <a:r>
              <a:rPr lang="cs-CZ" sz="2400" dirty="0"/>
              <a:t>Nález pléna Ústavního soudu </a:t>
            </a:r>
            <a:r>
              <a:rPr lang="cs-CZ" sz="2400" dirty="0" err="1"/>
              <a:t>sp</a:t>
            </a:r>
            <a:r>
              <a:rPr lang="cs-CZ" sz="2400" dirty="0"/>
              <a:t>. zn. </a:t>
            </a:r>
            <a:r>
              <a:rPr lang="cs-CZ" sz="2400" dirty="0" err="1"/>
              <a:t>Pl</a:t>
            </a:r>
            <a:r>
              <a:rPr lang="cs-CZ" sz="2400" dirty="0"/>
              <a:t>. ÚS 27/95</a:t>
            </a:r>
          </a:p>
          <a:p>
            <a:pPr>
              <a:spcBef>
                <a:spcPts val="600"/>
              </a:spcBef>
              <a:spcAft>
                <a:spcPts val="600"/>
              </a:spcAft>
            </a:pPr>
            <a:r>
              <a:rPr lang="cs-CZ" sz="2400" dirty="0"/>
              <a:t>Pro </a:t>
            </a:r>
            <a:r>
              <a:rPr lang="cs-CZ" sz="2400" u="sng" dirty="0"/>
              <a:t>vzdělávání na vyšších odborných školách </a:t>
            </a:r>
            <a:r>
              <a:rPr lang="cs-CZ" sz="2400" dirty="0"/>
              <a:t>platí, že tato forma vzdělání je poskytována </a:t>
            </a:r>
            <a:r>
              <a:rPr lang="cs-CZ" sz="2400" u="sng" dirty="0"/>
              <a:t>vždy za úpla</a:t>
            </a:r>
            <a:r>
              <a:rPr lang="cs-CZ" sz="2400" dirty="0"/>
              <a:t>tu, tedy i na školách zřizovaných státem. Dle nálezu ÚS to nelze považovat za protiústavní, neboť [VOŠ] </a:t>
            </a:r>
            <a:r>
              <a:rPr lang="cs-CZ" sz="2400" i="1" dirty="0"/>
              <a:t>jsou sice na straně jedné součástí výchovně vzdělávací soustavy, na straně druhé představují však typ odlišný od středních škol, neboť studium na nich získání středoškolského vzdělání již předpokládá. Touto svou povahou vymykají se tedy </a:t>
            </a:r>
            <a:r>
              <a:rPr lang="cs-CZ" sz="2400" dirty="0"/>
              <a:t>[VOŠ]</a:t>
            </a:r>
            <a:r>
              <a:rPr lang="cs-CZ" sz="2400" i="1" dirty="0"/>
              <a:t> z rámce článku 33 odst. 2 Listiny, zakotvujícího </a:t>
            </a:r>
            <a:r>
              <a:rPr lang="cs-CZ" sz="2400" dirty="0"/>
              <a:t>[nepodmíněné]</a:t>
            </a:r>
            <a:r>
              <a:rPr lang="cs-CZ" sz="2400" i="1" dirty="0"/>
              <a:t> právo občanů na bezplatné vzdělání v základních a středních školách.</a:t>
            </a:r>
            <a:endParaRPr lang="cs-CZ"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714348" y="1500174"/>
            <a:ext cx="7643866" cy="4297860"/>
          </a:xfrm>
          <a:prstGeom prst="rect">
            <a:avLst/>
          </a:prstGeom>
          <a:noFill/>
        </p:spPr>
        <p:txBody>
          <a:bodyPr wrap="square" rtlCol="0">
            <a:spAutoFit/>
          </a:bodyPr>
          <a:lstStyle/>
          <a:p>
            <a:pPr>
              <a:spcBef>
                <a:spcPts val="600"/>
              </a:spcBef>
              <a:spcAft>
                <a:spcPts val="600"/>
              </a:spcAft>
            </a:pPr>
            <a:r>
              <a:rPr lang="cs-CZ" sz="2800" b="1" dirty="0"/>
              <a:t>ÚSTAVA + LISTINA</a:t>
            </a:r>
          </a:p>
          <a:p>
            <a:pPr>
              <a:spcBef>
                <a:spcPts val="600"/>
              </a:spcBef>
              <a:spcAft>
                <a:spcPts val="600"/>
              </a:spcAft>
            </a:pPr>
            <a:r>
              <a:rPr lang="cs-CZ" sz="2800" b="1" dirty="0"/>
              <a:t> Ratifikované a vyhlášené mezinárodní smlouvy</a:t>
            </a:r>
          </a:p>
          <a:p>
            <a:pPr lvl="0" indent="174625">
              <a:spcBef>
                <a:spcPts val="600"/>
              </a:spcBef>
              <a:spcAft>
                <a:spcPts val="600"/>
              </a:spcAft>
              <a:buFont typeface="Arial" pitchFamily="34" charset="0"/>
              <a:buChar char="•"/>
            </a:pPr>
            <a:r>
              <a:rPr lang="cs-CZ" sz="2800" dirty="0"/>
              <a:t>Mezinárodní pakt o hospodářských, sociálních a kulturních právech (zejm. čl. 13)</a:t>
            </a:r>
          </a:p>
          <a:p>
            <a:pPr lvl="0" indent="174625">
              <a:spcBef>
                <a:spcPts val="600"/>
              </a:spcBef>
              <a:spcAft>
                <a:spcPts val="600"/>
              </a:spcAft>
              <a:buFont typeface="Arial" pitchFamily="34" charset="0"/>
              <a:buChar char="•"/>
            </a:pPr>
            <a:r>
              <a:rPr lang="cs-CZ" sz="2800" dirty="0"/>
              <a:t>Úmluva o právech dítěte (zejm. čl. 28 a 29)</a:t>
            </a:r>
          </a:p>
          <a:p>
            <a:pPr lvl="0" indent="174625">
              <a:spcBef>
                <a:spcPts val="600"/>
              </a:spcBef>
              <a:spcAft>
                <a:spcPts val="600"/>
              </a:spcAft>
              <a:buFont typeface="Arial" pitchFamily="34" charset="0"/>
              <a:buChar char="•"/>
            </a:pPr>
            <a:r>
              <a:rPr lang="cs-CZ" sz="2800" dirty="0"/>
              <a:t>Úmluva o ochraně lidských práv a základních svobod (zejm. Dodatkový protokol k Úmluvě o ochraně lidských práv a základních svobod, čl. 2)</a:t>
            </a:r>
          </a:p>
        </p:txBody>
      </p:sp>
    </p:spTree>
  </p:cSld>
  <p:clrMapOvr>
    <a:masterClrMapping/>
  </p:clrMapOvr>
  <p:transition/>
</p:sld>
</file>

<file path=ppt/theme/theme1.xml><?xml version="1.0" encoding="utf-8"?>
<a:theme xmlns:a="http://schemas.openxmlformats.org/drawingml/2006/main" name="Education-1">
  <a:themeElements>
    <a:clrScheme name="自定义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Education-1</Template>
  <TotalTime>1452</TotalTime>
  <Words>3654</Words>
  <Application>Microsoft Office PowerPoint</Application>
  <PresentationFormat>Předvádění na obrazovce (4:3)</PresentationFormat>
  <Paragraphs>523</Paragraphs>
  <Slides>66</Slides>
  <Notes>61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66</vt:i4>
      </vt:variant>
    </vt:vector>
  </HeadingPairs>
  <TitlesOfParts>
    <vt:vector size="72" baseType="lpstr">
      <vt:lpstr>宋体</vt:lpstr>
      <vt:lpstr>Arial</vt:lpstr>
      <vt:lpstr>Arial Narrow</vt:lpstr>
      <vt:lpstr>Calibri</vt:lpstr>
      <vt:lpstr>Symbol</vt:lpstr>
      <vt:lpstr>Education-1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Veronika Kudrova</dc:creator>
  <cp:lastModifiedBy>Veronika Smutná</cp:lastModifiedBy>
  <cp:revision>130</cp:revision>
  <dcterms:created xsi:type="dcterms:W3CDTF">2010-11-03T20:43:16Z</dcterms:created>
  <dcterms:modified xsi:type="dcterms:W3CDTF">2017-11-23T14:15:29Z</dcterms:modified>
</cp:coreProperties>
</file>