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slides/slide4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9" r:id="rId3"/>
    <p:sldId id="260" r:id="rId4"/>
    <p:sldId id="261" r:id="rId5"/>
    <p:sldId id="263" r:id="rId6"/>
    <p:sldId id="264" r:id="rId7"/>
    <p:sldId id="265" r:id="rId8"/>
    <p:sldId id="269" r:id="rId9"/>
    <p:sldId id="273" r:id="rId10"/>
    <p:sldId id="272" r:id="rId11"/>
    <p:sldId id="274" r:id="rId12"/>
    <p:sldId id="275" r:id="rId13"/>
    <p:sldId id="276" r:id="rId14"/>
    <p:sldId id="277" r:id="rId15"/>
    <p:sldId id="278" r:id="rId16"/>
    <p:sldId id="280" r:id="rId17"/>
    <p:sldId id="281" r:id="rId18"/>
    <p:sldId id="282" r:id="rId19"/>
    <p:sldId id="284" r:id="rId20"/>
    <p:sldId id="285" r:id="rId21"/>
    <p:sldId id="283" r:id="rId22"/>
    <p:sldId id="289" r:id="rId23"/>
    <p:sldId id="290" r:id="rId24"/>
    <p:sldId id="297" r:id="rId25"/>
    <p:sldId id="301" r:id="rId26"/>
    <p:sldId id="309" r:id="rId27"/>
    <p:sldId id="307" r:id="rId28"/>
    <p:sldId id="310" r:id="rId29"/>
    <p:sldId id="312" r:id="rId30"/>
    <p:sldId id="313" r:id="rId31"/>
    <p:sldId id="314" r:id="rId32"/>
    <p:sldId id="315" r:id="rId33"/>
    <p:sldId id="316" r:id="rId34"/>
    <p:sldId id="317" r:id="rId35"/>
    <p:sldId id="318" r:id="rId36"/>
    <p:sldId id="322" r:id="rId37"/>
    <p:sldId id="323" r:id="rId38"/>
    <p:sldId id="324" r:id="rId39"/>
    <p:sldId id="325" r:id="rId40"/>
    <p:sldId id="327" r:id="rId41"/>
    <p:sldId id="328" r:id="rId42"/>
    <p:sldId id="329" r:id="rId43"/>
    <p:sldId id="330" r:id="rId44"/>
    <p:sldId id="331" r:id="rId45"/>
    <p:sldId id="332" r:id="rId46"/>
    <p:sldId id="333" r:id="rId47"/>
    <p:sldId id="334" r:id="rId48"/>
    <p:sldId id="335" r:id="rId49"/>
    <p:sldId id="336" r:id="rId50"/>
    <p:sldId id="337" r:id="rId51"/>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bg>
      <p:bgRef idx="1003">
        <a:schemeClr val="bg1"/>
      </p:bgRef>
    </p:bg>
    <p:spTree>
      <p:nvGrpSpPr>
        <p:cNvPr id="1" name=""/>
        <p:cNvGrpSpPr/>
        <p:nvPr/>
      </p:nvGrpSpPr>
      <p:grpSpPr>
        <a:xfrm>
          <a:off x="0" y="0"/>
          <a:ext cx="0" cy="0"/>
          <a:chOff x="0" y="0"/>
          <a:chExt cx="0" cy="0"/>
        </a:xfrm>
      </p:grpSpPr>
      <p:sp>
        <p:nvSpPr>
          <p:cNvPr id="12" name="Obdélník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Zaoblený obdélník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Podnadpis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cs-CZ" smtClean="0"/>
              <a:t>Klepnutím lze upravit styl předlohy podnadpisů.</a:t>
            </a:r>
            <a:endParaRPr kumimoji="0" lang="en-US"/>
          </a:p>
        </p:txBody>
      </p:sp>
      <p:sp>
        <p:nvSpPr>
          <p:cNvPr id="28" name="Zástupný symbol pro datum 27"/>
          <p:cNvSpPr>
            <a:spLocks noGrp="1"/>
          </p:cNvSpPr>
          <p:nvPr>
            <p:ph type="dt" sz="half" idx="10"/>
          </p:nvPr>
        </p:nvSpPr>
        <p:spPr/>
        <p:txBody>
          <a:bodyPr/>
          <a:lstStyle/>
          <a:p>
            <a:fld id="{F651020E-7B70-4455-9269-5BB2653E2826}" type="datetimeFigureOut">
              <a:rPr lang="cs-CZ" smtClean="0"/>
              <a:pPr/>
              <a:t>8.10.2017</a:t>
            </a:fld>
            <a:endParaRPr lang="cs-CZ"/>
          </a:p>
        </p:txBody>
      </p:sp>
      <p:sp>
        <p:nvSpPr>
          <p:cNvPr id="17" name="Zástupný symbol pro zápatí 16"/>
          <p:cNvSpPr>
            <a:spLocks noGrp="1"/>
          </p:cNvSpPr>
          <p:nvPr>
            <p:ph type="ftr" sz="quarter" idx="11"/>
          </p:nvPr>
        </p:nvSpPr>
        <p:spPr/>
        <p:txBody>
          <a:bodyPr/>
          <a:lstStyle/>
          <a:p>
            <a:endParaRPr lang="cs-CZ"/>
          </a:p>
        </p:txBody>
      </p:sp>
      <p:sp>
        <p:nvSpPr>
          <p:cNvPr id="29" name="Zástupný symbol pro číslo snímku 28"/>
          <p:cNvSpPr>
            <a:spLocks noGrp="1"/>
          </p:cNvSpPr>
          <p:nvPr>
            <p:ph type="sldNum" sz="quarter" idx="12"/>
          </p:nvPr>
        </p:nvSpPr>
        <p:spPr/>
        <p:txBody>
          <a:bodyPr lIns="0" tIns="0" rIns="0" bIns="0">
            <a:noAutofit/>
          </a:bodyPr>
          <a:lstStyle>
            <a:lvl1pPr>
              <a:defRPr sz="1400">
                <a:solidFill>
                  <a:srgbClr val="FFFFFF"/>
                </a:solidFill>
              </a:defRPr>
            </a:lvl1pPr>
          </a:lstStyle>
          <a:p>
            <a:fld id="{F50E1DCC-DF31-43F0-975E-0604BABCC4FD}" type="slidenum">
              <a:rPr lang="cs-CZ" smtClean="0"/>
              <a:pPr/>
              <a:t>‹#›</a:t>
            </a:fld>
            <a:endParaRPr lang="cs-CZ"/>
          </a:p>
        </p:txBody>
      </p:sp>
      <p:sp>
        <p:nvSpPr>
          <p:cNvPr id="7" name="Obdélník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Obdélník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bdélník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Nadpis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cs-CZ" smtClean="0"/>
              <a:t>Klepnutím lze upravit styl předlohy nadpisů.</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Klepnutím lze upravit styl předlohy nadpisů.</a:t>
            </a:r>
            <a:endParaRPr kumimoji="0" lang="en-US"/>
          </a:p>
        </p:txBody>
      </p:sp>
      <p:sp>
        <p:nvSpPr>
          <p:cNvPr id="3" name="Zástupný symbol pro svislý text 2"/>
          <p:cNvSpPr>
            <a:spLocks noGrp="1"/>
          </p:cNvSpPr>
          <p:nvPr>
            <p:ph type="body" orient="vert" idx="1"/>
          </p:nvPr>
        </p:nvSpPr>
        <p:spPr/>
        <p:txBody>
          <a:bodyPr vert="eaVer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p>
            <a:fld id="{F651020E-7B70-4455-9269-5BB2653E2826}" type="datetimeFigureOut">
              <a:rPr lang="cs-CZ" smtClean="0"/>
              <a:pPr/>
              <a:t>8.10.2017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F50E1DCC-DF31-43F0-975E-0604BABCC4FD}" type="slidenum">
              <a:rPr lang="cs-CZ" smtClean="0"/>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41"/>
            <a:ext cx="2011680" cy="5851525"/>
          </a:xfrm>
        </p:spPr>
        <p:txBody>
          <a:bodyPr vert="eaVert"/>
          <a:lstStyle/>
          <a:p>
            <a:r>
              <a:rPr kumimoji="0" lang="cs-CZ" smtClean="0"/>
              <a:t>Klepnutím lze upravit styl předlohy nadpisů.</a:t>
            </a:r>
            <a:endParaRPr kumimoji="0" lang="en-US"/>
          </a:p>
        </p:txBody>
      </p:sp>
      <p:sp>
        <p:nvSpPr>
          <p:cNvPr id="3" name="Zástupný symbol pro svislý text 2"/>
          <p:cNvSpPr>
            <a:spLocks noGrp="1"/>
          </p:cNvSpPr>
          <p:nvPr>
            <p:ph type="body" orient="vert" idx="1"/>
          </p:nvPr>
        </p:nvSpPr>
        <p:spPr>
          <a:xfrm>
            <a:off x="914400" y="274640"/>
            <a:ext cx="5562600" cy="5851525"/>
          </a:xfrm>
        </p:spPr>
        <p:txBody>
          <a:bodyPr vert="eaVer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p>
            <a:fld id="{F651020E-7B70-4455-9269-5BB2653E2826}" type="datetimeFigureOut">
              <a:rPr lang="cs-CZ" smtClean="0"/>
              <a:pPr/>
              <a:t>8.10.2017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F50E1DCC-DF31-43F0-975E-0604BABCC4FD}" type="slidenum">
              <a:rPr lang="cs-CZ" smtClean="0"/>
              <a:pPr/>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Klepnutím lze upravit styl předlohy nadpisů.</a:t>
            </a:r>
            <a:endParaRPr kumimoji="0" lang="en-US"/>
          </a:p>
        </p:txBody>
      </p:sp>
      <p:sp>
        <p:nvSpPr>
          <p:cNvPr id="4" name="Zástupný symbol pro datum 3"/>
          <p:cNvSpPr>
            <a:spLocks noGrp="1"/>
          </p:cNvSpPr>
          <p:nvPr>
            <p:ph type="dt" sz="half" idx="10"/>
          </p:nvPr>
        </p:nvSpPr>
        <p:spPr/>
        <p:txBody>
          <a:bodyPr/>
          <a:lstStyle/>
          <a:p>
            <a:fld id="{F651020E-7B70-4455-9269-5BB2653E2826}" type="datetimeFigureOut">
              <a:rPr lang="cs-CZ" smtClean="0"/>
              <a:pPr/>
              <a:t>8.10.2017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F50E1DCC-DF31-43F0-975E-0604BABCC4FD}" type="slidenum">
              <a:rPr lang="cs-CZ" smtClean="0"/>
              <a:pPr/>
              <a:t>‹#›</a:t>
            </a:fld>
            <a:endParaRPr lang="cs-CZ"/>
          </a:p>
        </p:txBody>
      </p:sp>
      <p:sp>
        <p:nvSpPr>
          <p:cNvPr id="8" name="Zástupný symbol pro obsah 7"/>
          <p:cNvSpPr>
            <a:spLocks noGrp="1"/>
          </p:cNvSpPr>
          <p:nvPr>
            <p:ph sz="quarter" idx="1"/>
          </p:nvPr>
        </p:nvSpPr>
        <p:spPr>
          <a:xfrm>
            <a:off x="914400" y="1447800"/>
            <a:ext cx="7772400" cy="4572000"/>
          </a:xfrm>
        </p:spPr>
        <p:txBody>
          <a:bodyPr vert="horz"/>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Záhlaví části">
    <p:bg>
      <p:bgRef idx="1003">
        <a:schemeClr val="bg1"/>
      </p:bgRef>
    </p:bg>
    <p:spTree>
      <p:nvGrpSpPr>
        <p:cNvPr id="1" name=""/>
        <p:cNvGrpSpPr/>
        <p:nvPr/>
      </p:nvGrpSpPr>
      <p:grpSpPr>
        <a:xfrm>
          <a:off x="0" y="0"/>
          <a:ext cx="0" cy="0"/>
          <a:chOff x="0" y="0"/>
          <a:chExt cx="0" cy="0"/>
        </a:xfrm>
      </p:grpSpPr>
      <p:sp>
        <p:nvSpPr>
          <p:cNvPr id="11" name="Obdélník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Zaoblený obdélník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Nadpis 1"/>
          <p:cNvSpPr>
            <a:spLocks noGrp="1"/>
          </p:cNvSpPr>
          <p:nvPr>
            <p:ph type="title"/>
          </p:nvPr>
        </p:nvSpPr>
        <p:spPr>
          <a:xfrm>
            <a:off x="722313" y="952500"/>
            <a:ext cx="7772400" cy="1362075"/>
          </a:xfrm>
        </p:spPr>
        <p:txBody>
          <a:bodyPr anchor="b" anchorCtr="0"/>
          <a:lstStyle>
            <a:lvl1pPr algn="l">
              <a:buNone/>
              <a:defRPr sz="4000" b="0" cap="none"/>
            </a:lvl1pPr>
          </a:lstStyle>
          <a:p>
            <a:r>
              <a:rPr kumimoji="0" lang="cs-CZ" smtClean="0"/>
              <a:t>Klepnutím lze upravit styl předlohy nadpisů.</a:t>
            </a:r>
            <a:endParaRPr kumimoji="0" lang="en-US"/>
          </a:p>
        </p:txBody>
      </p:sp>
      <p:sp>
        <p:nvSpPr>
          <p:cNvPr id="3" name="Zástupný symbol pro text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cs-CZ" smtClean="0"/>
              <a:t>Klepnutím lze upravit styly předlohy textu.</a:t>
            </a:r>
          </a:p>
        </p:txBody>
      </p:sp>
      <p:sp>
        <p:nvSpPr>
          <p:cNvPr id="4" name="Zástupný symbol pro datum 3"/>
          <p:cNvSpPr>
            <a:spLocks noGrp="1"/>
          </p:cNvSpPr>
          <p:nvPr>
            <p:ph type="dt" sz="half" idx="10"/>
          </p:nvPr>
        </p:nvSpPr>
        <p:spPr/>
        <p:txBody>
          <a:bodyPr/>
          <a:lstStyle/>
          <a:p>
            <a:fld id="{F651020E-7B70-4455-9269-5BB2653E2826}" type="datetimeFigureOut">
              <a:rPr lang="cs-CZ" smtClean="0"/>
              <a:pPr/>
              <a:t>8.10.2017</a:t>
            </a:fld>
            <a:endParaRPr lang="cs-CZ"/>
          </a:p>
        </p:txBody>
      </p:sp>
      <p:sp>
        <p:nvSpPr>
          <p:cNvPr id="5" name="Zástupný symbol pro zápatí 4"/>
          <p:cNvSpPr>
            <a:spLocks noGrp="1"/>
          </p:cNvSpPr>
          <p:nvPr>
            <p:ph type="ftr" sz="quarter" idx="11"/>
          </p:nvPr>
        </p:nvSpPr>
        <p:spPr>
          <a:xfrm>
            <a:off x="800100" y="6172200"/>
            <a:ext cx="4000500" cy="457200"/>
          </a:xfrm>
        </p:spPr>
        <p:txBody>
          <a:bodyPr/>
          <a:lstStyle/>
          <a:p>
            <a:endParaRPr lang="cs-CZ"/>
          </a:p>
        </p:txBody>
      </p:sp>
      <p:sp>
        <p:nvSpPr>
          <p:cNvPr id="7" name="Obdélník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Obdélník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Obdélník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Zástupný symbol pro číslo snímku 5"/>
          <p:cNvSpPr>
            <a:spLocks noGrp="1"/>
          </p:cNvSpPr>
          <p:nvPr>
            <p:ph type="sldNum" sz="quarter" idx="12"/>
          </p:nvPr>
        </p:nvSpPr>
        <p:spPr>
          <a:xfrm>
            <a:off x="146304" y="6208776"/>
            <a:ext cx="457200" cy="457200"/>
          </a:xfrm>
        </p:spPr>
        <p:txBody>
          <a:bodyPr/>
          <a:lstStyle/>
          <a:p>
            <a:fld id="{F50E1DCC-DF31-43F0-975E-0604BABCC4FD}" type="slidenum">
              <a:rPr lang="cs-CZ" smtClean="0"/>
              <a:pPr/>
              <a:t>‹#›</a:t>
            </a:fld>
            <a:endParaRPr lang="cs-CZ"/>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Klepnutím lze upravit styl předlohy nadpisů.</a:t>
            </a:r>
            <a:endParaRPr kumimoji="0" lang="en-US"/>
          </a:p>
        </p:txBody>
      </p:sp>
      <p:sp>
        <p:nvSpPr>
          <p:cNvPr id="5" name="Zástupný symbol pro datum 4"/>
          <p:cNvSpPr>
            <a:spLocks noGrp="1"/>
          </p:cNvSpPr>
          <p:nvPr>
            <p:ph type="dt" sz="half" idx="10"/>
          </p:nvPr>
        </p:nvSpPr>
        <p:spPr/>
        <p:txBody>
          <a:bodyPr/>
          <a:lstStyle/>
          <a:p>
            <a:fld id="{F651020E-7B70-4455-9269-5BB2653E2826}" type="datetimeFigureOut">
              <a:rPr lang="cs-CZ" smtClean="0"/>
              <a:pPr/>
              <a:t>8.10.2017</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F50E1DCC-DF31-43F0-975E-0604BABCC4FD}" type="slidenum">
              <a:rPr lang="cs-CZ" smtClean="0"/>
              <a:pPr/>
              <a:t>‹#›</a:t>
            </a:fld>
            <a:endParaRPr lang="cs-CZ"/>
          </a:p>
        </p:txBody>
      </p:sp>
      <p:sp>
        <p:nvSpPr>
          <p:cNvPr id="9" name="Zástupný symbol pro obsah 8"/>
          <p:cNvSpPr>
            <a:spLocks noGrp="1"/>
          </p:cNvSpPr>
          <p:nvPr>
            <p:ph sz="quarter" idx="1"/>
          </p:nvPr>
        </p:nvSpPr>
        <p:spPr>
          <a:xfrm>
            <a:off x="914400" y="1447800"/>
            <a:ext cx="3749040" cy="4572000"/>
          </a:xfrm>
        </p:spPr>
        <p:txBody>
          <a:bodyPr vert="horz"/>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11" name="Zástupný symbol pro obsah 10"/>
          <p:cNvSpPr>
            <a:spLocks noGrp="1"/>
          </p:cNvSpPr>
          <p:nvPr>
            <p:ph sz="quarter" idx="2"/>
          </p:nvPr>
        </p:nvSpPr>
        <p:spPr>
          <a:xfrm>
            <a:off x="4933950" y="1447800"/>
            <a:ext cx="3749040" cy="4572000"/>
          </a:xfrm>
        </p:spPr>
        <p:txBody>
          <a:bodyPr vert="horz"/>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914400" y="273050"/>
            <a:ext cx="7772400" cy="1143000"/>
          </a:xfrm>
        </p:spPr>
        <p:txBody>
          <a:bodyPr anchor="b" anchorCtr="0"/>
          <a:lstStyle>
            <a:lvl1pPr>
              <a:defRPr/>
            </a:lvl1pPr>
          </a:lstStyle>
          <a:p>
            <a:r>
              <a:rPr kumimoji="0" lang="cs-CZ" smtClean="0"/>
              <a:t>Klepnutím lze upravit styl předlohy nadpisů.</a:t>
            </a:r>
            <a:endParaRPr kumimoji="0" lang="en-US"/>
          </a:p>
        </p:txBody>
      </p:sp>
      <p:sp>
        <p:nvSpPr>
          <p:cNvPr id="3" name="Zástupný symbol pro text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cs-CZ" smtClean="0"/>
              <a:t>Klepnutím lze upravit styly předlohy textu.</a:t>
            </a:r>
          </a:p>
        </p:txBody>
      </p:sp>
      <p:sp>
        <p:nvSpPr>
          <p:cNvPr id="4" name="Zástupný symbol pro text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cs-CZ" smtClean="0"/>
              <a:t>Klepnutím lze upravit styly předlohy textu.</a:t>
            </a:r>
          </a:p>
        </p:txBody>
      </p:sp>
      <p:sp>
        <p:nvSpPr>
          <p:cNvPr id="7" name="Zástupný symbol pro datum 6"/>
          <p:cNvSpPr>
            <a:spLocks noGrp="1"/>
          </p:cNvSpPr>
          <p:nvPr>
            <p:ph type="dt" sz="half" idx="10"/>
          </p:nvPr>
        </p:nvSpPr>
        <p:spPr/>
        <p:txBody>
          <a:bodyPr/>
          <a:lstStyle/>
          <a:p>
            <a:fld id="{F651020E-7B70-4455-9269-5BB2653E2826}" type="datetimeFigureOut">
              <a:rPr lang="cs-CZ" smtClean="0"/>
              <a:pPr/>
              <a:t>8.10.2017</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F50E1DCC-DF31-43F0-975E-0604BABCC4FD}" type="slidenum">
              <a:rPr lang="cs-CZ" smtClean="0"/>
              <a:pPr/>
              <a:t>‹#›</a:t>
            </a:fld>
            <a:endParaRPr lang="cs-CZ"/>
          </a:p>
        </p:txBody>
      </p:sp>
      <p:sp>
        <p:nvSpPr>
          <p:cNvPr id="11" name="Zástupný symbol pro obsah 10"/>
          <p:cNvSpPr>
            <a:spLocks noGrp="1"/>
          </p:cNvSpPr>
          <p:nvPr>
            <p:ph sz="half" idx="2"/>
          </p:nvPr>
        </p:nvSpPr>
        <p:spPr>
          <a:xfrm>
            <a:off x="914400" y="2247900"/>
            <a:ext cx="3733800" cy="3886200"/>
          </a:xfrm>
        </p:spPr>
        <p:txBody>
          <a:bodyPr vert="horz"/>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13" name="Zástupný symbol pro obsah 12"/>
          <p:cNvSpPr>
            <a:spLocks noGrp="1"/>
          </p:cNvSpPr>
          <p:nvPr>
            <p:ph sz="half" idx="4"/>
          </p:nvPr>
        </p:nvSpPr>
        <p:spPr>
          <a:xfrm>
            <a:off x="4953000" y="2247900"/>
            <a:ext cx="3733800" cy="3886200"/>
          </a:xfrm>
        </p:spPr>
        <p:txBody>
          <a:bodyPr vert="horz"/>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Klepnutím lze upravit styl předlohy nadpisů.</a:t>
            </a:r>
            <a:endParaRPr kumimoji="0" lang="en-US"/>
          </a:p>
        </p:txBody>
      </p:sp>
      <p:sp>
        <p:nvSpPr>
          <p:cNvPr id="3" name="Zástupný symbol pro datum 2"/>
          <p:cNvSpPr>
            <a:spLocks noGrp="1"/>
          </p:cNvSpPr>
          <p:nvPr>
            <p:ph type="dt" sz="half" idx="10"/>
          </p:nvPr>
        </p:nvSpPr>
        <p:spPr/>
        <p:txBody>
          <a:bodyPr/>
          <a:lstStyle/>
          <a:p>
            <a:fld id="{F651020E-7B70-4455-9269-5BB2653E2826}" type="datetimeFigureOut">
              <a:rPr lang="cs-CZ" smtClean="0"/>
              <a:pPr/>
              <a:t>8.10.2017</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F50E1DCC-DF31-43F0-975E-0604BABCC4FD}" type="slidenum">
              <a:rPr lang="cs-CZ" smtClean="0"/>
              <a:pPr/>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F651020E-7B70-4455-9269-5BB2653E2826}" type="datetimeFigureOut">
              <a:rPr lang="cs-CZ" smtClean="0"/>
              <a:pPr/>
              <a:t>8.10.2017</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F50E1DCC-DF31-43F0-975E-0604BABCC4FD}" type="slidenum">
              <a:rPr lang="cs-CZ" smtClean="0"/>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8" name="Obdélník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Zaoblený obdélník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Nadpis 1"/>
          <p:cNvSpPr>
            <a:spLocks noGrp="1"/>
          </p:cNvSpPr>
          <p:nvPr>
            <p:ph type="title"/>
          </p:nvPr>
        </p:nvSpPr>
        <p:spPr>
          <a:xfrm>
            <a:off x="914400" y="273050"/>
            <a:ext cx="7772400" cy="1143000"/>
          </a:xfrm>
        </p:spPr>
        <p:txBody>
          <a:bodyPr anchor="b" anchorCtr="0"/>
          <a:lstStyle>
            <a:lvl1pPr algn="l">
              <a:buNone/>
              <a:defRPr sz="4000" b="0"/>
            </a:lvl1pPr>
          </a:lstStyle>
          <a:p>
            <a:r>
              <a:rPr kumimoji="0" lang="cs-CZ" smtClean="0"/>
              <a:t>Klepnutím lze upravit styl předlohy nadpisů.</a:t>
            </a:r>
            <a:endParaRPr kumimoji="0" lang="en-US"/>
          </a:p>
        </p:txBody>
      </p:sp>
      <p:sp>
        <p:nvSpPr>
          <p:cNvPr id="3" name="Zástupný symbol pro text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cs-CZ" smtClean="0"/>
              <a:t>Klepnutím lze upravit styly předlohy textu.</a:t>
            </a:r>
          </a:p>
        </p:txBody>
      </p:sp>
      <p:sp>
        <p:nvSpPr>
          <p:cNvPr id="5" name="Zástupný symbol pro datum 4"/>
          <p:cNvSpPr>
            <a:spLocks noGrp="1"/>
          </p:cNvSpPr>
          <p:nvPr>
            <p:ph type="dt" sz="half" idx="10"/>
          </p:nvPr>
        </p:nvSpPr>
        <p:spPr/>
        <p:txBody>
          <a:bodyPr/>
          <a:lstStyle/>
          <a:p>
            <a:fld id="{F651020E-7B70-4455-9269-5BB2653E2826}" type="datetimeFigureOut">
              <a:rPr lang="cs-CZ" smtClean="0"/>
              <a:pPr/>
              <a:t>8.10.2017</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F50E1DCC-DF31-43F0-975E-0604BABCC4FD}" type="slidenum">
              <a:rPr lang="cs-CZ" smtClean="0"/>
              <a:pPr/>
              <a:t>‹#›</a:t>
            </a:fld>
            <a:endParaRPr lang="cs-CZ"/>
          </a:p>
        </p:txBody>
      </p:sp>
      <p:sp>
        <p:nvSpPr>
          <p:cNvPr id="11" name="Zástupný symbol pro obsah 10"/>
          <p:cNvSpPr>
            <a:spLocks noGrp="1"/>
          </p:cNvSpPr>
          <p:nvPr>
            <p:ph sz="quarter" idx="1"/>
          </p:nvPr>
        </p:nvSpPr>
        <p:spPr>
          <a:xfrm>
            <a:off x="2971800" y="1600200"/>
            <a:ext cx="5715000" cy="4495800"/>
          </a:xfrm>
        </p:spPr>
        <p:txBody>
          <a:bodyPr vert="horz"/>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cs-CZ" smtClean="0"/>
              <a:t>Klepnutím lze upravit styl předlohy nadpisů.</a:t>
            </a:r>
            <a:endParaRPr kumimoji="0" lang="en-US"/>
          </a:p>
        </p:txBody>
      </p:sp>
      <p:sp>
        <p:nvSpPr>
          <p:cNvPr id="4" name="Zástupný symbol pro text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cs-CZ" smtClean="0"/>
              <a:t>Klepnutím lze upravit styly předlohy textu.</a:t>
            </a:r>
          </a:p>
        </p:txBody>
      </p:sp>
      <p:sp>
        <p:nvSpPr>
          <p:cNvPr id="5" name="Zástupný symbol pro datum 4"/>
          <p:cNvSpPr>
            <a:spLocks noGrp="1"/>
          </p:cNvSpPr>
          <p:nvPr>
            <p:ph type="dt" sz="half" idx="10"/>
          </p:nvPr>
        </p:nvSpPr>
        <p:spPr/>
        <p:txBody>
          <a:bodyPr/>
          <a:lstStyle/>
          <a:p>
            <a:fld id="{F651020E-7B70-4455-9269-5BB2653E2826}" type="datetimeFigureOut">
              <a:rPr lang="cs-CZ" smtClean="0"/>
              <a:pPr/>
              <a:t>8.10.2017</a:t>
            </a:fld>
            <a:endParaRPr lang="cs-CZ"/>
          </a:p>
        </p:txBody>
      </p:sp>
      <p:sp>
        <p:nvSpPr>
          <p:cNvPr id="6" name="Zástupný symbol pro zápatí 5"/>
          <p:cNvSpPr>
            <a:spLocks noGrp="1"/>
          </p:cNvSpPr>
          <p:nvPr>
            <p:ph type="ftr" sz="quarter" idx="11"/>
          </p:nvPr>
        </p:nvSpPr>
        <p:spPr>
          <a:xfrm>
            <a:off x="914400" y="6172200"/>
            <a:ext cx="3886200" cy="457200"/>
          </a:xfrm>
        </p:spPr>
        <p:txBody>
          <a:bodyPr/>
          <a:lstStyle/>
          <a:p>
            <a:endParaRPr lang="cs-CZ"/>
          </a:p>
        </p:txBody>
      </p:sp>
      <p:sp>
        <p:nvSpPr>
          <p:cNvPr id="7" name="Zástupný symbol pro číslo snímku 6"/>
          <p:cNvSpPr>
            <a:spLocks noGrp="1"/>
          </p:cNvSpPr>
          <p:nvPr>
            <p:ph type="sldNum" sz="quarter" idx="12"/>
          </p:nvPr>
        </p:nvSpPr>
        <p:spPr>
          <a:xfrm>
            <a:off x="146304" y="6208776"/>
            <a:ext cx="457200" cy="457200"/>
          </a:xfrm>
        </p:spPr>
        <p:txBody>
          <a:bodyPr/>
          <a:lstStyle/>
          <a:p>
            <a:fld id="{F50E1DCC-DF31-43F0-975E-0604BABCC4FD}" type="slidenum">
              <a:rPr lang="cs-CZ" smtClean="0"/>
              <a:pPr/>
              <a:t>‹#›</a:t>
            </a:fld>
            <a:endParaRPr lang="cs-CZ"/>
          </a:p>
        </p:txBody>
      </p:sp>
      <p:sp>
        <p:nvSpPr>
          <p:cNvPr id="11" name="Obdélník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Obdélník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bdélník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Zástupný symbol pro obrázek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cs-CZ" smtClean="0"/>
              <a:t>Klepnutím na ikonu přidáte obrázek.</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Obdélník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Zaoblený obdélník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Zástupný symbol pro nadpis 21"/>
          <p:cNvSpPr>
            <a:spLocks noGrp="1"/>
          </p:cNvSpPr>
          <p:nvPr>
            <p:ph type="title"/>
          </p:nvPr>
        </p:nvSpPr>
        <p:spPr>
          <a:xfrm>
            <a:off x="914400" y="274638"/>
            <a:ext cx="7772400" cy="1143000"/>
          </a:xfrm>
          <a:prstGeom prst="rect">
            <a:avLst/>
          </a:prstGeom>
        </p:spPr>
        <p:txBody>
          <a:bodyPr bIns="91440" anchor="b" anchorCtr="0">
            <a:normAutofit/>
          </a:bodyPr>
          <a:lstStyle/>
          <a:p>
            <a:r>
              <a:rPr kumimoji="0" lang="cs-CZ" smtClean="0"/>
              <a:t>Klepnutím lze upravit styl předlohy nadpisů.</a:t>
            </a:r>
            <a:endParaRPr kumimoji="0" lang="en-US"/>
          </a:p>
        </p:txBody>
      </p:sp>
      <p:sp>
        <p:nvSpPr>
          <p:cNvPr id="13" name="Zástupný symbol pro text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cs-CZ" smtClean="0"/>
              <a:t>Klepnutím lze upravit styly předlohy textu.</a:t>
            </a:r>
          </a:p>
          <a:p>
            <a:pPr lvl="1" eaLnBrk="1" latinLnBrk="0" hangingPunct="1"/>
            <a:r>
              <a:rPr kumimoji="0" lang="cs-CZ" smtClean="0"/>
              <a:t>Druhá úroveň</a:t>
            </a:r>
          </a:p>
          <a:p>
            <a:pPr lvl="2" eaLnBrk="1" latinLnBrk="0" hangingPunct="1"/>
            <a:r>
              <a:rPr kumimoji="0" lang="cs-CZ" smtClean="0"/>
              <a:t>Třetí úroveň</a:t>
            </a:r>
          </a:p>
          <a:p>
            <a:pPr lvl="3" eaLnBrk="1" latinLnBrk="0" hangingPunct="1"/>
            <a:r>
              <a:rPr kumimoji="0" lang="cs-CZ" smtClean="0"/>
              <a:t>Čtvrtá úroveň</a:t>
            </a:r>
          </a:p>
          <a:p>
            <a:pPr lvl="4" eaLnBrk="1" latinLnBrk="0" hangingPunct="1"/>
            <a:r>
              <a:rPr kumimoji="0" lang="cs-CZ" smtClean="0"/>
              <a:t>Pátá úroveň</a:t>
            </a:r>
            <a:endParaRPr kumimoji="0" lang="en-US"/>
          </a:p>
        </p:txBody>
      </p:sp>
      <p:sp>
        <p:nvSpPr>
          <p:cNvPr id="14" name="Zástupný symbol pro datum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F651020E-7B70-4455-9269-5BB2653E2826}" type="datetimeFigureOut">
              <a:rPr lang="cs-CZ" smtClean="0"/>
              <a:pPr/>
              <a:t>8.10.2017</a:t>
            </a:fld>
            <a:endParaRPr lang="cs-CZ"/>
          </a:p>
        </p:txBody>
      </p:sp>
      <p:sp>
        <p:nvSpPr>
          <p:cNvPr id="3" name="Zástupný symbol pro zápatí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cs-CZ"/>
          </a:p>
        </p:txBody>
      </p:sp>
      <p:sp>
        <p:nvSpPr>
          <p:cNvPr id="23" name="Zástupný symbol pro číslo snímku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F50E1DCC-DF31-43F0-975E-0604BABCC4FD}" type="slidenum">
              <a:rPr lang="cs-CZ" smtClean="0"/>
              <a:pPr/>
              <a:t>‹#›</a:t>
            </a:fld>
            <a:endParaRPr lang="cs-CZ"/>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dnadpis 2"/>
          <p:cNvSpPr>
            <a:spLocks noGrp="1"/>
          </p:cNvSpPr>
          <p:nvPr>
            <p:ph type="subTitle" idx="1"/>
          </p:nvPr>
        </p:nvSpPr>
        <p:spPr>
          <a:xfrm>
            <a:off x="1259632" y="3573016"/>
            <a:ext cx="6400800" cy="1600200"/>
          </a:xfrm>
        </p:spPr>
        <p:txBody>
          <a:bodyPr/>
          <a:lstStyle/>
          <a:p>
            <a:r>
              <a:rPr lang="cs-CZ" dirty="0" smtClean="0">
                <a:solidFill>
                  <a:schemeClr val="tx1"/>
                </a:solidFill>
              </a:rPr>
              <a:t>Seminář doktorandů</a:t>
            </a:r>
          </a:p>
          <a:p>
            <a:r>
              <a:rPr lang="cs-CZ" dirty="0" smtClean="0">
                <a:solidFill>
                  <a:schemeClr val="tx1"/>
                </a:solidFill>
              </a:rPr>
              <a:t>PF UK Brno, </a:t>
            </a:r>
            <a:r>
              <a:rPr lang="cs-CZ" dirty="0" smtClean="0">
                <a:solidFill>
                  <a:schemeClr val="tx1"/>
                </a:solidFill>
              </a:rPr>
              <a:t>9. </a:t>
            </a:r>
            <a:r>
              <a:rPr lang="cs-CZ" dirty="0" smtClean="0">
                <a:solidFill>
                  <a:schemeClr val="tx1"/>
                </a:solidFill>
              </a:rPr>
              <a:t>října 2017</a:t>
            </a:r>
          </a:p>
          <a:p>
            <a:r>
              <a:rPr lang="cs-CZ" dirty="0" smtClean="0">
                <a:solidFill>
                  <a:schemeClr val="tx1"/>
                </a:solidFill>
              </a:rPr>
              <a:t>JUDr. Petr Vojtek</a:t>
            </a:r>
            <a:endParaRPr lang="cs-CZ" dirty="0">
              <a:solidFill>
                <a:schemeClr val="tx1"/>
              </a:solidFill>
            </a:endParaRPr>
          </a:p>
        </p:txBody>
      </p:sp>
      <p:sp>
        <p:nvSpPr>
          <p:cNvPr id="2" name="Nadpis 1"/>
          <p:cNvSpPr>
            <a:spLocks noGrp="1"/>
          </p:cNvSpPr>
          <p:nvPr>
            <p:ph type="ctrTitle"/>
          </p:nvPr>
        </p:nvSpPr>
        <p:spPr>
          <a:xfrm>
            <a:off x="251520" y="1484784"/>
            <a:ext cx="8640960" cy="1470025"/>
          </a:xfrm>
        </p:spPr>
        <p:txBody>
          <a:bodyPr>
            <a:noAutofit/>
          </a:bodyPr>
          <a:lstStyle/>
          <a:p>
            <a:r>
              <a:rPr lang="cs-CZ" sz="3200" dirty="0" smtClean="0"/>
              <a:t>Závazky z deliktů</a:t>
            </a:r>
            <a:br>
              <a:rPr lang="cs-CZ" sz="3200" dirty="0" smtClean="0"/>
            </a:br>
            <a:r>
              <a:rPr lang="cs-CZ" sz="3200" dirty="0" smtClean="0"/>
              <a:t>- a</a:t>
            </a:r>
            <a:r>
              <a:rPr lang="cs-CZ" sz="3200" dirty="0" smtClean="0"/>
              <a:t>ktuální </a:t>
            </a:r>
            <a:r>
              <a:rPr lang="cs-CZ" sz="3200" dirty="0" smtClean="0"/>
              <a:t>otázky náhrady škody a nemajetkové újmy</a:t>
            </a:r>
            <a:endParaRPr lang="cs-CZ" sz="3200" dirty="0"/>
          </a:p>
        </p:txBody>
      </p:sp>
      <p:pic>
        <p:nvPicPr>
          <p:cNvPr id="4" name="Obrázek 2"/>
          <p:cNvPicPr/>
          <p:nvPr/>
        </p:nvPicPr>
        <p:blipFill>
          <a:blip r:embed="rId2" cstate="print">
            <a:extLst>
              <a:ext uri="{28A0092B-C50C-407E-A947-70E740481C1C}">
                <a14:useLocalDpi xmlns:ve="http://schemas.openxmlformats.org/markup-compatibility/2006" xmlns:m="http://schemas.openxmlformats.org/officeDocument/2006/math" xmlns:wp="http://schemas.openxmlformats.org/drawingml/2006/wordprocessingDrawing" xmlns:wne="http://schemas.microsoft.com/office/word/2006/wordml" xmlns:a14="http://schemas.microsoft.com/office/drawing/2010/main" xmlns:wps="http://schemas.microsoft.com/office/word/2010/wordprocessingShape" xmlns:wpi="http://schemas.microsoft.com/office/word/2010/wordprocessingInk" xmlns:wpg="http://schemas.microsoft.com/office/word/2010/wordprocessingGroup" xmlns:w14="http://schemas.microsoft.com/office/word/2010/wordml" xmlns:w="http://schemas.openxmlformats.org/wordprocessingml/2006/main" xmlns:w10="urn:schemas-microsoft-com:office:word" xmlns:wp14="http://schemas.microsoft.com/office/word/2010/wordprocessingDrawing" xmlns:v="urn:schemas-microsoft-com:vml" xmlns:o="urn:schemas-microsoft-com:office:office" xmlns:mc="http://schemas.openxmlformats.org/markup-compatibility/2006" xmlns:wpc="http://schemas.microsoft.com/office/word/2010/wordprocessingCanvas" xmlns="" xmlns:pic="http://schemas.openxmlformats.org/drawingml/2006/picture" xmlns:lc="http://schemas.openxmlformats.org/drawingml/2006/lockedCanvas" val="0"/>
              </a:ext>
            </a:extLst>
          </a:blip>
          <a:stretch>
            <a:fillRect/>
          </a:stretch>
        </p:blipFill>
        <p:spPr>
          <a:xfrm>
            <a:off x="3635896" y="5085184"/>
            <a:ext cx="1512168" cy="1488182"/>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pPr eaLnBrk="1" hangingPunct="1"/>
            <a:r>
              <a:rPr lang="cs-CZ" sz="3200" dirty="0" smtClean="0"/>
              <a:t>Tzv. exces při letecké nehodě</a:t>
            </a:r>
          </a:p>
        </p:txBody>
      </p:sp>
      <p:sp>
        <p:nvSpPr>
          <p:cNvPr id="4" name="Zástupný symbol pro číslo snímku 3"/>
          <p:cNvSpPr>
            <a:spLocks noGrp="1"/>
          </p:cNvSpPr>
          <p:nvPr>
            <p:ph type="sldNum" sz="quarter" idx="12"/>
          </p:nvPr>
        </p:nvSpPr>
        <p:spPr/>
        <p:txBody>
          <a:bodyPr>
            <a:normAutofit/>
          </a:bodyPr>
          <a:lstStyle/>
          <a:p>
            <a:pPr>
              <a:defRPr/>
            </a:pPr>
            <a:fld id="{CE105F9F-0338-4C70-8EC7-1EB7865D55AF}" type="slidenum">
              <a:rPr lang="cs-CZ" smtClean="0"/>
              <a:pPr>
                <a:defRPr/>
              </a:pPr>
              <a:t>10</a:t>
            </a:fld>
            <a:endParaRPr lang="cs-CZ"/>
          </a:p>
        </p:txBody>
      </p:sp>
      <p:sp>
        <p:nvSpPr>
          <p:cNvPr id="16388" name="Rectangle 3"/>
          <p:cNvSpPr>
            <a:spLocks noGrp="1" noChangeArrowheads="1"/>
          </p:cNvSpPr>
          <p:nvPr>
            <p:ph sz="quarter" idx="1"/>
          </p:nvPr>
        </p:nvSpPr>
        <p:spPr>
          <a:xfrm>
            <a:off x="467916" y="1268414"/>
            <a:ext cx="8229600" cy="5113337"/>
          </a:xfrm>
        </p:spPr>
        <p:txBody>
          <a:bodyPr>
            <a:normAutofit lnSpcReduction="10000"/>
          </a:bodyPr>
          <a:lstStyle/>
          <a:p>
            <a:pPr algn="ctr" eaLnBrk="1" hangingPunct="1">
              <a:buFont typeface="Arial" pitchFamily="34" charset="0"/>
              <a:buNone/>
            </a:pPr>
            <a:r>
              <a:rPr lang="cs-CZ" b="1" dirty="0" smtClean="0"/>
              <a:t>	</a:t>
            </a:r>
            <a:endParaRPr lang="cs-CZ" sz="2000" b="1" dirty="0" smtClean="0"/>
          </a:p>
          <a:p>
            <a:pPr algn="just" eaLnBrk="1" hangingPunct="1">
              <a:buFont typeface="Arial" pitchFamily="34" charset="0"/>
              <a:buNone/>
            </a:pPr>
            <a:r>
              <a:rPr lang="cs-CZ" sz="2400" b="1" dirty="0" smtClean="0"/>
              <a:t>		</a:t>
            </a:r>
          </a:p>
          <a:p>
            <a:pPr algn="just" eaLnBrk="1" hangingPunct="1">
              <a:buFont typeface="Arial" pitchFamily="34" charset="0"/>
              <a:buNone/>
            </a:pPr>
            <a:r>
              <a:rPr lang="cs-CZ" sz="2400" b="1" dirty="0" smtClean="0"/>
              <a:t>		Pilot, který je členem občanského sdružení (aeroklubu), neodpovídá ve smyslu § 420 odst. 2 </a:t>
            </a:r>
            <a:r>
              <a:rPr lang="cs-CZ" sz="2400" b="1" dirty="0" err="1" smtClean="0"/>
              <a:t>obč</a:t>
            </a:r>
            <a:r>
              <a:rPr lang="cs-CZ" sz="2400" b="1" dirty="0" smtClean="0"/>
              <a:t>. zák. za </a:t>
            </a:r>
            <a:r>
              <a:rPr lang="cs-CZ" sz="2400" b="1" dirty="0" smtClean="0"/>
              <a:t>škodu způsobenou zraněním osoby přepravované při vyhlídkovém letu kluzákem, jestliže občanské sdružení takové lety v jím provozovaných letadlech veřejnosti nabízelo a běžně provádělo za pilotáže členů klubu a jestliže let proběhl způsobem, který se dosavadní praxi nikterak nevymykal, a pilot jej provedl za účelem plnění zájmů aeroklubu, nikoliv svých vlastních zcela odlišných zájmů. </a:t>
            </a:r>
            <a:endParaRPr lang="cs-CZ" sz="2400" dirty="0" smtClean="0"/>
          </a:p>
          <a:p>
            <a:pPr algn="just" eaLnBrk="1" hangingPunct="1">
              <a:buFont typeface="Arial" pitchFamily="34" charset="0"/>
              <a:buNone/>
            </a:pPr>
            <a:r>
              <a:rPr lang="cs-CZ" sz="2400" dirty="0" smtClean="0"/>
              <a:t>	Rozsudek NS ze dne 31. 5. 2016, </a:t>
            </a:r>
            <a:r>
              <a:rPr lang="cs-CZ" sz="2400" dirty="0" err="1" smtClean="0"/>
              <a:t>sp</a:t>
            </a:r>
            <a:r>
              <a:rPr lang="cs-CZ" sz="2400" dirty="0" smtClean="0"/>
              <a:t>. zn. 25 </a:t>
            </a:r>
            <a:r>
              <a:rPr lang="cs-CZ" sz="2400" dirty="0" err="1" smtClean="0"/>
              <a:t>Cdo</a:t>
            </a:r>
            <a:r>
              <a:rPr lang="cs-CZ" sz="2400" dirty="0" smtClean="0"/>
              <a:t> </a:t>
            </a:r>
            <a:r>
              <a:rPr lang="cs-CZ" sz="2400" dirty="0" smtClean="0"/>
              <a:t>4330/2014 (Soubor C 15818)</a:t>
            </a:r>
            <a:endParaRPr lang="cs-CZ" sz="2400" dirty="0"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pPr eaLnBrk="1" hangingPunct="1"/>
            <a:r>
              <a:rPr lang="cs-CZ" sz="3200" smtClean="0"/>
              <a:t>Porušení prevenční povinnosti </a:t>
            </a:r>
          </a:p>
        </p:txBody>
      </p:sp>
      <p:sp>
        <p:nvSpPr>
          <p:cNvPr id="4" name="Zástupný symbol pro číslo snímku 3"/>
          <p:cNvSpPr>
            <a:spLocks noGrp="1"/>
          </p:cNvSpPr>
          <p:nvPr>
            <p:ph type="sldNum" sz="quarter" idx="12"/>
          </p:nvPr>
        </p:nvSpPr>
        <p:spPr/>
        <p:txBody>
          <a:bodyPr>
            <a:normAutofit/>
          </a:bodyPr>
          <a:lstStyle/>
          <a:p>
            <a:pPr>
              <a:defRPr/>
            </a:pPr>
            <a:fld id="{E301E886-5DE6-43BF-802E-AE0029144EC8}" type="slidenum">
              <a:rPr lang="cs-CZ" smtClean="0"/>
              <a:pPr>
                <a:defRPr/>
              </a:pPr>
              <a:t>11</a:t>
            </a:fld>
            <a:endParaRPr lang="cs-CZ"/>
          </a:p>
        </p:txBody>
      </p:sp>
      <p:sp>
        <p:nvSpPr>
          <p:cNvPr id="18436" name="Rectangle 3"/>
          <p:cNvSpPr>
            <a:spLocks noGrp="1" noChangeArrowheads="1"/>
          </p:cNvSpPr>
          <p:nvPr>
            <p:ph sz="quarter" idx="1"/>
          </p:nvPr>
        </p:nvSpPr>
        <p:spPr>
          <a:xfrm>
            <a:off x="467916" y="1268414"/>
            <a:ext cx="8229600" cy="5113337"/>
          </a:xfrm>
        </p:spPr>
        <p:txBody>
          <a:bodyPr>
            <a:normAutofit lnSpcReduction="10000"/>
          </a:bodyPr>
          <a:lstStyle/>
          <a:p>
            <a:pPr algn="ctr" eaLnBrk="1" hangingPunct="1">
              <a:buFont typeface="Arial" pitchFamily="34" charset="0"/>
              <a:buNone/>
            </a:pPr>
            <a:r>
              <a:rPr lang="cs-CZ" sz="2400" b="1" dirty="0" smtClean="0"/>
              <a:t>	</a:t>
            </a:r>
          </a:p>
          <a:p>
            <a:pPr algn="just" eaLnBrk="1" hangingPunct="1">
              <a:buFont typeface="Arial" pitchFamily="34" charset="0"/>
              <a:buNone/>
            </a:pPr>
            <a:r>
              <a:rPr lang="cs-CZ" sz="2400" b="1" dirty="0" smtClean="0"/>
              <a:t>		</a:t>
            </a:r>
          </a:p>
          <a:p>
            <a:pPr algn="just" eaLnBrk="1" hangingPunct="1">
              <a:buFont typeface="Arial" pitchFamily="34" charset="0"/>
              <a:buNone/>
            </a:pPr>
            <a:r>
              <a:rPr lang="cs-CZ" sz="2400" b="1" dirty="0" smtClean="0"/>
              <a:t>		</a:t>
            </a:r>
            <a:r>
              <a:rPr lang="cs-CZ" b="1" dirty="0" smtClean="0"/>
              <a:t>Provozovatel restauračního zařízení, které není specializováno na tělesně postiženou klientelu, není ani v rámci tzv. generální prevence povinen vybavit prostory zvláštními opatřeními k usnadnění pohybu osob se ztíženou orientací nebo pohyblivostí, jestliže mu to neukládá konkrétní norma stanovící kvalitu či charakter zařízení provozovny za účelem ochrany práv tělesně postižených osob. </a:t>
            </a:r>
            <a:endParaRPr lang="cs-CZ" dirty="0" smtClean="0"/>
          </a:p>
          <a:p>
            <a:pPr algn="just" eaLnBrk="1" hangingPunct="1">
              <a:buFont typeface="Arial" pitchFamily="34" charset="0"/>
              <a:buNone/>
            </a:pPr>
            <a:r>
              <a:rPr lang="cs-CZ" b="1" dirty="0" smtClean="0"/>
              <a:t>	</a:t>
            </a:r>
            <a:r>
              <a:rPr lang="cs-CZ" dirty="0" smtClean="0"/>
              <a:t>Rozsudek NS ze dne 30. 3. 2016, </a:t>
            </a:r>
            <a:r>
              <a:rPr lang="cs-CZ" dirty="0" err="1" smtClean="0"/>
              <a:t>sp</a:t>
            </a:r>
            <a:r>
              <a:rPr lang="cs-CZ" dirty="0" smtClean="0"/>
              <a:t>. zn. 25 </a:t>
            </a:r>
            <a:r>
              <a:rPr lang="cs-CZ" dirty="0" err="1" smtClean="0"/>
              <a:t>Cdo</a:t>
            </a:r>
            <a:r>
              <a:rPr lang="cs-CZ" dirty="0" smtClean="0"/>
              <a:t> 5366/2014 </a:t>
            </a:r>
            <a:r>
              <a:rPr lang="cs-CZ" dirty="0" smtClean="0"/>
              <a:t>(Soubor C </a:t>
            </a:r>
            <a:r>
              <a:rPr lang="cs-CZ" dirty="0" smtClean="0"/>
              <a:t>15577)</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eaLnBrk="1" hangingPunct="1"/>
            <a:r>
              <a:rPr lang="cs-CZ" sz="3200" smtClean="0"/>
              <a:t>Porušení prevenční povinnosti </a:t>
            </a:r>
          </a:p>
        </p:txBody>
      </p:sp>
      <p:sp>
        <p:nvSpPr>
          <p:cNvPr id="4" name="Zástupný symbol pro číslo snímku 3"/>
          <p:cNvSpPr>
            <a:spLocks noGrp="1"/>
          </p:cNvSpPr>
          <p:nvPr>
            <p:ph type="sldNum" sz="quarter" idx="12"/>
          </p:nvPr>
        </p:nvSpPr>
        <p:spPr/>
        <p:txBody>
          <a:bodyPr>
            <a:normAutofit/>
          </a:bodyPr>
          <a:lstStyle/>
          <a:p>
            <a:pPr>
              <a:defRPr/>
            </a:pPr>
            <a:fld id="{08E1DB4F-31D3-449C-A686-14886BD1A569}" type="slidenum">
              <a:rPr lang="cs-CZ" smtClean="0"/>
              <a:pPr>
                <a:defRPr/>
              </a:pPr>
              <a:t>12</a:t>
            </a:fld>
            <a:endParaRPr lang="cs-CZ"/>
          </a:p>
        </p:txBody>
      </p:sp>
      <p:sp>
        <p:nvSpPr>
          <p:cNvPr id="19460" name="Rectangle 3"/>
          <p:cNvSpPr>
            <a:spLocks noGrp="1" noChangeArrowheads="1"/>
          </p:cNvSpPr>
          <p:nvPr>
            <p:ph sz="quarter" idx="1"/>
          </p:nvPr>
        </p:nvSpPr>
        <p:spPr>
          <a:xfrm>
            <a:off x="467916" y="1268414"/>
            <a:ext cx="8229600" cy="5113337"/>
          </a:xfrm>
        </p:spPr>
        <p:txBody>
          <a:bodyPr>
            <a:normAutofit fontScale="92500" lnSpcReduction="20000"/>
          </a:bodyPr>
          <a:lstStyle/>
          <a:p>
            <a:pPr algn="ctr" eaLnBrk="1" hangingPunct="1">
              <a:buFont typeface="Arial" pitchFamily="34" charset="0"/>
              <a:buNone/>
            </a:pPr>
            <a:r>
              <a:rPr lang="cs-CZ" sz="2400" b="1" smtClean="0"/>
              <a:t>	</a:t>
            </a:r>
          </a:p>
          <a:p>
            <a:pPr algn="just" eaLnBrk="1" hangingPunct="1">
              <a:buFont typeface="Arial" pitchFamily="34" charset="0"/>
              <a:buNone/>
            </a:pPr>
            <a:r>
              <a:rPr lang="cs-CZ" sz="2400" b="1" smtClean="0"/>
              <a:t>		</a:t>
            </a:r>
          </a:p>
          <a:p>
            <a:pPr algn="just">
              <a:buFont typeface="Arial" pitchFamily="34" charset="0"/>
              <a:buNone/>
            </a:pPr>
            <a:r>
              <a:rPr lang="cs-CZ" sz="2400" b="1" smtClean="0"/>
              <a:t>		</a:t>
            </a:r>
            <a:r>
              <a:rPr lang="cs-CZ" sz="3200" b="1" smtClean="0"/>
              <a:t>Generální prevenční povinnost poskytovatele zdravotní péče se uplatní spíše výjimečně, zejména ve vztahu k vedlejším či podpůrným činnostem, které nejsou dostatečně přesně pokryty profesními normami a nemají charakter postupů, u nichž je náležitá péče popsána odbornou literaturou či profesními standardy. 	</a:t>
            </a:r>
          </a:p>
          <a:p>
            <a:pPr algn="just">
              <a:buFont typeface="Arial" pitchFamily="34" charset="0"/>
              <a:buNone/>
            </a:pPr>
            <a:r>
              <a:rPr lang="cs-CZ" sz="3200" b="1" smtClean="0"/>
              <a:t>	</a:t>
            </a:r>
            <a:r>
              <a:rPr lang="cs-CZ" sz="3200" smtClean="0"/>
              <a:t>Rozsudek NS ze dne 27. 4. 2017, sp. zn. 25 Cdo 2144/2015</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pPr eaLnBrk="1" hangingPunct="1"/>
            <a:r>
              <a:rPr lang="cs-CZ" sz="3200" smtClean="0"/>
              <a:t>Porušení prevenční povinnosti </a:t>
            </a:r>
          </a:p>
        </p:txBody>
      </p:sp>
      <p:sp>
        <p:nvSpPr>
          <p:cNvPr id="4" name="Zástupný symbol pro číslo snímku 3"/>
          <p:cNvSpPr>
            <a:spLocks noGrp="1"/>
          </p:cNvSpPr>
          <p:nvPr>
            <p:ph type="sldNum" sz="quarter" idx="12"/>
          </p:nvPr>
        </p:nvSpPr>
        <p:spPr/>
        <p:txBody>
          <a:bodyPr>
            <a:normAutofit/>
          </a:bodyPr>
          <a:lstStyle/>
          <a:p>
            <a:pPr>
              <a:defRPr/>
            </a:pPr>
            <a:fld id="{9FC99543-D622-4662-AA02-E45FB8BF5B3B}" type="slidenum">
              <a:rPr lang="cs-CZ" smtClean="0"/>
              <a:pPr>
                <a:defRPr/>
              </a:pPr>
              <a:t>13</a:t>
            </a:fld>
            <a:endParaRPr lang="cs-CZ"/>
          </a:p>
        </p:txBody>
      </p:sp>
      <p:sp>
        <p:nvSpPr>
          <p:cNvPr id="20484" name="Rectangle 3"/>
          <p:cNvSpPr>
            <a:spLocks noGrp="1" noChangeArrowheads="1"/>
          </p:cNvSpPr>
          <p:nvPr>
            <p:ph sz="quarter" idx="1"/>
          </p:nvPr>
        </p:nvSpPr>
        <p:spPr>
          <a:xfrm>
            <a:off x="467916" y="1268414"/>
            <a:ext cx="8229600" cy="5113337"/>
          </a:xfrm>
        </p:spPr>
        <p:txBody>
          <a:bodyPr>
            <a:normAutofit fontScale="92500" lnSpcReduction="20000"/>
          </a:bodyPr>
          <a:lstStyle/>
          <a:p>
            <a:pPr algn="ctr" eaLnBrk="1" hangingPunct="1">
              <a:buFont typeface="Arial" pitchFamily="34" charset="0"/>
              <a:buNone/>
            </a:pPr>
            <a:r>
              <a:rPr lang="cs-CZ" sz="2400" b="1" smtClean="0"/>
              <a:t>	</a:t>
            </a:r>
          </a:p>
          <a:p>
            <a:pPr algn="just" eaLnBrk="1" hangingPunct="1">
              <a:buFont typeface="Arial" pitchFamily="34" charset="0"/>
              <a:buNone/>
            </a:pPr>
            <a:r>
              <a:rPr lang="cs-CZ" sz="2400" b="1" smtClean="0"/>
              <a:t>		</a:t>
            </a:r>
          </a:p>
          <a:p>
            <a:pPr algn="just" eaLnBrk="1" hangingPunct="1">
              <a:buFont typeface="Arial" pitchFamily="34" charset="0"/>
              <a:buNone/>
            </a:pPr>
            <a:r>
              <a:rPr lang="cs-CZ" sz="2400" b="1" smtClean="0"/>
              <a:t>		</a:t>
            </a:r>
            <a:r>
              <a:rPr lang="cs-CZ" sz="3200" b="1" smtClean="0"/>
              <a:t>Ponechání pacienta postiženého dezorientací, poruchami vnímání a ztrátou identity (Alzheimerova choroba ve třetím stupni) bez dozoru v místnosti s okny nezajištěnými proti plnému otevření, představuje porušení prevenční povinnosti provozovatele domova se zvláštním režimem podle zákona č. 108/2006 Sb., o sociálních službách. </a:t>
            </a:r>
            <a:endParaRPr lang="cs-CZ" sz="3200" smtClean="0"/>
          </a:p>
          <a:p>
            <a:pPr algn="just" eaLnBrk="1" hangingPunct="1">
              <a:buFont typeface="Arial" pitchFamily="34" charset="0"/>
              <a:buNone/>
            </a:pPr>
            <a:r>
              <a:rPr lang="cs-CZ" sz="3200" b="1" smtClean="0"/>
              <a:t>	</a:t>
            </a:r>
            <a:r>
              <a:rPr lang="cs-CZ" sz="3200" smtClean="0"/>
              <a:t>Rozsudek NS ze dne 17. 12. 2015, sp. zn. 25 Cdo 552/2014 (Rc 19/2017)</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pPr eaLnBrk="1" hangingPunct="1"/>
            <a:r>
              <a:rPr lang="cs-CZ" sz="3200" smtClean="0"/>
              <a:t>Porušení prevenční povinnosti </a:t>
            </a:r>
          </a:p>
        </p:txBody>
      </p:sp>
      <p:sp>
        <p:nvSpPr>
          <p:cNvPr id="4" name="Zástupný symbol pro číslo snímku 3"/>
          <p:cNvSpPr>
            <a:spLocks noGrp="1"/>
          </p:cNvSpPr>
          <p:nvPr>
            <p:ph type="sldNum" sz="quarter" idx="12"/>
          </p:nvPr>
        </p:nvSpPr>
        <p:spPr/>
        <p:txBody>
          <a:bodyPr>
            <a:normAutofit/>
          </a:bodyPr>
          <a:lstStyle/>
          <a:p>
            <a:pPr>
              <a:defRPr/>
            </a:pPr>
            <a:fld id="{1BF55562-EEEC-40B2-A948-F35B4650E5CA}" type="slidenum">
              <a:rPr lang="cs-CZ" smtClean="0"/>
              <a:pPr>
                <a:defRPr/>
              </a:pPr>
              <a:t>14</a:t>
            </a:fld>
            <a:endParaRPr lang="cs-CZ"/>
          </a:p>
        </p:txBody>
      </p:sp>
      <p:sp>
        <p:nvSpPr>
          <p:cNvPr id="21508" name="Rectangle 3"/>
          <p:cNvSpPr>
            <a:spLocks noGrp="1" noChangeArrowheads="1"/>
          </p:cNvSpPr>
          <p:nvPr>
            <p:ph sz="quarter" idx="1"/>
          </p:nvPr>
        </p:nvSpPr>
        <p:spPr>
          <a:xfrm>
            <a:off x="467916" y="1268414"/>
            <a:ext cx="8229600" cy="5113337"/>
          </a:xfrm>
        </p:spPr>
        <p:txBody>
          <a:bodyPr>
            <a:normAutofit fontScale="85000" lnSpcReduction="20000"/>
          </a:bodyPr>
          <a:lstStyle/>
          <a:p>
            <a:pPr algn="just" eaLnBrk="1" hangingPunct="1">
              <a:buFont typeface="Arial" pitchFamily="34" charset="0"/>
              <a:buNone/>
            </a:pPr>
            <a:r>
              <a:rPr lang="cs-CZ" sz="2400" b="1" dirty="0" smtClean="0"/>
              <a:t>	</a:t>
            </a:r>
          </a:p>
          <a:p>
            <a:pPr algn="just" eaLnBrk="1" hangingPunct="1">
              <a:buFont typeface="Arial" pitchFamily="34" charset="0"/>
              <a:buNone/>
            </a:pPr>
            <a:r>
              <a:rPr lang="cs-CZ" sz="2400" b="1" dirty="0" smtClean="0"/>
              <a:t>		</a:t>
            </a:r>
          </a:p>
          <a:p>
            <a:pPr algn="just" eaLnBrk="1" hangingPunct="1">
              <a:buFont typeface="Arial" pitchFamily="34" charset="0"/>
              <a:buNone/>
            </a:pPr>
            <a:r>
              <a:rPr lang="cs-CZ" sz="2400" b="1" dirty="0" smtClean="0"/>
              <a:t>		</a:t>
            </a:r>
            <a:r>
              <a:rPr lang="cs-CZ" sz="3200" b="1" dirty="0" smtClean="0"/>
              <a:t>Založení a udržování otevřeného ohně za teplého a větrného počasí v neohraničeném ohništi na povrchu pokrytém suchou trávou v bezprostřední blízkosti jehličnatých porostů přiléhajících k dřevěné pergole sousední nemovitosti a nepřijetí opatření bránících rozšíření ohně je porušením prevenční povinnosti podle § 17 odst. 1 písm. a) </a:t>
            </a:r>
            <a:r>
              <a:rPr lang="cs-CZ" sz="3200" b="1" dirty="0" smtClean="0"/>
              <a:t>zákona o požární ochraně. </a:t>
            </a:r>
            <a:endParaRPr lang="cs-CZ" sz="3200" b="1" dirty="0" smtClean="0"/>
          </a:p>
          <a:p>
            <a:pPr algn="just" eaLnBrk="1" hangingPunct="1">
              <a:buFont typeface="Arial" pitchFamily="34" charset="0"/>
              <a:buNone/>
            </a:pPr>
            <a:r>
              <a:rPr lang="cs-CZ" sz="3200" dirty="0" smtClean="0"/>
              <a:t>	Rozsudek NS ze dne 18. 2. 2015, </a:t>
            </a:r>
            <a:r>
              <a:rPr lang="cs-CZ" sz="3200" dirty="0" err="1" smtClean="0"/>
              <a:t>sp</a:t>
            </a:r>
            <a:r>
              <a:rPr lang="cs-CZ" sz="3200" dirty="0" smtClean="0"/>
              <a:t>. zn. 25 </a:t>
            </a:r>
            <a:r>
              <a:rPr lang="cs-CZ" sz="3200" dirty="0" err="1" smtClean="0"/>
              <a:t>Cdo</a:t>
            </a:r>
            <a:r>
              <a:rPr lang="cs-CZ" sz="3200" dirty="0" smtClean="0"/>
              <a:t> 1593/2013 </a:t>
            </a:r>
            <a:r>
              <a:rPr lang="cs-CZ" sz="3200" dirty="0" smtClean="0"/>
              <a:t>(Soubor C </a:t>
            </a:r>
            <a:r>
              <a:rPr lang="cs-CZ" sz="3200" dirty="0" smtClean="0"/>
              <a:t>14726)</a:t>
            </a:r>
          </a:p>
          <a:p>
            <a:pPr algn="just" eaLnBrk="1" hangingPunct="1">
              <a:buFont typeface="Arial" pitchFamily="34" charset="0"/>
              <a:buNone/>
            </a:pPr>
            <a:r>
              <a:rPr lang="cs-CZ" sz="3200" dirty="0" smtClean="0"/>
              <a:t>	</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pPr eaLnBrk="1" hangingPunct="1"/>
            <a:r>
              <a:rPr lang="cs-CZ" sz="3200" smtClean="0"/>
              <a:t>Porušení prevenční povinnosti </a:t>
            </a:r>
          </a:p>
        </p:txBody>
      </p:sp>
      <p:sp>
        <p:nvSpPr>
          <p:cNvPr id="4" name="Zástupný symbol pro číslo snímku 3"/>
          <p:cNvSpPr>
            <a:spLocks noGrp="1"/>
          </p:cNvSpPr>
          <p:nvPr>
            <p:ph type="sldNum" sz="quarter" idx="12"/>
          </p:nvPr>
        </p:nvSpPr>
        <p:spPr/>
        <p:txBody>
          <a:bodyPr>
            <a:normAutofit/>
          </a:bodyPr>
          <a:lstStyle/>
          <a:p>
            <a:pPr>
              <a:defRPr/>
            </a:pPr>
            <a:fld id="{46468A13-8DDF-4315-A198-E0DF29EC55F6}" type="slidenum">
              <a:rPr lang="cs-CZ" smtClean="0"/>
              <a:pPr>
                <a:defRPr/>
              </a:pPr>
              <a:t>15</a:t>
            </a:fld>
            <a:endParaRPr lang="cs-CZ"/>
          </a:p>
        </p:txBody>
      </p:sp>
      <p:sp>
        <p:nvSpPr>
          <p:cNvPr id="22532" name="Rectangle 3"/>
          <p:cNvSpPr>
            <a:spLocks noGrp="1" noChangeArrowheads="1"/>
          </p:cNvSpPr>
          <p:nvPr>
            <p:ph sz="quarter" idx="1"/>
          </p:nvPr>
        </p:nvSpPr>
        <p:spPr>
          <a:xfrm>
            <a:off x="467916" y="1268414"/>
            <a:ext cx="8229600" cy="5113337"/>
          </a:xfrm>
        </p:spPr>
        <p:txBody>
          <a:bodyPr>
            <a:normAutofit fontScale="92500" lnSpcReduction="20000"/>
          </a:bodyPr>
          <a:lstStyle/>
          <a:p>
            <a:pPr algn="ctr" eaLnBrk="1" hangingPunct="1">
              <a:buFont typeface="Arial" pitchFamily="34" charset="0"/>
              <a:buNone/>
            </a:pPr>
            <a:r>
              <a:rPr lang="cs-CZ" sz="2400" b="1" dirty="0" smtClean="0"/>
              <a:t>	</a:t>
            </a:r>
          </a:p>
          <a:p>
            <a:pPr algn="just" eaLnBrk="1" hangingPunct="1">
              <a:buFont typeface="Arial" pitchFamily="34" charset="0"/>
              <a:buNone/>
            </a:pPr>
            <a:r>
              <a:rPr lang="cs-CZ" sz="2400" b="1" dirty="0" smtClean="0"/>
              <a:t>		</a:t>
            </a:r>
            <a:r>
              <a:rPr lang="cs-CZ" sz="3200" b="1" dirty="0" smtClean="0"/>
              <a:t>K tomu, aby porušení pravidel sportovní hry vedoucí ke škodě na zdraví mohlo být považováno za porušení prevenční povinnosti ve smyslu § 415 </a:t>
            </a:r>
            <a:r>
              <a:rPr lang="cs-CZ" sz="3200" b="1" dirty="0" err="1" smtClean="0"/>
              <a:t>obč</a:t>
            </a:r>
            <a:r>
              <a:rPr lang="cs-CZ" sz="3200" b="1" dirty="0" smtClean="0"/>
              <a:t>. zák., </a:t>
            </a:r>
            <a:r>
              <a:rPr lang="cs-CZ" sz="3200" b="1" dirty="0" smtClean="0"/>
              <a:t>musí mít určitou vyšší intenzitu, tedy musí podstatným způsobem vybočovat z běžného způsobu hry. </a:t>
            </a:r>
          </a:p>
          <a:p>
            <a:pPr algn="just" eaLnBrk="1" hangingPunct="1">
              <a:buFont typeface="Arial" pitchFamily="34" charset="0"/>
              <a:buNone/>
            </a:pPr>
            <a:r>
              <a:rPr lang="cs-CZ" sz="3200" dirty="0" smtClean="0"/>
              <a:t>	Rozsudek NS ze dne 20. 5. 2015, </a:t>
            </a:r>
            <a:r>
              <a:rPr lang="cs-CZ" sz="3200" dirty="0" err="1" smtClean="0"/>
              <a:t>sp</a:t>
            </a:r>
            <a:r>
              <a:rPr lang="cs-CZ" sz="3200" dirty="0" smtClean="0"/>
              <a:t>. zn. 25 </a:t>
            </a:r>
            <a:r>
              <a:rPr lang="cs-CZ" sz="3200" dirty="0" err="1" smtClean="0"/>
              <a:t>Cdo</a:t>
            </a:r>
            <a:r>
              <a:rPr lang="cs-CZ" sz="3200" dirty="0" smtClean="0"/>
              <a:t> 493/2015 (</a:t>
            </a:r>
            <a:r>
              <a:rPr lang="cs-CZ" sz="3200" dirty="0" err="1" smtClean="0"/>
              <a:t>Rc</a:t>
            </a:r>
            <a:r>
              <a:rPr lang="cs-CZ" sz="3200" dirty="0" smtClean="0"/>
              <a:t> 106/2015)</a:t>
            </a:r>
            <a:r>
              <a:rPr lang="cs-CZ" sz="3200" b="1" dirty="0" smtClean="0"/>
              <a:t> </a:t>
            </a:r>
            <a:r>
              <a:rPr lang="cs-CZ" sz="3200" dirty="0" smtClean="0"/>
              <a:t>- újma na zdraví fotbalisty</a:t>
            </a:r>
          </a:p>
          <a:p>
            <a:pPr algn="just" eaLnBrk="1" hangingPunct="1">
              <a:buFont typeface="Arial" pitchFamily="34" charset="0"/>
              <a:buNone/>
            </a:pPr>
            <a:r>
              <a:rPr lang="cs-CZ" sz="3200" dirty="0" smtClean="0"/>
              <a:t>	- ústavní stížnost – III. ÚS 2357/2015</a:t>
            </a:r>
          </a:p>
          <a:p>
            <a:pPr eaLnBrk="1" hangingPunct="1">
              <a:buFont typeface="Arial" pitchFamily="34" charset="0"/>
              <a:buNone/>
            </a:pPr>
            <a:r>
              <a:rPr lang="cs-CZ" sz="3200" dirty="0" smtClean="0"/>
              <a:t>	</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pPr eaLnBrk="1" hangingPunct="1"/>
            <a:r>
              <a:rPr lang="cs-CZ" sz="3200" dirty="0" smtClean="0"/>
              <a:t>Odpovědnost </a:t>
            </a:r>
            <a:r>
              <a:rPr lang="cs-CZ" sz="3200" dirty="0" smtClean="0"/>
              <a:t>státu (prevenční povinnost)</a:t>
            </a:r>
            <a:endParaRPr lang="cs-CZ" sz="3200" dirty="0" smtClean="0"/>
          </a:p>
        </p:txBody>
      </p:sp>
      <p:sp>
        <p:nvSpPr>
          <p:cNvPr id="4" name="Zástupný symbol pro číslo snímku 3"/>
          <p:cNvSpPr>
            <a:spLocks noGrp="1"/>
          </p:cNvSpPr>
          <p:nvPr>
            <p:ph type="sldNum" sz="quarter" idx="12"/>
          </p:nvPr>
        </p:nvSpPr>
        <p:spPr/>
        <p:txBody>
          <a:bodyPr>
            <a:normAutofit/>
          </a:bodyPr>
          <a:lstStyle/>
          <a:p>
            <a:pPr>
              <a:defRPr/>
            </a:pPr>
            <a:fld id="{BF10B8C7-72AF-4BB5-8EAC-F54480FD78DC}" type="slidenum">
              <a:rPr lang="cs-CZ" smtClean="0"/>
              <a:pPr>
                <a:defRPr/>
              </a:pPr>
              <a:t>16</a:t>
            </a:fld>
            <a:endParaRPr lang="cs-CZ"/>
          </a:p>
        </p:txBody>
      </p:sp>
      <p:sp>
        <p:nvSpPr>
          <p:cNvPr id="24580" name="Rectangle 3"/>
          <p:cNvSpPr>
            <a:spLocks noGrp="1" noChangeArrowheads="1"/>
          </p:cNvSpPr>
          <p:nvPr>
            <p:ph sz="quarter" idx="1"/>
          </p:nvPr>
        </p:nvSpPr>
        <p:spPr>
          <a:xfrm>
            <a:off x="467916" y="1268414"/>
            <a:ext cx="8229600" cy="5113337"/>
          </a:xfrm>
        </p:spPr>
        <p:txBody>
          <a:bodyPr>
            <a:normAutofit fontScale="92500"/>
          </a:bodyPr>
          <a:lstStyle/>
          <a:p>
            <a:pPr algn="ctr" eaLnBrk="1" hangingPunct="1">
              <a:buFont typeface="Arial" pitchFamily="34" charset="0"/>
              <a:buNone/>
            </a:pPr>
            <a:r>
              <a:rPr lang="cs-CZ" sz="2400" b="1" dirty="0" smtClean="0"/>
              <a:t>	</a:t>
            </a:r>
          </a:p>
          <a:p>
            <a:pPr algn="just" eaLnBrk="1" hangingPunct="1">
              <a:buFont typeface="Arial" pitchFamily="34" charset="0"/>
              <a:buNone/>
            </a:pPr>
            <a:r>
              <a:rPr lang="cs-CZ" sz="2400" b="1" dirty="0" smtClean="0"/>
              <a:t>		</a:t>
            </a:r>
          </a:p>
          <a:p>
            <a:pPr algn="just" eaLnBrk="1" hangingPunct="1">
              <a:buFont typeface="Arial" pitchFamily="34" charset="0"/>
              <a:buNone/>
            </a:pPr>
            <a:r>
              <a:rPr lang="cs-CZ" sz="2400" b="1" dirty="0" smtClean="0"/>
              <a:t>		</a:t>
            </a:r>
            <a:r>
              <a:rPr lang="cs-CZ" b="1" dirty="0" smtClean="0"/>
              <a:t>Vydání (změna) územního plánu zastupitelstvem obce je výkonem veřejné správy podle stavebního zákona, svěřené do samostatné působnosti obce, a nárok účastníka na náhradu tím způsobené škody, který nepodléhá režimu náhrady za změnu v území podle § 102 odst. 2 </a:t>
            </a:r>
            <a:r>
              <a:rPr lang="cs-CZ" b="1" dirty="0" smtClean="0"/>
              <a:t>stavebního zákona, se </a:t>
            </a:r>
            <a:r>
              <a:rPr lang="cs-CZ" b="1" dirty="0" smtClean="0"/>
              <a:t>posuzuje podle zákona č. 82/1998 Sb., o odpovědnosti za škodu způsobenou při výkonu veřejné moci rozhodnutím nebo nesprávným úředním postupem.</a:t>
            </a:r>
            <a:endParaRPr lang="cs-CZ" dirty="0" smtClean="0"/>
          </a:p>
          <a:p>
            <a:pPr algn="just" eaLnBrk="1" hangingPunct="1">
              <a:buFont typeface="Arial" pitchFamily="34" charset="0"/>
              <a:buNone/>
            </a:pPr>
            <a:r>
              <a:rPr lang="cs-CZ" dirty="0" smtClean="0"/>
              <a:t>	Rozsudek NS ze dne 27. 10. 2015, </a:t>
            </a:r>
            <a:r>
              <a:rPr lang="cs-CZ" dirty="0" err="1" smtClean="0"/>
              <a:t>sp</a:t>
            </a:r>
            <a:r>
              <a:rPr lang="cs-CZ" dirty="0" smtClean="0"/>
              <a:t>. zn. 25 </a:t>
            </a:r>
            <a:r>
              <a:rPr lang="cs-CZ" dirty="0" err="1" smtClean="0"/>
              <a:t>Cdo</a:t>
            </a:r>
            <a:r>
              <a:rPr lang="cs-CZ" dirty="0" smtClean="0"/>
              <a:t> 3444/2013 (</a:t>
            </a:r>
            <a:r>
              <a:rPr lang="cs-CZ" dirty="0" err="1" smtClean="0"/>
              <a:t>Rc</a:t>
            </a:r>
            <a:r>
              <a:rPr lang="cs-CZ" dirty="0" smtClean="0"/>
              <a:t> 89/2016)</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pPr eaLnBrk="1" hangingPunct="1"/>
            <a:r>
              <a:rPr lang="cs-CZ" sz="3200" smtClean="0"/>
              <a:t>Odpovědnost státu </a:t>
            </a:r>
          </a:p>
        </p:txBody>
      </p:sp>
      <p:sp>
        <p:nvSpPr>
          <p:cNvPr id="4" name="Zástupný symbol pro číslo snímku 3"/>
          <p:cNvSpPr>
            <a:spLocks noGrp="1"/>
          </p:cNvSpPr>
          <p:nvPr>
            <p:ph type="sldNum" sz="quarter" idx="12"/>
          </p:nvPr>
        </p:nvSpPr>
        <p:spPr/>
        <p:txBody>
          <a:bodyPr>
            <a:normAutofit/>
          </a:bodyPr>
          <a:lstStyle/>
          <a:p>
            <a:pPr>
              <a:defRPr/>
            </a:pPr>
            <a:fld id="{2EBD2466-D997-452E-8BA2-4EA5D406DBB7}" type="slidenum">
              <a:rPr lang="cs-CZ" smtClean="0"/>
              <a:pPr>
                <a:defRPr/>
              </a:pPr>
              <a:t>17</a:t>
            </a:fld>
            <a:endParaRPr lang="cs-CZ"/>
          </a:p>
        </p:txBody>
      </p:sp>
      <p:sp>
        <p:nvSpPr>
          <p:cNvPr id="25604" name="Rectangle 3"/>
          <p:cNvSpPr>
            <a:spLocks noGrp="1" noChangeArrowheads="1"/>
          </p:cNvSpPr>
          <p:nvPr>
            <p:ph sz="quarter" idx="1"/>
          </p:nvPr>
        </p:nvSpPr>
        <p:spPr>
          <a:xfrm>
            <a:off x="467916" y="1268414"/>
            <a:ext cx="8229600" cy="5113337"/>
          </a:xfrm>
        </p:spPr>
        <p:txBody>
          <a:bodyPr>
            <a:normAutofit fontScale="92500" lnSpcReduction="10000"/>
          </a:bodyPr>
          <a:lstStyle/>
          <a:p>
            <a:pPr algn="ctr" eaLnBrk="1" hangingPunct="1">
              <a:buFont typeface="Arial" pitchFamily="34" charset="0"/>
              <a:buNone/>
            </a:pPr>
            <a:r>
              <a:rPr lang="cs-CZ" sz="2400" b="1" dirty="0" smtClean="0"/>
              <a:t>	</a:t>
            </a:r>
          </a:p>
          <a:p>
            <a:pPr algn="just" eaLnBrk="1" hangingPunct="1">
              <a:buFont typeface="Arial" pitchFamily="34" charset="0"/>
              <a:buNone/>
            </a:pPr>
            <a:r>
              <a:rPr lang="cs-CZ" sz="2400" b="1" dirty="0" smtClean="0"/>
              <a:t>		</a:t>
            </a:r>
          </a:p>
          <a:p>
            <a:pPr algn="just" eaLnBrk="1" hangingPunct="1">
              <a:buFont typeface="Arial" pitchFamily="34" charset="0"/>
              <a:buNone/>
            </a:pPr>
            <a:r>
              <a:rPr lang="cs-CZ" sz="2400" b="1" dirty="0" smtClean="0"/>
              <a:t>		</a:t>
            </a:r>
            <a:r>
              <a:rPr lang="cs-CZ" sz="3200" b="1" dirty="0" smtClean="0"/>
              <a:t>V případě tzv. povinného očkování nevykonává poskytovatel zdravotní péče vůči pacientovi veřejnou moc a jeho odpovědnost za újmu na zdraví způsobenou okolnostmi, které mají původ v povaze aplikované vakcinační látky podle § 421a </a:t>
            </a:r>
            <a:r>
              <a:rPr lang="cs-CZ" sz="3200" b="1" dirty="0" err="1" smtClean="0"/>
              <a:t>obč</a:t>
            </a:r>
            <a:r>
              <a:rPr lang="cs-CZ" sz="3200" b="1" dirty="0" smtClean="0"/>
              <a:t>. zák., </a:t>
            </a:r>
            <a:r>
              <a:rPr lang="cs-CZ" sz="3200" b="1" dirty="0" smtClean="0"/>
              <a:t>není vyloučena zákonem č. 82/1998 Sb. </a:t>
            </a:r>
            <a:endParaRPr lang="cs-CZ" sz="3200" dirty="0" smtClean="0"/>
          </a:p>
          <a:p>
            <a:pPr eaLnBrk="1" hangingPunct="1">
              <a:buFont typeface="Arial" pitchFamily="34" charset="0"/>
              <a:buNone/>
            </a:pPr>
            <a:r>
              <a:rPr lang="cs-CZ" sz="3200" b="1" dirty="0" smtClean="0"/>
              <a:t>	</a:t>
            </a:r>
            <a:r>
              <a:rPr lang="cs-CZ" sz="3200" dirty="0" smtClean="0"/>
              <a:t>Rozsudek NS ze dne 27. 5. 2015, </a:t>
            </a:r>
            <a:r>
              <a:rPr lang="cs-CZ" sz="3200" dirty="0" err="1" smtClean="0"/>
              <a:t>sp</a:t>
            </a:r>
            <a:r>
              <a:rPr lang="cs-CZ" sz="3200" dirty="0" smtClean="0"/>
              <a:t>. zn. 25 </a:t>
            </a:r>
            <a:r>
              <a:rPr lang="cs-CZ" sz="3200" dirty="0" err="1" smtClean="0"/>
              <a:t>Cdo</a:t>
            </a:r>
            <a:r>
              <a:rPr lang="cs-CZ" sz="3200" dirty="0" smtClean="0"/>
              <a:t> 3953/2014 (</a:t>
            </a:r>
            <a:r>
              <a:rPr lang="cs-CZ" sz="3200" dirty="0" err="1" smtClean="0"/>
              <a:t>Rc</a:t>
            </a:r>
            <a:r>
              <a:rPr lang="cs-CZ" sz="3200" dirty="0" smtClean="0"/>
              <a:t> 7/2016)</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pPr eaLnBrk="1" hangingPunct="1"/>
            <a:r>
              <a:rPr lang="cs-CZ" sz="3200" smtClean="0"/>
              <a:t>Odpovědnost státu</a:t>
            </a:r>
          </a:p>
        </p:txBody>
      </p:sp>
      <p:sp>
        <p:nvSpPr>
          <p:cNvPr id="4" name="Zástupný symbol pro číslo snímku 3"/>
          <p:cNvSpPr>
            <a:spLocks noGrp="1"/>
          </p:cNvSpPr>
          <p:nvPr>
            <p:ph type="sldNum" sz="quarter" idx="12"/>
          </p:nvPr>
        </p:nvSpPr>
        <p:spPr/>
        <p:txBody>
          <a:bodyPr>
            <a:normAutofit/>
          </a:bodyPr>
          <a:lstStyle/>
          <a:p>
            <a:pPr>
              <a:defRPr/>
            </a:pPr>
            <a:fld id="{8BE71A96-31BB-4471-9197-B9B867CCD3EC}" type="slidenum">
              <a:rPr lang="cs-CZ" smtClean="0"/>
              <a:pPr>
                <a:defRPr/>
              </a:pPr>
              <a:t>18</a:t>
            </a:fld>
            <a:endParaRPr lang="cs-CZ"/>
          </a:p>
        </p:txBody>
      </p:sp>
      <p:sp>
        <p:nvSpPr>
          <p:cNvPr id="26628" name="Rectangle 3"/>
          <p:cNvSpPr>
            <a:spLocks noGrp="1" noChangeArrowheads="1"/>
          </p:cNvSpPr>
          <p:nvPr>
            <p:ph sz="quarter" idx="1"/>
          </p:nvPr>
        </p:nvSpPr>
        <p:spPr>
          <a:xfrm>
            <a:off x="323850" y="1268414"/>
            <a:ext cx="8373666" cy="5589587"/>
          </a:xfrm>
        </p:spPr>
        <p:txBody>
          <a:bodyPr>
            <a:normAutofit fontScale="92500" lnSpcReduction="20000"/>
          </a:bodyPr>
          <a:lstStyle/>
          <a:p>
            <a:pPr algn="ctr" eaLnBrk="1" hangingPunct="1">
              <a:buFont typeface="Arial" pitchFamily="34" charset="0"/>
              <a:buNone/>
            </a:pPr>
            <a:r>
              <a:rPr lang="cs-CZ" sz="2400" b="1" dirty="0" smtClean="0"/>
              <a:t>	</a:t>
            </a:r>
          </a:p>
          <a:p>
            <a:pPr algn="just" eaLnBrk="1" hangingPunct="1">
              <a:buFont typeface="Arial" pitchFamily="34" charset="0"/>
              <a:buNone/>
            </a:pPr>
            <a:r>
              <a:rPr lang="cs-CZ" sz="2400" b="1" dirty="0" smtClean="0"/>
              <a:t>		Za škodu způsobenou provozní činností může provozovatel odpovídat, vznikla-li škoda v důsledku provozování vodního díla spojeného s udržováním určité výšky hladiny vodního toku, nikoliv pro samotný výkon rybářského práva podle zákona č. 99/2004 Sb. </a:t>
            </a:r>
          </a:p>
          <a:p>
            <a:pPr algn="just" eaLnBrk="1" hangingPunct="1">
              <a:buFont typeface="Arial" pitchFamily="34" charset="0"/>
              <a:buNone/>
            </a:pPr>
            <a:r>
              <a:rPr lang="cs-CZ" sz="2400" dirty="0" smtClean="0"/>
              <a:t>	Usnesení NS ze dne 26. 6. 2013, </a:t>
            </a:r>
            <a:r>
              <a:rPr lang="cs-CZ" sz="2400" dirty="0" err="1" smtClean="0"/>
              <a:t>sp</a:t>
            </a:r>
            <a:r>
              <a:rPr lang="cs-CZ" sz="2400" dirty="0" smtClean="0"/>
              <a:t>. zn. 25 </a:t>
            </a:r>
            <a:r>
              <a:rPr lang="cs-CZ" sz="2400" dirty="0" err="1" smtClean="0"/>
              <a:t>Cdo</a:t>
            </a:r>
            <a:r>
              <a:rPr lang="cs-CZ" sz="2400" dirty="0" smtClean="0"/>
              <a:t> 1661/2012 </a:t>
            </a:r>
            <a:r>
              <a:rPr lang="cs-CZ" sz="2400" dirty="0" smtClean="0"/>
              <a:t>(Soubor C </a:t>
            </a:r>
            <a:r>
              <a:rPr lang="cs-CZ" sz="2400" dirty="0" smtClean="0"/>
              <a:t>12721) – zrušen nálezem II. ÚS 3000/2013</a:t>
            </a:r>
          </a:p>
          <a:p>
            <a:pPr algn="just" eaLnBrk="1" hangingPunct="1">
              <a:buFont typeface="Arial" pitchFamily="34" charset="0"/>
              <a:buNone/>
            </a:pPr>
            <a:r>
              <a:rPr lang="cs-CZ" sz="2400" dirty="0" smtClean="0"/>
              <a:t>		</a:t>
            </a:r>
            <a:r>
              <a:rPr lang="cs-CZ" sz="2400" b="1" dirty="0" smtClean="0"/>
              <a:t>Neplatí automaticky, že by při naplnění zákonných předpokladů odpovědnosti za škodu byla odpovědnost škůdce vyloučena tím, že plní právní povinnosti, uložené právním předpisem nebo individuálním právním aktem orgánu veřejné moci. Je pojmovým znakem právní regulace, že může působit újmu jejím adresátům, a to buď přímo formou omezení či zákazů či nepřímo například právě tím, že regulovaná činnost založí odpovědnost za škodu.</a:t>
            </a:r>
          </a:p>
          <a:p>
            <a:pPr algn="just" eaLnBrk="1" hangingPunct="1">
              <a:buFont typeface="Arial" pitchFamily="34" charset="0"/>
              <a:buNone/>
            </a:pPr>
            <a:r>
              <a:rPr lang="cs-CZ" sz="2400" dirty="0" smtClean="0"/>
              <a:t>	 Rozsudek NS ze dne 26. 1. 2016, </a:t>
            </a:r>
            <a:r>
              <a:rPr lang="cs-CZ" sz="2400" dirty="0" err="1" smtClean="0"/>
              <a:t>sp</a:t>
            </a:r>
            <a:r>
              <a:rPr lang="cs-CZ" sz="2400" dirty="0" smtClean="0"/>
              <a:t>. zn. 25 </a:t>
            </a:r>
            <a:r>
              <a:rPr lang="cs-CZ" sz="2400" dirty="0" err="1" smtClean="0"/>
              <a:t>Cdo</a:t>
            </a:r>
            <a:r>
              <a:rPr lang="cs-CZ" sz="2400" dirty="0" smtClean="0"/>
              <a:t> 564/2015 – ústavní stížnost odmítnuta – III. ÚS 1468/2016 </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pPr eaLnBrk="1" hangingPunct="1"/>
            <a:r>
              <a:rPr lang="cs-CZ" sz="3200" smtClean="0"/>
              <a:t>Odpovědnost státu</a:t>
            </a:r>
          </a:p>
        </p:txBody>
      </p:sp>
      <p:sp>
        <p:nvSpPr>
          <p:cNvPr id="4" name="Zástupný symbol pro číslo snímku 3"/>
          <p:cNvSpPr>
            <a:spLocks noGrp="1"/>
          </p:cNvSpPr>
          <p:nvPr>
            <p:ph type="sldNum" sz="quarter" idx="12"/>
          </p:nvPr>
        </p:nvSpPr>
        <p:spPr/>
        <p:txBody>
          <a:bodyPr>
            <a:normAutofit/>
          </a:bodyPr>
          <a:lstStyle/>
          <a:p>
            <a:pPr>
              <a:defRPr/>
            </a:pPr>
            <a:fld id="{825E6038-9FA3-4543-BAC7-860336D9DDA0}" type="slidenum">
              <a:rPr lang="cs-CZ" smtClean="0"/>
              <a:pPr>
                <a:defRPr/>
              </a:pPr>
              <a:t>19</a:t>
            </a:fld>
            <a:endParaRPr lang="cs-CZ"/>
          </a:p>
        </p:txBody>
      </p:sp>
      <p:sp>
        <p:nvSpPr>
          <p:cNvPr id="28676" name="Rectangle 3"/>
          <p:cNvSpPr>
            <a:spLocks noGrp="1" noChangeArrowheads="1"/>
          </p:cNvSpPr>
          <p:nvPr>
            <p:ph sz="quarter" idx="1"/>
          </p:nvPr>
        </p:nvSpPr>
        <p:spPr>
          <a:xfrm>
            <a:off x="467916" y="1268414"/>
            <a:ext cx="8229600" cy="5113337"/>
          </a:xfrm>
        </p:spPr>
        <p:txBody>
          <a:bodyPr>
            <a:normAutofit fontScale="92500"/>
          </a:bodyPr>
          <a:lstStyle/>
          <a:p>
            <a:pPr algn="ctr" eaLnBrk="1" hangingPunct="1">
              <a:buFont typeface="Arial" pitchFamily="34" charset="0"/>
              <a:buNone/>
            </a:pPr>
            <a:r>
              <a:rPr lang="cs-CZ" sz="2400" b="1" dirty="0" smtClean="0"/>
              <a:t>	</a:t>
            </a:r>
          </a:p>
          <a:p>
            <a:pPr algn="just" eaLnBrk="1" hangingPunct="1">
              <a:buFont typeface="Arial" pitchFamily="34" charset="0"/>
              <a:buNone/>
            </a:pPr>
            <a:r>
              <a:rPr lang="cs-CZ" sz="2400" b="1" dirty="0" smtClean="0"/>
              <a:t>		</a:t>
            </a:r>
          </a:p>
          <a:p>
            <a:pPr algn="just" eaLnBrk="1" hangingPunct="1">
              <a:buFont typeface="Arial" pitchFamily="34" charset="0"/>
              <a:buNone/>
            </a:pPr>
            <a:r>
              <a:rPr lang="cs-CZ" sz="2400" b="1" dirty="0" smtClean="0"/>
              <a:t>		</a:t>
            </a:r>
            <a:r>
              <a:rPr lang="cs-CZ" b="1" dirty="0" smtClean="0"/>
              <a:t>Vznik nemajetkové újmy způsobené výkonem veřejné moci zpravidla nelze dokazovat (jde o stav mysli poškozené osoby). V řízení se tak obvykle zjišťuje, zda jsou dány objektivní důvody, aby se dotčená osoba mohla cítit poškozenou, tedy zda vzhledem ke konkrétním okolnostem případu by se i jiná osoba v obdobném postavení mohla cítit dotčenou ve složkách tvořících ve svém souhrnu nemajetkovou sféru jednotlivce. </a:t>
            </a:r>
          </a:p>
          <a:p>
            <a:pPr algn="just" eaLnBrk="1" hangingPunct="1">
              <a:buFont typeface="Arial" pitchFamily="34" charset="0"/>
              <a:buNone/>
            </a:pPr>
            <a:r>
              <a:rPr lang="cs-CZ" b="1" dirty="0" smtClean="0"/>
              <a:t>	</a:t>
            </a:r>
            <a:r>
              <a:rPr lang="cs-CZ" dirty="0" smtClean="0"/>
              <a:t>Rozsudek NS ze dne 20. 1. 2016, </a:t>
            </a:r>
            <a:r>
              <a:rPr lang="cs-CZ" dirty="0" err="1" smtClean="0"/>
              <a:t>sp</a:t>
            </a:r>
            <a:r>
              <a:rPr lang="cs-CZ" dirty="0" smtClean="0"/>
              <a:t>. zn. 30 </a:t>
            </a:r>
            <a:r>
              <a:rPr lang="cs-CZ" dirty="0" err="1" smtClean="0"/>
              <a:t>Cdo</a:t>
            </a:r>
            <a:r>
              <a:rPr lang="cs-CZ" dirty="0" smtClean="0"/>
              <a:t> 2865/2015 </a:t>
            </a:r>
            <a:r>
              <a:rPr lang="cs-CZ" dirty="0" smtClean="0"/>
              <a:t>(Soubor C </a:t>
            </a:r>
            <a:r>
              <a:rPr lang="cs-CZ" dirty="0" smtClean="0"/>
              <a:t>15344)</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a:lstStyle/>
          <a:p>
            <a:pPr eaLnBrk="1" hangingPunct="1"/>
            <a:r>
              <a:rPr lang="cs-CZ" sz="3200" dirty="0" smtClean="0"/>
              <a:t>P+R parkoviště podle </a:t>
            </a:r>
            <a:r>
              <a:rPr lang="cs-CZ" sz="3200" dirty="0" err="1" smtClean="0"/>
              <a:t>ObčZ</a:t>
            </a:r>
            <a:endParaRPr lang="cs-CZ" sz="3200" dirty="0" smtClean="0"/>
          </a:p>
        </p:txBody>
      </p:sp>
      <p:sp>
        <p:nvSpPr>
          <p:cNvPr id="4" name="Zástupný symbol pro číslo snímku 3"/>
          <p:cNvSpPr>
            <a:spLocks noGrp="1"/>
          </p:cNvSpPr>
          <p:nvPr>
            <p:ph type="sldNum" sz="quarter" idx="12"/>
          </p:nvPr>
        </p:nvSpPr>
        <p:spPr/>
        <p:txBody>
          <a:bodyPr>
            <a:normAutofit/>
          </a:bodyPr>
          <a:lstStyle/>
          <a:p>
            <a:pPr>
              <a:defRPr/>
            </a:pPr>
            <a:fld id="{0B206177-FEFE-47BF-88A2-6028EA2ECD78}" type="slidenum">
              <a:rPr lang="cs-CZ" smtClean="0"/>
              <a:pPr>
                <a:defRPr/>
              </a:pPr>
              <a:t>2</a:t>
            </a:fld>
            <a:endParaRPr lang="cs-CZ"/>
          </a:p>
        </p:txBody>
      </p:sp>
      <p:sp>
        <p:nvSpPr>
          <p:cNvPr id="3076" name="Rectangle 3"/>
          <p:cNvSpPr>
            <a:spLocks noGrp="1" noChangeArrowheads="1"/>
          </p:cNvSpPr>
          <p:nvPr>
            <p:ph sz="quarter" idx="1"/>
          </p:nvPr>
        </p:nvSpPr>
        <p:spPr>
          <a:xfrm>
            <a:off x="539552" y="1988841"/>
            <a:ext cx="8229600" cy="4869160"/>
          </a:xfrm>
        </p:spPr>
        <p:txBody>
          <a:bodyPr>
            <a:normAutofit fontScale="70000" lnSpcReduction="20000"/>
          </a:bodyPr>
          <a:lstStyle/>
          <a:p>
            <a:pPr algn="just" eaLnBrk="1" hangingPunct="1">
              <a:buFont typeface="Arial" pitchFamily="34" charset="0"/>
              <a:buNone/>
            </a:pPr>
            <a:r>
              <a:rPr lang="cs-CZ" sz="3200" b="1" dirty="0" smtClean="0"/>
              <a:t>		Parkoviště označené a provozované v režimu P+R (park </a:t>
            </a:r>
            <a:r>
              <a:rPr lang="cs-CZ" sz="3200" b="1" dirty="0" err="1" smtClean="0"/>
              <a:t>and</a:t>
            </a:r>
            <a:r>
              <a:rPr lang="cs-CZ" sz="3200" b="1" dirty="0" smtClean="0"/>
              <a:t> </a:t>
            </a:r>
            <a:r>
              <a:rPr lang="cs-CZ" sz="3200" b="1" dirty="0" err="1" smtClean="0"/>
              <a:t>ride</a:t>
            </a:r>
            <a:r>
              <a:rPr lang="cs-CZ" sz="3200" b="1" dirty="0" smtClean="0"/>
              <a:t>, tj. zaparkuj a jeď) nemá povahu hlídané garáže nebo zařízení podobného druhu ve smyslu § 2945 </a:t>
            </a:r>
            <a:r>
              <a:rPr lang="cs-CZ" sz="3200" b="1" dirty="0" smtClean="0"/>
              <a:t>o. z., </a:t>
            </a:r>
            <a:r>
              <a:rPr lang="cs-CZ" sz="3200" b="1" dirty="0" smtClean="0"/>
              <a:t>jestliže jeho provozovatel žádným způsobem nedeklaruje ani nevykonává ostrahu a vybavení parkoviště neslouží ke kvalifikovanému zabezpečení umístěných vozidel. Provozovatel takového parkoviště nemá objektivně danou přísnou povinnost (bez ohledu na protiprávnost a na zavinění) hradit škodu na vozidle a jeho příslušenství. </a:t>
            </a:r>
            <a:endParaRPr lang="cs-CZ" sz="3200" dirty="0" smtClean="0"/>
          </a:p>
          <a:p>
            <a:pPr algn="just" eaLnBrk="1" hangingPunct="1">
              <a:buFont typeface="Arial" pitchFamily="34" charset="0"/>
              <a:buNone/>
            </a:pPr>
            <a:r>
              <a:rPr lang="cs-CZ" sz="3200" b="1" dirty="0" smtClean="0"/>
              <a:t>	</a:t>
            </a:r>
            <a:r>
              <a:rPr lang="cs-CZ" sz="3200" dirty="0" smtClean="0"/>
              <a:t>Rozsudek NS ze dne 20. 10. 2016, </a:t>
            </a:r>
            <a:r>
              <a:rPr lang="cs-CZ" sz="3200" dirty="0" err="1" smtClean="0"/>
              <a:t>sp</a:t>
            </a:r>
            <a:r>
              <a:rPr lang="cs-CZ" sz="3200" dirty="0" smtClean="0"/>
              <a:t>. zn. 25 </a:t>
            </a:r>
            <a:r>
              <a:rPr lang="cs-CZ" sz="3200" dirty="0" err="1" smtClean="0"/>
              <a:t>Cdo</a:t>
            </a:r>
            <a:r>
              <a:rPr lang="cs-CZ" sz="3200" dirty="0" smtClean="0"/>
              <a:t> 5758/2015 (</a:t>
            </a:r>
            <a:r>
              <a:rPr lang="cs-CZ" sz="3200" dirty="0" err="1" smtClean="0"/>
              <a:t>Rc</a:t>
            </a:r>
            <a:r>
              <a:rPr lang="cs-CZ" sz="3200" dirty="0" smtClean="0"/>
              <a:t>)</a:t>
            </a:r>
          </a:p>
          <a:p>
            <a:pPr algn="just" eaLnBrk="1" hangingPunct="1">
              <a:buFont typeface="Arial" pitchFamily="34" charset="0"/>
              <a:buNone/>
            </a:pPr>
            <a:r>
              <a:rPr lang="cs-CZ" sz="3200" dirty="0" smtClean="0"/>
              <a:t>	- ústavní stížnost odmítnuta – IV. ÚS 4014/16</a:t>
            </a:r>
          </a:p>
          <a:p>
            <a:pPr algn="ctr" eaLnBrk="1" hangingPunct="1">
              <a:buFont typeface="Arial" pitchFamily="34" charset="0"/>
              <a:buNone/>
            </a:pPr>
            <a:r>
              <a:rPr lang="cs-CZ" b="1" dirty="0" smtClean="0"/>
              <a:t>	</a:t>
            </a:r>
            <a:endParaRPr lang="cs-CZ" sz="2000" b="1" dirty="0" smtClean="0"/>
          </a:p>
          <a:p>
            <a:pPr algn="just" eaLnBrk="1" hangingPunct="1">
              <a:buFont typeface="Arial" pitchFamily="34" charset="0"/>
              <a:buNone/>
            </a:pPr>
            <a:r>
              <a:rPr lang="cs-CZ" sz="2400" b="1" dirty="0" smtClean="0"/>
              <a:t>		</a:t>
            </a:r>
            <a:endParaRPr lang="cs-CZ" sz="3200" dirty="0"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lstStyle/>
          <a:p>
            <a:pPr eaLnBrk="1" hangingPunct="1"/>
            <a:r>
              <a:rPr lang="cs-CZ" sz="3200" smtClean="0"/>
              <a:t>Odpovědnost státu</a:t>
            </a:r>
          </a:p>
        </p:txBody>
      </p:sp>
      <p:sp>
        <p:nvSpPr>
          <p:cNvPr id="4" name="Zástupný symbol pro číslo snímku 3"/>
          <p:cNvSpPr>
            <a:spLocks noGrp="1"/>
          </p:cNvSpPr>
          <p:nvPr>
            <p:ph type="sldNum" sz="quarter" idx="12"/>
          </p:nvPr>
        </p:nvSpPr>
        <p:spPr/>
        <p:txBody>
          <a:bodyPr>
            <a:normAutofit/>
          </a:bodyPr>
          <a:lstStyle/>
          <a:p>
            <a:pPr>
              <a:defRPr/>
            </a:pPr>
            <a:fld id="{2A6A1D11-7F14-493F-AF67-C71A673357EF}" type="slidenum">
              <a:rPr lang="cs-CZ" smtClean="0"/>
              <a:pPr>
                <a:defRPr/>
              </a:pPr>
              <a:t>20</a:t>
            </a:fld>
            <a:endParaRPr lang="cs-CZ"/>
          </a:p>
        </p:txBody>
      </p:sp>
      <p:sp>
        <p:nvSpPr>
          <p:cNvPr id="29700" name="Rectangle 3"/>
          <p:cNvSpPr>
            <a:spLocks noGrp="1" noChangeArrowheads="1"/>
          </p:cNvSpPr>
          <p:nvPr>
            <p:ph sz="quarter" idx="1"/>
          </p:nvPr>
        </p:nvSpPr>
        <p:spPr>
          <a:xfrm>
            <a:off x="467916" y="1268414"/>
            <a:ext cx="8229600" cy="5113337"/>
          </a:xfrm>
        </p:spPr>
        <p:txBody>
          <a:bodyPr>
            <a:normAutofit lnSpcReduction="10000"/>
          </a:bodyPr>
          <a:lstStyle/>
          <a:p>
            <a:pPr algn="just" eaLnBrk="1" hangingPunct="1">
              <a:buFont typeface="Arial" pitchFamily="34" charset="0"/>
              <a:buNone/>
            </a:pPr>
            <a:r>
              <a:rPr lang="cs-CZ" sz="2400" b="1" smtClean="0"/>
              <a:t>	</a:t>
            </a:r>
          </a:p>
          <a:p>
            <a:pPr algn="just" eaLnBrk="1" hangingPunct="1">
              <a:buFont typeface="Arial" pitchFamily="34" charset="0"/>
              <a:buNone/>
            </a:pPr>
            <a:r>
              <a:rPr lang="cs-CZ" sz="2400" b="1" smtClean="0"/>
              <a:t>		</a:t>
            </a:r>
          </a:p>
          <a:p>
            <a:pPr algn="just" eaLnBrk="1" hangingPunct="1">
              <a:buFont typeface="Arial" pitchFamily="34" charset="0"/>
              <a:buNone/>
            </a:pPr>
            <a:r>
              <a:rPr lang="cs-CZ" sz="2400" b="1" smtClean="0"/>
              <a:t>		</a:t>
            </a:r>
            <a:r>
              <a:rPr lang="cs-CZ" b="1" smtClean="0"/>
              <a:t>Sama skutečnost, že se advokát v rámci výkonu svého povolání a v důsledku nesprávného úředního postupu orgánu veřejné moci ocitl v konfliktní, emočně vypjaté, stresující či lidsky nepříjemné situaci, nepředstavuje vznik nemajetkové újmy, za kterou by odpovídal stát, nejde-li o zjevný exces v porovnání s obdobnými situacemi, které jsou s výkonem advokacie běžně spojené.</a:t>
            </a:r>
          </a:p>
          <a:p>
            <a:pPr algn="just" eaLnBrk="1" hangingPunct="1">
              <a:buFont typeface="Arial" pitchFamily="34" charset="0"/>
              <a:buNone/>
            </a:pPr>
            <a:r>
              <a:rPr lang="cs-CZ" b="1" smtClean="0"/>
              <a:t>	</a:t>
            </a:r>
            <a:r>
              <a:rPr lang="cs-CZ" smtClean="0"/>
              <a:t>Rozsudek NS ze dne 11. 11. 2015, sp. zn. 30 Cdo 3849/2014 (Rc 90/2016)	</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pPr eaLnBrk="1" hangingPunct="1"/>
            <a:r>
              <a:rPr lang="cs-CZ" sz="3200" smtClean="0"/>
              <a:t>Odpovědnost státu</a:t>
            </a:r>
          </a:p>
        </p:txBody>
      </p:sp>
      <p:sp>
        <p:nvSpPr>
          <p:cNvPr id="4" name="Zástupný symbol pro číslo snímku 3"/>
          <p:cNvSpPr>
            <a:spLocks noGrp="1"/>
          </p:cNvSpPr>
          <p:nvPr>
            <p:ph type="sldNum" sz="quarter" idx="12"/>
          </p:nvPr>
        </p:nvSpPr>
        <p:spPr/>
        <p:txBody>
          <a:bodyPr>
            <a:normAutofit/>
          </a:bodyPr>
          <a:lstStyle/>
          <a:p>
            <a:pPr>
              <a:defRPr/>
            </a:pPr>
            <a:fld id="{EB628364-CED3-4AA2-8481-C85B8D11F3B7}" type="slidenum">
              <a:rPr lang="cs-CZ" smtClean="0"/>
              <a:pPr>
                <a:defRPr/>
              </a:pPr>
              <a:t>21</a:t>
            </a:fld>
            <a:endParaRPr lang="cs-CZ"/>
          </a:p>
        </p:txBody>
      </p:sp>
      <p:sp>
        <p:nvSpPr>
          <p:cNvPr id="27652" name="Rectangle 3"/>
          <p:cNvSpPr>
            <a:spLocks noGrp="1" noChangeArrowheads="1"/>
          </p:cNvSpPr>
          <p:nvPr>
            <p:ph sz="quarter" idx="1"/>
          </p:nvPr>
        </p:nvSpPr>
        <p:spPr>
          <a:xfrm>
            <a:off x="467916" y="1268414"/>
            <a:ext cx="8229600" cy="5113337"/>
          </a:xfrm>
        </p:spPr>
        <p:txBody>
          <a:bodyPr/>
          <a:lstStyle/>
          <a:p>
            <a:pPr algn="ctr" eaLnBrk="1" hangingPunct="1">
              <a:buFont typeface="Arial" pitchFamily="34" charset="0"/>
              <a:buNone/>
            </a:pPr>
            <a:r>
              <a:rPr lang="cs-CZ" sz="2400" b="1" smtClean="0"/>
              <a:t>	</a:t>
            </a:r>
          </a:p>
          <a:p>
            <a:pPr algn="just" eaLnBrk="1" hangingPunct="1">
              <a:buFont typeface="Arial" pitchFamily="34" charset="0"/>
              <a:buNone/>
            </a:pPr>
            <a:r>
              <a:rPr lang="cs-CZ" sz="2400" b="1" smtClean="0"/>
              <a:t>		</a:t>
            </a:r>
          </a:p>
          <a:p>
            <a:pPr algn="just" eaLnBrk="1" hangingPunct="1">
              <a:buFont typeface="Arial" pitchFamily="34" charset="0"/>
              <a:buNone/>
            </a:pPr>
            <a:r>
              <a:rPr lang="cs-CZ" sz="2400" b="1" smtClean="0"/>
              <a:t>		</a:t>
            </a:r>
            <a:r>
              <a:rPr lang="cs-CZ" sz="3600" b="1" smtClean="0"/>
              <a:t>Snížení obvyklé ceny vozidla v důsledku plynutí času není v příčinné souvislosti s nepřiměřeně dlouhým řízením o schválení jeho technické způsobilosti. </a:t>
            </a:r>
          </a:p>
          <a:p>
            <a:pPr algn="just" eaLnBrk="1" hangingPunct="1">
              <a:buFont typeface="Arial" pitchFamily="34" charset="0"/>
              <a:buNone/>
            </a:pPr>
            <a:r>
              <a:rPr lang="cs-CZ" sz="3600" b="1" smtClean="0"/>
              <a:t>	</a:t>
            </a:r>
            <a:r>
              <a:rPr lang="cs-CZ" sz="3600" smtClean="0"/>
              <a:t>Rozsudek NS ze dne 14. 1. 2016, sp. zn. 30 Cdo 4973/2014 (Rc 35/2017)</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lstStyle/>
          <a:p>
            <a:pPr eaLnBrk="1" hangingPunct="1"/>
            <a:r>
              <a:rPr lang="cs-CZ" sz="3200" smtClean="0"/>
              <a:t>Skutečná škoda</a:t>
            </a:r>
          </a:p>
        </p:txBody>
      </p:sp>
      <p:sp>
        <p:nvSpPr>
          <p:cNvPr id="4" name="Zástupný symbol pro číslo snímku 3"/>
          <p:cNvSpPr>
            <a:spLocks noGrp="1"/>
          </p:cNvSpPr>
          <p:nvPr>
            <p:ph type="sldNum" sz="quarter" idx="12"/>
          </p:nvPr>
        </p:nvSpPr>
        <p:spPr/>
        <p:txBody>
          <a:bodyPr>
            <a:normAutofit/>
          </a:bodyPr>
          <a:lstStyle/>
          <a:p>
            <a:pPr>
              <a:defRPr/>
            </a:pPr>
            <a:fld id="{CDAD8D12-06F2-4E51-BE64-3917EBB2A6DA}" type="slidenum">
              <a:rPr lang="cs-CZ" smtClean="0"/>
              <a:pPr>
                <a:defRPr/>
              </a:pPr>
              <a:t>22</a:t>
            </a:fld>
            <a:endParaRPr lang="cs-CZ"/>
          </a:p>
        </p:txBody>
      </p:sp>
      <p:sp>
        <p:nvSpPr>
          <p:cNvPr id="30724" name="Rectangle 3"/>
          <p:cNvSpPr>
            <a:spLocks noGrp="1" noChangeArrowheads="1"/>
          </p:cNvSpPr>
          <p:nvPr>
            <p:ph sz="quarter" idx="1"/>
          </p:nvPr>
        </p:nvSpPr>
        <p:spPr>
          <a:xfrm>
            <a:off x="467916" y="1268414"/>
            <a:ext cx="8229600" cy="5113337"/>
          </a:xfrm>
        </p:spPr>
        <p:txBody>
          <a:bodyPr>
            <a:normAutofit lnSpcReduction="10000"/>
          </a:bodyPr>
          <a:lstStyle/>
          <a:p>
            <a:pPr algn="ctr" eaLnBrk="1" hangingPunct="1">
              <a:buFont typeface="Arial" pitchFamily="34" charset="0"/>
              <a:buNone/>
              <a:defRPr/>
            </a:pPr>
            <a:r>
              <a:rPr lang="cs-CZ" b="1" dirty="0" smtClean="0"/>
              <a:t>	</a:t>
            </a:r>
          </a:p>
          <a:p>
            <a:pPr algn="just" eaLnBrk="1" hangingPunct="1">
              <a:buFont typeface="Arial" pitchFamily="34" charset="0"/>
              <a:buNone/>
              <a:defRPr/>
            </a:pPr>
            <a:r>
              <a:rPr lang="cs-CZ" b="1" dirty="0" smtClean="0"/>
              <a:t>		</a:t>
            </a:r>
          </a:p>
          <a:p>
            <a:pPr marL="274320" indent="-274320" algn="just" eaLnBrk="1" fontAlgn="auto" hangingPunct="1">
              <a:spcAft>
                <a:spcPts val="0"/>
              </a:spcAft>
              <a:buFont typeface="Wingdings 2"/>
              <a:buNone/>
              <a:defRPr/>
            </a:pPr>
            <a:r>
              <a:rPr lang="cs-CZ" b="1" dirty="0" smtClean="0"/>
              <a:t>		 </a:t>
            </a:r>
            <a:r>
              <a:rPr lang="cs-CZ" sz="3600" b="1" dirty="0" smtClean="0"/>
              <a:t>Vedle nákladů na provedení opravy poškozeného vozidla se lze domáhat náhrady škody odpovídající rozdílu mezi jeho tržní hodnotou před poškozením a po opravě.</a:t>
            </a:r>
            <a:endParaRPr lang="cs-CZ" sz="3600" dirty="0" smtClean="0"/>
          </a:p>
          <a:p>
            <a:pPr marL="274320" indent="-274320" algn="just" eaLnBrk="1" fontAlgn="auto" hangingPunct="1">
              <a:spcAft>
                <a:spcPts val="0"/>
              </a:spcAft>
              <a:buFont typeface="Wingdings 2"/>
              <a:buNone/>
              <a:defRPr/>
            </a:pPr>
            <a:r>
              <a:rPr lang="cs-CZ" sz="3600" dirty="0" smtClean="0"/>
              <a:t> 	Nález ÚS ze dne 27. 4. 2017, </a:t>
            </a:r>
            <a:r>
              <a:rPr lang="cs-CZ" sz="3600" dirty="0" err="1" smtClean="0"/>
              <a:t>sp</a:t>
            </a:r>
            <a:r>
              <a:rPr lang="cs-CZ" sz="3600" dirty="0" smtClean="0"/>
              <a:t>. zn. II. ÚS 795/16</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lstStyle/>
          <a:p>
            <a:pPr eaLnBrk="1" hangingPunct="1"/>
            <a:r>
              <a:rPr lang="cs-CZ" sz="3200" smtClean="0"/>
              <a:t>Skutečná škoda</a:t>
            </a:r>
          </a:p>
        </p:txBody>
      </p:sp>
      <p:sp>
        <p:nvSpPr>
          <p:cNvPr id="4" name="Zástupný symbol pro číslo snímku 3"/>
          <p:cNvSpPr>
            <a:spLocks noGrp="1"/>
          </p:cNvSpPr>
          <p:nvPr>
            <p:ph type="sldNum" sz="quarter" idx="12"/>
          </p:nvPr>
        </p:nvSpPr>
        <p:spPr/>
        <p:txBody>
          <a:bodyPr>
            <a:normAutofit/>
          </a:bodyPr>
          <a:lstStyle/>
          <a:p>
            <a:pPr>
              <a:defRPr/>
            </a:pPr>
            <a:fld id="{F8907197-5C99-4B70-B4B5-6385800F4020}" type="slidenum">
              <a:rPr lang="cs-CZ" smtClean="0"/>
              <a:pPr>
                <a:defRPr/>
              </a:pPr>
              <a:t>23</a:t>
            </a:fld>
            <a:endParaRPr lang="cs-CZ"/>
          </a:p>
        </p:txBody>
      </p:sp>
      <p:sp>
        <p:nvSpPr>
          <p:cNvPr id="30724" name="Rectangle 3"/>
          <p:cNvSpPr>
            <a:spLocks noGrp="1" noChangeArrowheads="1"/>
          </p:cNvSpPr>
          <p:nvPr>
            <p:ph sz="quarter" idx="1"/>
          </p:nvPr>
        </p:nvSpPr>
        <p:spPr>
          <a:xfrm>
            <a:off x="467916" y="1268414"/>
            <a:ext cx="8229600" cy="5113337"/>
          </a:xfrm>
        </p:spPr>
        <p:txBody>
          <a:bodyPr>
            <a:normAutofit lnSpcReduction="10000"/>
          </a:bodyPr>
          <a:lstStyle/>
          <a:p>
            <a:pPr algn="ctr" eaLnBrk="1" hangingPunct="1">
              <a:buFont typeface="Arial" pitchFamily="34" charset="0"/>
              <a:buNone/>
              <a:defRPr/>
            </a:pPr>
            <a:r>
              <a:rPr lang="cs-CZ" b="1" dirty="0" smtClean="0"/>
              <a:t>	</a:t>
            </a:r>
          </a:p>
          <a:p>
            <a:pPr algn="just" eaLnBrk="1" hangingPunct="1">
              <a:buFont typeface="Arial" pitchFamily="34" charset="0"/>
              <a:buNone/>
              <a:defRPr/>
            </a:pPr>
            <a:r>
              <a:rPr lang="cs-CZ" b="1" dirty="0" smtClean="0"/>
              <a:t>		</a:t>
            </a:r>
          </a:p>
          <a:p>
            <a:pPr marL="274320" indent="-274320" algn="just" eaLnBrk="1" fontAlgn="auto" hangingPunct="1">
              <a:spcAft>
                <a:spcPts val="0"/>
              </a:spcAft>
              <a:buFont typeface="Wingdings 2"/>
              <a:buNone/>
              <a:defRPr/>
            </a:pPr>
            <a:r>
              <a:rPr lang="cs-CZ" b="1" dirty="0" smtClean="0"/>
              <a:t>		 Jestliže byly poškozenému nahrazeny náklady na opravu vozidla po nehodě, avšak po provedené opravě se hodnota vozidla nedostala na úroveň původní obvyklé ceny, je zde stále majetková újma poškozeného, způsobená na vozidle, a to v rozsahu rozdílu mezi obvyklou cenou vozidla před poškozením a obvyklou cenou vozidla po opravě, k jejíž náhradě je škůdce povinen. </a:t>
            </a:r>
          </a:p>
          <a:p>
            <a:pPr marL="274320" indent="-274320" algn="just" eaLnBrk="1" fontAlgn="auto" hangingPunct="1">
              <a:spcAft>
                <a:spcPts val="0"/>
              </a:spcAft>
              <a:buFont typeface="Wingdings 2"/>
              <a:buNone/>
              <a:defRPr/>
            </a:pPr>
            <a:r>
              <a:rPr lang="cs-CZ" b="1" dirty="0" smtClean="0"/>
              <a:t>	</a:t>
            </a:r>
            <a:r>
              <a:rPr lang="cs-CZ" dirty="0" smtClean="0"/>
              <a:t>Rozsudek NS </a:t>
            </a:r>
            <a:r>
              <a:rPr lang="cs-CZ" dirty="0" err="1" smtClean="0"/>
              <a:t>sp</a:t>
            </a:r>
            <a:r>
              <a:rPr lang="cs-CZ" dirty="0" smtClean="0"/>
              <a:t>. zn. 25 </a:t>
            </a:r>
            <a:r>
              <a:rPr lang="cs-CZ" dirty="0" err="1" smtClean="0"/>
              <a:t>Cdo</a:t>
            </a:r>
            <a:r>
              <a:rPr lang="cs-CZ" dirty="0" smtClean="0"/>
              <a:t> 2782/2017 – řešeno </a:t>
            </a:r>
            <a:r>
              <a:rPr lang="cs-CZ" dirty="0" smtClean="0"/>
              <a:t>již podle o. z.</a:t>
            </a:r>
            <a:endParaRPr lang="cs-CZ" dirty="0" smtClean="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p:txBody>
          <a:bodyPr/>
          <a:lstStyle/>
          <a:p>
            <a:pPr eaLnBrk="1" hangingPunct="1"/>
            <a:r>
              <a:rPr lang="cs-CZ" sz="3200" smtClean="0"/>
              <a:t>Náklady léčení po nálezu ÚS </a:t>
            </a:r>
          </a:p>
        </p:txBody>
      </p:sp>
      <p:sp>
        <p:nvSpPr>
          <p:cNvPr id="4" name="Zástupný symbol pro číslo snímku 3"/>
          <p:cNvSpPr>
            <a:spLocks noGrp="1"/>
          </p:cNvSpPr>
          <p:nvPr>
            <p:ph type="sldNum" sz="quarter" idx="12"/>
          </p:nvPr>
        </p:nvSpPr>
        <p:spPr/>
        <p:txBody>
          <a:bodyPr>
            <a:normAutofit/>
          </a:bodyPr>
          <a:lstStyle/>
          <a:p>
            <a:pPr>
              <a:defRPr/>
            </a:pPr>
            <a:fld id="{81F680A5-02F3-4DB0-B896-B183C8668CB4}" type="slidenum">
              <a:rPr lang="cs-CZ" smtClean="0"/>
              <a:pPr>
                <a:defRPr/>
              </a:pPr>
              <a:t>24</a:t>
            </a:fld>
            <a:endParaRPr lang="cs-CZ"/>
          </a:p>
        </p:txBody>
      </p:sp>
      <p:sp>
        <p:nvSpPr>
          <p:cNvPr id="41988" name="Rectangle 3"/>
          <p:cNvSpPr>
            <a:spLocks noGrp="1" noChangeArrowheads="1"/>
          </p:cNvSpPr>
          <p:nvPr>
            <p:ph sz="quarter" idx="1"/>
          </p:nvPr>
        </p:nvSpPr>
        <p:spPr>
          <a:xfrm>
            <a:off x="467916" y="1268414"/>
            <a:ext cx="8229600" cy="5113337"/>
          </a:xfrm>
        </p:spPr>
        <p:txBody>
          <a:bodyPr>
            <a:normAutofit fontScale="85000" lnSpcReduction="10000"/>
          </a:bodyPr>
          <a:lstStyle/>
          <a:p>
            <a:pPr algn="ctr" eaLnBrk="1" hangingPunct="1">
              <a:buFont typeface="Arial" pitchFamily="34" charset="0"/>
              <a:buNone/>
            </a:pPr>
            <a:r>
              <a:rPr lang="cs-CZ" b="1" smtClean="0"/>
              <a:t>	</a:t>
            </a:r>
            <a:endParaRPr lang="cs-CZ" sz="2000" b="1" smtClean="0"/>
          </a:p>
          <a:p>
            <a:pPr algn="just" eaLnBrk="1" hangingPunct="1">
              <a:buFont typeface="Arial" pitchFamily="34" charset="0"/>
              <a:buNone/>
            </a:pPr>
            <a:r>
              <a:rPr lang="cs-CZ" sz="2400" b="1" smtClean="0"/>
              <a:t>		</a:t>
            </a:r>
          </a:p>
          <a:p>
            <a:pPr algn="just" eaLnBrk="1" hangingPunct="1">
              <a:buFont typeface="Arial" pitchFamily="34" charset="0"/>
              <a:buNone/>
            </a:pPr>
            <a:r>
              <a:rPr lang="cs-CZ" sz="2400" b="1" smtClean="0"/>
              <a:t>		</a:t>
            </a:r>
            <a:r>
              <a:rPr lang="cs-CZ" sz="3200" b="1" smtClean="0"/>
              <a:t>Nárok na náhradu nákladů péče o nesoběstačnou osobu poškozenou na zdraví a o její domácnost náleží přímo poškozenému, nikoliv třetí osobě, která péči v potřebném rozsahu a nad rámec běžné a standardní rodinné spolupráce a solidarity osobně vykonává, aniž na ni vynakládá finanční prostředky.</a:t>
            </a:r>
            <a:endParaRPr lang="cs-CZ" sz="3200" smtClean="0"/>
          </a:p>
          <a:p>
            <a:pPr algn="just" eaLnBrk="1" hangingPunct="1">
              <a:buFont typeface="Arial" pitchFamily="34" charset="0"/>
              <a:buNone/>
            </a:pPr>
            <a:r>
              <a:rPr lang="cs-CZ" sz="3200" b="1" smtClean="0"/>
              <a:t>	</a:t>
            </a:r>
            <a:r>
              <a:rPr lang="cs-CZ" sz="3200" smtClean="0"/>
              <a:t>Rozsudky NS sp. zn. 25 Cdo 786/2016 a 25 Cdo 1250/2016 </a:t>
            </a:r>
          </a:p>
          <a:p>
            <a:pPr algn="just" eaLnBrk="1" hangingPunct="1">
              <a:buFont typeface="Arial" pitchFamily="34" charset="0"/>
              <a:buNone/>
            </a:pPr>
            <a:r>
              <a:rPr lang="cs-CZ" sz="3200" b="1" smtClean="0"/>
              <a:t>	</a:t>
            </a:r>
            <a:r>
              <a:rPr lang="cs-CZ" sz="3200" smtClean="0"/>
              <a:t>- návrat k Rc 44/2015 (po nálezu I. ÚS 2224/15)</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p:txBody>
          <a:bodyPr/>
          <a:lstStyle/>
          <a:p>
            <a:pPr eaLnBrk="1" hangingPunct="1"/>
            <a:r>
              <a:rPr lang="cs-CZ" sz="3200" dirty="0" smtClean="0"/>
              <a:t>Promlčení - ztráta </a:t>
            </a:r>
            <a:r>
              <a:rPr lang="cs-CZ" sz="3200" dirty="0" smtClean="0"/>
              <a:t>na </a:t>
            </a:r>
            <a:r>
              <a:rPr lang="cs-CZ" sz="3200" dirty="0" smtClean="0"/>
              <a:t>výdělku</a:t>
            </a:r>
            <a:endParaRPr lang="cs-CZ" sz="3200" dirty="0" smtClean="0"/>
          </a:p>
        </p:txBody>
      </p:sp>
      <p:sp>
        <p:nvSpPr>
          <p:cNvPr id="4" name="Zástupný symbol pro číslo snímku 3"/>
          <p:cNvSpPr>
            <a:spLocks noGrp="1"/>
          </p:cNvSpPr>
          <p:nvPr>
            <p:ph type="sldNum" sz="quarter" idx="12"/>
          </p:nvPr>
        </p:nvSpPr>
        <p:spPr/>
        <p:txBody>
          <a:bodyPr>
            <a:normAutofit/>
          </a:bodyPr>
          <a:lstStyle/>
          <a:p>
            <a:pPr>
              <a:defRPr/>
            </a:pPr>
            <a:fld id="{ECBDC1EE-236E-4B7C-8077-EF895B37F819}" type="slidenum">
              <a:rPr lang="cs-CZ" smtClean="0"/>
              <a:pPr>
                <a:defRPr/>
              </a:pPr>
              <a:t>25</a:t>
            </a:fld>
            <a:endParaRPr lang="cs-CZ"/>
          </a:p>
        </p:txBody>
      </p:sp>
      <p:sp>
        <p:nvSpPr>
          <p:cNvPr id="46084" name="Rectangle 3"/>
          <p:cNvSpPr>
            <a:spLocks noGrp="1" noChangeArrowheads="1"/>
          </p:cNvSpPr>
          <p:nvPr>
            <p:ph sz="quarter" idx="1"/>
          </p:nvPr>
        </p:nvSpPr>
        <p:spPr>
          <a:xfrm>
            <a:off x="467916" y="1268414"/>
            <a:ext cx="8229600" cy="5113337"/>
          </a:xfrm>
        </p:spPr>
        <p:txBody>
          <a:bodyPr>
            <a:normAutofit lnSpcReduction="10000"/>
          </a:bodyPr>
          <a:lstStyle/>
          <a:p>
            <a:pPr algn="ctr" eaLnBrk="1" hangingPunct="1">
              <a:buFont typeface="Arial" pitchFamily="34" charset="0"/>
              <a:buNone/>
            </a:pPr>
            <a:r>
              <a:rPr lang="cs-CZ" b="1" dirty="0" smtClean="0"/>
              <a:t>	</a:t>
            </a:r>
          </a:p>
          <a:p>
            <a:pPr algn="just" eaLnBrk="1" hangingPunct="1">
              <a:buFont typeface="Arial" pitchFamily="34" charset="0"/>
              <a:buNone/>
            </a:pPr>
            <a:r>
              <a:rPr lang="cs-CZ" b="1" dirty="0" smtClean="0"/>
              <a:t>		</a:t>
            </a:r>
          </a:p>
          <a:p>
            <a:pPr algn="just" eaLnBrk="1" hangingPunct="1">
              <a:buFont typeface="Arial" pitchFamily="34" charset="0"/>
              <a:buNone/>
            </a:pPr>
            <a:r>
              <a:rPr lang="cs-CZ" b="1" dirty="0" smtClean="0"/>
              <a:t>		</a:t>
            </a:r>
            <a:r>
              <a:rPr lang="cs-CZ" sz="2400" b="1" dirty="0" smtClean="0"/>
              <a:t> </a:t>
            </a:r>
            <a:r>
              <a:rPr lang="cs-CZ" b="1" dirty="0" smtClean="0"/>
              <a:t>Promlčení nároku na náhradu za ztrátu na výdělku po skončení pracovní neschopnosti podle § 447 </a:t>
            </a:r>
            <a:r>
              <a:rPr lang="cs-CZ" b="1" dirty="0" err="1" smtClean="0"/>
              <a:t>obč</a:t>
            </a:r>
            <a:r>
              <a:rPr lang="cs-CZ" b="1" dirty="0" smtClean="0"/>
              <a:t>. zák. se </a:t>
            </a:r>
            <a:r>
              <a:rPr lang="cs-CZ" b="1" dirty="0" smtClean="0"/>
              <a:t>s ohledem na dobu jeho vzniku a dobu jeho uplatnění u soudu posuzuje podle § 106 </a:t>
            </a:r>
            <a:r>
              <a:rPr lang="cs-CZ" b="1" dirty="0" err="1" smtClean="0"/>
              <a:t>obč</a:t>
            </a:r>
            <a:r>
              <a:rPr lang="cs-CZ" b="1" dirty="0" smtClean="0"/>
              <a:t>. zák., </a:t>
            </a:r>
            <a:r>
              <a:rPr lang="cs-CZ" b="1" dirty="0" smtClean="0"/>
              <a:t>zatímco promlčení postupně vznikajících nároků na jednotlivá měsíčně se opětující plnění v jeho rámci se s ohledem na § 110 odst. 3 </a:t>
            </a:r>
            <a:r>
              <a:rPr lang="cs-CZ" b="1" dirty="0" err="1" smtClean="0"/>
              <a:t>obč</a:t>
            </a:r>
            <a:r>
              <a:rPr lang="cs-CZ" b="1" dirty="0" smtClean="0"/>
              <a:t>. zák. </a:t>
            </a:r>
            <a:r>
              <a:rPr lang="cs-CZ" b="1" dirty="0" smtClean="0"/>
              <a:t>a na jejich splatnost řídí ustanovením § 101 </a:t>
            </a:r>
            <a:r>
              <a:rPr lang="cs-CZ" b="1" dirty="0" err="1" smtClean="0"/>
              <a:t>obč</a:t>
            </a:r>
            <a:r>
              <a:rPr lang="cs-CZ" b="1" dirty="0" smtClean="0"/>
              <a:t>. zák.</a:t>
            </a:r>
            <a:endParaRPr lang="cs-CZ" dirty="0" smtClean="0"/>
          </a:p>
          <a:p>
            <a:pPr algn="just" eaLnBrk="1" hangingPunct="1">
              <a:buFont typeface="Arial" pitchFamily="34" charset="0"/>
              <a:buNone/>
            </a:pPr>
            <a:r>
              <a:rPr lang="cs-CZ" b="1" dirty="0" smtClean="0"/>
              <a:t>	</a:t>
            </a:r>
            <a:r>
              <a:rPr lang="cs-CZ" dirty="0" smtClean="0"/>
              <a:t>Rozsudek NS ze dne 27. 1. 2016, </a:t>
            </a:r>
            <a:r>
              <a:rPr lang="cs-CZ" dirty="0" err="1" smtClean="0"/>
              <a:t>sp</a:t>
            </a:r>
            <a:r>
              <a:rPr lang="cs-CZ" dirty="0" smtClean="0"/>
              <a:t>. zn. 25 </a:t>
            </a:r>
            <a:r>
              <a:rPr lang="cs-CZ" dirty="0" err="1" smtClean="0"/>
              <a:t>Cdo</a:t>
            </a:r>
            <a:r>
              <a:rPr lang="cs-CZ" dirty="0" smtClean="0"/>
              <a:t> 4617/2014 (</a:t>
            </a:r>
            <a:r>
              <a:rPr lang="cs-CZ" dirty="0" err="1" smtClean="0"/>
              <a:t>Rc</a:t>
            </a:r>
            <a:r>
              <a:rPr lang="cs-CZ" dirty="0" smtClean="0"/>
              <a:t> 37/2017)</a:t>
            </a:r>
            <a:r>
              <a:rPr lang="cs-CZ" b="1" dirty="0" smtClean="0"/>
              <a:t>	 	</a:t>
            </a:r>
            <a:endParaRPr lang="cs-CZ" dirty="0" smtClean="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title"/>
          </p:nvPr>
        </p:nvSpPr>
        <p:spPr/>
        <p:txBody>
          <a:bodyPr/>
          <a:lstStyle/>
          <a:p>
            <a:pPr eaLnBrk="1" hangingPunct="1"/>
            <a:r>
              <a:rPr lang="cs-CZ" sz="3200" smtClean="0"/>
              <a:t>Promlčení</a:t>
            </a:r>
          </a:p>
        </p:txBody>
      </p:sp>
      <p:sp>
        <p:nvSpPr>
          <p:cNvPr id="4" name="Zástupný symbol pro číslo snímku 3"/>
          <p:cNvSpPr>
            <a:spLocks noGrp="1"/>
          </p:cNvSpPr>
          <p:nvPr>
            <p:ph type="sldNum" sz="quarter" idx="12"/>
          </p:nvPr>
        </p:nvSpPr>
        <p:spPr/>
        <p:txBody>
          <a:bodyPr>
            <a:normAutofit/>
          </a:bodyPr>
          <a:lstStyle/>
          <a:p>
            <a:pPr>
              <a:defRPr/>
            </a:pPr>
            <a:fld id="{363DB6CB-BCBD-4731-A37A-1CE17ABCA3B3}" type="slidenum">
              <a:rPr lang="cs-CZ" smtClean="0"/>
              <a:pPr>
                <a:defRPr/>
              </a:pPr>
              <a:t>26</a:t>
            </a:fld>
            <a:endParaRPr lang="cs-CZ"/>
          </a:p>
        </p:txBody>
      </p:sp>
      <p:sp>
        <p:nvSpPr>
          <p:cNvPr id="54276" name="Rectangle 3"/>
          <p:cNvSpPr>
            <a:spLocks noGrp="1" noChangeArrowheads="1"/>
          </p:cNvSpPr>
          <p:nvPr>
            <p:ph sz="quarter" idx="1"/>
          </p:nvPr>
        </p:nvSpPr>
        <p:spPr>
          <a:xfrm>
            <a:off x="467916" y="1268414"/>
            <a:ext cx="8229600" cy="5113337"/>
          </a:xfrm>
        </p:spPr>
        <p:txBody>
          <a:bodyPr>
            <a:normAutofit fontScale="92500" lnSpcReduction="20000"/>
          </a:bodyPr>
          <a:lstStyle/>
          <a:p>
            <a:pPr algn="ctr" eaLnBrk="1" hangingPunct="1">
              <a:buFont typeface="Arial" pitchFamily="34" charset="0"/>
              <a:buNone/>
            </a:pPr>
            <a:r>
              <a:rPr lang="cs-CZ" b="1" dirty="0" smtClean="0"/>
              <a:t>	</a:t>
            </a:r>
          </a:p>
          <a:p>
            <a:pPr algn="just" eaLnBrk="1" hangingPunct="1">
              <a:buFont typeface="Arial" pitchFamily="34" charset="0"/>
              <a:buNone/>
            </a:pPr>
            <a:r>
              <a:rPr lang="cs-CZ" b="1" dirty="0" smtClean="0"/>
              <a:t>		</a:t>
            </a:r>
          </a:p>
          <a:p>
            <a:pPr algn="just" eaLnBrk="1" hangingPunct="1">
              <a:buFont typeface="Arial" pitchFamily="34" charset="0"/>
              <a:buNone/>
            </a:pPr>
            <a:r>
              <a:rPr lang="cs-CZ" b="1" dirty="0" smtClean="0"/>
              <a:t>		Nedostálo-li žalované město svému slibu napravit porušení právní povinnosti a vyřešit nároky poškozených cestou soudního sporu proti třetí osobě, je jím vznesená námitka promlčení v rozporu s dobrými mravy, jestliže žalobci nárok uplatnili opožděně nikoliv pro svou liknavost či nedbalost, nýbrž pro zdrženlivost vůči žalovanému, od nějž důvodně očekávali smírné řešení a spolehli se na jeho ujištění, že k uspokojení nároků provede nezbytné právní kroky. </a:t>
            </a:r>
            <a:endParaRPr lang="cs-CZ" dirty="0" smtClean="0"/>
          </a:p>
          <a:p>
            <a:pPr algn="just" eaLnBrk="1" hangingPunct="1">
              <a:buFont typeface="Arial" pitchFamily="34" charset="0"/>
              <a:buNone/>
            </a:pPr>
            <a:r>
              <a:rPr lang="cs-CZ" b="1" dirty="0" smtClean="0"/>
              <a:t>	</a:t>
            </a:r>
            <a:r>
              <a:rPr lang="cs-CZ" dirty="0" smtClean="0"/>
              <a:t>Rozsudek NS ze dne 24. 9. 2015, </a:t>
            </a:r>
            <a:r>
              <a:rPr lang="cs-CZ" dirty="0" err="1" smtClean="0"/>
              <a:t>sp</a:t>
            </a:r>
            <a:r>
              <a:rPr lang="cs-CZ" dirty="0" smtClean="0"/>
              <a:t>. zn. 25 </a:t>
            </a:r>
            <a:r>
              <a:rPr lang="cs-CZ" dirty="0" err="1" smtClean="0"/>
              <a:t>Cdo</a:t>
            </a:r>
            <a:r>
              <a:rPr lang="cs-CZ" dirty="0" smtClean="0"/>
              <a:t> 3319/2013 </a:t>
            </a:r>
            <a:r>
              <a:rPr lang="cs-CZ" dirty="0" smtClean="0"/>
              <a:t>(Soubor C </a:t>
            </a:r>
            <a:r>
              <a:rPr lang="cs-CZ" dirty="0" smtClean="0"/>
              <a:t>15368) </a:t>
            </a:r>
          </a:p>
          <a:p>
            <a:pPr algn="just" eaLnBrk="1" hangingPunct="1">
              <a:buFont typeface="Arial" pitchFamily="34" charset="0"/>
              <a:buNone/>
            </a:pPr>
            <a:r>
              <a:rPr lang="cs-CZ" b="1" dirty="0" smtClean="0"/>
              <a:t>	</a:t>
            </a:r>
            <a:r>
              <a:rPr lang="cs-CZ" dirty="0" smtClean="0"/>
              <a:t>- srov. § 647 o. z. – stavení běhu promlčecí lhůty po dobu mimosoudního jednání</a:t>
            </a:r>
          </a:p>
          <a:p>
            <a:pPr eaLnBrk="1" hangingPunct="1">
              <a:buFont typeface="Arial" pitchFamily="34" charset="0"/>
              <a:buNone/>
            </a:pPr>
            <a:endParaRPr lang="cs-CZ" sz="2400" dirty="0" smtClean="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p:txBody>
          <a:bodyPr/>
          <a:lstStyle/>
          <a:p>
            <a:pPr eaLnBrk="1" hangingPunct="1"/>
            <a:r>
              <a:rPr lang="cs-CZ" sz="3200" smtClean="0"/>
              <a:t>Promlčení</a:t>
            </a:r>
          </a:p>
        </p:txBody>
      </p:sp>
      <p:sp>
        <p:nvSpPr>
          <p:cNvPr id="4" name="Zástupný symbol pro číslo snímku 3"/>
          <p:cNvSpPr>
            <a:spLocks noGrp="1"/>
          </p:cNvSpPr>
          <p:nvPr>
            <p:ph type="sldNum" sz="quarter" idx="12"/>
          </p:nvPr>
        </p:nvSpPr>
        <p:spPr/>
        <p:txBody>
          <a:bodyPr>
            <a:normAutofit/>
          </a:bodyPr>
          <a:lstStyle/>
          <a:p>
            <a:pPr>
              <a:defRPr/>
            </a:pPr>
            <a:fld id="{EFA5E712-99A3-4FC4-98B6-3AAC3C4A0CDD}" type="slidenum">
              <a:rPr lang="cs-CZ" smtClean="0"/>
              <a:pPr>
                <a:defRPr/>
              </a:pPr>
              <a:t>27</a:t>
            </a:fld>
            <a:endParaRPr lang="cs-CZ"/>
          </a:p>
        </p:txBody>
      </p:sp>
      <p:sp>
        <p:nvSpPr>
          <p:cNvPr id="52228" name="Rectangle 3"/>
          <p:cNvSpPr>
            <a:spLocks noGrp="1" noChangeArrowheads="1"/>
          </p:cNvSpPr>
          <p:nvPr>
            <p:ph sz="quarter" idx="1"/>
          </p:nvPr>
        </p:nvSpPr>
        <p:spPr>
          <a:xfrm>
            <a:off x="467916" y="1268414"/>
            <a:ext cx="8229600" cy="5113337"/>
          </a:xfrm>
        </p:spPr>
        <p:txBody>
          <a:bodyPr>
            <a:normAutofit fontScale="92500" lnSpcReduction="20000"/>
          </a:bodyPr>
          <a:lstStyle/>
          <a:p>
            <a:pPr algn="ctr" eaLnBrk="1" hangingPunct="1">
              <a:buFont typeface="Arial" pitchFamily="34" charset="0"/>
              <a:buNone/>
            </a:pPr>
            <a:r>
              <a:rPr lang="cs-CZ" b="1" smtClean="0"/>
              <a:t>	</a:t>
            </a:r>
          </a:p>
          <a:p>
            <a:pPr algn="just" eaLnBrk="1" hangingPunct="1">
              <a:buFont typeface="Arial" pitchFamily="34" charset="0"/>
              <a:buNone/>
            </a:pPr>
            <a:r>
              <a:rPr lang="cs-CZ" b="1" smtClean="0"/>
              <a:t>		</a:t>
            </a:r>
          </a:p>
          <a:p>
            <a:pPr algn="just" eaLnBrk="1" hangingPunct="1">
              <a:buFont typeface="Arial" pitchFamily="34" charset="0"/>
              <a:buNone/>
            </a:pPr>
            <a:r>
              <a:rPr lang="cs-CZ" sz="2400" b="1" smtClean="0"/>
              <a:t>		</a:t>
            </a:r>
            <a:r>
              <a:rPr lang="cs-CZ" sz="3200" b="1" smtClean="0"/>
              <a:t>Pozůstalý rodič je pro potenciální střet svých zájmů se zájmy nezletilých dětí vyloučen ze zastupování při uplatňování nároků dětí na náhradu nákladů na výživu po smrti druhého rodiče a do doby, než je nezletilým dětem ustanoven kolizní opatrovník, nepočíná běh promlčecí doby k uplatnění těchto nároků.</a:t>
            </a:r>
            <a:endParaRPr lang="cs-CZ" sz="3200" smtClean="0"/>
          </a:p>
          <a:p>
            <a:pPr algn="just" eaLnBrk="1" hangingPunct="1">
              <a:buFont typeface="Arial" pitchFamily="34" charset="0"/>
              <a:buNone/>
            </a:pPr>
            <a:r>
              <a:rPr lang="cs-CZ" sz="3200" b="1" smtClean="0"/>
              <a:t>	</a:t>
            </a:r>
            <a:r>
              <a:rPr lang="cs-CZ" sz="3200" smtClean="0"/>
              <a:t>Rozsudek NS ze dne 27. 10. 2015, sp. zn. 25 Cdo 3782/2013 (Rc 100/2016)</a:t>
            </a:r>
          </a:p>
          <a:p>
            <a:pPr eaLnBrk="1" hangingPunct="1">
              <a:buFont typeface="Arial" pitchFamily="34" charset="0"/>
              <a:buNone/>
            </a:pPr>
            <a:r>
              <a:rPr lang="cs-CZ" sz="3200" b="1" smtClean="0"/>
              <a:t>	</a:t>
            </a:r>
            <a:endParaRPr lang="cs-CZ" sz="3200" smtClean="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title"/>
          </p:nvPr>
        </p:nvSpPr>
        <p:spPr/>
        <p:txBody>
          <a:bodyPr/>
          <a:lstStyle/>
          <a:p>
            <a:pPr eaLnBrk="1" hangingPunct="1"/>
            <a:r>
              <a:rPr lang="cs-CZ" sz="3200" smtClean="0"/>
              <a:t>Nemajetková újma na zdraví</a:t>
            </a:r>
          </a:p>
        </p:txBody>
      </p:sp>
      <p:sp>
        <p:nvSpPr>
          <p:cNvPr id="4" name="Zástupný symbol pro číslo snímku 3"/>
          <p:cNvSpPr>
            <a:spLocks noGrp="1"/>
          </p:cNvSpPr>
          <p:nvPr>
            <p:ph type="sldNum" sz="quarter" idx="12"/>
          </p:nvPr>
        </p:nvSpPr>
        <p:spPr/>
        <p:txBody>
          <a:bodyPr>
            <a:normAutofit/>
          </a:bodyPr>
          <a:lstStyle/>
          <a:p>
            <a:pPr>
              <a:defRPr/>
            </a:pPr>
            <a:fld id="{4A89FC77-ECF8-4FF0-9691-2F71EAE7B50A}" type="slidenum">
              <a:rPr lang="cs-CZ" smtClean="0"/>
              <a:pPr>
                <a:defRPr/>
              </a:pPr>
              <a:t>28</a:t>
            </a:fld>
            <a:endParaRPr lang="cs-CZ"/>
          </a:p>
        </p:txBody>
      </p:sp>
      <p:sp>
        <p:nvSpPr>
          <p:cNvPr id="55300" name="Rectangle 3"/>
          <p:cNvSpPr>
            <a:spLocks noGrp="1" noChangeArrowheads="1"/>
          </p:cNvSpPr>
          <p:nvPr>
            <p:ph sz="quarter" idx="1"/>
          </p:nvPr>
        </p:nvSpPr>
        <p:spPr>
          <a:xfrm>
            <a:off x="251223" y="1557339"/>
            <a:ext cx="8568928" cy="4568825"/>
          </a:xfrm>
        </p:spPr>
        <p:txBody>
          <a:bodyPr/>
          <a:lstStyle/>
          <a:p>
            <a:pPr algn="just" eaLnBrk="1" hangingPunct="1">
              <a:buFont typeface="Arial" pitchFamily="34" charset="0"/>
              <a:buNone/>
            </a:pPr>
            <a:r>
              <a:rPr lang="cs-CZ" b="1" smtClean="0"/>
              <a:t>	</a:t>
            </a:r>
            <a:r>
              <a:rPr lang="cs-CZ" sz="2400" b="1" smtClean="0"/>
              <a:t>	</a:t>
            </a:r>
          </a:p>
          <a:p>
            <a:pPr eaLnBrk="1" hangingPunct="1">
              <a:buFont typeface="Arial" pitchFamily="34" charset="0"/>
              <a:buNone/>
            </a:pPr>
            <a:r>
              <a:rPr lang="cs-CZ" sz="2400" b="1" smtClean="0"/>
              <a:t>		</a:t>
            </a:r>
          </a:p>
          <a:p>
            <a:pPr algn="just" eaLnBrk="1" hangingPunct="1">
              <a:buFont typeface="Arial" pitchFamily="34" charset="0"/>
              <a:buNone/>
            </a:pPr>
            <a:r>
              <a:rPr lang="cs-CZ" sz="2400" b="1" smtClean="0"/>
              <a:t>		</a:t>
            </a:r>
            <a:r>
              <a:rPr lang="cs-CZ" sz="3200" b="1" smtClean="0"/>
              <a:t>Jsou-li bolesti trvalým následkem poškození zdraví, odškodňují se v rámci náhrady za ztížení společenského uplatnění.</a:t>
            </a:r>
            <a:endParaRPr lang="cs-CZ" sz="3200" smtClean="0"/>
          </a:p>
          <a:p>
            <a:pPr algn="just" eaLnBrk="1" hangingPunct="1">
              <a:buFont typeface="Arial" pitchFamily="34" charset="0"/>
              <a:buNone/>
            </a:pPr>
            <a:r>
              <a:rPr lang="cs-CZ" sz="3200" b="1" smtClean="0"/>
              <a:t>	</a:t>
            </a:r>
            <a:r>
              <a:rPr lang="cs-CZ" sz="3200" smtClean="0"/>
              <a:t>Rozsudek NS ze dne 16. 12. 2015, sp. zn. 25 Cdo 3228/2014 (Rc 7/2017)</a:t>
            </a:r>
          </a:p>
          <a:p>
            <a:pPr algn="just" eaLnBrk="1" hangingPunct="1">
              <a:buFont typeface="Wingdings" pitchFamily="2" charset="2"/>
              <a:buNone/>
            </a:pPr>
            <a:endParaRPr lang="cs-CZ" sz="3200" smtClean="0"/>
          </a:p>
          <a:p>
            <a:pPr algn="just" eaLnBrk="1" hangingPunct="1">
              <a:buFont typeface="Wingdings" pitchFamily="2" charset="2"/>
              <a:buNone/>
            </a:pPr>
            <a:endParaRPr lang="cs-CZ" sz="3200" smtClean="0"/>
          </a:p>
          <a:p>
            <a:pPr algn="just" eaLnBrk="1" hangingPunct="1">
              <a:buFont typeface="Wingdings" pitchFamily="2" charset="2"/>
              <a:buNone/>
            </a:pPr>
            <a:endParaRPr lang="cs-CZ" sz="3200" b="1" smtClean="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title"/>
          </p:nvPr>
        </p:nvSpPr>
        <p:spPr/>
        <p:txBody>
          <a:bodyPr/>
          <a:lstStyle/>
          <a:p>
            <a:pPr eaLnBrk="1" hangingPunct="1"/>
            <a:r>
              <a:rPr lang="cs-CZ" sz="3200" smtClean="0"/>
              <a:t>Nemajetková újma na zdraví</a:t>
            </a:r>
          </a:p>
        </p:txBody>
      </p:sp>
      <p:sp>
        <p:nvSpPr>
          <p:cNvPr id="4" name="Zástupný symbol pro číslo snímku 3"/>
          <p:cNvSpPr>
            <a:spLocks noGrp="1"/>
          </p:cNvSpPr>
          <p:nvPr>
            <p:ph type="sldNum" sz="quarter" idx="12"/>
          </p:nvPr>
        </p:nvSpPr>
        <p:spPr/>
        <p:txBody>
          <a:bodyPr>
            <a:normAutofit/>
          </a:bodyPr>
          <a:lstStyle/>
          <a:p>
            <a:pPr>
              <a:defRPr/>
            </a:pPr>
            <a:fld id="{980C632D-815A-4A60-BD13-A35A414EDBA4}" type="slidenum">
              <a:rPr lang="cs-CZ" smtClean="0"/>
              <a:pPr>
                <a:defRPr/>
              </a:pPr>
              <a:t>29</a:t>
            </a:fld>
            <a:endParaRPr lang="cs-CZ"/>
          </a:p>
        </p:txBody>
      </p:sp>
      <p:sp>
        <p:nvSpPr>
          <p:cNvPr id="57348" name="Rectangle 3"/>
          <p:cNvSpPr>
            <a:spLocks noGrp="1" noChangeArrowheads="1"/>
          </p:cNvSpPr>
          <p:nvPr>
            <p:ph sz="quarter" idx="1"/>
          </p:nvPr>
        </p:nvSpPr>
        <p:spPr>
          <a:xfrm>
            <a:off x="457200" y="1557339"/>
            <a:ext cx="8362950" cy="4568825"/>
          </a:xfrm>
        </p:spPr>
        <p:txBody>
          <a:bodyPr>
            <a:normAutofit fontScale="77500" lnSpcReduction="20000"/>
          </a:bodyPr>
          <a:lstStyle/>
          <a:p>
            <a:pPr algn="just" eaLnBrk="1" hangingPunct="1">
              <a:buFont typeface="Arial" pitchFamily="34" charset="0"/>
              <a:buNone/>
            </a:pPr>
            <a:r>
              <a:rPr lang="cs-CZ" b="1" dirty="0" smtClean="0"/>
              <a:t>	</a:t>
            </a:r>
            <a:r>
              <a:rPr lang="cs-CZ" sz="2400" b="1" dirty="0" smtClean="0"/>
              <a:t>	</a:t>
            </a:r>
          </a:p>
          <a:p>
            <a:pPr algn="just">
              <a:buFont typeface="Arial" pitchFamily="34" charset="0"/>
              <a:buNone/>
            </a:pPr>
            <a:r>
              <a:rPr lang="cs-CZ" sz="2400" b="1" dirty="0" smtClean="0"/>
              <a:t>		</a:t>
            </a:r>
            <a:r>
              <a:rPr lang="cs-CZ" sz="3200" b="1" dirty="0" smtClean="0"/>
              <a:t>Na dědice poškozeného, který utrpěl újmu na zdraví v době do 31. 12. 2013, přechází děděním nároky na náhradu za bolest a ztížení společenského uplatnění podle § 444 odst. 1 </a:t>
            </a:r>
            <a:r>
              <a:rPr lang="cs-CZ" sz="3200" b="1" dirty="0" err="1" smtClean="0"/>
              <a:t>obč</a:t>
            </a:r>
            <a:r>
              <a:rPr lang="cs-CZ" sz="3200" b="1" dirty="0" smtClean="0"/>
              <a:t>. zák., </a:t>
            </a:r>
            <a:r>
              <a:rPr lang="cs-CZ" sz="3200" b="1" dirty="0" smtClean="0"/>
              <a:t>jestliže poškozený zemřel po uvedeném datu, avšak tyto nároky za svého života uplatnil u soudu. Tehdy totiž právo poškozeného na náhradu za bolest a ztížení společenského uplatnění smrtí poškozeného nezaniká a v plné výši se stává předmětem dědického řízení za podmínek uvedených v § 1475 odst. 2 </a:t>
            </a:r>
            <a:r>
              <a:rPr lang="cs-CZ" sz="3200" b="1" dirty="0" smtClean="0"/>
              <a:t>o. z. </a:t>
            </a:r>
            <a:endParaRPr lang="cs-CZ" sz="3200" b="1" dirty="0" smtClean="0"/>
          </a:p>
          <a:p>
            <a:pPr algn="just">
              <a:buFont typeface="Arial" pitchFamily="34" charset="0"/>
              <a:buNone/>
            </a:pPr>
            <a:r>
              <a:rPr lang="cs-CZ" sz="3200" dirty="0" smtClean="0"/>
              <a:t>	Usnesení NS ze dne 27. 4. 2017, </a:t>
            </a:r>
            <a:r>
              <a:rPr lang="cs-CZ" sz="3200" dirty="0" err="1" smtClean="0"/>
              <a:t>sp</a:t>
            </a:r>
            <a:r>
              <a:rPr lang="cs-CZ" sz="3200" dirty="0" smtClean="0"/>
              <a:t>. zn. 25 </a:t>
            </a:r>
            <a:r>
              <a:rPr lang="cs-CZ" sz="3200" dirty="0" err="1" smtClean="0"/>
              <a:t>Cdo</a:t>
            </a:r>
            <a:r>
              <a:rPr lang="cs-CZ" sz="3200" dirty="0" smtClean="0"/>
              <a:t> 3556/2016 </a:t>
            </a:r>
          </a:p>
          <a:p>
            <a:pPr algn="just" eaLnBrk="1" hangingPunct="1">
              <a:buFont typeface="Wingdings" pitchFamily="2" charset="2"/>
              <a:buNone/>
            </a:pPr>
            <a:endParaRPr lang="cs-CZ" sz="3200" b="1" dirty="0" smtClean="0"/>
          </a:p>
          <a:p>
            <a:pPr algn="just" eaLnBrk="1" hangingPunct="1">
              <a:buFont typeface="Wingdings" pitchFamily="2" charset="2"/>
              <a:buNone/>
            </a:pPr>
            <a:endParaRPr lang="cs-CZ" sz="2000" b="1" dirty="0" smtClean="0"/>
          </a:p>
          <a:p>
            <a:pPr algn="just" eaLnBrk="1" hangingPunct="1">
              <a:buFont typeface="Wingdings" pitchFamily="2" charset="2"/>
              <a:buNone/>
            </a:pPr>
            <a:endParaRPr lang="cs-CZ" sz="2000" b="1"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pPr eaLnBrk="1" hangingPunct="1"/>
            <a:r>
              <a:rPr lang="cs-CZ" sz="3200" smtClean="0"/>
              <a:t>Věci vnesené</a:t>
            </a:r>
          </a:p>
        </p:txBody>
      </p:sp>
      <p:sp>
        <p:nvSpPr>
          <p:cNvPr id="4" name="Zástupný symbol pro číslo snímku 3"/>
          <p:cNvSpPr>
            <a:spLocks noGrp="1"/>
          </p:cNvSpPr>
          <p:nvPr>
            <p:ph type="sldNum" sz="quarter" idx="12"/>
          </p:nvPr>
        </p:nvSpPr>
        <p:spPr/>
        <p:txBody>
          <a:bodyPr>
            <a:normAutofit/>
          </a:bodyPr>
          <a:lstStyle/>
          <a:p>
            <a:pPr>
              <a:defRPr/>
            </a:pPr>
            <a:fld id="{A60663CC-EB0D-4D0E-B02B-BA6C2E73ADF6}" type="slidenum">
              <a:rPr lang="cs-CZ" smtClean="0"/>
              <a:pPr>
                <a:defRPr/>
              </a:pPr>
              <a:t>3</a:t>
            </a:fld>
            <a:endParaRPr lang="cs-CZ"/>
          </a:p>
        </p:txBody>
      </p:sp>
      <p:sp>
        <p:nvSpPr>
          <p:cNvPr id="4100" name="Rectangle 3"/>
          <p:cNvSpPr>
            <a:spLocks noGrp="1" noChangeArrowheads="1"/>
          </p:cNvSpPr>
          <p:nvPr>
            <p:ph sz="quarter" idx="1"/>
          </p:nvPr>
        </p:nvSpPr>
        <p:spPr>
          <a:xfrm>
            <a:off x="467916" y="1268414"/>
            <a:ext cx="8229600" cy="5113337"/>
          </a:xfrm>
        </p:spPr>
        <p:txBody>
          <a:bodyPr>
            <a:normAutofit fontScale="92500" lnSpcReduction="10000"/>
          </a:bodyPr>
          <a:lstStyle/>
          <a:p>
            <a:pPr algn="ctr" eaLnBrk="1" hangingPunct="1">
              <a:buFont typeface="Arial" pitchFamily="34" charset="0"/>
              <a:buNone/>
            </a:pPr>
            <a:r>
              <a:rPr lang="cs-CZ" b="1" dirty="0" smtClean="0"/>
              <a:t>	</a:t>
            </a:r>
            <a:endParaRPr lang="cs-CZ" sz="2000" b="1" dirty="0" smtClean="0"/>
          </a:p>
          <a:p>
            <a:pPr algn="just" eaLnBrk="1" hangingPunct="1">
              <a:buFont typeface="Arial" pitchFamily="34" charset="0"/>
              <a:buNone/>
            </a:pPr>
            <a:r>
              <a:rPr lang="cs-CZ" sz="2400" b="1" dirty="0" smtClean="0"/>
              <a:t>		</a:t>
            </a:r>
          </a:p>
          <a:p>
            <a:pPr algn="just" eaLnBrk="1" hangingPunct="1">
              <a:buFont typeface="Arial" pitchFamily="34" charset="0"/>
              <a:buNone/>
            </a:pPr>
            <a:r>
              <a:rPr lang="cs-CZ" sz="2400" b="1" dirty="0" smtClean="0"/>
              <a:t>		</a:t>
            </a:r>
            <a:r>
              <a:rPr lang="cs-CZ" sz="3200" b="1" dirty="0" smtClean="0"/>
              <a:t>Cestovní kancelář, která v rámci zájezdu poskytla ubytovací služby prostřednictvím subdodavatele, odpovídá svému zákazníku za škodu způsobenou na věcech vnesených do hotelového pokoje v době konání zájezdu podle § 433 odst. 1 </a:t>
            </a:r>
            <a:r>
              <a:rPr lang="cs-CZ" sz="3200" b="1" dirty="0" err="1" smtClean="0"/>
              <a:t>obč</a:t>
            </a:r>
            <a:r>
              <a:rPr lang="cs-CZ" sz="3200" b="1" dirty="0" smtClean="0"/>
              <a:t>. zák.</a:t>
            </a:r>
            <a:endParaRPr lang="cs-CZ" sz="3200" dirty="0" smtClean="0"/>
          </a:p>
          <a:p>
            <a:pPr algn="just" eaLnBrk="1" hangingPunct="1">
              <a:buFont typeface="Arial" pitchFamily="34" charset="0"/>
              <a:buNone/>
            </a:pPr>
            <a:r>
              <a:rPr lang="cs-CZ" sz="3200" b="1" dirty="0" smtClean="0"/>
              <a:t>	</a:t>
            </a:r>
            <a:r>
              <a:rPr lang="cs-CZ" sz="3200" dirty="0" smtClean="0"/>
              <a:t>Rozsudek NS ze dne 30. 3. 2016, </a:t>
            </a:r>
            <a:r>
              <a:rPr lang="cs-CZ" sz="3200" dirty="0" err="1" smtClean="0"/>
              <a:t>sp</a:t>
            </a:r>
            <a:r>
              <a:rPr lang="cs-CZ" sz="3200" dirty="0" smtClean="0"/>
              <a:t>. zn. 25 </a:t>
            </a:r>
            <a:r>
              <a:rPr lang="cs-CZ" sz="3200" dirty="0" err="1" smtClean="0"/>
              <a:t>Cdo</a:t>
            </a:r>
            <a:r>
              <a:rPr lang="cs-CZ" sz="3200" dirty="0" smtClean="0"/>
              <a:t> 3283/2014 (C 15336)</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title"/>
          </p:nvPr>
        </p:nvSpPr>
        <p:spPr/>
        <p:txBody>
          <a:bodyPr/>
          <a:lstStyle/>
          <a:p>
            <a:pPr eaLnBrk="1" hangingPunct="1"/>
            <a:r>
              <a:rPr lang="cs-CZ" sz="3200" smtClean="0"/>
              <a:t>Nemajetková újma na zdraví - nová pracovněprávní úprava</a:t>
            </a:r>
          </a:p>
        </p:txBody>
      </p:sp>
      <p:sp>
        <p:nvSpPr>
          <p:cNvPr id="5" name="Zástupný symbol pro číslo snímku 4"/>
          <p:cNvSpPr>
            <a:spLocks noGrp="1"/>
          </p:cNvSpPr>
          <p:nvPr>
            <p:ph type="sldNum" sz="quarter" idx="12"/>
          </p:nvPr>
        </p:nvSpPr>
        <p:spPr/>
        <p:txBody>
          <a:bodyPr>
            <a:normAutofit/>
          </a:bodyPr>
          <a:lstStyle/>
          <a:p>
            <a:pPr>
              <a:defRPr/>
            </a:pPr>
            <a:fld id="{86AC1B1A-9B75-4554-BBAA-D118A6A71326}" type="slidenum">
              <a:rPr lang="en-US" smtClean="0"/>
              <a:pPr>
                <a:defRPr/>
              </a:pPr>
              <a:t>30</a:t>
            </a:fld>
            <a:endParaRPr lang="en-US"/>
          </a:p>
        </p:txBody>
      </p:sp>
      <p:sp>
        <p:nvSpPr>
          <p:cNvPr id="21507" name="Rectangle 3"/>
          <p:cNvSpPr>
            <a:spLocks noGrp="1" noChangeArrowheads="1"/>
          </p:cNvSpPr>
          <p:nvPr>
            <p:ph sz="quarter" idx="1"/>
          </p:nvPr>
        </p:nvSpPr>
        <p:spPr>
          <a:xfrm>
            <a:off x="467916" y="1700213"/>
            <a:ext cx="8229600" cy="4525962"/>
          </a:xfrm>
        </p:spPr>
        <p:txBody>
          <a:bodyPr>
            <a:normAutofit fontScale="25000" lnSpcReduction="20000"/>
          </a:bodyPr>
          <a:lstStyle/>
          <a:p>
            <a:pPr marL="457200" indent="-457200" algn="just" eaLnBrk="1" hangingPunct="1">
              <a:buFont typeface="Wingdings" pitchFamily="2" charset="2"/>
              <a:buNone/>
              <a:defRPr/>
            </a:pPr>
            <a:r>
              <a:rPr lang="cs-CZ" sz="2400" b="1" dirty="0" smtClean="0">
                <a:solidFill>
                  <a:srgbClr val="FF0000"/>
                </a:solidFill>
              </a:rPr>
              <a:t>	</a:t>
            </a:r>
            <a:r>
              <a:rPr lang="cs-CZ" sz="8000" b="1" dirty="0" smtClean="0"/>
              <a:t>Zákon č. 205/2015 Sb., kterým se mění zákoník práce a zrušuje zákon č. 266/2006 Sb., o úrazovém pojištění – </a:t>
            </a:r>
            <a:r>
              <a:rPr lang="cs-CZ" sz="8000" b="1" dirty="0" smtClean="0">
                <a:solidFill>
                  <a:srgbClr val="FF0000"/>
                </a:solidFill>
              </a:rPr>
              <a:t>účinný od 1. 10. 2015</a:t>
            </a:r>
          </a:p>
          <a:p>
            <a:pPr marL="457200" indent="-457200" algn="just" eaLnBrk="1" hangingPunct="1">
              <a:buFont typeface="Wingdings" pitchFamily="2" charset="2"/>
              <a:buNone/>
              <a:defRPr/>
            </a:pPr>
            <a:r>
              <a:rPr lang="cs-CZ" sz="8000" b="1" dirty="0" smtClean="0"/>
              <a:t>	</a:t>
            </a:r>
          </a:p>
          <a:p>
            <a:pPr marL="457200" indent="-457200" algn="ctr" eaLnBrk="1" hangingPunct="1">
              <a:buFont typeface="Wingdings" pitchFamily="2" charset="2"/>
              <a:buNone/>
              <a:defRPr/>
            </a:pPr>
            <a:r>
              <a:rPr lang="cs-CZ" sz="8000" b="1" dirty="0" smtClean="0"/>
              <a:t>	§ 271c</a:t>
            </a:r>
          </a:p>
          <a:p>
            <a:pPr marL="457200" indent="-457200" algn="just" eaLnBrk="1" hangingPunct="1">
              <a:buFont typeface="Wingdings" pitchFamily="2" charset="2"/>
              <a:buNone/>
              <a:defRPr/>
            </a:pPr>
            <a:r>
              <a:rPr lang="cs-CZ" sz="8000" b="1" dirty="0" smtClean="0"/>
              <a:t>	Náhrada za bolest a ztížení společenského uplatnění</a:t>
            </a:r>
          </a:p>
          <a:p>
            <a:pPr marL="457200" indent="-457200" algn="just" eaLnBrk="1" hangingPunct="1">
              <a:buFont typeface="Wingdings" pitchFamily="2" charset="2"/>
              <a:buNone/>
              <a:defRPr/>
            </a:pPr>
            <a:endParaRPr lang="cs-CZ" sz="8000" b="1" dirty="0" smtClean="0"/>
          </a:p>
          <a:p>
            <a:pPr marL="457200" indent="-457200" algn="just" eaLnBrk="1" hangingPunct="1">
              <a:buFont typeface="Wingdings" pitchFamily="2" charset="2"/>
              <a:buNone/>
              <a:defRPr/>
            </a:pPr>
            <a:r>
              <a:rPr lang="cs-CZ" sz="8000" b="1" dirty="0" smtClean="0"/>
              <a:t>	(1) Náhrada za </a:t>
            </a:r>
            <a:r>
              <a:rPr lang="cs-CZ" sz="8000" b="1" dirty="0" smtClean="0">
                <a:solidFill>
                  <a:srgbClr val="FF0000"/>
                </a:solidFill>
              </a:rPr>
              <a:t>bolest</a:t>
            </a:r>
            <a:r>
              <a:rPr lang="cs-CZ" sz="8000" b="1" dirty="0" smtClean="0"/>
              <a:t> a </a:t>
            </a:r>
            <a:r>
              <a:rPr lang="cs-CZ" sz="8000" b="1" dirty="0" smtClean="0">
                <a:solidFill>
                  <a:srgbClr val="FF0000"/>
                </a:solidFill>
              </a:rPr>
              <a:t>ztížení společenského uplatnění </a:t>
            </a:r>
            <a:r>
              <a:rPr lang="cs-CZ" sz="8000" b="1" dirty="0" smtClean="0"/>
              <a:t>se poskytuje zaměstnanci jednorázově, a to </a:t>
            </a:r>
            <a:r>
              <a:rPr lang="cs-CZ" sz="8000" b="1" dirty="0" smtClean="0">
                <a:solidFill>
                  <a:srgbClr val="FF0000"/>
                </a:solidFill>
              </a:rPr>
              <a:t>nejméně </a:t>
            </a:r>
            <a:r>
              <a:rPr lang="cs-CZ" sz="8000" b="1" dirty="0" smtClean="0"/>
              <a:t>ve výši podle právního předpisu vydaného k provedení odstavce 2.</a:t>
            </a:r>
          </a:p>
          <a:p>
            <a:pPr marL="457200" indent="-457200" algn="just" eaLnBrk="1" hangingPunct="1">
              <a:buFont typeface="Wingdings" pitchFamily="2" charset="2"/>
              <a:buNone/>
              <a:defRPr/>
            </a:pPr>
            <a:r>
              <a:rPr lang="cs-CZ" sz="8000" b="1" dirty="0" smtClean="0"/>
              <a:t> </a:t>
            </a:r>
          </a:p>
          <a:p>
            <a:pPr marL="457200" indent="-457200" algn="just" eaLnBrk="1" hangingPunct="1">
              <a:buFont typeface="Wingdings" pitchFamily="2" charset="2"/>
              <a:buNone/>
              <a:defRPr/>
            </a:pPr>
            <a:r>
              <a:rPr lang="cs-CZ" sz="8000" b="1" dirty="0" smtClean="0"/>
              <a:t>	(2) </a:t>
            </a:r>
            <a:r>
              <a:rPr lang="cs-CZ" sz="8000" b="1" dirty="0" smtClean="0">
                <a:solidFill>
                  <a:srgbClr val="FF0000"/>
                </a:solidFill>
              </a:rPr>
              <a:t>Vláda stanoví nařízením výši náhrady za bolest a ztížení společenského uplatnění </a:t>
            </a:r>
            <a:r>
              <a:rPr lang="cs-CZ" sz="8000" b="1" dirty="0" smtClean="0"/>
              <a:t>odpovídající vzniklé újmě, způsob určování výše náhrady v jednotlivých případech a postupy při vydávání lékařského posudku včetně jeho náležitostí ve vztahu k posuzované činnosti.</a:t>
            </a:r>
          </a:p>
          <a:p>
            <a:pPr marL="457200" indent="-457200" algn="just" eaLnBrk="1" hangingPunct="1">
              <a:buFont typeface="Arial" pitchFamily="34" charset="0"/>
              <a:buNone/>
              <a:defRPr/>
            </a:pPr>
            <a:r>
              <a:rPr lang="cs-CZ" sz="8000" b="1" dirty="0" smtClean="0"/>
              <a:t>	</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title"/>
          </p:nvPr>
        </p:nvSpPr>
        <p:spPr/>
        <p:txBody>
          <a:bodyPr/>
          <a:lstStyle/>
          <a:p>
            <a:pPr eaLnBrk="1" hangingPunct="1"/>
            <a:r>
              <a:rPr lang="cs-CZ" sz="3200" smtClean="0"/>
              <a:t>Nemajetková újma na zdraví - nová pracovněprávní úprava</a:t>
            </a:r>
          </a:p>
        </p:txBody>
      </p:sp>
      <p:sp>
        <p:nvSpPr>
          <p:cNvPr id="5" name="Zástupný symbol pro číslo snímku 4"/>
          <p:cNvSpPr>
            <a:spLocks noGrp="1"/>
          </p:cNvSpPr>
          <p:nvPr>
            <p:ph type="sldNum" sz="quarter" idx="12"/>
          </p:nvPr>
        </p:nvSpPr>
        <p:spPr/>
        <p:txBody>
          <a:bodyPr>
            <a:normAutofit/>
          </a:bodyPr>
          <a:lstStyle/>
          <a:p>
            <a:pPr>
              <a:defRPr/>
            </a:pPr>
            <a:fld id="{11EBC7CD-5EA4-45C0-9BAA-E40D9C7A9AFE}" type="slidenum">
              <a:rPr lang="en-US" smtClean="0"/>
              <a:pPr>
                <a:defRPr/>
              </a:pPr>
              <a:t>31</a:t>
            </a:fld>
            <a:endParaRPr lang="en-US"/>
          </a:p>
        </p:txBody>
      </p:sp>
      <p:sp>
        <p:nvSpPr>
          <p:cNvPr id="21507" name="Rectangle 3"/>
          <p:cNvSpPr>
            <a:spLocks noGrp="1" noChangeArrowheads="1"/>
          </p:cNvSpPr>
          <p:nvPr>
            <p:ph sz="quarter" idx="1"/>
          </p:nvPr>
        </p:nvSpPr>
        <p:spPr>
          <a:xfrm>
            <a:off x="467916" y="1700213"/>
            <a:ext cx="8229600" cy="4525962"/>
          </a:xfrm>
        </p:spPr>
        <p:txBody>
          <a:bodyPr>
            <a:normAutofit fontScale="40000" lnSpcReduction="20000"/>
          </a:bodyPr>
          <a:lstStyle/>
          <a:p>
            <a:pPr marL="457200" indent="-457200" algn="just" eaLnBrk="1" hangingPunct="1">
              <a:spcBef>
                <a:spcPts val="0"/>
              </a:spcBef>
              <a:buFont typeface="Wingdings" pitchFamily="2" charset="2"/>
              <a:buNone/>
              <a:defRPr/>
            </a:pPr>
            <a:r>
              <a:rPr lang="cs-CZ" sz="8000" b="1" dirty="0" smtClean="0">
                <a:cs typeface="Arial" pitchFamily="34" charset="0"/>
              </a:rPr>
              <a:t>	</a:t>
            </a:r>
            <a:r>
              <a:rPr lang="cs-CZ" sz="5100" b="1" dirty="0" smtClean="0"/>
              <a:t>Nařízení vlády č. 276/2015 Sb., o odškodňování bolesti a ztížení společenského uplatnění způsobené pracovním úrazem nebo nemocí z povolání</a:t>
            </a:r>
          </a:p>
          <a:p>
            <a:pPr marL="457200" indent="-457200" algn="just" eaLnBrk="1" hangingPunct="1">
              <a:spcBef>
                <a:spcPts val="0"/>
              </a:spcBef>
              <a:buFont typeface="Wingdings" pitchFamily="2" charset="2"/>
              <a:buNone/>
              <a:defRPr/>
            </a:pPr>
            <a:endParaRPr lang="cs-CZ" sz="5100" b="1" dirty="0" smtClean="0"/>
          </a:p>
          <a:p>
            <a:pPr marL="457200" indent="-457200" algn="just" eaLnBrk="1" hangingPunct="1">
              <a:spcBef>
                <a:spcPts val="0"/>
              </a:spcBef>
              <a:buFont typeface="Wingdings" pitchFamily="2" charset="2"/>
              <a:buNone/>
              <a:defRPr/>
            </a:pPr>
            <a:r>
              <a:rPr lang="cs-CZ" sz="5100" b="1" dirty="0" smtClean="0"/>
              <a:t>	Vyhláška č. 277/2015 Sb., o postupu při určování výše náhrady za bolest a za ztížení společenského uplatnění příslušníků bezpečnostních sborů</a:t>
            </a:r>
          </a:p>
          <a:p>
            <a:pPr marL="457200" indent="-457200" algn="just" eaLnBrk="1" hangingPunct="1">
              <a:spcBef>
                <a:spcPts val="0"/>
              </a:spcBef>
              <a:buFont typeface="Arial" pitchFamily="34" charset="0"/>
              <a:buNone/>
              <a:defRPr/>
            </a:pPr>
            <a:endParaRPr lang="cs-CZ" sz="5100" b="1" dirty="0" smtClean="0"/>
          </a:p>
          <a:p>
            <a:pPr marL="457200" indent="-457200" algn="just" eaLnBrk="1" hangingPunct="1">
              <a:spcBef>
                <a:spcPts val="0"/>
              </a:spcBef>
              <a:buFont typeface="Arial" pitchFamily="34" charset="0"/>
              <a:buNone/>
              <a:defRPr/>
            </a:pPr>
            <a:r>
              <a:rPr lang="cs-CZ" sz="5100" b="1" dirty="0" smtClean="0"/>
              <a:t>- definice bolesti a ZSU</a:t>
            </a:r>
          </a:p>
          <a:p>
            <a:pPr marL="457200" indent="-457200" algn="just" eaLnBrk="1" hangingPunct="1">
              <a:spcBef>
                <a:spcPts val="0"/>
              </a:spcBef>
              <a:buFont typeface="Arial" pitchFamily="34" charset="0"/>
              <a:buNone/>
              <a:defRPr/>
            </a:pPr>
            <a:r>
              <a:rPr lang="cs-CZ" sz="5100" b="1" dirty="0" smtClean="0"/>
              <a:t>- bodový systém převzatý (s úpravami) z vyhlášky č. 440/2001 Sb.</a:t>
            </a:r>
          </a:p>
          <a:p>
            <a:pPr marL="457200" indent="-457200" algn="just" eaLnBrk="1" hangingPunct="1">
              <a:spcBef>
                <a:spcPts val="0"/>
              </a:spcBef>
              <a:buFont typeface="Arial" pitchFamily="34" charset="0"/>
              <a:buNone/>
              <a:defRPr/>
            </a:pPr>
            <a:r>
              <a:rPr lang="cs-CZ" sz="5100" b="1" dirty="0" smtClean="0"/>
              <a:t>- hodnota 1 bodu 250,- Kč</a:t>
            </a:r>
          </a:p>
          <a:p>
            <a:pPr marL="457200" indent="-457200" algn="just" eaLnBrk="1" hangingPunct="1">
              <a:spcBef>
                <a:spcPts val="0"/>
              </a:spcBef>
              <a:buFont typeface="Arial" pitchFamily="34" charset="0"/>
              <a:buNone/>
              <a:defRPr/>
            </a:pPr>
            <a:r>
              <a:rPr lang="cs-CZ" sz="5100" b="1" dirty="0" smtClean="0"/>
              <a:t>- chybí kritéria pro zvýšení náhrady soudem  </a:t>
            </a:r>
          </a:p>
          <a:p>
            <a:pPr marL="457200" indent="-457200" algn="just" eaLnBrk="1" hangingPunct="1">
              <a:spcBef>
                <a:spcPts val="0"/>
              </a:spcBef>
              <a:buFontTx/>
              <a:buChar char="-"/>
              <a:defRPr/>
            </a:pPr>
            <a:endParaRPr lang="cs-CZ" sz="5100" b="1" dirty="0" smtClean="0"/>
          </a:p>
          <a:p>
            <a:pPr marL="457200" indent="-457200" algn="just" eaLnBrk="1" hangingPunct="1">
              <a:spcBef>
                <a:spcPts val="0"/>
              </a:spcBef>
              <a:buFont typeface="Arial" pitchFamily="34" charset="0"/>
              <a:buNone/>
              <a:defRPr/>
            </a:pPr>
            <a:endParaRPr lang="cs-CZ" sz="5100" b="1" dirty="0" smtClean="0"/>
          </a:p>
          <a:p>
            <a:pPr marL="457200" indent="-457200" algn="just" eaLnBrk="1" hangingPunct="1">
              <a:spcBef>
                <a:spcPts val="0"/>
              </a:spcBef>
              <a:buFont typeface="Arial" pitchFamily="34" charset="0"/>
              <a:buNone/>
              <a:defRPr/>
            </a:pPr>
            <a:r>
              <a:rPr lang="cs-CZ" sz="5100" b="1" dirty="0" smtClean="0"/>
              <a:t>	</a:t>
            </a:r>
            <a:r>
              <a:rPr lang="cs-CZ" sz="5100" b="1" dirty="0" smtClean="0">
                <a:solidFill>
                  <a:srgbClr val="FF0000"/>
                </a:solidFill>
              </a:rPr>
              <a:t>Kritika v nálezu </a:t>
            </a:r>
            <a:r>
              <a:rPr lang="cs-CZ" sz="5100" b="1" dirty="0" smtClean="0">
                <a:solidFill>
                  <a:srgbClr val="FF0000"/>
                </a:solidFill>
                <a:cs typeface="Arial" pitchFamily="34" charset="0"/>
              </a:rPr>
              <a:t>Ústavního soudu ze dne 16. 2. 2016, </a:t>
            </a:r>
            <a:r>
              <a:rPr lang="cs-CZ" sz="5100" b="1" dirty="0" err="1" smtClean="0">
                <a:solidFill>
                  <a:srgbClr val="FF0000"/>
                </a:solidFill>
                <a:cs typeface="Arial" pitchFamily="34" charset="0"/>
              </a:rPr>
              <a:t>sp</a:t>
            </a:r>
            <a:r>
              <a:rPr lang="cs-CZ" sz="5100" b="1" dirty="0" smtClean="0">
                <a:solidFill>
                  <a:srgbClr val="FF0000"/>
                </a:solidFill>
                <a:cs typeface="Arial" pitchFamily="34" charset="0"/>
              </a:rPr>
              <a:t>. zn. IV. ÚS 3122/2015</a:t>
            </a:r>
            <a:endParaRPr lang="cs-CZ" sz="5100" b="1" dirty="0" smtClean="0">
              <a:solidFill>
                <a:srgbClr val="FF0000"/>
              </a:solidFill>
            </a:endParaRP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a:xfrm>
            <a:off x="900113" y="333376"/>
            <a:ext cx="7772400" cy="1008063"/>
          </a:xfrm>
        </p:spPr>
        <p:txBody>
          <a:bodyPr/>
          <a:lstStyle/>
          <a:p>
            <a:pPr eaLnBrk="1" hangingPunct="1"/>
            <a:r>
              <a:rPr lang="cs-CZ" sz="3200" smtClean="0"/>
              <a:t>Princip legitimního očekávání    </a:t>
            </a:r>
          </a:p>
        </p:txBody>
      </p:sp>
      <p:sp>
        <p:nvSpPr>
          <p:cNvPr id="5" name="Zástupný symbol pro číslo snímku 4"/>
          <p:cNvSpPr>
            <a:spLocks noGrp="1"/>
          </p:cNvSpPr>
          <p:nvPr>
            <p:ph type="sldNum" sz="quarter" idx="12"/>
          </p:nvPr>
        </p:nvSpPr>
        <p:spPr/>
        <p:txBody>
          <a:bodyPr>
            <a:normAutofit/>
          </a:bodyPr>
          <a:lstStyle/>
          <a:p>
            <a:pPr>
              <a:defRPr/>
            </a:pPr>
            <a:fld id="{05F02085-7498-4388-8F05-F8F86C3E7B34}" type="slidenum">
              <a:rPr lang="en-US" smtClean="0"/>
              <a:pPr>
                <a:defRPr/>
              </a:pPr>
              <a:t>32</a:t>
            </a:fld>
            <a:endParaRPr lang="en-US"/>
          </a:p>
        </p:txBody>
      </p:sp>
      <p:sp>
        <p:nvSpPr>
          <p:cNvPr id="60420" name="Rectangle 3"/>
          <p:cNvSpPr>
            <a:spLocks noGrp="1" noChangeArrowheads="1"/>
          </p:cNvSpPr>
          <p:nvPr>
            <p:ph sz="quarter" idx="1"/>
          </p:nvPr>
        </p:nvSpPr>
        <p:spPr>
          <a:xfrm>
            <a:off x="251223" y="1700214"/>
            <a:ext cx="8641556" cy="4968875"/>
          </a:xfrm>
        </p:spPr>
        <p:txBody>
          <a:bodyPr>
            <a:normAutofit fontScale="85000" lnSpcReduction="10000"/>
          </a:bodyPr>
          <a:lstStyle/>
          <a:p>
            <a:pPr algn="just" eaLnBrk="1">
              <a:buFont typeface="Arial" pitchFamily="34" charset="0"/>
              <a:buNone/>
            </a:pPr>
            <a:r>
              <a:rPr lang="cs-CZ" sz="2400" b="1" dirty="0" smtClean="0">
                <a:solidFill>
                  <a:srgbClr val="FF0000"/>
                </a:solidFill>
              </a:rPr>
              <a:t>		</a:t>
            </a:r>
            <a:r>
              <a:rPr lang="cs-CZ" sz="2400" b="1" dirty="0" smtClean="0"/>
              <a:t>Závěr o možnosti využití vyhlášky č. 440/2001 Sb. v souladu s přechodnými ustanoveními </a:t>
            </a:r>
            <a:r>
              <a:rPr lang="cs-CZ" sz="2400" b="1" dirty="0" smtClean="0"/>
              <a:t>o. z. </a:t>
            </a:r>
            <a:r>
              <a:rPr lang="cs-CZ" sz="2400" b="1" dirty="0" smtClean="0"/>
              <a:t>dovolací soud činí při vědomí kritiky bodového systému odškodnění nemajetkových újem na zdraví podle podzákonného předpisu, kterou vyslovil Ústavní soud v pracovněprávním sporu v odůvodnění nálezu ze dne 16. 2. 2016, </a:t>
            </a:r>
            <a:r>
              <a:rPr lang="cs-CZ" sz="2400" b="1" dirty="0" err="1" smtClean="0"/>
              <a:t>sp</a:t>
            </a:r>
            <a:r>
              <a:rPr lang="cs-CZ" sz="2400" b="1" dirty="0" smtClean="0"/>
              <a:t>. zn. IV. ÚS 3122/15. I v nyní projednávané věci byl sice použit vyhláškový systém, ovšem způsobem, který nevyvolává pochyby o jeho vhodnosti, neboť odvolací soud s jeho pomocí </a:t>
            </a:r>
            <a:r>
              <a:rPr lang="cs-CZ" sz="2400" b="1" dirty="0" smtClean="0">
                <a:solidFill>
                  <a:srgbClr val="FF0000"/>
                </a:solidFill>
              </a:rPr>
              <a:t>provedl objektivizaci obtíží poškozeného a neopomenul takto zjištěnou částku podrobit úpravě a individualizoval </a:t>
            </a:r>
            <a:r>
              <a:rPr lang="cs-CZ" sz="2400" b="1" dirty="0" smtClean="0"/>
              <a:t>(či personalizoval) ji odpovídajícím způsobem s přihlédnutím ke konkrétním poměrům poškozeného, čímž dospěl k odůvodněné a proporcionální výši náhrady srovnatelné s případy podobného charakteru. Takový přístup jako ústavně konformní ostatně akceptoval Ústavní soud například i v usnesení ze dne 16. 6. 2016, </a:t>
            </a:r>
            <a:r>
              <a:rPr lang="cs-CZ" sz="2400" b="1" dirty="0" err="1" smtClean="0"/>
              <a:t>sp</a:t>
            </a:r>
            <a:r>
              <a:rPr lang="cs-CZ" sz="2400" b="1" dirty="0" smtClean="0"/>
              <a:t>. zn. I. ÚS 1162/15.</a:t>
            </a:r>
          </a:p>
          <a:p>
            <a:pPr algn="just" eaLnBrk="1">
              <a:buFont typeface="Arial" pitchFamily="34" charset="0"/>
              <a:buNone/>
            </a:pPr>
            <a:r>
              <a:rPr lang="cs-CZ" sz="2400" dirty="0" smtClean="0"/>
              <a:t>	např. 25 </a:t>
            </a:r>
            <a:r>
              <a:rPr lang="cs-CZ" sz="2400" dirty="0" err="1" smtClean="0"/>
              <a:t>Cdo</a:t>
            </a:r>
            <a:r>
              <a:rPr lang="cs-CZ" sz="2400" dirty="0" smtClean="0"/>
              <a:t> 2912/2015 </a:t>
            </a: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ChangeArrowheads="1"/>
          </p:cNvSpPr>
          <p:nvPr>
            <p:ph type="title"/>
          </p:nvPr>
        </p:nvSpPr>
        <p:spPr/>
        <p:txBody>
          <a:bodyPr/>
          <a:lstStyle/>
          <a:p>
            <a:pPr eaLnBrk="1" hangingPunct="1"/>
            <a:r>
              <a:rPr lang="cs-CZ" sz="3200" dirty="0" smtClean="0"/>
              <a:t>Metodika NS k § 2958 </a:t>
            </a:r>
            <a:r>
              <a:rPr lang="cs-CZ" sz="3200" dirty="0" smtClean="0"/>
              <a:t>o. z.</a:t>
            </a:r>
            <a:endParaRPr lang="cs-CZ" sz="3200" dirty="0" smtClean="0"/>
          </a:p>
        </p:txBody>
      </p:sp>
      <p:sp>
        <p:nvSpPr>
          <p:cNvPr id="8" name="Zástupný symbol pro číslo snímku 7"/>
          <p:cNvSpPr>
            <a:spLocks noGrp="1"/>
          </p:cNvSpPr>
          <p:nvPr>
            <p:ph type="sldNum" sz="quarter" idx="12"/>
          </p:nvPr>
        </p:nvSpPr>
        <p:spPr/>
        <p:txBody>
          <a:bodyPr>
            <a:normAutofit/>
          </a:bodyPr>
          <a:lstStyle/>
          <a:p>
            <a:pPr>
              <a:defRPr/>
            </a:pPr>
            <a:fld id="{0A299975-3721-481F-BDA7-F7D83243E069}" type="slidenum">
              <a:rPr lang="en-US" smtClean="0"/>
              <a:pPr>
                <a:defRPr/>
              </a:pPr>
              <a:t>33</a:t>
            </a:fld>
            <a:endParaRPr lang="en-US"/>
          </a:p>
        </p:txBody>
      </p:sp>
      <p:sp>
        <p:nvSpPr>
          <p:cNvPr id="21507" name="Rectangle 3"/>
          <p:cNvSpPr>
            <a:spLocks noGrp="1" noChangeArrowheads="1"/>
          </p:cNvSpPr>
          <p:nvPr>
            <p:ph sz="quarter" idx="1"/>
          </p:nvPr>
        </p:nvSpPr>
        <p:spPr>
          <a:xfrm>
            <a:off x="457200" y="1557339"/>
            <a:ext cx="8229600" cy="4535487"/>
          </a:xfrm>
        </p:spPr>
        <p:txBody>
          <a:bodyPr>
            <a:noAutofit/>
          </a:bodyPr>
          <a:lstStyle/>
          <a:p>
            <a:pPr algn="just">
              <a:buFont typeface="Wingdings" pitchFamily="2" charset="2"/>
              <a:buNone/>
              <a:defRPr/>
            </a:pPr>
            <a:r>
              <a:rPr lang="cs-CZ" sz="1600" b="1" dirty="0" smtClean="0">
                <a:solidFill>
                  <a:srgbClr val="FF0000"/>
                </a:solidFill>
              </a:rPr>
              <a:t>	</a:t>
            </a:r>
            <a:r>
              <a:rPr lang="cs-CZ" sz="1600" b="1" dirty="0" smtClean="0"/>
              <a:t>	Právě za účelem objektivizace a medicínské klasifikace vytrpěných újem na zdraví vypracovala česká justice systém označovaný jako Metodika Nejvyššího soudu k náhradě nemajetkové újmy na zdraví (§ 2958 o. z.), jejíž základní východiska byla publikována pod č. 63/2014 Sb. </a:t>
            </a:r>
            <a:r>
              <a:rPr lang="cs-CZ" sz="1600" b="1" dirty="0" err="1" smtClean="0"/>
              <a:t>rozh</a:t>
            </a:r>
            <a:r>
              <a:rPr lang="cs-CZ" sz="1600" b="1" dirty="0" smtClean="0"/>
              <a:t>. </a:t>
            </a:r>
            <a:r>
              <a:rPr lang="cs-CZ" sz="1600" b="1" dirty="0" err="1" smtClean="0"/>
              <a:t>tr</a:t>
            </a:r>
            <a:r>
              <a:rPr lang="cs-CZ" sz="1600" b="1" dirty="0" smtClean="0"/>
              <a:t>. Tento systém je založen na upravené metodice Světové zdravotnické organizace (WHO), nazvané v české verzi Mezinárodní klasifikace funkčních schopností, </a:t>
            </a:r>
            <a:r>
              <a:rPr lang="cs-CZ" sz="1600" b="1" dirty="0" err="1" smtClean="0"/>
              <a:t>disability</a:t>
            </a:r>
            <a:r>
              <a:rPr lang="cs-CZ" sz="1600" b="1" dirty="0" smtClean="0"/>
              <a:t> a zdraví (ICF), a to tak, aby u trvalých zdravotních následků, ztěžujících poškozenému společenské uplatnění, bylo možno lékařskou diagnostikou vyjádřit a objektivizovat nepříznivé dopady zdravotních potíží do všech životních činností člověka a ve srovnání s jinými případy kvalifikovat rozsah omezení či vyřazení poškozeného z různých sfér společenského zapojení (takový systém označil za vhodný i Ústavní soud v nálezu ze dne 16. 2. 2016, </a:t>
            </a:r>
            <a:r>
              <a:rPr lang="cs-CZ" sz="1600" b="1" dirty="0" err="1" smtClean="0"/>
              <a:t>sp</a:t>
            </a:r>
            <a:r>
              <a:rPr lang="cs-CZ" sz="1600" b="1" dirty="0" smtClean="0"/>
              <a:t>. zn. I ÚS 3122/2015, viz body 24. a 25.). Součástí takového přístupu je i tzv. subjektivizace (personalizace) výpočtem zjištěné částky, tedy její individuální úprava s ohledem na konkrétní poměry poškozeného, zejména věk, rozsah a kvalitu předchozího společenského zapojení, případně další významné okolnosti uvedené v § 2957 o. z. Lze uzavřít, že </a:t>
            </a:r>
            <a:r>
              <a:rPr lang="cs-CZ" sz="1600" b="1" dirty="0" smtClean="0">
                <a:solidFill>
                  <a:srgbClr val="FF0000"/>
                </a:solidFill>
              </a:rPr>
              <a:t>postup popsaný v Metodice Nejvyššího soudu má plnit zákonný princip slušnosti (§ 2958 věta druhá o. z.) i požadavek legitimního očekávání</a:t>
            </a:r>
            <a:r>
              <a:rPr lang="cs-CZ" sz="1600" b="1" dirty="0" smtClean="0"/>
              <a:t> </a:t>
            </a:r>
            <a:r>
              <a:rPr lang="cs-CZ" sz="1600" b="1" dirty="0" smtClean="0">
                <a:solidFill>
                  <a:srgbClr val="FF0000"/>
                </a:solidFill>
              </a:rPr>
              <a:t>(§ 13 o. z.).</a:t>
            </a:r>
            <a:r>
              <a:rPr lang="cs-CZ" sz="1600" dirty="0" smtClean="0"/>
              <a:t> </a:t>
            </a:r>
          </a:p>
          <a:p>
            <a:pPr algn="just">
              <a:buFont typeface="Wingdings" pitchFamily="2" charset="2"/>
              <a:buNone/>
              <a:defRPr/>
            </a:pPr>
            <a:r>
              <a:rPr lang="cs-CZ" sz="1600" dirty="0" smtClean="0"/>
              <a:t>	Usnesení NS ze dne 25. 1. 2017, </a:t>
            </a:r>
            <a:r>
              <a:rPr lang="cs-CZ" sz="1600" dirty="0" err="1" smtClean="0"/>
              <a:t>sp</a:t>
            </a:r>
            <a:r>
              <a:rPr lang="cs-CZ" sz="1600" dirty="0" smtClean="0"/>
              <a:t>. zn. 6 </a:t>
            </a:r>
            <a:r>
              <a:rPr lang="cs-CZ" sz="1600" dirty="0" err="1" smtClean="0"/>
              <a:t>Tdo</a:t>
            </a:r>
            <a:r>
              <a:rPr lang="cs-CZ" sz="1600" dirty="0" smtClean="0"/>
              <a:t> 1791/2016 </a:t>
            </a:r>
            <a:endParaRPr lang="cs-CZ" sz="1600" b="1" dirty="0" smtClean="0">
              <a:solidFill>
                <a:srgbClr val="FF0000"/>
              </a:solidFill>
            </a:endParaRPr>
          </a:p>
          <a:p>
            <a:pPr algn="just">
              <a:buFont typeface="Wingdings" pitchFamily="2" charset="2"/>
              <a:buNone/>
              <a:defRPr/>
            </a:pPr>
            <a:r>
              <a:rPr lang="cs-CZ" sz="1600" dirty="0" smtClean="0"/>
              <a:t>	</a:t>
            </a:r>
            <a:endParaRPr lang="cs-CZ" sz="1600" b="1" dirty="0" smtClean="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ChangeArrowheads="1"/>
          </p:cNvSpPr>
          <p:nvPr>
            <p:ph type="title"/>
          </p:nvPr>
        </p:nvSpPr>
        <p:spPr/>
        <p:txBody>
          <a:bodyPr/>
          <a:lstStyle/>
          <a:p>
            <a:pPr eaLnBrk="1" hangingPunct="1"/>
            <a:r>
              <a:rPr lang="cs-CZ" sz="3200" dirty="0" smtClean="0"/>
              <a:t>Metodika NS k § 2958 </a:t>
            </a:r>
            <a:r>
              <a:rPr lang="cs-CZ" sz="3200" dirty="0" smtClean="0"/>
              <a:t>o. z. </a:t>
            </a:r>
            <a:endParaRPr lang="cs-CZ" sz="3200" dirty="0" smtClean="0"/>
          </a:p>
        </p:txBody>
      </p:sp>
      <p:sp>
        <p:nvSpPr>
          <p:cNvPr id="8" name="Zástupný symbol pro číslo snímku 7"/>
          <p:cNvSpPr>
            <a:spLocks noGrp="1"/>
          </p:cNvSpPr>
          <p:nvPr>
            <p:ph type="sldNum" sz="quarter" idx="12"/>
          </p:nvPr>
        </p:nvSpPr>
        <p:spPr/>
        <p:txBody>
          <a:bodyPr>
            <a:normAutofit/>
          </a:bodyPr>
          <a:lstStyle/>
          <a:p>
            <a:pPr>
              <a:defRPr/>
            </a:pPr>
            <a:fld id="{361531D3-1630-4889-9AE6-213FF8298C99}" type="slidenum">
              <a:rPr lang="en-US" smtClean="0"/>
              <a:pPr>
                <a:defRPr/>
              </a:pPr>
              <a:t>34</a:t>
            </a:fld>
            <a:endParaRPr lang="en-US"/>
          </a:p>
        </p:txBody>
      </p:sp>
      <p:sp>
        <p:nvSpPr>
          <p:cNvPr id="21507" name="Rectangle 3"/>
          <p:cNvSpPr>
            <a:spLocks noGrp="1" noChangeArrowheads="1"/>
          </p:cNvSpPr>
          <p:nvPr>
            <p:ph sz="quarter" idx="1"/>
          </p:nvPr>
        </p:nvSpPr>
        <p:spPr>
          <a:xfrm>
            <a:off x="457200" y="1557339"/>
            <a:ext cx="8229600" cy="4535487"/>
          </a:xfrm>
        </p:spPr>
        <p:txBody>
          <a:bodyPr>
            <a:noAutofit/>
          </a:bodyPr>
          <a:lstStyle/>
          <a:p>
            <a:pPr algn="just" eaLnBrk="1">
              <a:buFont typeface="Arial" pitchFamily="34" charset="0"/>
              <a:buNone/>
              <a:defRPr/>
            </a:pPr>
            <a:r>
              <a:rPr lang="cs-CZ" sz="2000" b="1" dirty="0" smtClean="0"/>
              <a:t>		K podání znaleckého posudku podle Metodiky Nejvyššího soudu k nemajetkové újmě na zdraví, který je pro soud základem pro určení náhrady za ztížení společenského uplatnění (§ 2958 </a:t>
            </a:r>
            <a:r>
              <a:rPr lang="cs-CZ" sz="2000" b="1" dirty="0" smtClean="0"/>
              <a:t>o. z.), </a:t>
            </a:r>
            <a:r>
              <a:rPr lang="cs-CZ" sz="2000" b="1" dirty="0" smtClean="0">
                <a:solidFill>
                  <a:srgbClr val="FF0000"/>
                </a:solidFill>
              </a:rPr>
              <a:t>je odborně způsobilý znalec z oboru zdravotnictví, odvětví stanovení nemateriální újmy na zdraví, aniž by byla vyžadována jeho kmenová odbornost pro dané postižení. </a:t>
            </a:r>
            <a:r>
              <a:rPr lang="cs-CZ" sz="2000" b="1" dirty="0" smtClean="0"/>
              <a:t>Požadavek, aby posudek podal znalec, který je znalcem jak v odvětví stanovení nemateriální újmy na zdraví, tak v odvětví, do kterého nejblíže spadá posuzovaná újma na zdraví, je požadavkem nad rámec stanovený Metodikou Nejvyššího soudu i nad rámec nutného zjištění skutkového stavu, o němž nejsou důvodné pochybnosti podle § 2 odst. 5 </a:t>
            </a:r>
            <a:r>
              <a:rPr lang="cs-CZ" sz="2000" b="1" dirty="0" err="1" smtClean="0"/>
              <a:t>tr</a:t>
            </a:r>
            <a:r>
              <a:rPr lang="cs-CZ" sz="2000" b="1" dirty="0" smtClean="0"/>
              <a:t>. </a:t>
            </a:r>
            <a:r>
              <a:rPr lang="cs-CZ" sz="2000" b="1" dirty="0" err="1" smtClean="0"/>
              <a:t>ř</a:t>
            </a:r>
            <a:r>
              <a:rPr lang="cs-CZ" sz="2000" b="1" dirty="0" smtClean="0"/>
              <a:t>., </a:t>
            </a:r>
            <a:r>
              <a:rPr lang="cs-CZ" sz="2000" b="1" dirty="0" smtClean="0"/>
              <a:t>a nad rámec zjištěného skutkového stavu podle § 153 odst. 1 </a:t>
            </a:r>
            <a:r>
              <a:rPr lang="cs-CZ" sz="2000" b="1" dirty="0" smtClean="0"/>
              <a:t>o. s. </a:t>
            </a:r>
            <a:r>
              <a:rPr lang="cs-CZ" sz="2000" b="1" dirty="0" err="1" smtClean="0"/>
              <a:t>ř</a:t>
            </a:r>
            <a:r>
              <a:rPr lang="cs-CZ" sz="2000" b="1" dirty="0" smtClean="0"/>
              <a:t>., </a:t>
            </a:r>
            <a:r>
              <a:rPr lang="cs-CZ" sz="2000" b="1" dirty="0" smtClean="0"/>
              <a:t>vycházejícího mimo jiné ze spolehlivě zjištěných sporných skutečností (§ 6 </a:t>
            </a:r>
            <a:r>
              <a:rPr lang="cs-CZ" sz="2000" b="1" dirty="0" smtClean="0"/>
              <a:t>o. s. </a:t>
            </a:r>
            <a:r>
              <a:rPr lang="cs-CZ" sz="2000" b="1" dirty="0" err="1" smtClean="0"/>
              <a:t>ř</a:t>
            </a:r>
            <a:r>
              <a:rPr lang="cs-CZ" sz="2000" b="1" dirty="0" smtClean="0"/>
              <a:t>.).</a:t>
            </a:r>
            <a:endParaRPr lang="cs-CZ" sz="2000" dirty="0" smtClean="0"/>
          </a:p>
          <a:p>
            <a:pPr algn="just" eaLnBrk="1">
              <a:buFont typeface="Arial" pitchFamily="34" charset="0"/>
              <a:buNone/>
              <a:defRPr/>
            </a:pPr>
            <a:r>
              <a:rPr lang="cs-CZ" sz="2000" b="1" dirty="0" smtClean="0"/>
              <a:t>	</a:t>
            </a:r>
            <a:r>
              <a:rPr lang="cs-CZ" sz="2000" dirty="0" smtClean="0"/>
              <a:t>Rozsudek VS v Olomouci ze dne 2. 5. 2016, </a:t>
            </a:r>
            <a:r>
              <a:rPr lang="cs-CZ" sz="2000" dirty="0" err="1" smtClean="0"/>
              <a:t>sp</a:t>
            </a:r>
            <a:r>
              <a:rPr lang="cs-CZ" sz="2000" dirty="0" smtClean="0"/>
              <a:t>. zn. 4 Tmo 2/2016</a:t>
            </a:r>
          </a:p>
          <a:p>
            <a:pPr algn="just" eaLnBrk="1">
              <a:buFont typeface="Arial" pitchFamily="34" charset="0"/>
              <a:buNone/>
              <a:defRPr/>
            </a:pPr>
            <a:r>
              <a:rPr lang="cs-CZ" sz="2000" dirty="0" smtClean="0"/>
              <a:t> </a:t>
            </a:r>
          </a:p>
          <a:p>
            <a:pPr algn="just" eaLnBrk="1" hangingPunct="1">
              <a:buFont typeface="Arial" pitchFamily="34" charset="0"/>
              <a:buNone/>
              <a:defRPr/>
            </a:pPr>
            <a:endParaRPr lang="cs-CZ" sz="2000" dirty="0" smtClean="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title"/>
          </p:nvPr>
        </p:nvSpPr>
        <p:spPr/>
        <p:txBody>
          <a:bodyPr/>
          <a:lstStyle/>
          <a:p>
            <a:pPr eaLnBrk="1" hangingPunct="1"/>
            <a:r>
              <a:rPr lang="cs-CZ" sz="3200" dirty="0" smtClean="0"/>
              <a:t>Metodika NS k § 2958 </a:t>
            </a:r>
            <a:r>
              <a:rPr lang="cs-CZ" sz="3200" dirty="0" smtClean="0"/>
              <a:t>o. z.</a:t>
            </a:r>
            <a:endParaRPr lang="cs-CZ" sz="3200" dirty="0" smtClean="0"/>
          </a:p>
        </p:txBody>
      </p:sp>
      <p:sp>
        <p:nvSpPr>
          <p:cNvPr id="8" name="Zástupný symbol pro číslo snímku 7"/>
          <p:cNvSpPr>
            <a:spLocks noGrp="1"/>
          </p:cNvSpPr>
          <p:nvPr>
            <p:ph type="sldNum" sz="quarter" idx="12"/>
          </p:nvPr>
        </p:nvSpPr>
        <p:spPr/>
        <p:txBody>
          <a:bodyPr>
            <a:normAutofit/>
          </a:bodyPr>
          <a:lstStyle/>
          <a:p>
            <a:pPr>
              <a:defRPr/>
            </a:pPr>
            <a:fld id="{C015E597-2244-4851-A79D-8E62984D3FF5}" type="slidenum">
              <a:rPr lang="en-US" smtClean="0"/>
              <a:pPr>
                <a:defRPr/>
              </a:pPr>
              <a:t>35</a:t>
            </a:fld>
            <a:endParaRPr lang="en-US"/>
          </a:p>
        </p:txBody>
      </p:sp>
      <p:sp>
        <p:nvSpPr>
          <p:cNvPr id="21507" name="Rectangle 3"/>
          <p:cNvSpPr>
            <a:spLocks noGrp="1" noChangeArrowheads="1"/>
          </p:cNvSpPr>
          <p:nvPr>
            <p:ph sz="quarter" idx="1"/>
          </p:nvPr>
        </p:nvSpPr>
        <p:spPr>
          <a:xfrm>
            <a:off x="457200" y="1557339"/>
            <a:ext cx="8229600" cy="4535487"/>
          </a:xfrm>
        </p:spPr>
        <p:txBody>
          <a:bodyPr>
            <a:noAutofit/>
          </a:bodyPr>
          <a:lstStyle/>
          <a:p>
            <a:pPr marL="457200" indent="-457200" algn="just" eaLnBrk="1" hangingPunct="1">
              <a:buFont typeface="Wingdings" pitchFamily="2" charset="2"/>
              <a:buNone/>
              <a:defRPr/>
            </a:pPr>
            <a:endParaRPr lang="cs-CZ" sz="2400" b="1" dirty="0" smtClean="0">
              <a:solidFill>
                <a:srgbClr val="FF0000"/>
              </a:solidFill>
            </a:endParaRPr>
          </a:p>
          <a:p>
            <a:pPr marL="274320" indent="-274320" algn="just" eaLnBrk="1" fontAlgn="auto" hangingPunct="1">
              <a:spcAft>
                <a:spcPts val="0"/>
              </a:spcAft>
              <a:buFont typeface="Wingdings 2"/>
              <a:buNone/>
              <a:defRPr/>
            </a:pPr>
            <a:r>
              <a:rPr lang="cs-CZ" sz="2400" b="1" dirty="0" smtClean="0"/>
              <a:t>		Ve sporu o náhradu za vytrpěnou bolest je přípustné, aby posudek ke stanovení výše bolestného podle Metodiky Nejvyššího soudu k náhradě nemajetkové újmy na zdraví (</a:t>
            </a:r>
            <a:r>
              <a:rPr lang="cs-CZ" sz="2400" b="1" dirty="0" err="1" smtClean="0"/>
              <a:t>Rc</a:t>
            </a:r>
            <a:r>
              <a:rPr lang="cs-CZ" sz="2400" b="1" dirty="0" smtClean="0"/>
              <a:t> 63/2014) podal znalec, který není znalcem jmenovaným pro odvětví stanovení nemateriální újmy na zdraví, jestliže při ohodnocení plně respektuje principy odškodnění bolesti uvedené v Metodice. </a:t>
            </a:r>
          </a:p>
          <a:p>
            <a:pPr marL="274320" indent="-274320" algn="just" eaLnBrk="1" fontAlgn="auto" hangingPunct="1">
              <a:spcAft>
                <a:spcPts val="0"/>
              </a:spcAft>
              <a:buFont typeface="Wingdings 2"/>
              <a:buNone/>
              <a:defRPr/>
            </a:pPr>
            <a:r>
              <a:rPr lang="cs-CZ" sz="2400" b="1" dirty="0" smtClean="0"/>
              <a:t>	</a:t>
            </a:r>
            <a:r>
              <a:rPr lang="cs-CZ" sz="2400" dirty="0" smtClean="0"/>
              <a:t>Rozsudek </a:t>
            </a:r>
            <a:r>
              <a:rPr lang="cs-CZ" sz="2400" dirty="0" smtClean="0"/>
              <a:t>KS v Praze ze dne 23. 5. 2017, </a:t>
            </a:r>
            <a:r>
              <a:rPr lang="cs-CZ" sz="2400" dirty="0" err="1" smtClean="0"/>
              <a:t>sp</a:t>
            </a:r>
            <a:r>
              <a:rPr lang="cs-CZ" sz="2400" dirty="0" smtClean="0"/>
              <a:t>. zn. 25 Co 153/2017</a:t>
            </a: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title"/>
          </p:nvPr>
        </p:nvSpPr>
        <p:spPr/>
        <p:txBody>
          <a:bodyPr/>
          <a:lstStyle/>
          <a:p>
            <a:pPr algn="just" eaLnBrk="1" hangingPunct="1"/>
            <a:r>
              <a:rPr lang="cs-CZ" sz="3200" smtClean="0"/>
              <a:t>Adhezní řízení</a:t>
            </a:r>
          </a:p>
        </p:txBody>
      </p:sp>
      <p:sp>
        <p:nvSpPr>
          <p:cNvPr id="4" name="Zástupný symbol pro číslo snímku 3"/>
          <p:cNvSpPr>
            <a:spLocks noGrp="1"/>
          </p:cNvSpPr>
          <p:nvPr>
            <p:ph type="sldNum" sz="quarter" idx="12"/>
          </p:nvPr>
        </p:nvSpPr>
        <p:spPr/>
        <p:txBody>
          <a:bodyPr>
            <a:normAutofit/>
          </a:bodyPr>
          <a:lstStyle/>
          <a:p>
            <a:pPr>
              <a:defRPr/>
            </a:pPr>
            <a:fld id="{429E65A4-8D38-4543-8AE9-AC1350232C1F}" type="slidenum">
              <a:rPr lang="cs-CZ" smtClean="0"/>
              <a:pPr>
                <a:defRPr/>
              </a:pPr>
              <a:t>36</a:t>
            </a:fld>
            <a:endParaRPr lang="cs-CZ"/>
          </a:p>
        </p:txBody>
      </p:sp>
      <p:sp>
        <p:nvSpPr>
          <p:cNvPr id="21507" name="Rectangle 3"/>
          <p:cNvSpPr>
            <a:spLocks noGrp="1" noChangeArrowheads="1"/>
          </p:cNvSpPr>
          <p:nvPr>
            <p:ph sz="quarter" idx="1"/>
          </p:nvPr>
        </p:nvSpPr>
        <p:spPr>
          <a:xfrm>
            <a:off x="323850" y="1557339"/>
            <a:ext cx="8362950" cy="4535487"/>
          </a:xfrm>
        </p:spPr>
        <p:txBody>
          <a:bodyPr>
            <a:normAutofit fontScale="92500" lnSpcReduction="10000"/>
          </a:bodyPr>
          <a:lstStyle/>
          <a:p>
            <a:pPr marL="457200" indent="-457200" eaLnBrk="1" hangingPunct="1">
              <a:buFont typeface="Wingdings" pitchFamily="2" charset="2"/>
              <a:buNone/>
              <a:defRPr/>
            </a:pPr>
            <a:endParaRPr lang="cs-CZ" b="1" dirty="0" smtClean="0">
              <a:solidFill>
                <a:srgbClr val="FF0000"/>
              </a:solidFill>
            </a:endParaRPr>
          </a:p>
          <a:p>
            <a:pPr algn="just">
              <a:buFont typeface="Arial" pitchFamily="34" charset="0"/>
              <a:buNone/>
              <a:defRPr/>
            </a:pPr>
            <a:r>
              <a:rPr lang="cs-CZ" b="1" dirty="0" smtClean="0"/>
              <a:t>		Nepřizná-li soud v trestním (adhezním) řízení zcela uplatněný nárok na náhradu za usmrcení osoby blízké z jakéhokoliv důvodu, například s poukazem na spoluzavinění poškozeného, a se zbytkem nároku odkáže pozůstalé na řízení ve věcech občanskoprávních, nejde v tomto rozsahu o věc pravomocně rozsouzenou a lze ji v občanskoprávním řízení znovu projednat, aniž by byl soud vázán závěrem trestního soudu o spoluzavinění poškozeného.</a:t>
            </a:r>
            <a:endParaRPr lang="cs-CZ" dirty="0" smtClean="0"/>
          </a:p>
          <a:p>
            <a:pPr algn="just">
              <a:buFont typeface="Arial" pitchFamily="34" charset="0"/>
              <a:buNone/>
              <a:defRPr/>
            </a:pPr>
            <a:r>
              <a:rPr lang="cs-CZ" b="1" smtClean="0"/>
              <a:t> </a:t>
            </a:r>
            <a:r>
              <a:rPr lang="cs-CZ" dirty="0" smtClean="0"/>
              <a:t>	Usnesení NS ze dne 25. 5. 2017, </a:t>
            </a:r>
            <a:r>
              <a:rPr lang="cs-CZ" dirty="0" err="1" smtClean="0"/>
              <a:t>sp</a:t>
            </a:r>
            <a:r>
              <a:rPr lang="cs-CZ" dirty="0" smtClean="0"/>
              <a:t>. zn. 25 </a:t>
            </a:r>
            <a:r>
              <a:rPr lang="cs-CZ" dirty="0" err="1" smtClean="0"/>
              <a:t>Cdo</a:t>
            </a:r>
            <a:r>
              <a:rPr lang="cs-CZ" dirty="0" smtClean="0"/>
              <a:t> 1689/2017 </a:t>
            </a:r>
          </a:p>
          <a:p>
            <a:pPr algn="just" eaLnBrk="1" hangingPunct="1">
              <a:buFont typeface="Wingdings" pitchFamily="2" charset="2"/>
              <a:buNone/>
              <a:defRPr/>
            </a:pPr>
            <a:endParaRPr lang="cs-CZ" dirty="0" smtClean="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title"/>
          </p:nvPr>
        </p:nvSpPr>
        <p:spPr/>
        <p:txBody>
          <a:bodyPr/>
          <a:lstStyle/>
          <a:p>
            <a:pPr algn="just" eaLnBrk="1" hangingPunct="1"/>
            <a:r>
              <a:rPr lang="cs-CZ" sz="3200" dirty="0" smtClean="0"/>
              <a:t>Závažné ublížení na zdraví (§ 2959 </a:t>
            </a:r>
            <a:r>
              <a:rPr lang="cs-CZ" sz="3200" dirty="0" smtClean="0"/>
              <a:t>o. z.)</a:t>
            </a:r>
            <a:endParaRPr lang="cs-CZ" sz="3200" dirty="0" smtClean="0"/>
          </a:p>
        </p:txBody>
      </p:sp>
      <p:sp>
        <p:nvSpPr>
          <p:cNvPr id="4" name="Zástupný symbol pro číslo snímku 3"/>
          <p:cNvSpPr>
            <a:spLocks noGrp="1"/>
          </p:cNvSpPr>
          <p:nvPr>
            <p:ph type="sldNum" sz="quarter" idx="12"/>
          </p:nvPr>
        </p:nvSpPr>
        <p:spPr/>
        <p:txBody>
          <a:bodyPr>
            <a:normAutofit/>
          </a:bodyPr>
          <a:lstStyle/>
          <a:p>
            <a:pPr>
              <a:defRPr/>
            </a:pPr>
            <a:fld id="{891EE51A-FF94-4D24-8018-334567CE018D}" type="slidenum">
              <a:rPr lang="cs-CZ" smtClean="0"/>
              <a:pPr>
                <a:defRPr/>
              </a:pPr>
              <a:t>37</a:t>
            </a:fld>
            <a:endParaRPr lang="cs-CZ"/>
          </a:p>
        </p:txBody>
      </p:sp>
      <p:sp>
        <p:nvSpPr>
          <p:cNvPr id="21507" name="Rectangle 3"/>
          <p:cNvSpPr>
            <a:spLocks noGrp="1" noChangeArrowheads="1"/>
          </p:cNvSpPr>
          <p:nvPr>
            <p:ph sz="quarter" idx="1"/>
          </p:nvPr>
        </p:nvSpPr>
        <p:spPr>
          <a:xfrm>
            <a:off x="457200" y="1340769"/>
            <a:ext cx="8229600" cy="4752058"/>
          </a:xfrm>
        </p:spPr>
        <p:txBody>
          <a:bodyPr>
            <a:noAutofit/>
          </a:bodyPr>
          <a:lstStyle/>
          <a:p>
            <a:pPr algn="just" eaLnBrk="1" hangingPunct="1">
              <a:buFont typeface="Arial" pitchFamily="34" charset="0"/>
              <a:buNone/>
              <a:defRPr/>
            </a:pPr>
            <a:r>
              <a:rPr lang="cs-CZ" sz="2400" b="1" dirty="0" smtClean="0"/>
              <a:t>		Při určování výše peněžité satisfakce podle § 13 odst. 2 a 3 </a:t>
            </a:r>
            <a:r>
              <a:rPr lang="cs-CZ" sz="2400" b="1" dirty="0" err="1" smtClean="0"/>
              <a:t>obč</a:t>
            </a:r>
            <a:r>
              <a:rPr lang="cs-CZ" sz="2400" b="1" dirty="0" smtClean="0"/>
              <a:t>. zák. za </a:t>
            </a:r>
            <a:r>
              <a:rPr lang="cs-CZ" sz="2400" b="1" dirty="0" smtClean="0"/>
              <a:t>nemajetkovou újmu spočívající v zásahu do osobnostních práv fyzické osoby v důsledku těžké újmy na zdraví blízké osoby, ke kterému došlo ještě před účinností novely </a:t>
            </a:r>
            <a:r>
              <a:rPr lang="cs-CZ" sz="2400" b="1" dirty="0" err="1" smtClean="0"/>
              <a:t>obč</a:t>
            </a:r>
            <a:r>
              <a:rPr lang="cs-CZ" sz="2400" b="1" dirty="0" smtClean="0"/>
              <a:t>. zák. provedené zákonem č. 47/2004 Sb. tj. před 1. 5. 2004, která do § 444 vložila nový odstavec 3 o jednorázovém odškodnění v případě usmrcení, může soud použít § 444 odst. 3 </a:t>
            </a:r>
            <a:r>
              <a:rPr lang="cs-CZ" sz="2400" b="1" dirty="0" err="1" smtClean="0"/>
              <a:t>obč</a:t>
            </a:r>
            <a:r>
              <a:rPr lang="cs-CZ" sz="2400" b="1" dirty="0" smtClean="0"/>
              <a:t>. zák. </a:t>
            </a:r>
            <a:r>
              <a:rPr lang="cs-CZ" sz="2400" b="1" dirty="0" smtClean="0"/>
              <a:t>jako vodítko pro určení přiměřené výše peněžité zadostiučinění.</a:t>
            </a:r>
          </a:p>
          <a:p>
            <a:pPr algn="just" eaLnBrk="1" hangingPunct="1">
              <a:buFont typeface="Wingdings 2" pitchFamily="18" charset="2"/>
              <a:buNone/>
              <a:defRPr/>
            </a:pPr>
            <a:r>
              <a:rPr lang="cs-CZ" sz="2400" dirty="0" smtClean="0"/>
              <a:t>	Usnesení NS ze dne 27. 9. 2012, </a:t>
            </a:r>
            <a:r>
              <a:rPr lang="cs-CZ" sz="2400" dirty="0" err="1" smtClean="0"/>
              <a:t>sp</a:t>
            </a:r>
            <a:r>
              <a:rPr lang="cs-CZ" sz="2400" dirty="0" smtClean="0"/>
              <a:t>. zn. 30 </a:t>
            </a:r>
            <a:r>
              <a:rPr lang="cs-CZ" sz="2400" dirty="0" err="1" smtClean="0"/>
              <a:t>Cdo</a:t>
            </a:r>
            <a:r>
              <a:rPr lang="cs-CZ" sz="2400" dirty="0" smtClean="0"/>
              <a:t> 947/2011</a:t>
            </a:r>
          </a:p>
          <a:p>
            <a:pPr algn="just" eaLnBrk="1" hangingPunct="1">
              <a:buFont typeface="Wingdings 2" pitchFamily="18" charset="2"/>
              <a:buNone/>
              <a:defRPr/>
            </a:pPr>
            <a:r>
              <a:rPr lang="cs-CZ" sz="2400" dirty="0" smtClean="0"/>
              <a:t>	Usnesení Ústavního soudu ze dne ze dne 25. 2. 2014, </a:t>
            </a:r>
            <a:r>
              <a:rPr lang="cs-CZ" sz="2400" dirty="0" err="1" smtClean="0"/>
              <a:t>sp</a:t>
            </a:r>
            <a:r>
              <a:rPr lang="cs-CZ" sz="2400" dirty="0" smtClean="0"/>
              <a:t>. zn. I. ÚS 4814/12 </a:t>
            </a:r>
            <a:r>
              <a:rPr lang="cs-CZ" sz="2400" b="1" dirty="0" smtClean="0"/>
              <a:t> </a:t>
            </a:r>
            <a:endParaRPr lang="cs-CZ" sz="2400" dirty="0" smtClean="0"/>
          </a:p>
          <a:p>
            <a:pPr algn="just" eaLnBrk="1" hangingPunct="1">
              <a:buFont typeface="Wingdings 2" pitchFamily="18" charset="2"/>
              <a:buNone/>
              <a:defRPr/>
            </a:pPr>
            <a:r>
              <a:rPr lang="cs-CZ" sz="2400" dirty="0" smtClean="0"/>
              <a:t>	</a:t>
            </a:r>
            <a:endParaRPr lang="cs-CZ" sz="2400" dirty="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ChangeArrowheads="1"/>
          </p:cNvSpPr>
          <p:nvPr>
            <p:ph type="title"/>
          </p:nvPr>
        </p:nvSpPr>
        <p:spPr/>
        <p:txBody>
          <a:bodyPr/>
          <a:lstStyle/>
          <a:p>
            <a:pPr algn="just" eaLnBrk="1" hangingPunct="1"/>
            <a:r>
              <a:rPr lang="cs-CZ" sz="3200" dirty="0" smtClean="0"/>
              <a:t>Závažné ublížení na zdraví (§ 2959 </a:t>
            </a:r>
            <a:r>
              <a:rPr lang="cs-CZ" sz="3200" dirty="0" smtClean="0"/>
              <a:t>o. z.)</a:t>
            </a:r>
            <a:endParaRPr lang="cs-CZ" sz="3200" dirty="0" smtClean="0"/>
          </a:p>
        </p:txBody>
      </p:sp>
      <p:sp>
        <p:nvSpPr>
          <p:cNvPr id="4" name="Zástupný symbol pro číslo snímku 3"/>
          <p:cNvSpPr>
            <a:spLocks noGrp="1"/>
          </p:cNvSpPr>
          <p:nvPr>
            <p:ph type="sldNum" sz="quarter" idx="12"/>
          </p:nvPr>
        </p:nvSpPr>
        <p:spPr/>
        <p:txBody>
          <a:bodyPr>
            <a:normAutofit/>
          </a:bodyPr>
          <a:lstStyle/>
          <a:p>
            <a:pPr>
              <a:defRPr/>
            </a:pPr>
            <a:fld id="{99B79AD4-82CB-41D4-9E18-37600DB86EA3}" type="slidenum">
              <a:rPr lang="cs-CZ" smtClean="0"/>
              <a:pPr>
                <a:defRPr/>
              </a:pPr>
              <a:t>38</a:t>
            </a:fld>
            <a:endParaRPr lang="cs-CZ"/>
          </a:p>
        </p:txBody>
      </p:sp>
      <p:sp>
        <p:nvSpPr>
          <p:cNvPr id="21507" name="Rectangle 3"/>
          <p:cNvSpPr>
            <a:spLocks noGrp="1" noChangeArrowheads="1"/>
          </p:cNvSpPr>
          <p:nvPr>
            <p:ph sz="quarter" idx="1"/>
          </p:nvPr>
        </p:nvSpPr>
        <p:spPr>
          <a:xfrm>
            <a:off x="457200" y="1557339"/>
            <a:ext cx="8229600" cy="4535487"/>
          </a:xfrm>
        </p:spPr>
        <p:txBody>
          <a:bodyPr>
            <a:normAutofit fontScale="92500" lnSpcReduction="20000"/>
          </a:bodyPr>
          <a:lstStyle/>
          <a:p>
            <a:pPr marL="457200" indent="-457200" eaLnBrk="1" hangingPunct="1">
              <a:buFont typeface="Wingdings" pitchFamily="2" charset="2"/>
              <a:buNone/>
              <a:defRPr/>
            </a:pPr>
            <a:endParaRPr lang="cs-CZ" b="1" dirty="0" smtClean="0">
              <a:solidFill>
                <a:srgbClr val="FF0000"/>
              </a:solidFill>
            </a:endParaRPr>
          </a:p>
          <a:p>
            <a:pPr algn="just" eaLnBrk="1" hangingPunct="1">
              <a:buFont typeface="Wingdings 2" pitchFamily="18" charset="2"/>
              <a:buNone/>
              <a:defRPr/>
            </a:pPr>
            <a:r>
              <a:rPr lang="cs-CZ" b="1" dirty="0" smtClean="0"/>
              <a:t>		Rozsudek VS v Olomouci ze dne 10. 5. 2016, </a:t>
            </a:r>
            <a:r>
              <a:rPr lang="cs-CZ" b="1" dirty="0" err="1" smtClean="0"/>
              <a:t>sp</a:t>
            </a:r>
            <a:r>
              <a:rPr lang="cs-CZ" b="1" dirty="0" smtClean="0"/>
              <a:t>. zn. 4 To 18/2016 </a:t>
            </a:r>
          </a:p>
          <a:p>
            <a:pPr algn="just" eaLnBrk="1" hangingPunct="1">
              <a:buFont typeface="Wingdings 2" pitchFamily="18" charset="2"/>
              <a:buNone/>
              <a:defRPr/>
            </a:pPr>
            <a:endParaRPr lang="cs-CZ" b="1" dirty="0" smtClean="0"/>
          </a:p>
          <a:p>
            <a:pPr algn="just" eaLnBrk="1" hangingPunct="1">
              <a:buFont typeface="Wingdings 2" pitchFamily="18" charset="2"/>
              <a:buNone/>
              <a:defRPr/>
            </a:pPr>
            <a:r>
              <a:rPr lang="cs-CZ" b="1" dirty="0" smtClean="0"/>
              <a:t>		</a:t>
            </a:r>
            <a:r>
              <a:rPr lang="cs-CZ" dirty="0" smtClean="0"/>
              <a:t>Srovnání nemajetkové újmy při usmrcení a při trvalém vegetativním stavu osoby blízké – podle § 2959 </a:t>
            </a:r>
            <a:r>
              <a:rPr lang="cs-CZ" dirty="0" smtClean="0"/>
              <a:t>o. z.  </a:t>
            </a:r>
            <a:endParaRPr lang="cs-CZ" dirty="0" smtClean="0"/>
          </a:p>
          <a:p>
            <a:pPr algn="just" eaLnBrk="1" hangingPunct="1">
              <a:buFont typeface="Wingdings 2" pitchFamily="18" charset="2"/>
              <a:buNone/>
              <a:defRPr/>
            </a:pPr>
            <a:r>
              <a:rPr lang="cs-CZ" dirty="0" smtClean="0"/>
              <a:t>	– matce, jejíž syn je ve vegetativním kómatu, přiznáno 480 000 Kč </a:t>
            </a:r>
          </a:p>
          <a:p>
            <a:pPr algn="just" eaLnBrk="1" hangingPunct="1">
              <a:buFont typeface="Wingdings 2" pitchFamily="18" charset="2"/>
              <a:buNone/>
              <a:defRPr/>
            </a:pPr>
            <a:endParaRPr lang="cs-CZ" b="1" dirty="0" smtClean="0"/>
          </a:p>
          <a:p>
            <a:pPr algn="just" eaLnBrk="1" hangingPunct="1">
              <a:buFont typeface="Wingdings 2" pitchFamily="18" charset="2"/>
              <a:buNone/>
              <a:defRPr/>
            </a:pPr>
            <a:r>
              <a:rPr lang="cs-CZ" b="1" dirty="0" smtClean="0"/>
              <a:t>	</a:t>
            </a:r>
            <a:endParaRPr lang="cs-CZ" dirty="0" smtClean="0"/>
          </a:p>
          <a:p>
            <a:pPr algn="just" eaLnBrk="1" hangingPunct="1">
              <a:buFont typeface="Wingdings 2" pitchFamily="18" charset="2"/>
              <a:buNone/>
              <a:defRPr/>
            </a:pPr>
            <a:r>
              <a:rPr lang="cs-CZ" dirty="0" smtClean="0"/>
              <a:t>	</a:t>
            </a:r>
            <a:endParaRPr lang="cs-CZ" dirty="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Grp="1" noChangeArrowheads="1"/>
          </p:cNvSpPr>
          <p:nvPr>
            <p:ph type="title"/>
          </p:nvPr>
        </p:nvSpPr>
        <p:spPr/>
        <p:txBody>
          <a:bodyPr/>
          <a:lstStyle/>
          <a:p>
            <a:pPr algn="just" eaLnBrk="1" hangingPunct="1"/>
            <a:r>
              <a:rPr lang="cs-CZ" sz="3200" smtClean="0"/>
              <a:t>Usmrcení osoby blízké </a:t>
            </a:r>
          </a:p>
        </p:txBody>
      </p:sp>
      <p:sp>
        <p:nvSpPr>
          <p:cNvPr id="4" name="Zástupný symbol pro číslo snímku 3"/>
          <p:cNvSpPr>
            <a:spLocks noGrp="1"/>
          </p:cNvSpPr>
          <p:nvPr>
            <p:ph type="sldNum" sz="quarter" idx="12"/>
          </p:nvPr>
        </p:nvSpPr>
        <p:spPr/>
        <p:txBody>
          <a:bodyPr>
            <a:normAutofit/>
          </a:bodyPr>
          <a:lstStyle/>
          <a:p>
            <a:pPr>
              <a:defRPr/>
            </a:pPr>
            <a:fld id="{8D639942-6FB9-482E-BA31-71F4A6C2615C}" type="slidenum">
              <a:rPr lang="cs-CZ" smtClean="0"/>
              <a:pPr>
                <a:defRPr/>
              </a:pPr>
              <a:t>39</a:t>
            </a:fld>
            <a:endParaRPr lang="cs-CZ"/>
          </a:p>
        </p:txBody>
      </p:sp>
      <p:sp>
        <p:nvSpPr>
          <p:cNvPr id="70660" name="Rectangle 3"/>
          <p:cNvSpPr>
            <a:spLocks noGrp="1" noChangeArrowheads="1"/>
          </p:cNvSpPr>
          <p:nvPr>
            <p:ph sz="quarter" idx="1"/>
          </p:nvPr>
        </p:nvSpPr>
        <p:spPr>
          <a:xfrm>
            <a:off x="0" y="1557339"/>
            <a:ext cx="8686800" cy="4535487"/>
          </a:xfrm>
        </p:spPr>
        <p:txBody>
          <a:bodyPr>
            <a:normAutofit fontScale="85000" lnSpcReduction="10000"/>
          </a:bodyPr>
          <a:lstStyle/>
          <a:p>
            <a:pPr marL="457200" indent="-457200" eaLnBrk="1" hangingPunct="1">
              <a:buFont typeface="Wingdings" pitchFamily="2" charset="2"/>
              <a:buNone/>
            </a:pPr>
            <a:endParaRPr lang="cs-CZ" b="1" dirty="0" smtClean="0">
              <a:solidFill>
                <a:srgbClr val="FF0000"/>
              </a:solidFill>
            </a:endParaRPr>
          </a:p>
          <a:p>
            <a:pPr lvl="1" algn="just" eaLnBrk="1" hangingPunct="1">
              <a:buFont typeface="Arial" pitchFamily="34" charset="0"/>
              <a:buNone/>
            </a:pPr>
            <a:r>
              <a:rPr lang="cs-CZ" b="1" dirty="0" smtClean="0"/>
              <a:t>		   </a:t>
            </a:r>
            <a:r>
              <a:rPr lang="cs-CZ" sz="2800" b="1" dirty="0" smtClean="0"/>
              <a:t>Ke kritériím pro stanovení výše nemajetkové újmy způsobené smrtí osoby blízké náleží zejména intenzita vztahu žalobce se zemřelým, věk zemřelého a pozůstalého, otázka hmotné závislosti pozůstalého na usmrcené osobě, morální zadostiučinění ve formě právního postihu žalovaného (zpravidla trestněprávní sankce), míra zavinění, míra spoluzavinění usmrcené osoby, postoj žalovaného (lítost, náhrada škody, omluva aj.), dopad události do sféry původce, majetkové poměry žalovaného.</a:t>
            </a:r>
            <a:endParaRPr lang="cs-CZ" sz="2800" dirty="0" smtClean="0"/>
          </a:p>
          <a:p>
            <a:pPr lvl="1" algn="just" eaLnBrk="1" hangingPunct="1">
              <a:buFont typeface="Arial" pitchFamily="34" charset="0"/>
              <a:buNone/>
            </a:pPr>
            <a:r>
              <a:rPr lang="cs-CZ" sz="2800" dirty="0" smtClean="0"/>
              <a:t>	Rozsudek NS ze dne 18. 6. 2014, </a:t>
            </a:r>
            <a:r>
              <a:rPr lang="cs-CZ" sz="2800" dirty="0" err="1" smtClean="0"/>
              <a:t>sp</a:t>
            </a:r>
            <a:r>
              <a:rPr lang="cs-CZ" sz="2800" dirty="0" smtClean="0"/>
              <a:t>. zn. 30 </a:t>
            </a:r>
            <a:r>
              <a:rPr lang="cs-CZ" sz="2800" dirty="0" err="1" smtClean="0"/>
              <a:t>Cdo</a:t>
            </a:r>
            <a:r>
              <a:rPr lang="cs-CZ" sz="2800" dirty="0" smtClean="0"/>
              <a:t>  2535/2013 </a:t>
            </a:r>
            <a:r>
              <a:rPr lang="cs-CZ" sz="2800" dirty="0" smtClean="0"/>
              <a:t>(Soubor C </a:t>
            </a:r>
            <a:r>
              <a:rPr lang="cs-CZ" sz="2800" dirty="0" smtClean="0"/>
              <a:t>14144)</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r>
              <a:rPr lang="cs-CZ" sz="3200" smtClean="0"/>
              <a:t>Nemajetková újma – speciální úprava</a:t>
            </a:r>
          </a:p>
        </p:txBody>
      </p:sp>
      <p:sp>
        <p:nvSpPr>
          <p:cNvPr id="4" name="Zástupný symbol pro číslo snímku 3"/>
          <p:cNvSpPr>
            <a:spLocks noGrp="1"/>
          </p:cNvSpPr>
          <p:nvPr>
            <p:ph type="sldNum" sz="quarter" idx="12"/>
          </p:nvPr>
        </p:nvSpPr>
        <p:spPr/>
        <p:txBody>
          <a:bodyPr>
            <a:normAutofit/>
          </a:bodyPr>
          <a:lstStyle/>
          <a:p>
            <a:pPr>
              <a:defRPr/>
            </a:pPr>
            <a:fld id="{FA832F39-7E0C-462D-BD2A-E204FBB6507E}" type="slidenum">
              <a:rPr lang="cs-CZ" smtClean="0"/>
              <a:pPr>
                <a:defRPr/>
              </a:pPr>
              <a:t>4</a:t>
            </a:fld>
            <a:endParaRPr lang="cs-CZ"/>
          </a:p>
        </p:txBody>
      </p:sp>
      <p:sp>
        <p:nvSpPr>
          <p:cNvPr id="5124" name="Rectangle 3"/>
          <p:cNvSpPr>
            <a:spLocks noGrp="1" noChangeArrowheads="1"/>
          </p:cNvSpPr>
          <p:nvPr>
            <p:ph sz="quarter" idx="1"/>
          </p:nvPr>
        </p:nvSpPr>
        <p:spPr>
          <a:xfrm>
            <a:off x="251223" y="1557339"/>
            <a:ext cx="8641556" cy="4568825"/>
          </a:xfrm>
        </p:spPr>
        <p:txBody>
          <a:bodyPr>
            <a:normAutofit fontScale="92500" lnSpcReduction="20000"/>
          </a:bodyPr>
          <a:lstStyle/>
          <a:p>
            <a:pPr algn="just" eaLnBrk="1" hangingPunct="1">
              <a:buFont typeface="Arial" pitchFamily="34" charset="0"/>
              <a:buNone/>
            </a:pPr>
            <a:r>
              <a:rPr lang="cs-CZ" sz="2400" b="1" dirty="0" smtClean="0"/>
              <a:t>		</a:t>
            </a:r>
            <a:r>
              <a:rPr lang="cs-CZ" b="1" dirty="0" smtClean="0"/>
              <a:t>Cestovní kancelář odpovídá podle § 852i </a:t>
            </a:r>
            <a:r>
              <a:rPr lang="cs-CZ" b="1" dirty="0" err="1" smtClean="0"/>
              <a:t>obč</a:t>
            </a:r>
            <a:r>
              <a:rPr lang="cs-CZ" b="1" dirty="0" smtClean="0"/>
              <a:t>. zák. i </a:t>
            </a:r>
            <a:r>
              <a:rPr lang="cs-CZ" b="1" dirty="0" smtClean="0"/>
              <a:t>za imateriální újmu, která  u zákazníka nastala porušením závazků vyplývajících z uzavřené cestovní smlouvy.</a:t>
            </a:r>
          </a:p>
          <a:p>
            <a:pPr algn="just" eaLnBrk="1" hangingPunct="1">
              <a:buFont typeface="Arial" pitchFamily="34" charset="0"/>
              <a:buNone/>
            </a:pPr>
            <a:r>
              <a:rPr lang="cs-CZ" b="1" dirty="0" smtClean="0"/>
              <a:t>	</a:t>
            </a:r>
            <a:r>
              <a:rPr lang="cs-CZ" dirty="0" smtClean="0"/>
              <a:t>Rozsudek NS ze dne 28. 4. 2016, </a:t>
            </a:r>
            <a:r>
              <a:rPr lang="cs-CZ" dirty="0" err="1" smtClean="0"/>
              <a:t>sp</a:t>
            </a:r>
            <a:r>
              <a:rPr lang="cs-CZ" dirty="0" smtClean="0"/>
              <a:t>. zn. 33 </a:t>
            </a:r>
            <a:r>
              <a:rPr lang="cs-CZ" dirty="0" err="1" smtClean="0"/>
              <a:t>Cdo</a:t>
            </a:r>
            <a:r>
              <a:rPr lang="cs-CZ" dirty="0" smtClean="0"/>
              <a:t> 747/2015 (</a:t>
            </a:r>
            <a:r>
              <a:rPr lang="cs-CZ" dirty="0" err="1" smtClean="0"/>
              <a:t>Rc</a:t>
            </a:r>
            <a:r>
              <a:rPr lang="cs-CZ" dirty="0" smtClean="0"/>
              <a:t> 58/2017)</a:t>
            </a:r>
          </a:p>
          <a:p>
            <a:pPr eaLnBrk="1" hangingPunct="1">
              <a:buFont typeface="Wingdings" pitchFamily="2" charset="2"/>
              <a:buNone/>
            </a:pPr>
            <a:r>
              <a:rPr lang="cs-CZ" dirty="0" smtClean="0"/>
              <a:t>	- odkaz na tzv. frankfurtské tabulky</a:t>
            </a:r>
          </a:p>
          <a:p>
            <a:pPr algn="just" eaLnBrk="1" hangingPunct="1">
              <a:buFont typeface="Arial" pitchFamily="34" charset="0"/>
              <a:buNone/>
            </a:pPr>
            <a:r>
              <a:rPr lang="cs-CZ" dirty="0" smtClean="0"/>
              <a:t>	 	Odpovědnost cestovní kanceláře za porušení závazků vyplývajících z uzavřené cestovní smlouvy podle § 852i </a:t>
            </a:r>
            <a:r>
              <a:rPr lang="cs-CZ" dirty="0" err="1" smtClean="0"/>
              <a:t>obč</a:t>
            </a:r>
            <a:r>
              <a:rPr lang="cs-CZ" dirty="0" smtClean="0"/>
              <a:t>. zák. </a:t>
            </a:r>
            <a:r>
              <a:rPr lang="cs-CZ" dirty="0" smtClean="0"/>
              <a:t>v sobě zahrnuje i tzv. náhradu za ztrátu radosti z dovolené; v tomto případě však musí porušení závazku dosáhnout takové intenzity, že je způsobilé objektivně zájezd znepříjemnit. </a:t>
            </a:r>
            <a:r>
              <a:rPr lang="cs-CZ" dirty="0" smtClean="0"/>
              <a:t>(Soubor C </a:t>
            </a:r>
            <a:r>
              <a:rPr lang="cs-CZ" dirty="0" smtClean="0"/>
              <a:t>15638)</a:t>
            </a:r>
          </a:p>
          <a:p>
            <a:pPr eaLnBrk="1" hangingPunct="1">
              <a:buFont typeface="Wingdings" pitchFamily="2" charset="2"/>
              <a:buNone/>
            </a:pPr>
            <a:endParaRPr lang="cs-CZ" sz="3200" dirty="0" smtClean="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p:cNvSpPr>
            <a:spLocks noGrp="1" noChangeArrowheads="1"/>
          </p:cNvSpPr>
          <p:nvPr>
            <p:ph type="title"/>
          </p:nvPr>
        </p:nvSpPr>
        <p:spPr/>
        <p:txBody>
          <a:bodyPr/>
          <a:lstStyle/>
          <a:p>
            <a:pPr eaLnBrk="1" hangingPunct="1"/>
            <a:r>
              <a:rPr lang="cs-CZ" sz="3200" smtClean="0"/>
              <a:t>Usmrcení osoby blízké  </a:t>
            </a:r>
          </a:p>
        </p:txBody>
      </p:sp>
      <p:sp>
        <p:nvSpPr>
          <p:cNvPr id="4" name="Zástupný symbol pro číslo snímku 3"/>
          <p:cNvSpPr>
            <a:spLocks noGrp="1"/>
          </p:cNvSpPr>
          <p:nvPr>
            <p:ph type="sldNum" sz="quarter" idx="12"/>
          </p:nvPr>
        </p:nvSpPr>
        <p:spPr/>
        <p:txBody>
          <a:bodyPr>
            <a:normAutofit/>
          </a:bodyPr>
          <a:lstStyle/>
          <a:p>
            <a:pPr>
              <a:defRPr/>
            </a:pPr>
            <a:fld id="{CEAD8B8E-F5FF-4121-93D4-B4461B6CE0F6}" type="slidenum">
              <a:rPr lang="cs-CZ" smtClean="0"/>
              <a:pPr>
                <a:defRPr/>
              </a:pPr>
              <a:t>40</a:t>
            </a:fld>
            <a:endParaRPr lang="cs-CZ"/>
          </a:p>
        </p:txBody>
      </p:sp>
      <p:sp>
        <p:nvSpPr>
          <p:cNvPr id="33795" name="Rectangle 3"/>
          <p:cNvSpPr>
            <a:spLocks noGrp="1" noChangeArrowheads="1"/>
          </p:cNvSpPr>
          <p:nvPr>
            <p:ph sz="quarter" idx="1"/>
          </p:nvPr>
        </p:nvSpPr>
        <p:spPr>
          <a:xfrm>
            <a:off x="179785" y="1557339"/>
            <a:ext cx="8640365" cy="4568825"/>
          </a:xfrm>
        </p:spPr>
        <p:txBody>
          <a:bodyPr>
            <a:normAutofit fontScale="92500" lnSpcReduction="10000"/>
          </a:bodyPr>
          <a:lstStyle/>
          <a:p>
            <a:pPr algn="just" eaLnBrk="1" hangingPunct="1">
              <a:buFont typeface="Arial" pitchFamily="34" charset="0"/>
              <a:buNone/>
              <a:defRPr/>
            </a:pPr>
            <a:r>
              <a:rPr lang="cs-CZ" b="1" dirty="0" smtClean="0"/>
              <a:t>	</a:t>
            </a:r>
            <a:r>
              <a:rPr lang="cs-CZ" sz="2400" b="1" dirty="0" smtClean="0"/>
              <a:t>	</a:t>
            </a:r>
          </a:p>
          <a:p>
            <a:pPr marL="274320" indent="-274320" algn="just" eaLnBrk="1" fontAlgn="auto" hangingPunct="1">
              <a:spcAft>
                <a:spcPts val="0"/>
              </a:spcAft>
              <a:buFont typeface="Wingdings 2"/>
              <a:buNone/>
              <a:defRPr/>
            </a:pPr>
            <a:r>
              <a:rPr lang="cs-CZ" sz="2400" b="1" dirty="0" smtClean="0"/>
              <a:t>		</a:t>
            </a:r>
            <a:r>
              <a:rPr lang="cs-CZ" b="1" dirty="0" smtClean="0"/>
              <a:t>Je-li pozůstalý natolik útlého věku a zemřelá blízká osoba natolik vysokého věku, že se mezi nimi nejen ke dni smrti zemřelé osoby citové vztahy nerozvinuly a ani nelze důvodně předpokládat, že by se při obvyklém běhu událostí rozvinuly v budoucnu, nemá pozůstalý právo na jednorázovou náhradu nemajetkové újmy vzniklé usmrcením osoby blízké. </a:t>
            </a:r>
            <a:endParaRPr lang="cs-CZ" dirty="0" smtClean="0"/>
          </a:p>
          <a:p>
            <a:pPr marL="274320" indent="-274320" algn="just" eaLnBrk="1" fontAlgn="auto" hangingPunct="1">
              <a:spcAft>
                <a:spcPts val="0"/>
              </a:spcAft>
              <a:buFont typeface="Wingdings 2"/>
              <a:buNone/>
              <a:defRPr/>
            </a:pPr>
            <a:r>
              <a:rPr lang="cs-CZ" b="1" dirty="0" smtClean="0"/>
              <a:t>	</a:t>
            </a:r>
            <a:r>
              <a:rPr lang="cs-CZ" dirty="0" smtClean="0"/>
              <a:t>Rozsudek NS ze dne 20. 10. 2016, </a:t>
            </a:r>
            <a:r>
              <a:rPr lang="cs-CZ" dirty="0" err="1" smtClean="0"/>
              <a:t>sp</a:t>
            </a:r>
            <a:r>
              <a:rPr lang="cs-CZ" dirty="0" smtClean="0"/>
              <a:t>. zn. 25 </a:t>
            </a:r>
            <a:r>
              <a:rPr lang="cs-CZ" dirty="0" err="1" smtClean="0"/>
              <a:t>Cdo</a:t>
            </a:r>
            <a:r>
              <a:rPr lang="cs-CZ" dirty="0" smtClean="0"/>
              <a:t> 173/2016 </a:t>
            </a:r>
          </a:p>
          <a:p>
            <a:pPr marL="274320" indent="-274320" algn="just" eaLnBrk="1" fontAlgn="auto" hangingPunct="1">
              <a:spcAft>
                <a:spcPts val="0"/>
              </a:spcAft>
              <a:buFont typeface="Wingdings 2"/>
              <a:buNone/>
              <a:defRPr/>
            </a:pPr>
            <a:r>
              <a:rPr lang="cs-CZ" dirty="0" smtClean="0"/>
              <a:t>	- rozhodováno podle § 444 odst. 3 </a:t>
            </a:r>
            <a:r>
              <a:rPr lang="cs-CZ" dirty="0" err="1" smtClean="0"/>
              <a:t>obč</a:t>
            </a:r>
            <a:r>
              <a:rPr lang="cs-CZ" dirty="0" smtClean="0"/>
              <a:t>. zák.</a:t>
            </a:r>
          </a:p>
          <a:p>
            <a:pPr marL="274320" indent="-274320" algn="just" eaLnBrk="1" fontAlgn="auto" hangingPunct="1">
              <a:spcAft>
                <a:spcPts val="0"/>
              </a:spcAft>
              <a:buFont typeface="Wingdings 2"/>
              <a:buNone/>
              <a:defRPr/>
            </a:pPr>
            <a:r>
              <a:rPr lang="cs-CZ" dirty="0" smtClean="0"/>
              <a:t>	- neschváleno do Sbírky soudních rozhodnutí a stanovisek</a:t>
            </a:r>
          </a:p>
          <a:p>
            <a:pPr marL="274320" indent="-274320" algn="just" eaLnBrk="1" fontAlgn="auto" hangingPunct="1">
              <a:spcAft>
                <a:spcPts val="0"/>
              </a:spcAft>
              <a:buFont typeface="Wingdings 2"/>
              <a:buNone/>
              <a:defRPr/>
            </a:pPr>
            <a:r>
              <a:rPr lang="cs-CZ" dirty="0" smtClean="0"/>
              <a:t>	- ústavní stížnost odmítnuta – IV. ÚS 1/17</a:t>
            </a: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2"/>
          <p:cNvSpPr>
            <a:spLocks noGrp="1" noChangeArrowheads="1"/>
          </p:cNvSpPr>
          <p:nvPr>
            <p:ph type="title"/>
          </p:nvPr>
        </p:nvSpPr>
        <p:spPr/>
        <p:txBody>
          <a:bodyPr/>
          <a:lstStyle/>
          <a:p>
            <a:pPr eaLnBrk="1" hangingPunct="1"/>
            <a:r>
              <a:rPr lang="cs-CZ" sz="3200" smtClean="0"/>
              <a:t>Usmrcení osoby blízké  </a:t>
            </a:r>
          </a:p>
        </p:txBody>
      </p:sp>
      <p:sp>
        <p:nvSpPr>
          <p:cNvPr id="4" name="Zástupný symbol pro číslo snímku 3"/>
          <p:cNvSpPr>
            <a:spLocks noGrp="1"/>
          </p:cNvSpPr>
          <p:nvPr>
            <p:ph type="sldNum" sz="quarter" idx="12"/>
          </p:nvPr>
        </p:nvSpPr>
        <p:spPr/>
        <p:txBody>
          <a:bodyPr>
            <a:normAutofit/>
          </a:bodyPr>
          <a:lstStyle/>
          <a:p>
            <a:pPr>
              <a:defRPr/>
            </a:pPr>
            <a:fld id="{1C4A96E0-CF1C-4640-87E1-0BCFB764C673}" type="slidenum">
              <a:rPr lang="cs-CZ" smtClean="0"/>
              <a:pPr>
                <a:defRPr/>
              </a:pPr>
              <a:t>41</a:t>
            </a:fld>
            <a:endParaRPr lang="cs-CZ"/>
          </a:p>
        </p:txBody>
      </p:sp>
      <p:sp>
        <p:nvSpPr>
          <p:cNvPr id="33795" name="Rectangle 3"/>
          <p:cNvSpPr>
            <a:spLocks noGrp="1" noChangeArrowheads="1"/>
          </p:cNvSpPr>
          <p:nvPr>
            <p:ph sz="quarter" idx="1"/>
          </p:nvPr>
        </p:nvSpPr>
        <p:spPr>
          <a:xfrm>
            <a:off x="179785" y="1557339"/>
            <a:ext cx="8640365" cy="4568825"/>
          </a:xfrm>
        </p:spPr>
        <p:txBody>
          <a:bodyPr>
            <a:normAutofit fontScale="85000" lnSpcReduction="10000"/>
          </a:bodyPr>
          <a:lstStyle/>
          <a:p>
            <a:pPr algn="just" eaLnBrk="1" hangingPunct="1">
              <a:buFont typeface="Arial" pitchFamily="34" charset="0"/>
              <a:buNone/>
              <a:defRPr/>
            </a:pPr>
            <a:r>
              <a:rPr lang="cs-CZ" b="1" dirty="0" smtClean="0"/>
              <a:t>	</a:t>
            </a:r>
            <a:r>
              <a:rPr lang="cs-CZ" sz="2400" b="1" dirty="0" smtClean="0"/>
              <a:t>	</a:t>
            </a:r>
          </a:p>
          <a:p>
            <a:pPr marL="274320" indent="-274320" algn="just" eaLnBrk="1" fontAlgn="auto" hangingPunct="1">
              <a:spcAft>
                <a:spcPts val="0"/>
              </a:spcAft>
              <a:buFont typeface="Wingdings 2"/>
              <a:buNone/>
              <a:defRPr/>
            </a:pPr>
            <a:r>
              <a:rPr lang="cs-CZ" sz="2400" b="1" dirty="0" smtClean="0"/>
              <a:t>		</a:t>
            </a:r>
            <a:r>
              <a:rPr lang="cs-CZ" dirty="0" smtClean="0"/>
              <a:t>IV. ÚS 1/17</a:t>
            </a:r>
          </a:p>
          <a:p>
            <a:pPr marL="274320" indent="-274320" algn="just" eaLnBrk="1" fontAlgn="auto" hangingPunct="1">
              <a:spcAft>
                <a:spcPts val="0"/>
              </a:spcAft>
              <a:buFont typeface="Wingdings 2"/>
              <a:buNone/>
              <a:defRPr/>
            </a:pPr>
            <a:r>
              <a:rPr lang="cs-CZ" dirty="0" smtClean="0"/>
              <a:t>		</a:t>
            </a:r>
            <a:r>
              <a:rPr lang="cs-CZ" b="1" dirty="0" smtClean="0"/>
              <a:t>Z ústavního hlediska nelze právním závěrům, podle nichž je třeba při aplikaci ustanovení § 444 odst. 3 </a:t>
            </a:r>
            <a:r>
              <a:rPr lang="cs-CZ" b="1" dirty="0" err="1" smtClean="0"/>
              <a:t>obč</a:t>
            </a:r>
            <a:r>
              <a:rPr lang="cs-CZ" b="1" dirty="0" smtClean="0"/>
              <a:t>. zák. </a:t>
            </a:r>
            <a:r>
              <a:rPr lang="cs-CZ" b="1" dirty="0" smtClean="0"/>
              <a:t>mimo jiné zvažovat i možnou intenzitu vztahu pozůstalého se zemřelým a jejich věk, schopnost si ztrátu plně uvědomit apod., nic vytknout. Ústavní soud připomíná, že při výkladu zákona je třeba především vycházet z jeho smyslu a účelu. V daném případě jde především o odškodnění nemajetkové újmy, ke které musí skutečně dojít. Ze skutečnosti, že Nejvyšší soud při výkladu a aplikaci ustanovení § 444 odst. 3 </a:t>
            </a:r>
            <a:r>
              <a:rPr lang="cs-CZ" b="1" dirty="0" err="1" smtClean="0"/>
              <a:t>obč</a:t>
            </a:r>
            <a:r>
              <a:rPr lang="cs-CZ" b="1" dirty="0" smtClean="0"/>
              <a:t>. zák. </a:t>
            </a:r>
            <a:r>
              <a:rPr lang="cs-CZ" b="1" dirty="0" smtClean="0"/>
              <a:t>nepostupoval mechanicky, ale naopak respektoval smysl a účel uvedeného ustanovení o náhradě škody, nelze dovozovat neústavnost rozhodnutí.</a:t>
            </a: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ChangeArrowheads="1"/>
          </p:cNvSpPr>
          <p:nvPr>
            <p:ph type="title"/>
          </p:nvPr>
        </p:nvSpPr>
        <p:spPr/>
        <p:txBody>
          <a:bodyPr/>
          <a:lstStyle/>
          <a:p>
            <a:pPr algn="just" eaLnBrk="1" hangingPunct="1"/>
            <a:r>
              <a:rPr lang="cs-CZ" sz="3200" smtClean="0"/>
              <a:t>Usmrcení osoby blízké</a:t>
            </a:r>
          </a:p>
        </p:txBody>
      </p:sp>
      <p:sp>
        <p:nvSpPr>
          <p:cNvPr id="4" name="Zástupný symbol pro číslo snímku 3"/>
          <p:cNvSpPr>
            <a:spLocks noGrp="1"/>
          </p:cNvSpPr>
          <p:nvPr>
            <p:ph type="sldNum" sz="quarter" idx="12"/>
          </p:nvPr>
        </p:nvSpPr>
        <p:spPr/>
        <p:txBody>
          <a:bodyPr>
            <a:normAutofit/>
          </a:bodyPr>
          <a:lstStyle/>
          <a:p>
            <a:pPr>
              <a:defRPr/>
            </a:pPr>
            <a:fld id="{7A28675F-3231-4BE5-8B12-5975667B4E69}" type="slidenum">
              <a:rPr lang="cs-CZ" smtClean="0"/>
              <a:pPr>
                <a:defRPr/>
              </a:pPr>
              <a:t>42</a:t>
            </a:fld>
            <a:endParaRPr lang="cs-CZ"/>
          </a:p>
        </p:txBody>
      </p:sp>
      <p:sp>
        <p:nvSpPr>
          <p:cNvPr id="21507" name="Rectangle 3"/>
          <p:cNvSpPr>
            <a:spLocks noGrp="1" noChangeArrowheads="1"/>
          </p:cNvSpPr>
          <p:nvPr>
            <p:ph sz="quarter" idx="1"/>
          </p:nvPr>
        </p:nvSpPr>
        <p:spPr>
          <a:xfrm>
            <a:off x="251223" y="1557338"/>
            <a:ext cx="8435578" cy="4824412"/>
          </a:xfrm>
        </p:spPr>
        <p:txBody>
          <a:bodyPr>
            <a:normAutofit/>
          </a:bodyPr>
          <a:lstStyle/>
          <a:p>
            <a:pPr lvl="1" algn="just" eaLnBrk="1" hangingPunct="1">
              <a:buFont typeface="Arial" pitchFamily="34" charset="0"/>
              <a:buNone/>
              <a:defRPr/>
            </a:pPr>
            <a:endParaRPr lang="cs-CZ" b="1" dirty="0" smtClean="0">
              <a:solidFill>
                <a:srgbClr val="FF0000"/>
              </a:solidFill>
            </a:endParaRPr>
          </a:p>
          <a:p>
            <a:pPr algn="just" eaLnBrk="1" hangingPunct="1">
              <a:buFont typeface="Wingdings" pitchFamily="2" charset="2"/>
              <a:buNone/>
              <a:defRPr/>
            </a:pPr>
            <a:r>
              <a:rPr lang="cs-CZ" b="1" dirty="0" smtClean="0">
                <a:solidFill>
                  <a:srgbClr val="FF0000"/>
                </a:solidFill>
              </a:rPr>
              <a:t>	</a:t>
            </a:r>
            <a:r>
              <a:rPr lang="cs-CZ" sz="3200" b="1" dirty="0" smtClean="0"/>
              <a:t>Majetkové poměry škůdce</a:t>
            </a:r>
          </a:p>
          <a:p>
            <a:pPr marL="457200" indent="-457200" algn="just" eaLnBrk="1" hangingPunct="1">
              <a:buFont typeface="Arial" pitchFamily="34" charset="0"/>
              <a:buNone/>
              <a:defRPr/>
            </a:pPr>
            <a:r>
              <a:rPr lang="cs-CZ" sz="3200" dirty="0" smtClean="0"/>
              <a:t>	</a:t>
            </a:r>
            <a:endParaRPr lang="cs-CZ" sz="3200" b="1" dirty="0" smtClean="0"/>
          </a:p>
          <a:p>
            <a:pPr algn="just" eaLnBrk="1" hangingPunct="1">
              <a:buFont typeface="Arial" pitchFamily="34" charset="0"/>
              <a:buNone/>
              <a:defRPr/>
            </a:pPr>
            <a:r>
              <a:rPr lang="cs-CZ" sz="3200" b="1" dirty="0" smtClean="0"/>
              <a:t>	Usnesení NS ze dne 16. 12. 2015, </a:t>
            </a:r>
            <a:r>
              <a:rPr lang="cs-CZ" sz="3200" b="1" dirty="0" err="1" smtClean="0"/>
              <a:t>sp</a:t>
            </a:r>
            <a:r>
              <a:rPr lang="cs-CZ" sz="3200" b="1" dirty="0" smtClean="0"/>
              <a:t>. zn. 8 </a:t>
            </a:r>
            <a:r>
              <a:rPr lang="cs-CZ" sz="3200" b="1" dirty="0" err="1" smtClean="0"/>
              <a:t>Tdo</a:t>
            </a:r>
            <a:r>
              <a:rPr lang="cs-CZ" sz="3200" b="1" dirty="0" smtClean="0"/>
              <a:t> 1400/2015 </a:t>
            </a:r>
          </a:p>
          <a:p>
            <a:pPr algn="just" eaLnBrk="1" hangingPunct="1">
              <a:buFont typeface="Arial" pitchFamily="34" charset="0"/>
              <a:buNone/>
              <a:defRPr/>
            </a:pPr>
            <a:r>
              <a:rPr lang="cs-CZ" sz="3200" b="1" dirty="0" smtClean="0"/>
              <a:t>	</a:t>
            </a:r>
            <a:r>
              <a:rPr lang="cs-CZ" sz="3200" dirty="0" smtClean="0"/>
              <a:t>- uplatní se zde tzv. moderační právo podle § 2953 odst. 1 </a:t>
            </a:r>
            <a:r>
              <a:rPr lang="cs-CZ" sz="3200" dirty="0" smtClean="0"/>
              <a:t>o. z. </a:t>
            </a:r>
            <a:r>
              <a:rPr lang="cs-CZ" sz="3200" dirty="0" smtClean="0"/>
              <a:t>??</a:t>
            </a:r>
            <a:r>
              <a:rPr lang="cs-CZ" sz="3200" dirty="0" smtClean="0"/>
              <a:t> </a:t>
            </a:r>
            <a:endParaRPr lang="cs-CZ" sz="3200" dirty="0" smtClean="0"/>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ChangeArrowheads="1"/>
          </p:cNvSpPr>
          <p:nvPr>
            <p:ph type="title"/>
          </p:nvPr>
        </p:nvSpPr>
        <p:spPr/>
        <p:txBody>
          <a:bodyPr/>
          <a:lstStyle/>
          <a:p>
            <a:pPr algn="just" eaLnBrk="1" hangingPunct="1"/>
            <a:r>
              <a:rPr lang="cs-CZ" sz="3200" smtClean="0"/>
              <a:t>Usmrcení osoby blízké</a:t>
            </a:r>
          </a:p>
        </p:txBody>
      </p:sp>
      <p:sp>
        <p:nvSpPr>
          <p:cNvPr id="4" name="Zástupný symbol pro číslo snímku 3"/>
          <p:cNvSpPr>
            <a:spLocks noGrp="1"/>
          </p:cNvSpPr>
          <p:nvPr>
            <p:ph type="sldNum" sz="quarter" idx="12"/>
          </p:nvPr>
        </p:nvSpPr>
        <p:spPr/>
        <p:txBody>
          <a:bodyPr>
            <a:normAutofit/>
          </a:bodyPr>
          <a:lstStyle/>
          <a:p>
            <a:pPr>
              <a:defRPr/>
            </a:pPr>
            <a:fld id="{A4B59162-B544-4A8D-B249-1598D19D9FBD}" type="slidenum">
              <a:rPr lang="cs-CZ" smtClean="0"/>
              <a:pPr>
                <a:defRPr/>
              </a:pPr>
              <a:t>43</a:t>
            </a:fld>
            <a:endParaRPr lang="cs-CZ"/>
          </a:p>
        </p:txBody>
      </p:sp>
      <p:sp>
        <p:nvSpPr>
          <p:cNvPr id="21507" name="Rectangle 3"/>
          <p:cNvSpPr>
            <a:spLocks noGrp="1" noChangeArrowheads="1"/>
          </p:cNvSpPr>
          <p:nvPr>
            <p:ph sz="quarter" idx="1"/>
          </p:nvPr>
        </p:nvSpPr>
        <p:spPr>
          <a:xfrm>
            <a:off x="251223" y="1557338"/>
            <a:ext cx="8435578" cy="4824412"/>
          </a:xfrm>
        </p:spPr>
        <p:txBody>
          <a:bodyPr>
            <a:normAutofit fontScale="25000" lnSpcReduction="20000"/>
          </a:bodyPr>
          <a:lstStyle/>
          <a:p>
            <a:pPr lvl="1" algn="just" eaLnBrk="1" hangingPunct="1">
              <a:buFont typeface="Arial" pitchFamily="34" charset="0"/>
              <a:buNone/>
              <a:defRPr/>
            </a:pPr>
            <a:endParaRPr lang="cs-CZ" b="1" dirty="0" smtClean="0">
              <a:solidFill>
                <a:srgbClr val="FF0000"/>
              </a:solidFill>
            </a:endParaRPr>
          </a:p>
          <a:p>
            <a:pPr algn="just" eaLnBrk="1" hangingPunct="1">
              <a:buFont typeface="Wingdings" pitchFamily="2" charset="2"/>
              <a:buNone/>
              <a:defRPr/>
            </a:pPr>
            <a:r>
              <a:rPr lang="cs-CZ" b="1" dirty="0" smtClean="0">
                <a:solidFill>
                  <a:srgbClr val="FF0000"/>
                </a:solidFill>
              </a:rPr>
              <a:t>	</a:t>
            </a:r>
            <a:r>
              <a:rPr lang="cs-CZ" sz="9600" b="1" dirty="0" smtClean="0">
                <a:solidFill>
                  <a:srgbClr val="FF0000"/>
                </a:solidFill>
              </a:rPr>
              <a:t>	</a:t>
            </a:r>
            <a:r>
              <a:rPr lang="cs-CZ" sz="9600" b="1" dirty="0" smtClean="0"/>
              <a:t>Majetkové poměry škůdce</a:t>
            </a:r>
          </a:p>
          <a:p>
            <a:pPr algn="just" eaLnBrk="1" hangingPunct="1">
              <a:buFont typeface="Wingdings" pitchFamily="2" charset="2"/>
              <a:buNone/>
              <a:defRPr/>
            </a:pPr>
            <a:r>
              <a:rPr lang="cs-CZ" sz="9600" dirty="0" smtClean="0"/>
              <a:t>	</a:t>
            </a:r>
          </a:p>
          <a:p>
            <a:pPr algn="just" eaLnBrk="1" hangingPunct="1">
              <a:buFont typeface="Wingdings" pitchFamily="2" charset="2"/>
              <a:buNone/>
              <a:defRPr/>
            </a:pPr>
            <a:r>
              <a:rPr lang="cs-CZ" sz="9600" dirty="0" smtClean="0"/>
              <a:t>	</a:t>
            </a:r>
            <a:r>
              <a:rPr lang="cs-CZ" sz="9600" b="1" dirty="0" smtClean="0"/>
              <a:t>Nález Ústavního soudu ze dne 9. 8. 2016, </a:t>
            </a:r>
            <a:r>
              <a:rPr lang="cs-CZ" sz="9600" b="1" dirty="0" err="1" smtClean="0"/>
              <a:t>sp</a:t>
            </a:r>
            <a:r>
              <a:rPr lang="cs-CZ" sz="9600" b="1" dirty="0" smtClean="0"/>
              <a:t>. zn. I. ÚS 3456/15 </a:t>
            </a:r>
          </a:p>
          <a:p>
            <a:pPr algn="just" eaLnBrk="1" hangingPunct="1">
              <a:buFont typeface="Wingdings 2" pitchFamily="18" charset="2"/>
              <a:buNone/>
              <a:defRPr/>
            </a:pPr>
            <a:r>
              <a:rPr lang="cs-CZ" sz="9600" dirty="0" smtClean="0"/>
              <a:t>	- požaduje zejména důkladné zjištění intenzity vztahu pozůstalých s usmrcenou osobou</a:t>
            </a:r>
          </a:p>
          <a:p>
            <a:pPr algn="just" eaLnBrk="1" hangingPunct="1">
              <a:buFont typeface="Wingdings 2" pitchFamily="18" charset="2"/>
              <a:buNone/>
              <a:defRPr/>
            </a:pPr>
            <a:r>
              <a:rPr lang="cs-CZ" sz="9600" i="1" dirty="0" smtClean="0"/>
              <a:t>	- </a:t>
            </a:r>
            <a:r>
              <a:rPr lang="cs-CZ" sz="9600" dirty="0" smtClean="0"/>
              <a:t>zdůrazňuje požadavek, aby nedošlo k finanční likvidaci škůdce (§ 2953 </a:t>
            </a:r>
            <a:r>
              <a:rPr lang="cs-CZ" sz="9600" dirty="0" smtClean="0"/>
              <a:t>o. z.)</a:t>
            </a:r>
            <a:endParaRPr lang="cs-CZ" sz="9600" dirty="0" smtClean="0"/>
          </a:p>
          <a:p>
            <a:pPr algn="just" eaLnBrk="1" hangingPunct="1">
              <a:buFont typeface="Wingdings 2" pitchFamily="18" charset="2"/>
              <a:buNone/>
              <a:defRPr/>
            </a:pPr>
            <a:r>
              <a:rPr lang="cs-CZ" sz="9600" dirty="0" smtClean="0"/>
              <a:t>	- z hlediska majetkových poměrů škůdce není významná okolnost, že je pojištěn pro odpovědnost</a:t>
            </a:r>
          </a:p>
          <a:p>
            <a:pPr algn="just" eaLnBrk="1" hangingPunct="1">
              <a:buFont typeface="Wingdings 2" pitchFamily="18" charset="2"/>
              <a:buNone/>
              <a:defRPr/>
            </a:pPr>
            <a:r>
              <a:rPr lang="cs-CZ" sz="9600" dirty="0" smtClean="0"/>
              <a:t>	- za vysoké považuje částky pro tři osoby v celkovém souhrnu asi </a:t>
            </a:r>
            <a:r>
              <a:rPr lang="cs-CZ" sz="9600" dirty="0" smtClean="0"/>
              <a:t>2.400.000 </a:t>
            </a:r>
            <a:r>
              <a:rPr lang="cs-CZ" sz="9600" dirty="0" smtClean="0"/>
              <a:t>Kč </a:t>
            </a:r>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a:spLocks noGrp="1" noChangeArrowheads="1"/>
          </p:cNvSpPr>
          <p:nvPr>
            <p:ph type="title"/>
          </p:nvPr>
        </p:nvSpPr>
        <p:spPr/>
        <p:txBody>
          <a:bodyPr/>
          <a:lstStyle/>
          <a:p>
            <a:pPr algn="just" eaLnBrk="1" hangingPunct="1"/>
            <a:r>
              <a:rPr lang="cs-CZ" sz="3200" smtClean="0"/>
              <a:t>Usmrcení osoby blízké </a:t>
            </a:r>
          </a:p>
        </p:txBody>
      </p:sp>
      <p:sp>
        <p:nvSpPr>
          <p:cNvPr id="4" name="Zástupný symbol pro číslo snímku 3"/>
          <p:cNvSpPr>
            <a:spLocks noGrp="1"/>
          </p:cNvSpPr>
          <p:nvPr>
            <p:ph type="sldNum" sz="quarter" idx="12"/>
          </p:nvPr>
        </p:nvSpPr>
        <p:spPr/>
        <p:txBody>
          <a:bodyPr>
            <a:normAutofit/>
          </a:bodyPr>
          <a:lstStyle/>
          <a:p>
            <a:pPr>
              <a:defRPr/>
            </a:pPr>
            <a:fld id="{782D6E68-FCF0-4FB4-B0EE-D38C0BE684AC}" type="slidenum">
              <a:rPr lang="cs-CZ" smtClean="0"/>
              <a:pPr>
                <a:defRPr/>
              </a:pPr>
              <a:t>44</a:t>
            </a:fld>
            <a:endParaRPr lang="cs-CZ"/>
          </a:p>
        </p:txBody>
      </p:sp>
      <p:sp>
        <p:nvSpPr>
          <p:cNvPr id="21507" name="Rectangle 3"/>
          <p:cNvSpPr>
            <a:spLocks noGrp="1" noChangeArrowheads="1"/>
          </p:cNvSpPr>
          <p:nvPr>
            <p:ph sz="quarter" idx="1"/>
          </p:nvPr>
        </p:nvSpPr>
        <p:spPr>
          <a:xfrm>
            <a:off x="395287" y="1557339"/>
            <a:ext cx="8291513" cy="4535487"/>
          </a:xfrm>
        </p:spPr>
        <p:txBody>
          <a:bodyPr>
            <a:normAutofit fontScale="77500" lnSpcReduction="20000"/>
          </a:bodyPr>
          <a:lstStyle/>
          <a:p>
            <a:pPr marL="457200" indent="-457200" eaLnBrk="1" hangingPunct="1">
              <a:buFont typeface="Wingdings" pitchFamily="2" charset="2"/>
              <a:buNone/>
              <a:defRPr/>
            </a:pPr>
            <a:endParaRPr lang="cs-CZ" b="1" dirty="0" smtClean="0">
              <a:solidFill>
                <a:srgbClr val="FF0000"/>
              </a:solidFill>
            </a:endParaRPr>
          </a:p>
          <a:p>
            <a:pPr algn="just" eaLnBrk="1" hangingPunct="1">
              <a:buFont typeface="Arial" pitchFamily="34" charset="0"/>
              <a:buNone/>
              <a:defRPr/>
            </a:pPr>
            <a:r>
              <a:rPr lang="cs-CZ" sz="2400" b="1" dirty="0" smtClean="0"/>
              <a:t>	</a:t>
            </a:r>
            <a:r>
              <a:rPr lang="cs-CZ" sz="3300" b="1" dirty="0" smtClean="0"/>
              <a:t>Nález Ústavního soudu ze dne 22. 12. 2015, </a:t>
            </a:r>
            <a:r>
              <a:rPr lang="cs-CZ" sz="3300" b="1" dirty="0" err="1" smtClean="0"/>
              <a:t>sp</a:t>
            </a:r>
            <a:r>
              <a:rPr lang="cs-CZ" sz="3300" b="1" dirty="0" smtClean="0"/>
              <a:t>. zn. I. ÚS 2844/14</a:t>
            </a:r>
          </a:p>
          <a:p>
            <a:pPr algn="just" eaLnBrk="1" hangingPunct="1">
              <a:buFont typeface="Arial" pitchFamily="34" charset="0"/>
              <a:buNone/>
              <a:defRPr/>
            </a:pPr>
            <a:r>
              <a:rPr lang="cs-CZ" sz="3300" dirty="0" smtClean="0"/>
              <a:t>	- hrubé a opakované pochybení lékařů porušující Hippokratovu přísahu a naplňující znaky trestného činu </a:t>
            </a:r>
          </a:p>
          <a:p>
            <a:pPr algn="just" eaLnBrk="1" hangingPunct="1">
              <a:buFont typeface="Arial" pitchFamily="34" charset="0"/>
              <a:buNone/>
              <a:defRPr/>
            </a:pPr>
            <a:r>
              <a:rPr lang="cs-CZ" sz="3300" dirty="0" smtClean="0"/>
              <a:t>	- smrt 15-</a:t>
            </a:r>
            <a:r>
              <a:rPr lang="cs-CZ" sz="3300" dirty="0" err="1" smtClean="0"/>
              <a:t>letého</a:t>
            </a:r>
            <a:r>
              <a:rPr lang="cs-CZ" sz="3300" dirty="0" smtClean="0"/>
              <a:t> syna a bratra (1.700.000 Kč a 1.000.000 Kč nebo 1.000.000 a 600.000 Kč ?)</a:t>
            </a:r>
          </a:p>
          <a:p>
            <a:pPr algn="just" eaLnBrk="1" hangingPunct="1">
              <a:buFont typeface="Arial" pitchFamily="34" charset="0"/>
              <a:buNone/>
              <a:defRPr/>
            </a:pPr>
            <a:r>
              <a:rPr lang="cs-CZ" sz="3300" dirty="0" smtClean="0"/>
              <a:t>	body 53. a 54. – kritéria</a:t>
            </a:r>
          </a:p>
          <a:p>
            <a:pPr algn="just" eaLnBrk="1" hangingPunct="1">
              <a:buFont typeface="Arial" pitchFamily="34" charset="0"/>
              <a:buNone/>
              <a:defRPr/>
            </a:pPr>
            <a:r>
              <a:rPr lang="cs-CZ" sz="3300" dirty="0" smtClean="0"/>
              <a:t>	body 56. a 57. – proporcionalita – zdůvodněné srovnání s jinými typy újem</a:t>
            </a:r>
          </a:p>
          <a:p>
            <a:pPr algn="just" eaLnBrk="1" hangingPunct="1">
              <a:buFont typeface="Arial" pitchFamily="34" charset="0"/>
              <a:buNone/>
              <a:defRPr/>
            </a:pPr>
            <a:r>
              <a:rPr lang="cs-CZ" sz="3300" dirty="0" smtClean="0"/>
              <a:t>	</a:t>
            </a:r>
            <a:endParaRPr lang="cs-CZ" sz="3300" dirty="0"/>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2"/>
          <p:cNvSpPr>
            <a:spLocks noGrp="1" noChangeArrowheads="1"/>
          </p:cNvSpPr>
          <p:nvPr>
            <p:ph type="title"/>
          </p:nvPr>
        </p:nvSpPr>
        <p:spPr/>
        <p:txBody>
          <a:bodyPr/>
          <a:lstStyle/>
          <a:p>
            <a:pPr algn="just" eaLnBrk="1" hangingPunct="1"/>
            <a:r>
              <a:rPr lang="cs-CZ" sz="3200" smtClean="0"/>
              <a:t>Usmrcení osoby blízké </a:t>
            </a:r>
          </a:p>
        </p:txBody>
      </p:sp>
      <p:sp>
        <p:nvSpPr>
          <p:cNvPr id="4" name="Zástupný symbol pro číslo snímku 3"/>
          <p:cNvSpPr>
            <a:spLocks noGrp="1"/>
          </p:cNvSpPr>
          <p:nvPr>
            <p:ph type="sldNum" sz="quarter" idx="12"/>
          </p:nvPr>
        </p:nvSpPr>
        <p:spPr/>
        <p:txBody>
          <a:bodyPr>
            <a:normAutofit/>
          </a:bodyPr>
          <a:lstStyle/>
          <a:p>
            <a:pPr>
              <a:defRPr/>
            </a:pPr>
            <a:fld id="{911C367E-DA01-43CB-A25B-E8CBD3600B21}" type="slidenum">
              <a:rPr lang="cs-CZ" smtClean="0"/>
              <a:pPr>
                <a:defRPr/>
              </a:pPr>
              <a:t>45</a:t>
            </a:fld>
            <a:endParaRPr lang="cs-CZ"/>
          </a:p>
        </p:txBody>
      </p:sp>
      <p:sp>
        <p:nvSpPr>
          <p:cNvPr id="21507" name="Rectangle 3"/>
          <p:cNvSpPr>
            <a:spLocks noGrp="1" noChangeArrowheads="1"/>
          </p:cNvSpPr>
          <p:nvPr>
            <p:ph sz="quarter" idx="1"/>
          </p:nvPr>
        </p:nvSpPr>
        <p:spPr>
          <a:xfrm>
            <a:off x="395287" y="1557339"/>
            <a:ext cx="8291513" cy="4535487"/>
          </a:xfrm>
        </p:spPr>
        <p:txBody>
          <a:bodyPr>
            <a:normAutofit fontScale="92500" lnSpcReduction="10000"/>
          </a:bodyPr>
          <a:lstStyle/>
          <a:p>
            <a:pPr marL="457200" indent="-457200" eaLnBrk="1" hangingPunct="1">
              <a:buFont typeface="Wingdings" pitchFamily="2" charset="2"/>
              <a:buNone/>
              <a:defRPr/>
            </a:pPr>
            <a:endParaRPr lang="cs-CZ" b="1" dirty="0" smtClean="0">
              <a:solidFill>
                <a:srgbClr val="FF0000"/>
              </a:solidFill>
            </a:endParaRPr>
          </a:p>
          <a:p>
            <a:pPr algn="just" eaLnBrk="1" hangingPunct="1">
              <a:buFont typeface="Arial" pitchFamily="34" charset="0"/>
              <a:buNone/>
              <a:defRPr/>
            </a:pPr>
            <a:r>
              <a:rPr lang="cs-CZ" sz="2400" b="1" dirty="0" smtClean="0"/>
              <a:t>		</a:t>
            </a:r>
            <a:r>
              <a:rPr lang="cs-CZ" sz="3200" b="1" dirty="0" smtClean="0"/>
              <a:t>Rozhodnutí po nálezu I. ÚS 2844/14</a:t>
            </a:r>
          </a:p>
          <a:p>
            <a:pPr algn="just" eaLnBrk="1" hangingPunct="1">
              <a:buFont typeface="Arial" pitchFamily="34" charset="0"/>
              <a:buNone/>
              <a:defRPr/>
            </a:pPr>
            <a:endParaRPr lang="cs-CZ" sz="3200" b="1" dirty="0" smtClean="0"/>
          </a:p>
          <a:p>
            <a:pPr algn="just" eaLnBrk="1" hangingPunct="1">
              <a:buFont typeface="Arial" pitchFamily="34" charset="0"/>
              <a:buNone/>
              <a:defRPr/>
            </a:pPr>
            <a:r>
              <a:rPr lang="cs-CZ" sz="3200" b="1" dirty="0" smtClean="0"/>
              <a:t>	Rozsudek KS v Ostravě ze dne 25. 8. 2016, </a:t>
            </a:r>
            <a:r>
              <a:rPr lang="cs-CZ" sz="3200" b="1" dirty="0" err="1" smtClean="0"/>
              <a:t>sp</a:t>
            </a:r>
            <a:r>
              <a:rPr lang="cs-CZ" sz="3200" b="1" dirty="0" smtClean="0"/>
              <a:t>. zn. 23 C 240/2008</a:t>
            </a:r>
          </a:p>
          <a:p>
            <a:pPr algn="just" eaLnBrk="1" hangingPunct="1">
              <a:buFont typeface="Arial" pitchFamily="34" charset="0"/>
              <a:buNone/>
              <a:defRPr/>
            </a:pPr>
            <a:r>
              <a:rPr lang="cs-CZ" sz="3200" b="1" dirty="0" smtClean="0"/>
              <a:t>	</a:t>
            </a:r>
            <a:r>
              <a:rPr lang="cs-CZ" sz="3200" dirty="0" smtClean="0"/>
              <a:t>- ve výsledku přiznány částky 1.700.000 a 1.000.000 Kč</a:t>
            </a:r>
          </a:p>
          <a:p>
            <a:pPr algn="just" eaLnBrk="1" hangingPunct="1">
              <a:buFont typeface="Arial" pitchFamily="34" charset="0"/>
              <a:buNone/>
              <a:defRPr/>
            </a:pPr>
            <a:r>
              <a:rPr lang="cs-CZ" sz="3200" dirty="0" smtClean="0"/>
              <a:t>	- zdůvodněn rozdíl od mediálních žalob</a:t>
            </a:r>
          </a:p>
          <a:p>
            <a:pPr algn="just" eaLnBrk="1" hangingPunct="1">
              <a:buFont typeface="Arial" pitchFamily="34" charset="0"/>
              <a:buNone/>
              <a:defRPr/>
            </a:pPr>
            <a:r>
              <a:rPr lang="cs-CZ" sz="3200" dirty="0" smtClean="0"/>
              <a:t>	</a:t>
            </a:r>
            <a:endParaRPr lang="cs-CZ" sz="3200" dirty="0"/>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2"/>
          <p:cNvSpPr>
            <a:spLocks noGrp="1" noChangeArrowheads="1"/>
          </p:cNvSpPr>
          <p:nvPr>
            <p:ph type="title"/>
          </p:nvPr>
        </p:nvSpPr>
        <p:spPr/>
        <p:txBody>
          <a:bodyPr/>
          <a:lstStyle/>
          <a:p>
            <a:pPr algn="just" eaLnBrk="1" hangingPunct="1"/>
            <a:r>
              <a:rPr lang="cs-CZ" sz="3200" smtClean="0"/>
              <a:t>Usmrcení osoby blízké </a:t>
            </a:r>
          </a:p>
        </p:txBody>
      </p:sp>
      <p:sp>
        <p:nvSpPr>
          <p:cNvPr id="4" name="Zástupný symbol pro číslo snímku 3"/>
          <p:cNvSpPr>
            <a:spLocks noGrp="1"/>
          </p:cNvSpPr>
          <p:nvPr>
            <p:ph type="sldNum" sz="quarter" idx="12"/>
          </p:nvPr>
        </p:nvSpPr>
        <p:spPr/>
        <p:txBody>
          <a:bodyPr>
            <a:normAutofit/>
          </a:bodyPr>
          <a:lstStyle/>
          <a:p>
            <a:pPr>
              <a:defRPr/>
            </a:pPr>
            <a:fld id="{BF064664-B210-4FE2-8C78-78A7D976638C}" type="slidenum">
              <a:rPr lang="cs-CZ" smtClean="0"/>
              <a:pPr>
                <a:defRPr/>
              </a:pPr>
              <a:t>46</a:t>
            </a:fld>
            <a:endParaRPr lang="cs-CZ"/>
          </a:p>
        </p:txBody>
      </p:sp>
      <p:sp>
        <p:nvSpPr>
          <p:cNvPr id="21507" name="Rectangle 3"/>
          <p:cNvSpPr>
            <a:spLocks noGrp="1" noChangeArrowheads="1"/>
          </p:cNvSpPr>
          <p:nvPr>
            <p:ph sz="quarter" idx="1"/>
          </p:nvPr>
        </p:nvSpPr>
        <p:spPr>
          <a:xfrm>
            <a:off x="395287" y="1557338"/>
            <a:ext cx="8291513" cy="4895850"/>
          </a:xfrm>
        </p:spPr>
        <p:txBody>
          <a:bodyPr>
            <a:normAutofit fontScale="85000" lnSpcReduction="20000"/>
          </a:bodyPr>
          <a:lstStyle/>
          <a:p>
            <a:pPr algn="just" eaLnBrk="1" hangingPunct="1">
              <a:buFont typeface="Arial" pitchFamily="34" charset="0"/>
              <a:buNone/>
              <a:defRPr/>
            </a:pPr>
            <a:r>
              <a:rPr lang="cs-CZ" sz="2400" b="1" dirty="0" smtClean="0"/>
              <a:t>		</a:t>
            </a:r>
            <a:r>
              <a:rPr lang="cs-CZ" sz="3500" b="1" dirty="0" smtClean="0"/>
              <a:t>Aktuální judikatura soudů v adhezních výrocích </a:t>
            </a:r>
            <a:r>
              <a:rPr lang="cs-CZ" sz="3500" dirty="0" smtClean="0"/>
              <a:t> - výraznější rozptyl částek oproti dřívější judikatuře k ochraně osobnosti</a:t>
            </a:r>
          </a:p>
          <a:p>
            <a:pPr algn="just" eaLnBrk="1" hangingPunct="1">
              <a:buFont typeface="Arial" pitchFamily="34" charset="0"/>
              <a:buNone/>
              <a:defRPr/>
            </a:pPr>
            <a:r>
              <a:rPr lang="cs-CZ" sz="3500" dirty="0" smtClean="0"/>
              <a:t>	</a:t>
            </a:r>
          </a:p>
          <a:p>
            <a:pPr algn="just" eaLnBrk="1" hangingPunct="1">
              <a:defRPr/>
            </a:pPr>
            <a:r>
              <a:rPr lang="cs-CZ" sz="3500" dirty="0" smtClean="0"/>
              <a:t>důvod ke zvýšení původní částky na pětinásobek (KS v Českých Budějovicích, </a:t>
            </a:r>
            <a:r>
              <a:rPr lang="cs-CZ" sz="3500" dirty="0" err="1" smtClean="0"/>
              <a:t>sp</a:t>
            </a:r>
            <a:r>
              <a:rPr lang="cs-CZ" sz="3500" dirty="0" smtClean="0"/>
              <a:t>. zn. 4 To 357/2015)</a:t>
            </a:r>
          </a:p>
          <a:p>
            <a:pPr algn="just" eaLnBrk="1" hangingPunct="1">
              <a:defRPr/>
            </a:pPr>
            <a:r>
              <a:rPr lang="cs-CZ" sz="3500" dirty="0" smtClean="0"/>
              <a:t>dosud nejvyšší částka 6.000.000 Kč (OS v Hodoníně, </a:t>
            </a:r>
            <a:r>
              <a:rPr lang="cs-CZ" sz="3500" dirty="0" err="1" smtClean="0"/>
              <a:t>sp</a:t>
            </a:r>
            <a:r>
              <a:rPr lang="cs-CZ" sz="3500" dirty="0" smtClean="0"/>
              <a:t>. zn. 2 T 30/2015)</a:t>
            </a:r>
          </a:p>
          <a:p>
            <a:pPr algn="just" eaLnBrk="1" hangingPunct="1">
              <a:defRPr/>
            </a:pPr>
            <a:r>
              <a:rPr lang="cs-CZ" sz="3500" dirty="0" smtClean="0"/>
              <a:t>oproti tomu řada rozhodnutí odvíjí své úvahy od 240.000 Kč (často dvojnásobek)</a:t>
            </a:r>
          </a:p>
          <a:p>
            <a:pPr algn="just" eaLnBrk="1" hangingPunct="1">
              <a:buFont typeface="Arial" pitchFamily="34" charset="0"/>
              <a:buNone/>
              <a:defRPr/>
            </a:pPr>
            <a:r>
              <a:rPr lang="cs-CZ" sz="3500" dirty="0" smtClean="0"/>
              <a:t>	</a:t>
            </a:r>
            <a:endParaRPr lang="cs-CZ" sz="3500" dirty="0"/>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2"/>
          <p:cNvSpPr>
            <a:spLocks noGrp="1" noChangeArrowheads="1"/>
          </p:cNvSpPr>
          <p:nvPr>
            <p:ph type="title"/>
          </p:nvPr>
        </p:nvSpPr>
        <p:spPr/>
        <p:txBody>
          <a:bodyPr/>
          <a:lstStyle/>
          <a:p>
            <a:pPr algn="just" eaLnBrk="1" hangingPunct="1"/>
            <a:r>
              <a:rPr lang="cs-CZ" sz="3200" smtClean="0"/>
              <a:t>Usmrcení osoby blízké </a:t>
            </a:r>
          </a:p>
        </p:txBody>
      </p:sp>
      <p:sp>
        <p:nvSpPr>
          <p:cNvPr id="4" name="Zástupný symbol pro číslo snímku 3"/>
          <p:cNvSpPr>
            <a:spLocks noGrp="1"/>
          </p:cNvSpPr>
          <p:nvPr>
            <p:ph type="sldNum" sz="quarter" idx="12"/>
          </p:nvPr>
        </p:nvSpPr>
        <p:spPr/>
        <p:txBody>
          <a:bodyPr>
            <a:normAutofit/>
          </a:bodyPr>
          <a:lstStyle/>
          <a:p>
            <a:pPr>
              <a:defRPr/>
            </a:pPr>
            <a:fld id="{38BFEB53-810D-4FD6-AE86-E0E3656511A4}" type="slidenum">
              <a:rPr lang="cs-CZ" smtClean="0"/>
              <a:pPr>
                <a:defRPr/>
              </a:pPr>
              <a:t>47</a:t>
            </a:fld>
            <a:endParaRPr lang="cs-CZ"/>
          </a:p>
        </p:txBody>
      </p:sp>
      <p:sp>
        <p:nvSpPr>
          <p:cNvPr id="79876" name="Rectangle 3"/>
          <p:cNvSpPr>
            <a:spLocks noGrp="1" noChangeArrowheads="1"/>
          </p:cNvSpPr>
          <p:nvPr>
            <p:ph sz="quarter" idx="1"/>
          </p:nvPr>
        </p:nvSpPr>
        <p:spPr>
          <a:xfrm>
            <a:off x="251223" y="1557338"/>
            <a:ext cx="8435578" cy="4824412"/>
          </a:xfrm>
        </p:spPr>
        <p:txBody>
          <a:bodyPr>
            <a:normAutofit fontScale="92500" lnSpcReduction="10000"/>
          </a:bodyPr>
          <a:lstStyle/>
          <a:p>
            <a:pPr marL="457200" indent="-457200" eaLnBrk="1" hangingPunct="1">
              <a:buFont typeface="Wingdings" pitchFamily="2" charset="2"/>
              <a:buNone/>
            </a:pPr>
            <a:endParaRPr lang="cs-CZ" b="1" dirty="0" smtClean="0">
              <a:solidFill>
                <a:srgbClr val="FF0000"/>
              </a:solidFill>
            </a:endParaRPr>
          </a:p>
          <a:p>
            <a:pPr marL="457200" indent="-457200" algn="just" eaLnBrk="1" hangingPunct="1">
              <a:buFont typeface="Wingdings" pitchFamily="2" charset="2"/>
              <a:buNone/>
            </a:pPr>
            <a:r>
              <a:rPr lang="cs-CZ" sz="2400" b="1" dirty="0" smtClean="0"/>
              <a:t>	</a:t>
            </a:r>
            <a:r>
              <a:rPr lang="cs-CZ" sz="2400" b="1" dirty="0" smtClean="0">
                <a:solidFill>
                  <a:srgbClr val="FF0000"/>
                </a:solidFill>
              </a:rPr>
              <a:t>Rozsudek Nejvyššího soudu ze dne 12. 4. 2016, </a:t>
            </a:r>
            <a:r>
              <a:rPr lang="cs-CZ" sz="2400" b="1" dirty="0" err="1" smtClean="0">
                <a:solidFill>
                  <a:srgbClr val="FF0000"/>
                </a:solidFill>
              </a:rPr>
              <a:t>sp</a:t>
            </a:r>
            <a:r>
              <a:rPr lang="cs-CZ" sz="2400" b="1" dirty="0" smtClean="0">
                <a:solidFill>
                  <a:srgbClr val="FF0000"/>
                </a:solidFill>
              </a:rPr>
              <a:t>. zn. 4 </a:t>
            </a:r>
            <a:r>
              <a:rPr lang="cs-CZ" sz="2400" b="1" dirty="0" err="1" smtClean="0">
                <a:solidFill>
                  <a:srgbClr val="FF0000"/>
                </a:solidFill>
              </a:rPr>
              <a:t>Tdo</a:t>
            </a:r>
            <a:r>
              <a:rPr lang="cs-CZ" sz="2400" b="1" dirty="0" smtClean="0">
                <a:solidFill>
                  <a:srgbClr val="FF0000"/>
                </a:solidFill>
              </a:rPr>
              <a:t> 1402/2015</a:t>
            </a:r>
          </a:p>
          <a:p>
            <a:pPr marL="457200" indent="-457200" algn="just" eaLnBrk="1" hangingPunct="1">
              <a:buFont typeface="Wingdings" pitchFamily="2" charset="2"/>
              <a:buNone/>
            </a:pPr>
            <a:r>
              <a:rPr lang="cs-CZ" sz="2400" b="1" dirty="0" smtClean="0"/>
              <a:t>	700.000 Kč náhrady nezletilému dítěti za usmrcení matky při dopravní nehodě</a:t>
            </a:r>
          </a:p>
          <a:p>
            <a:pPr marL="457200" indent="-457200" algn="just" eaLnBrk="1" hangingPunct="1">
              <a:buFont typeface="Wingdings" pitchFamily="2" charset="2"/>
              <a:buNone/>
            </a:pPr>
            <a:endParaRPr lang="cs-CZ" sz="2400" b="1" dirty="0" smtClean="0"/>
          </a:p>
          <a:p>
            <a:pPr marL="457200" indent="-457200" algn="just" eaLnBrk="1" hangingPunct="1">
              <a:buFont typeface="Wingdings" pitchFamily="2" charset="2"/>
              <a:buNone/>
            </a:pPr>
            <a:r>
              <a:rPr lang="cs-CZ" sz="2400" b="1" dirty="0" smtClean="0"/>
              <a:t>	- první zásadní rozhodnutí NS podle § 2959 </a:t>
            </a:r>
            <a:r>
              <a:rPr lang="cs-CZ" sz="2400" b="1" dirty="0" smtClean="0"/>
              <a:t>o. z. </a:t>
            </a:r>
            <a:endParaRPr lang="cs-CZ" sz="2400" b="1" dirty="0" smtClean="0"/>
          </a:p>
          <a:p>
            <a:pPr marL="457200" indent="-457200" algn="just" eaLnBrk="1" hangingPunct="1">
              <a:buFont typeface="Wingdings" pitchFamily="2" charset="2"/>
              <a:buNone/>
            </a:pPr>
            <a:r>
              <a:rPr lang="cs-CZ" sz="2400" b="1" dirty="0" smtClean="0"/>
              <a:t>	- shrnuje základní východiska</a:t>
            </a:r>
            <a:endParaRPr lang="cs-CZ" sz="2400" dirty="0" smtClean="0"/>
          </a:p>
          <a:p>
            <a:pPr marL="457200" indent="-457200" algn="just" eaLnBrk="1" hangingPunct="1">
              <a:buFont typeface="Wingdings" pitchFamily="2" charset="2"/>
              <a:buNone/>
            </a:pPr>
            <a:r>
              <a:rPr lang="cs-CZ" sz="2400" dirty="0" smtClean="0"/>
              <a:t>	</a:t>
            </a:r>
            <a:r>
              <a:rPr lang="cs-CZ" sz="2400" b="1" dirty="0" smtClean="0"/>
              <a:t>- usměrňuje další rozhodování jak v adhezním řízení, tak v civilních sporech</a:t>
            </a:r>
          </a:p>
          <a:p>
            <a:pPr marL="457200" indent="-457200" algn="just" eaLnBrk="1" hangingPunct="1">
              <a:buFont typeface="Wingdings" pitchFamily="2" charset="2"/>
              <a:buNone/>
            </a:pPr>
            <a:r>
              <a:rPr lang="cs-CZ" sz="2400" b="1" dirty="0" smtClean="0"/>
              <a:t>	- potřeba dalšího rozvinutí </a:t>
            </a:r>
          </a:p>
          <a:p>
            <a:pPr marL="457200" indent="-457200" algn="just" eaLnBrk="1" hangingPunct="1">
              <a:buFont typeface="Wingdings" pitchFamily="2" charset="2"/>
              <a:buNone/>
            </a:pPr>
            <a:endParaRPr lang="cs-CZ" sz="2400" b="1" dirty="0" smtClean="0"/>
          </a:p>
          <a:p>
            <a:pPr marL="457200" indent="-457200" algn="just" eaLnBrk="1" hangingPunct="1">
              <a:buFont typeface="Wingdings" pitchFamily="2" charset="2"/>
              <a:buNone/>
            </a:pPr>
            <a:r>
              <a:rPr lang="cs-CZ" sz="2400" b="1" dirty="0" smtClean="0"/>
              <a:t>	! ústavní stížnost - III. ÚS 2043/2016</a:t>
            </a:r>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2"/>
          <p:cNvSpPr>
            <a:spLocks noGrp="1" noChangeArrowheads="1"/>
          </p:cNvSpPr>
          <p:nvPr>
            <p:ph type="title"/>
          </p:nvPr>
        </p:nvSpPr>
        <p:spPr/>
        <p:txBody>
          <a:bodyPr/>
          <a:lstStyle/>
          <a:p>
            <a:pPr algn="just" eaLnBrk="1" hangingPunct="1"/>
            <a:r>
              <a:rPr lang="cs-CZ" sz="3200" smtClean="0"/>
              <a:t>Usmrcení osoby blízké </a:t>
            </a:r>
          </a:p>
        </p:txBody>
      </p:sp>
      <p:sp>
        <p:nvSpPr>
          <p:cNvPr id="4" name="Zástupný symbol pro číslo snímku 3"/>
          <p:cNvSpPr>
            <a:spLocks noGrp="1"/>
          </p:cNvSpPr>
          <p:nvPr>
            <p:ph type="sldNum" sz="quarter" idx="12"/>
          </p:nvPr>
        </p:nvSpPr>
        <p:spPr/>
        <p:txBody>
          <a:bodyPr>
            <a:normAutofit/>
          </a:bodyPr>
          <a:lstStyle/>
          <a:p>
            <a:pPr>
              <a:defRPr/>
            </a:pPr>
            <a:fld id="{610DF90F-321C-4074-BADF-3F723FAB55C0}" type="slidenum">
              <a:rPr lang="cs-CZ" smtClean="0"/>
              <a:pPr>
                <a:defRPr/>
              </a:pPr>
              <a:t>48</a:t>
            </a:fld>
            <a:endParaRPr lang="cs-CZ"/>
          </a:p>
        </p:txBody>
      </p:sp>
      <p:sp>
        <p:nvSpPr>
          <p:cNvPr id="80900" name="Rectangle 3"/>
          <p:cNvSpPr>
            <a:spLocks noGrp="1" noChangeArrowheads="1"/>
          </p:cNvSpPr>
          <p:nvPr>
            <p:ph sz="quarter" idx="1"/>
          </p:nvPr>
        </p:nvSpPr>
        <p:spPr>
          <a:xfrm>
            <a:off x="251223" y="1557338"/>
            <a:ext cx="8435578" cy="4824412"/>
          </a:xfrm>
        </p:spPr>
        <p:txBody>
          <a:bodyPr/>
          <a:lstStyle/>
          <a:p>
            <a:pPr marL="457200" indent="-457200" eaLnBrk="1" hangingPunct="1">
              <a:buFont typeface="Wingdings" pitchFamily="2" charset="2"/>
              <a:buNone/>
            </a:pPr>
            <a:endParaRPr lang="cs-CZ" b="1" smtClean="0">
              <a:solidFill>
                <a:srgbClr val="FF0000"/>
              </a:solidFill>
            </a:endParaRPr>
          </a:p>
          <a:p>
            <a:pPr marL="457200" indent="-457200" algn="just" eaLnBrk="1" hangingPunct="1">
              <a:buFont typeface="Wingdings" pitchFamily="2" charset="2"/>
              <a:buNone/>
            </a:pPr>
            <a:r>
              <a:rPr lang="cs-CZ" sz="2400" b="1" smtClean="0"/>
              <a:t>	</a:t>
            </a:r>
            <a:r>
              <a:rPr lang="cs-CZ" sz="2400" b="1" smtClean="0">
                <a:solidFill>
                  <a:srgbClr val="FF0000"/>
                </a:solidFill>
              </a:rPr>
              <a:t>Rozsudek Nejvyššího soudu ze dne 18. 5. 2016, sp. zn. 6 Tdo 1421/2015</a:t>
            </a:r>
          </a:p>
          <a:p>
            <a:pPr marL="457200" indent="-457200" algn="just" eaLnBrk="1" hangingPunct="1">
              <a:buFont typeface="Wingdings" pitchFamily="2" charset="2"/>
              <a:buNone/>
            </a:pPr>
            <a:endParaRPr lang="cs-CZ" sz="2400" b="1" smtClean="0"/>
          </a:p>
          <a:p>
            <a:pPr marL="457200" indent="-457200" algn="just" eaLnBrk="1" hangingPunct="1">
              <a:buFont typeface="Wingdings" pitchFamily="2" charset="2"/>
              <a:buNone/>
            </a:pPr>
            <a:r>
              <a:rPr lang="cs-CZ" sz="2400" b="1" smtClean="0"/>
              <a:t>	- navazuje na 4 Tdo 1402/2015</a:t>
            </a:r>
          </a:p>
          <a:p>
            <a:pPr marL="457200" indent="-457200" algn="just" eaLnBrk="1" hangingPunct="1">
              <a:buFont typeface="Wingdings" pitchFamily="2" charset="2"/>
              <a:buNone/>
            </a:pPr>
            <a:r>
              <a:rPr lang="cs-CZ" sz="2400" b="1" smtClean="0"/>
              <a:t>	- dopravní nehoda – usmrcení otce (dědy)</a:t>
            </a:r>
          </a:p>
          <a:p>
            <a:pPr marL="457200" indent="-457200" algn="just" eaLnBrk="1" hangingPunct="1">
              <a:buFont typeface="Wingdings" pitchFamily="2" charset="2"/>
              <a:buNone/>
            </a:pPr>
            <a:r>
              <a:rPr lang="cs-CZ" sz="2400" b="1" smtClean="0"/>
              <a:t>	- manželka a dcera – po 500 000 Kč</a:t>
            </a:r>
          </a:p>
          <a:p>
            <a:pPr marL="457200" indent="-457200" algn="just" eaLnBrk="1" hangingPunct="1">
              <a:buFont typeface="Wingdings" pitchFamily="2" charset="2"/>
              <a:buNone/>
            </a:pPr>
            <a:r>
              <a:rPr lang="cs-CZ" sz="2400" b="1" smtClean="0"/>
              <a:t>	- vnuci – po 300 000 Kč</a:t>
            </a:r>
          </a:p>
          <a:p>
            <a:pPr marL="457200" indent="-457200" algn="just" eaLnBrk="1" hangingPunct="1">
              <a:buFont typeface="Wingdings" pitchFamily="2" charset="2"/>
              <a:buNone/>
            </a:pPr>
            <a:r>
              <a:rPr lang="cs-CZ" sz="2400" b="1" smtClean="0"/>
              <a:t>	- výrazný pozitivní vztah zetě k tchánovi – 200 000 Kč</a:t>
            </a:r>
            <a:endParaRPr lang="cs-CZ" sz="2400" b="1" smtClean="0">
              <a:solidFill>
                <a:srgbClr val="FF0000"/>
              </a:solidFill>
            </a:endParaRPr>
          </a:p>
          <a:p>
            <a:pPr marL="457200" indent="-457200" algn="just" eaLnBrk="1" hangingPunct="1">
              <a:buFont typeface="Wingdings" pitchFamily="2" charset="2"/>
              <a:buNone/>
            </a:pPr>
            <a:r>
              <a:rPr lang="cs-CZ" sz="2400" b="1" smtClean="0"/>
              <a:t>	</a:t>
            </a:r>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2"/>
          <p:cNvSpPr>
            <a:spLocks noGrp="1" noChangeArrowheads="1"/>
          </p:cNvSpPr>
          <p:nvPr>
            <p:ph type="title"/>
          </p:nvPr>
        </p:nvSpPr>
        <p:spPr/>
        <p:txBody>
          <a:bodyPr/>
          <a:lstStyle/>
          <a:p>
            <a:pPr algn="just" eaLnBrk="1" hangingPunct="1"/>
            <a:r>
              <a:rPr lang="cs-CZ" sz="3200" smtClean="0"/>
              <a:t>Usmrcení osoby blízké </a:t>
            </a:r>
          </a:p>
        </p:txBody>
      </p:sp>
      <p:sp>
        <p:nvSpPr>
          <p:cNvPr id="4" name="Zástupný symbol pro číslo snímku 3"/>
          <p:cNvSpPr>
            <a:spLocks noGrp="1"/>
          </p:cNvSpPr>
          <p:nvPr>
            <p:ph type="sldNum" sz="quarter" idx="12"/>
          </p:nvPr>
        </p:nvSpPr>
        <p:spPr/>
        <p:txBody>
          <a:bodyPr>
            <a:normAutofit/>
          </a:bodyPr>
          <a:lstStyle/>
          <a:p>
            <a:pPr>
              <a:defRPr/>
            </a:pPr>
            <a:fld id="{DADE4284-3323-4777-9353-7540EC8C0F91}" type="slidenum">
              <a:rPr lang="cs-CZ" smtClean="0"/>
              <a:pPr>
                <a:defRPr/>
              </a:pPr>
              <a:t>49</a:t>
            </a:fld>
            <a:endParaRPr lang="cs-CZ"/>
          </a:p>
        </p:txBody>
      </p:sp>
      <p:sp>
        <p:nvSpPr>
          <p:cNvPr id="59395" name="Rectangle 3"/>
          <p:cNvSpPr>
            <a:spLocks noGrp="1" noChangeArrowheads="1"/>
          </p:cNvSpPr>
          <p:nvPr>
            <p:ph sz="quarter" idx="1"/>
          </p:nvPr>
        </p:nvSpPr>
        <p:spPr>
          <a:xfrm>
            <a:off x="457200" y="1557338"/>
            <a:ext cx="8229600" cy="4824412"/>
          </a:xfrm>
        </p:spPr>
        <p:txBody>
          <a:bodyPr>
            <a:noAutofit/>
          </a:bodyPr>
          <a:lstStyle/>
          <a:p>
            <a:pPr algn="just" eaLnBrk="1" hangingPunct="1">
              <a:buFontTx/>
              <a:buNone/>
              <a:defRPr/>
            </a:pPr>
            <a:r>
              <a:rPr lang="cs-CZ" sz="2400" b="1" dirty="0" smtClean="0"/>
              <a:t>	Možné řešení </a:t>
            </a:r>
            <a:r>
              <a:rPr lang="cs-CZ" sz="2400" dirty="0" smtClean="0"/>
              <a:t>- využití statistického údaje – viz Metodika NS?</a:t>
            </a:r>
          </a:p>
          <a:p>
            <a:pPr algn="just" eaLnBrk="1" hangingPunct="1">
              <a:buFontTx/>
              <a:buNone/>
              <a:defRPr/>
            </a:pPr>
            <a:r>
              <a:rPr lang="cs-CZ" sz="2400" dirty="0" smtClean="0"/>
              <a:t>	</a:t>
            </a:r>
          </a:p>
          <a:p>
            <a:pPr algn="just" eaLnBrk="1" hangingPunct="1">
              <a:buFontTx/>
              <a:buNone/>
              <a:defRPr/>
            </a:pPr>
            <a:r>
              <a:rPr lang="cs-CZ" sz="2400" dirty="0" smtClean="0"/>
              <a:t>	20-násobek hrubé měsíční nominální mzdy na přepočtené počty zaměstnanců v národním hospodářství za rok předcházející roku, v němž vznikl nárok (viz též KS v Ostravě, </a:t>
            </a:r>
            <a:r>
              <a:rPr lang="cs-CZ" sz="2400" dirty="0" err="1" smtClean="0"/>
              <a:t>sp</a:t>
            </a:r>
            <a:r>
              <a:rPr lang="cs-CZ" sz="2400" dirty="0" smtClean="0"/>
              <a:t>. zn. 6 To 404/2015 </a:t>
            </a:r>
          </a:p>
          <a:p>
            <a:pPr algn="just" eaLnBrk="1" hangingPunct="1">
              <a:buFontTx/>
              <a:buNone/>
              <a:defRPr/>
            </a:pPr>
            <a:endParaRPr lang="cs-CZ" sz="2400" dirty="0" smtClean="0"/>
          </a:p>
          <a:p>
            <a:pPr algn="just" eaLnBrk="1" hangingPunct="1">
              <a:buFont typeface="Wingdings 2" pitchFamily="18" charset="2"/>
              <a:buNone/>
              <a:defRPr/>
            </a:pPr>
            <a:r>
              <a:rPr lang="cs-CZ" sz="2400" dirty="0" smtClean="0"/>
              <a:t>	rok 2013 – 25.128 Kč, tj. </a:t>
            </a:r>
            <a:r>
              <a:rPr lang="cs-CZ" sz="2400" b="1" dirty="0" smtClean="0"/>
              <a:t>502 560 Kč pro rok 2014</a:t>
            </a:r>
          </a:p>
          <a:p>
            <a:pPr marL="273050" lvl="3" indent="-273050" algn="just" eaLnBrk="1" hangingPunct="1">
              <a:spcBef>
                <a:spcPts val="575"/>
              </a:spcBef>
              <a:buClr>
                <a:schemeClr val="accent1"/>
              </a:buClr>
              <a:buSzPct val="85000"/>
              <a:buFont typeface="Wingdings 2" pitchFamily="18" charset="2"/>
              <a:buNone/>
              <a:defRPr/>
            </a:pPr>
            <a:r>
              <a:rPr lang="cs-CZ" sz="2400" dirty="0" smtClean="0"/>
              <a:t>	rok 2014 – 25.686 Kč, tj. </a:t>
            </a:r>
            <a:r>
              <a:rPr lang="cs-CZ" sz="2400" b="1" dirty="0" smtClean="0"/>
              <a:t>513 720 Kč pro rok 2015</a:t>
            </a:r>
          </a:p>
          <a:p>
            <a:pPr marL="273050" lvl="3" indent="-273050" algn="just" eaLnBrk="1" hangingPunct="1">
              <a:spcBef>
                <a:spcPts val="575"/>
              </a:spcBef>
              <a:buClr>
                <a:schemeClr val="accent1"/>
              </a:buClr>
              <a:buSzPct val="85000"/>
              <a:buFont typeface="Wingdings 2" pitchFamily="18" charset="2"/>
              <a:buNone/>
              <a:defRPr/>
            </a:pPr>
            <a:r>
              <a:rPr lang="cs-CZ" sz="2400" b="1" dirty="0" smtClean="0"/>
              <a:t>	</a:t>
            </a:r>
            <a:r>
              <a:rPr lang="cs-CZ" sz="2400" dirty="0" smtClean="0"/>
              <a:t>rok 2015 – 26.467 Kč, tj. </a:t>
            </a:r>
            <a:r>
              <a:rPr lang="cs-CZ" sz="2400" b="1" dirty="0" smtClean="0"/>
              <a:t>529 340 Kč pro rok 2016</a:t>
            </a:r>
          </a:p>
          <a:p>
            <a:pPr marL="273050" lvl="3" indent="-273050" algn="just" eaLnBrk="1" hangingPunct="1">
              <a:spcBef>
                <a:spcPts val="575"/>
              </a:spcBef>
              <a:buClr>
                <a:schemeClr val="accent1"/>
              </a:buClr>
              <a:buSzPct val="85000"/>
              <a:buFont typeface="Arial" pitchFamily="34" charset="0"/>
              <a:buNone/>
              <a:defRPr/>
            </a:pPr>
            <a:r>
              <a:rPr lang="cs-CZ" sz="2400" b="1" dirty="0" smtClean="0"/>
              <a:t>	</a:t>
            </a:r>
            <a:r>
              <a:rPr lang="cs-CZ" sz="2400" dirty="0" smtClean="0"/>
              <a:t>rok 2016 – 27 589 Kč, tj. </a:t>
            </a:r>
            <a:r>
              <a:rPr lang="cs-CZ" sz="2400" b="1" dirty="0" smtClean="0"/>
              <a:t>551 780 Kč pro rok 2017</a:t>
            </a:r>
          </a:p>
          <a:p>
            <a:pPr marL="273050" lvl="3" indent="-273050" algn="just" eaLnBrk="1" hangingPunct="1">
              <a:spcBef>
                <a:spcPts val="575"/>
              </a:spcBef>
              <a:buClr>
                <a:schemeClr val="accent1"/>
              </a:buClr>
              <a:buSzPct val="85000"/>
              <a:buFont typeface="Wingdings 2" pitchFamily="18" charset="2"/>
              <a:buNone/>
              <a:defRPr/>
            </a:pPr>
            <a:endParaRPr lang="cs-CZ" sz="2400" b="1"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eaLnBrk="1" hangingPunct="1"/>
            <a:r>
              <a:rPr lang="cs-CZ" sz="3200" smtClean="0"/>
              <a:t>Dopravní nehody </a:t>
            </a:r>
          </a:p>
        </p:txBody>
      </p:sp>
      <p:sp>
        <p:nvSpPr>
          <p:cNvPr id="4" name="Zástupný symbol pro číslo snímku 3"/>
          <p:cNvSpPr>
            <a:spLocks noGrp="1"/>
          </p:cNvSpPr>
          <p:nvPr>
            <p:ph type="sldNum" sz="quarter" idx="12"/>
          </p:nvPr>
        </p:nvSpPr>
        <p:spPr/>
        <p:txBody>
          <a:bodyPr>
            <a:normAutofit/>
          </a:bodyPr>
          <a:lstStyle/>
          <a:p>
            <a:pPr>
              <a:defRPr/>
            </a:pPr>
            <a:fld id="{04CB93ED-5E5C-42DD-A6CC-FD514C99786D}" type="slidenum">
              <a:rPr lang="cs-CZ" smtClean="0"/>
              <a:pPr>
                <a:defRPr/>
              </a:pPr>
              <a:t>5</a:t>
            </a:fld>
            <a:endParaRPr lang="cs-CZ"/>
          </a:p>
        </p:txBody>
      </p:sp>
      <p:sp>
        <p:nvSpPr>
          <p:cNvPr id="7172" name="Rectangle 3"/>
          <p:cNvSpPr>
            <a:spLocks noGrp="1" noChangeArrowheads="1"/>
          </p:cNvSpPr>
          <p:nvPr>
            <p:ph sz="quarter" idx="1"/>
          </p:nvPr>
        </p:nvSpPr>
        <p:spPr>
          <a:xfrm>
            <a:off x="467916" y="1268414"/>
            <a:ext cx="8229600" cy="5113337"/>
          </a:xfrm>
        </p:spPr>
        <p:txBody>
          <a:bodyPr>
            <a:normAutofit fontScale="85000" lnSpcReduction="20000"/>
          </a:bodyPr>
          <a:lstStyle/>
          <a:p>
            <a:pPr algn="ctr" eaLnBrk="1" hangingPunct="1">
              <a:buFont typeface="Arial" pitchFamily="34" charset="0"/>
              <a:buNone/>
            </a:pPr>
            <a:r>
              <a:rPr lang="cs-CZ" sz="2400" b="1" smtClean="0"/>
              <a:t>	</a:t>
            </a:r>
          </a:p>
          <a:p>
            <a:pPr algn="just" eaLnBrk="1" hangingPunct="1">
              <a:buFont typeface="Arial" pitchFamily="34" charset="0"/>
              <a:buNone/>
            </a:pPr>
            <a:r>
              <a:rPr lang="cs-CZ" sz="2400" b="1" smtClean="0"/>
              <a:t>		</a:t>
            </a:r>
          </a:p>
          <a:p>
            <a:pPr algn="just" eaLnBrk="1" hangingPunct="1">
              <a:buFont typeface="Wingdings 2" pitchFamily="18" charset="2"/>
              <a:buNone/>
            </a:pPr>
            <a:r>
              <a:rPr lang="cs-CZ" sz="2400" b="1" smtClean="0"/>
              <a:t>		Motorové vozidlo je v provozu i tehdy, jestliže v důsledku selhání řidiče vytvoří překážku pro ostatní účastníky provozu (i provozu jiného druhu), která pro ně představuje bezprostřední nebezpečí kolize, a to bez ohledu na skutečnost, zda je v okamžiku škodné události v chodu motor takového vozidla nebo zda se vozidlo stalo bezprostředně před škodnou událostí nepojízdným a z jakých důvodů.</a:t>
            </a:r>
          </a:p>
          <a:p>
            <a:pPr algn="just" eaLnBrk="1" hangingPunct="1">
              <a:buFont typeface="Wingdings 2" pitchFamily="18" charset="2"/>
              <a:buNone/>
            </a:pPr>
            <a:r>
              <a:rPr lang="cs-CZ" sz="2400" b="1" smtClean="0"/>
              <a:t>		Selháním řidiče se rozumí jakékoliv volní i mimovolní chování, jež je v příčinné souvislosti se vznikem škody, od úmyslného jednání (sebevražedný pokus, útok vozidlem, záměrné poškození vozidla), přes nedbalostní jednání (běžné nehody způsobené porušením pravidel silničního provozu), až po nezaviněná jednání (nezvládnutí složité dopravní situace, zdravotní indispozice). </a:t>
            </a:r>
          </a:p>
          <a:p>
            <a:pPr algn="just" eaLnBrk="1" hangingPunct="1">
              <a:buFont typeface="Wingdings 2" pitchFamily="18" charset="2"/>
              <a:buNone/>
            </a:pPr>
            <a:r>
              <a:rPr lang="cs-CZ" sz="2400" smtClean="0"/>
              <a:t>	Rozsudek NS ze dne 18. 3. 2015, sp. zn. 25 Cdo 3925/2013 (Rc 71/2015)</a:t>
            </a:r>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2"/>
          <p:cNvSpPr>
            <a:spLocks noGrp="1" noChangeArrowheads="1"/>
          </p:cNvSpPr>
          <p:nvPr>
            <p:ph type="title"/>
          </p:nvPr>
        </p:nvSpPr>
        <p:spPr/>
        <p:txBody>
          <a:bodyPr/>
          <a:lstStyle/>
          <a:p>
            <a:pPr algn="just" eaLnBrk="1" hangingPunct="1"/>
            <a:r>
              <a:rPr lang="cs-CZ" sz="3200" smtClean="0"/>
              <a:t>Usmrcení osoby blízké </a:t>
            </a:r>
          </a:p>
        </p:txBody>
      </p:sp>
      <p:sp>
        <p:nvSpPr>
          <p:cNvPr id="4" name="Zástupný symbol pro číslo snímku 3"/>
          <p:cNvSpPr>
            <a:spLocks noGrp="1"/>
          </p:cNvSpPr>
          <p:nvPr>
            <p:ph type="sldNum" sz="quarter" idx="12"/>
          </p:nvPr>
        </p:nvSpPr>
        <p:spPr/>
        <p:txBody>
          <a:bodyPr>
            <a:normAutofit/>
          </a:bodyPr>
          <a:lstStyle/>
          <a:p>
            <a:pPr>
              <a:defRPr/>
            </a:pPr>
            <a:fld id="{DADE4284-3323-4777-9353-7540EC8C0F91}" type="slidenum">
              <a:rPr lang="cs-CZ" smtClean="0"/>
              <a:pPr>
                <a:defRPr/>
              </a:pPr>
              <a:t>50</a:t>
            </a:fld>
            <a:endParaRPr lang="cs-CZ"/>
          </a:p>
        </p:txBody>
      </p:sp>
      <p:sp>
        <p:nvSpPr>
          <p:cNvPr id="59395" name="Rectangle 3"/>
          <p:cNvSpPr>
            <a:spLocks noGrp="1" noChangeArrowheads="1"/>
          </p:cNvSpPr>
          <p:nvPr>
            <p:ph sz="quarter" idx="1"/>
          </p:nvPr>
        </p:nvSpPr>
        <p:spPr>
          <a:xfrm>
            <a:off x="457200" y="1557338"/>
            <a:ext cx="8229600" cy="4824412"/>
          </a:xfrm>
        </p:spPr>
        <p:txBody>
          <a:bodyPr>
            <a:noAutofit/>
          </a:bodyPr>
          <a:lstStyle/>
          <a:p>
            <a:pPr algn="r" eaLnBrk="1" hangingPunct="1">
              <a:buFontTx/>
              <a:buNone/>
              <a:defRPr/>
            </a:pPr>
            <a:r>
              <a:rPr lang="cs-CZ" sz="2400" b="1" dirty="0" smtClean="0"/>
              <a:t>	</a:t>
            </a:r>
            <a:endParaRPr lang="cs-CZ" sz="2400" b="1" dirty="0" smtClean="0"/>
          </a:p>
          <a:p>
            <a:pPr algn="r" eaLnBrk="1" hangingPunct="1">
              <a:buFontTx/>
              <a:buNone/>
              <a:defRPr/>
            </a:pPr>
            <a:endParaRPr lang="cs-CZ" sz="2400" b="1" dirty="0" smtClean="0">
              <a:latin typeface="Monotype Corsiva" pitchFamily="66" charset="0"/>
            </a:endParaRPr>
          </a:p>
          <a:p>
            <a:pPr algn="r" eaLnBrk="1" hangingPunct="1">
              <a:buFontTx/>
              <a:buNone/>
              <a:defRPr/>
            </a:pPr>
            <a:endParaRPr lang="cs-CZ" sz="2400" b="1" dirty="0" smtClean="0">
              <a:latin typeface="Monotype Corsiva" pitchFamily="66" charset="0"/>
            </a:endParaRPr>
          </a:p>
          <a:p>
            <a:pPr algn="r" eaLnBrk="1" hangingPunct="1">
              <a:buFontTx/>
              <a:buNone/>
              <a:defRPr/>
            </a:pPr>
            <a:endParaRPr lang="cs-CZ" sz="2400" b="1" dirty="0" smtClean="0">
              <a:latin typeface="Monotype Corsiva" pitchFamily="66" charset="0"/>
            </a:endParaRPr>
          </a:p>
          <a:p>
            <a:pPr algn="r" eaLnBrk="1" hangingPunct="1">
              <a:buFontTx/>
              <a:buNone/>
              <a:defRPr/>
            </a:pPr>
            <a:endParaRPr lang="cs-CZ" sz="2400" b="1" dirty="0" smtClean="0">
              <a:latin typeface="Monotype Corsiva" pitchFamily="66" charset="0"/>
            </a:endParaRPr>
          </a:p>
          <a:p>
            <a:pPr algn="r" eaLnBrk="1" hangingPunct="1">
              <a:buFontTx/>
              <a:buNone/>
              <a:defRPr/>
            </a:pPr>
            <a:r>
              <a:rPr lang="cs-CZ" sz="4000" b="1" dirty="0" smtClean="0">
                <a:latin typeface="Monotype Corsiva" pitchFamily="66" charset="0"/>
              </a:rPr>
              <a:t>Děkuji Vám za laskavou pozornost</a:t>
            </a:r>
          </a:p>
          <a:p>
            <a:pPr algn="r" eaLnBrk="1" hangingPunct="1">
              <a:buFontTx/>
              <a:buNone/>
              <a:defRPr/>
            </a:pPr>
            <a:endParaRPr lang="cs-CZ" sz="4000" b="1" dirty="0" smtClean="0">
              <a:latin typeface="Monotype Corsiva" pitchFamily="66" charset="0"/>
            </a:endParaRPr>
          </a:p>
          <a:p>
            <a:pPr algn="r" eaLnBrk="1" hangingPunct="1">
              <a:buFontTx/>
              <a:buNone/>
              <a:defRPr/>
            </a:pPr>
            <a:r>
              <a:rPr lang="cs-CZ" sz="4000" b="1" dirty="0" smtClean="0">
                <a:latin typeface="Monotype Corsiva" pitchFamily="66" charset="0"/>
              </a:rPr>
              <a:t>		Petr Vojtek</a:t>
            </a:r>
            <a:endParaRPr lang="cs-CZ" sz="4000" b="1" dirty="0" smtClean="0">
              <a:latin typeface="Monotype Corsiva" pitchFamily="66"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eaLnBrk="1" hangingPunct="1"/>
            <a:r>
              <a:rPr lang="cs-CZ" sz="3200" smtClean="0"/>
              <a:t>Dopravní nehody </a:t>
            </a:r>
          </a:p>
        </p:txBody>
      </p:sp>
      <p:sp>
        <p:nvSpPr>
          <p:cNvPr id="4" name="Zástupný symbol pro číslo snímku 3"/>
          <p:cNvSpPr>
            <a:spLocks noGrp="1"/>
          </p:cNvSpPr>
          <p:nvPr>
            <p:ph type="sldNum" sz="quarter" idx="12"/>
          </p:nvPr>
        </p:nvSpPr>
        <p:spPr/>
        <p:txBody>
          <a:bodyPr>
            <a:normAutofit/>
          </a:bodyPr>
          <a:lstStyle/>
          <a:p>
            <a:pPr>
              <a:defRPr/>
            </a:pPr>
            <a:fld id="{660CC152-49F8-4CA3-AAFC-450DEC554868}" type="slidenum">
              <a:rPr lang="cs-CZ" smtClean="0"/>
              <a:pPr>
                <a:defRPr/>
              </a:pPr>
              <a:t>6</a:t>
            </a:fld>
            <a:endParaRPr lang="cs-CZ"/>
          </a:p>
        </p:txBody>
      </p:sp>
      <p:sp>
        <p:nvSpPr>
          <p:cNvPr id="8196" name="Rectangle 3"/>
          <p:cNvSpPr>
            <a:spLocks noGrp="1" noChangeArrowheads="1"/>
          </p:cNvSpPr>
          <p:nvPr>
            <p:ph sz="quarter" idx="1"/>
          </p:nvPr>
        </p:nvSpPr>
        <p:spPr>
          <a:xfrm>
            <a:off x="467916" y="1268414"/>
            <a:ext cx="8229600" cy="5113337"/>
          </a:xfrm>
        </p:spPr>
        <p:txBody>
          <a:bodyPr/>
          <a:lstStyle/>
          <a:p>
            <a:pPr algn="ctr" eaLnBrk="1" hangingPunct="1">
              <a:buFont typeface="Arial" pitchFamily="34" charset="0"/>
              <a:buNone/>
            </a:pPr>
            <a:r>
              <a:rPr lang="cs-CZ" sz="2400" b="1" dirty="0" smtClean="0"/>
              <a:t>	</a:t>
            </a:r>
          </a:p>
          <a:p>
            <a:pPr algn="just" eaLnBrk="1" hangingPunct="1">
              <a:buFont typeface="Arial" pitchFamily="34" charset="0"/>
              <a:buNone/>
            </a:pPr>
            <a:r>
              <a:rPr lang="cs-CZ" sz="2400" b="1" dirty="0" smtClean="0"/>
              <a:t>		</a:t>
            </a:r>
          </a:p>
          <a:p>
            <a:pPr algn="just" eaLnBrk="1" hangingPunct="1">
              <a:buFont typeface="Wingdings 2" pitchFamily="18" charset="2"/>
              <a:buNone/>
            </a:pPr>
            <a:r>
              <a:rPr lang="cs-CZ" sz="2400" b="1" dirty="0" smtClean="0"/>
              <a:t>		</a:t>
            </a:r>
            <a:r>
              <a:rPr lang="cs-CZ" sz="3200" b="1" dirty="0" smtClean="0"/>
              <a:t>Škoda způsobená motorickou silou (tahem) traktoru při vyprošťování kombajnu zapadlého na poli je vyvolána zvláštní povahou provozu motorového vozidla ve smyslu § 427 </a:t>
            </a:r>
            <a:r>
              <a:rPr lang="cs-CZ" sz="3200" b="1" dirty="0" err="1" smtClean="0"/>
              <a:t>obč</a:t>
            </a:r>
            <a:r>
              <a:rPr lang="cs-CZ" sz="3200" b="1" dirty="0" smtClean="0"/>
              <a:t>. zák. </a:t>
            </a:r>
            <a:endParaRPr lang="cs-CZ" sz="3200" b="1" dirty="0" smtClean="0"/>
          </a:p>
          <a:p>
            <a:pPr algn="just" eaLnBrk="1" hangingPunct="1">
              <a:buFont typeface="Wingdings 2" pitchFamily="18" charset="2"/>
              <a:buNone/>
            </a:pPr>
            <a:r>
              <a:rPr lang="cs-CZ" sz="3200" dirty="0" smtClean="0"/>
              <a:t>	Rozsudek NS ze dne 18. 2. 2015, </a:t>
            </a:r>
            <a:r>
              <a:rPr lang="cs-CZ" sz="3200" dirty="0" err="1" smtClean="0"/>
              <a:t>sp</a:t>
            </a:r>
            <a:r>
              <a:rPr lang="cs-CZ" sz="3200" dirty="0" smtClean="0"/>
              <a:t>. zn. 25 </a:t>
            </a:r>
            <a:r>
              <a:rPr lang="cs-CZ" sz="3200" dirty="0" err="1" smtClean="0"/>
              <a:t>Cdo</a:t>
            </a:r>
            <a:r>
              <a:rPr lang="cs-CZ" sz="3200" dirty="0" smtClean="0"/>
              <a:t> 272/2013 (</a:t>
            </a:r>
            <a:r>
              <a:rPr lang="cs-CZ" sz="3200" dirty="0" err="1" smtClean="0"/>
              <a:t>Rc</a:t>
            </a:r>
            <a:r>
              <a:rPr lang="cs-CZ" sz="3200" dirty="0" smtClean="0"/>
              <a:t> 80/2015)</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r>
              <a:rPr lang="cs-CZ" sz="3200" smtClean="0"/>
              <a:t>Dopravní nehody </a:t>
            </a:r>
          </a:p>
        </p:txBody>
      </p:sp>
      <p:sp>
        <p:nvSpPr>
          <p:cNvPr id="4" name="Zástupný symbol pro číslo snímku 3"/>
          <p:cNvSpPr>
            <a:spLocks noGrp="1"/>
          </p:cNvSpPr>
          <p:nvPr>
            <p:ph type="sldNum" sz="quarter" idx="12"/>
          </p:nvPr>
        </p:nvSpPr>
        <p:spPr/>
        <p:txBody>
          <a:bodyPr>
            <a:normAutofit/>
          </a:bodyPr>
          <a:lstStyle/>
          <a:p>
            <a:pPr>
              <a:defRPr/>
            </a:pPr>
            <a:fld id="{75AE2E3A-72A0-480C-BCC6-2759F2CAB8F0}" type="slidenum">
              <a:rPr lang="cs-CZ" smtClean="0"/>
              <a:pPr>
                <a:defRPr/>
              </a:pPr>
              <a:t>7</a:t>
            </a:fld>
            <a:endParaRPr lang="cs-CZ"/>
          </a:p>
        </p:txBody>
      </p:sp>
      <p:sp>
        <p:nvSpPr>
          <p:cNvPr id="9220" name="Rectangle 3"/>
          <p:cNvSpPr>
            <a:spLocks noGrp="1" noChangeArrowheads="1"/>
          </p:cNvSpPr>
          <p:nvPr>
            <p:ph sz="quarter" idx="1"/>
          </p:nvPr>
        </p:nvSpPr>
        <p:spPr>
          <a:xfrm>
            <a:off x="467916" y="1268414"/>
            <a:ext cx="8229600" cy="5113337"/>
          </a:xfrm>
        </p:spPr>
        <p:txBody>
          <a:bodyPr>
            <a:normAutofit fontScale="92500"/>
          </a:bodyPr>
          <a:lstStyle/>
          <a:p>
            <a:pPr algn="ctr" eaLnBrk="1" hangingPunct="1">
              <a:buFont typeface="Arial" pitchFamily="34" charset="0"/>
              <a:buNone/>
            </a:pPr>
            <a:r>
              <a:rPr lang="cs-CZ" sz="2400" b="1" dirty="0" smtClean="0"/>
              <a:t>	</a:t>
            </a:r>
          </a:p>
          <a:p>
            <a:pPr algn="just" eaLnBrk="1" hangingPunct="1">
              <a:buFont typeface="Arial" pitchFamily="34" charset="0"/>
              <a:buNone/>
            </a:pPr>
            <a:r>
              <a:rPr lang="cs-CZ" sz="2400" b="1" dirty="0" smtClean="0"/>
              <a:t>		</a:t>
            </a:r>
          </a:p>
          <a:p>
            <a:pPr algn="just" eaLnBrk="1" hangingPunct="1">
              <a:buFont typeface="Wingdings 2" pitchFamily="18" charset="2"/>
              <a:buNone/>
            </a:pPr>
            <a:r>
              <a:rPr lang="cs-CZ" sz="2400" b="1" dirty="0" smtClean="0"/>
              <a:t>		</a:t>
            </a:r>
            <a:r>
              <a:rPr lang="cs-CZ" sz="3200" b="1" dirty="0" smtClean="0"/>
              <a:t>Závada na elektroinstalaci automobilu zaparkovaného v garáži, která vedla ke vznícení vozu a následnému požáru objektu, zakládá objektivní odpovědnost provozovatele vozidla za škodu způsobenou zvláštní povahou provozu motorového vozidla (§ 427 </a:t>
            </a:r>
            <a:r>
              <a:rPr lang="cs-CZ" sz="3200" b="1" dirty="0" err="1" smtClean="0"/>
              <a:t>obč</a:t>
            </a:r>
            <a:r>
              <a:rPr lang="cs-CZ" sz="3200" b="1" dirty="0" smtClean="0"/>
              <a:t>. zák.). </a:t>
            </a:r>
            <a:endParaRPr lang="cs-CZ" sz="3200" dirty="0" smtClean="0"/>
          </a:p>
          <a:p>
            <a:pPr algn="just" eaLnBrk="1" hangingPunct="1">
              <a:buFont typeface="Wingdings 2" pitchFamily="18" charset="2"/>
              <a:buNone/>
            </a:pPr>
            <a:r>
              <a:rPr lang="cs-CZ" sz="3200" dirty="0" smtClean="0"/>
              <a:t> </a:t>
            </a:r>
            <a:r>
              <a:rPr lang="cs-CZ" sz="3200" b="1" dirty="0" smtClean="0"/>
              <a:t>	</a:t>
            </a:r>
            <a:r>
              <a:rPr lang="cs-CZ" sz="3200" dirty="0" smtClean="0"/>
              <a:t>Rozsudek NS ze dne 31. 8. 2017, </a:t>
            </a:r>
            <a:r>
              <a:rPr lang="cs-CZ" sz="3200" dirty="0" err="1" smtClean="0"/>
              <a:t>sp</a:t>
            </a:r>
            <a:r>
              <a:rPr lang="cs-CZ" sz="3200" dirty="0" smtClean="0"/>
              <a:t>. zn. 25 </a:t>
            </a:r>
            <a:r>
              <a:rPr lang="cs-CZ" sz="3200" dirty="0" err="1" smtClean="0"/>
              <a:t>Cdo</a:t>
            </a:r>
            <a:r>
              <a:rPr lang="cs-CZ" sz="3200" dirty="0" smtClean="0"/>
              <a:t> 3485/2016</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hangingPunct="1"/>
            <a:r>
              <a:rPr lang="cs-CZ" sz="3200" smtClean="0"/>
              <a:t>Vypořádání pojišťoven </a:t>
            </a:r>
          </a:p>
        </p:txBody>
      </p:sp>
      <p:sp>
        <p:nvSpPr>
          <p:cNvPr id="4" name="Zástupný symbol pro číslo snímku 3"/>
          <p:cNvSpPr>
            <a:spLocks noGrp="1"/>
          </p:cNvSpPr>
          <p:nvPr>
            <p:ph type="sldNum" sz="quarter" idx="12"/>
          </p:nvPr>
        </p:nvSpPr>
        <p:spPr/>
        <p:txBody>
          <a:bodyPr>
            <a:normAutofit/>
          </a:bodyPr>
          <a:lstStyle/>
          <a:p>
            <a:pPr>
              <a:defRPr/>
            </a:pPr>
            <a:fld id="{15105A7B-B63F-4D76-A368-DD573FD44477}" type="slidenum">
              <a:rPr lang="cs-CZ" smtClean="0"/>
              <a:pPr>
                <a:defRPr/>
              </a:pPr>
              <a:t>8</a:t>
            </a:fld>
            <a:endParaRPr lang="cs-CZ"/>
          </a:p>
        </p:txBody>
      </p:sp>
      <p:sp>
        <p:nvSpPr>
          <p:cNvPr id="13316" name="Rectangle 3"/>
          <p:cNvSpPr>
            <a:spLocks noGrp="1" noChangeArrowheads="1"/>
          </p:cNvSpPr>
          <p:nvPr>
            <p:ph sz="quarter" idx="1"/>
          </p:nvPr>
        </p:nvSpPr>
        <p:spPr>
          <a:xfrm>
            <a:off x="467916" y="1268414"/>
            <a:ext cx="8229600" cy="5113337"/>
          </a:xfrm>
        </p:spPr>
        <p:txBody>
          <a:bodyPr>
            <a:normAutofit fontScale="92500" lnSpcReduction="10000"/>
          </a:bodyPr>
          <a:lstStyle/>
          <a:p>
            <a:pPr algn="ctr" eaLnBrk="1" hangingPunct="1">
              <a:buFont typeface="Arial" pitchFamily="34" charset="0"/>
              <a:buNone/>
            </a:pPr>
            <a:r>
              <a:rPr lang="cs-CZ" b="1" smtClean="0"/>
              <a:t>	</a:t>
            </a:r>
          </a:p>
          <a:p>
            <a:pPr algn="just" eaLnBrk="1" hangingPunct="1">
              <a:buFont typeface="Arial" pitchFamily="34" charset="0"/>
              <a:buNone/>
            </a:pPr>
            <a:r>
              <a:rPr lang="cs-CZ" b="1" smtClean="0"/>
              <a:t>		</a:t>
            </a:r>
          </a:p>
          <a:p>
            <a:pPr algn="just" eaLnBrk="1" hangingPunct="1">
              <a:buFont typeface="Arial" pitchFamily="34" charset="0"/>
              <a:buNone/>
            </a:pPr>
            <a:r>
              <a:rPr lang="cs-CZ" b="1" smtClean="0"/>
              <a:t>		Jestliže pojistitel jedné z osob, která společně s dalšími osobami odpovídá za škodu způsobenou při dopravní nehodě motorových vozidel, poskytl poškozenému pojistné plnění za způsobenou škodu v plném rozsahu, resp. v rozsahu vyšším než odpovídá míře účasti jím pojištěné osoby, má výplatou takového plnění právo na vypořádání podle míry účasti jednotlivých osob na dopravní nehodě, a to přímo proti pojistitelům ostatních účastníků nehody.</a:t>
            </a:r>
          </a:p>
          <a:p>
            <a:pPr algn="just" eaLnBrk="1" hangingPunct="1">
              <a:buFont typeface="Arial" pitchFamily="34" charset="0"/>
              <a:buNone/>
            </a:pPr>
            <a:r>
              <a:rPr lang="cs-CZ" smtClean="0"/>
              <a:t>	Rozsudek NS ze dne 15. 12. 2015, sp. zn. 23 Cdo 4210/2013 (Rc 47/2017)</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cs-CZ" sz="3200" dirty="0" smtClean="0"/>
              <a:t>Provozovatel letadla</a:t>
            </a:r>
          </a:p>
        </p:txBody>
      </p:sp>
      <p:sp>
        <p:nvSpPr>
          <p:cNvPr id="4" name="Zástupný symbol pro číslo snímku 3"/>
          <p:cNvSpPr>
            <a:spLocks noGrp="1"/>
          </p:cNvSpPr>
          <p:nvPr>
            <p:ph type="sldNum" sz="quarter" idx="12"/>
          </p:nvPr>
        </p:nvSpPr>
        <p:spPr/>
        <p:txBody>
          <a:bodyPr>
            <a:normAutofit/>
          </a:bodyPr>
          <a:lstStyle/>
          <a:p>
            <a:pPr>
              <a:defRPr/>
            </a:pPr>
            <a:fld id="{FB585876-0280-4E5B-AD91-0A0DEEAAD5B2}" type="slidenum">
              <a:rPr lang="cs-CZ" smtClean="0"/>
              <a:pPr>
                <a:defRPr/>
              </a:pPr>
              <a:t>9</a:t>
            </a:fld>
            <a:endParaRPr lang="cs-CZ"/>
          </a:p>
        </p:txBody>
      </p:sp>
      <p:sp>
        <p:nvSpPr>
          <p:cNvPr id="16388" name="Rectangle 3"/>
          <p:cNvSpPr>
            <a:spLocks noGrp="1" noChangeArrowheads="1"/>
          </p:cNvSpPr>
          <p:nvPr>
            <p:ph sz="quarter" idx="1"/>
          </p:nvPr>
        </p:nvSpPr>
        <p:spPr>
          <a:xfrm>
            <a:off x="467916" y="1268414"/>
            <a:ext cx="8229600" cy="5113337"/>
          </a:xfrm>
        </p:spPr>
        <p:txBody>
          <a:bodyPr>
            <a:normAutofit fontScale="92500" lnSpcReduction="10000"/>
          </a:bodyPr>
          <a:lstStyle/>
          <a:p>
            <a:pPr algn="ctr" eaLnBrk="1" hangingPunct="1">
              <a:buFont typeface="Arial" pitchFamily="34" charset="0"/>
              <a:buNone/>
              <a:defRPr/>
            </a:pPr>
            <a:endParaRPr lang="cs-CZ" sz="2000" b="1" dirty="0" smtClean="0"/>
          </a:p>
          <a:p>
            <a:pPr algn="just" eaLnBrk="1" hangingPunct="1">
              <a:buFont typeface="Arial" pitchFamily="34" charset="0"/>
              <a:buNone/>
              <a:defRPr/>
            </a:pPr>
            <a:r>
              <a:rPr lang="cs-CZ" sz="2400" b="1" dirty="0" smtClean="0"/>
              <a:t>		</a:t>
            </a:r>
            <a:r>
              <a:rPr lang="cs-CZ" b="1" dirty="0" smtClean="0"/>
              <a:t>Provozovatelem letadla odpovědným objektivně za škodu způsobenou zvláštní povahou jeho provozu (§ 427 odst. 2 </a:t>
            </a:r>
            <a:r>
              <a:rPr lang="cs-CZ" b="1" dirty="0" err="1" smtClean="0"/>
              <a:t>obč</a:t>
            </a:r>
            <a:r>
              <a:rPr lang="cs-CZ" b="1" dirty="0" smtClean="0"/>
              <a:t>. zák.) </a:t>
            </a:r>
            <a:r>
              <a:rPr lang="cs-CZ" b="1" dirty="0" smtClean="0"/>
              <a:t>je vlastník letadla, není-li v leteckém rejstříku uvedena jiná osoba jako provozovatel. Osoba odlišná od vlastníka může být provozovatelem letadla, ačkoliv v leteckém rejstříku zapsána není, jestliže zápis neodpovídá skutečnému stavu věci a právním poměrům ohledně letadla, má-li tato osoba k letadlu taková práva a oprávnění, jež jí umožňují s ním v dostatečně širokém rozsahu disponovat, užívat ho ke své činnosti a vlastním jménem je fakticky provozovat. </a:t>
            </a:r>
          </a:p>
          <a:p>
            <a:pPr marL="274320" indent="-274320" algn="just" eaLnBrk="1" fontAlgn="auto" hangingPunct="1">
              <a:spcAft>
                <a:spcPts val="0"/>
              </a:spcAft>
              <a:buFont typeface="Wingdings 2"/>
              <a:buNone/>
              <a:defRPr/>
            </a:pPr>
            <a:r>
              <a:rPr lang="cs-CZ" dirty="0" smtClean="0"/>
              <a:t>	Rozsudek NS ze dne 22. 2. 2017, </a:t>
            </a:r>
            <a:r>
              <a:rPr lang="cs-CZ" dirty="0" err="1" smtClean="0"/>
              <a:t>sp</a:t>
            </a:r>
            <a:r>
              <a:rPr lang="cs-CZ" dirty="0" smtClean="0"/>
              <a:t>. zn. 25 </a:t>
            </a:r>
            <a:r>
              <a:rPr lang="cs-CZ" dirty="0" err="1" smtClean="0"/>
              <a:t>Cdo</a:t>
            </a:r>
            <a:r>
              <a:rPr lang="cs-CZ" dirty="0" smtClean="0"/>
              <a:t> 1970/2015 (</a:t>
            </a:r>
            <a:r>
              <a:rPr lang="cs-CZ" dirty="0" err="1" smtClean="0"/>
              <a:t>SoRo</a:t>
            </a:r>
            <a:r>
              <a:rPr lang="cs-CZ" dirty="0" smtClean="0"/>
              <a:t> </a:t>
            </a:r>
            <a:r>
              <a:rPr lang="cs-CZ" dirty="0" smtClean="0"/>
              <a:t>7-8/2017)</a:t>
            </a:r>
            <a:endParaRPr lang="cs-CZ" b="1" dirty="0" smtClean="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Jmění">
  <a:themeElements>
    <a:clrScheme name="Jmění">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Jmění">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Jmění">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86</TotalTime>
  <Words>252</Words>
  <Application>Microsoft Office PowerPoint</Application>
  <PresentationFormat>Předvádění na obrazovce (4:3)</PresentationFormat>
  <Paragraphs>348</Paragraphs>
  <Slides>50</Slides>
  <Notes>0</Notes>
  <HiddenSlides>0</HiddenSlides>
  <MMClips>0</MMClips>
  <ScaleCrop>false</ScaleCrop>
  <HeadingPairs>
    <vt:vector size="4" baseType="variant">
      <vt:variant>
        <vt:lpstr>Motiv</vt:lpstr>
      </vt:variant>
      <vt:variant>
        <vt:i4>1</vt:i4>
      </vt:variant>
      <vt:variant>
        <vt:lpstr>Nadpisy snímků</vt:lpstr>
      </vt:variant>
      <vt:variant>
        <vt:i4>50</vt:i4>
      </vt:variant>
    </vt:vector>
  </HeadingPairs>
  <TitlesOfParts>
    <vt:vector size="51" baseType="lpstr">
      <vt:lpstr>Jmění</vt:lpstr>
      <vt:lpstr>Závazky z deliktů - aktuální otázky náhrady škody a nemajetkové újmy</vt:lpstr>
      <vt:lpstr>P+R parkoviště podle ObčZ</vt:lpstr>
      <vt:lpstr>Věci vnesené</vt:lpstr>
      <vt:lpstr>Nemajetková újma – speciální úprava</vt:lpstr>
      <vt:lpstr>Dopravní nehody </vt:lpstr>
      <vt:lpstr>Dopravní nehody </vt:lpstr>
      <vt:lpstr>Dopravní nehody </vt:lpstr>
      <vt:lpstr>Vypořádání pojišťoven </vt:lpstr>
      <vt:lpstr>Provozovatel letadla</vt:lpstr>
      <vt:lpstr>Tzv. exces při letecké nehodě</vt:lpstr>
      <vt:lpstr>Porušení prevenční povinnosti </vt:lpstr>
      <vt:lpstr>Porušení prevenční povinnosti </vt:lpstr>
      <vt:lpstr>Porušení prevenční povinnosti </vt:lpstr>
      <vt:lpstr>Porušení prevenční povinnosti </vt:lpstr>
      <vt:lpstr>Porušení prevenční povinnosti </vt:lpstr>
      <vt:lpstr>Odpovědnost státu (prevenční povinnost)</vt:lpstr>
      <vt:lpstr>Odpovědnost státu </vt:lpstr>
      <vt:lpstr>Odpovědnost státu</vt:lpstr>
      <vt:lpstr>Odpovědnost státu</vt:lpstr>
      <vt:lpstr>Odpovědnost státu</vt:lpstr>
      <vt:lpstr>Odpovědnost státu</vt:lpstr>
      <vt:lpstr>Skutečná škoda</vt:lpstr>
      <vt:lpstr>Skutečná škoda</vt:lpstr>
      <vt:lpstr>Náklady léčení po nálezu ÚS </vt:lpstr>
      <vt:lpstr>Promlčení - ztráta na výdělku</vt:lpstr>
      <vt:lpstr>Promlčení</vt:lpstr>
      <vt:lpstr>Promlčení</vt:lpstr>
      <vt:lpstr>Nemajetková újma na zdraví</vt:lpstr>
      <vt:lpstr>Nemajetková újma na zdraví</vt:lpstr>
      <vt:lpstr>Nemajetková újma na zdraví - nová pracovněprávní úprava</vt:lpstr>
      <vt:lpstr>Nemajetková újma na zdraví - nová pracovněprávní úprava</vt:lpstr>
      <vt:lpstr>Princip legitimního očekávání    </vt:lpstr>
      <vt:lpstr>Metodika NS k § 2958 o. z.</vt:lpstr>
      <vt:lpstr>Metodika NS k § 2958 o. z. </vt:lpstr>
      <vt:lpstr>Metodika NS k § 2958 o. z.</vt:lpstr>
      <vt:lpstr>Adhezní řízení</vt:lpstr>
      <vt:lpstr>Závažné ublížení na zdraví (§ 2959 o. z.)</vt:lpstr>
      <vt:lpstr>Závažné ublížení na zdraví (§ 2959 o. z.)</vt:lpstr>
      <vt:lpstr>Usmrcení osoby blízké </vt:lpstr>
      <vt:lpstr>Usmrcení osoby blízké  </vt:lpstr>
      <vt:lpstr>Usmrcení osoby blízké  </vt:lpstr>
      <vt:lpstr>Usmrcení osoby blízké</vt:lpstr>
      <vt:lpstr>Usmrcení osoby blízké</vt:lpstr>
      <vt:lpstr>Usmrcení osoby blízké </vt:lpstr>
      <vt:lpstr>Usmrcení osoby blízké </vt:lpstr>
      <vt:lpstr>Usmrcení osoby blízké </vt:lpstr>
      <vt:lpstr>Usmrcení osoby blízké </vt:lpstr>
      <vt:lpstr>Usmrcení osoby blízké </vt:lpstr>
      <vt:lpstr>Usmrcení osoby blízké </vt:lpstr>
      <vt:lpstr>Usmrcení osoby blízké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Aktuální otázky náhrady škody a nemajetkové újmy</dc:title>
  <dc:creator>vojtepe</dc:creator>
  <cp:lastModifiedBy>vojtepe</cp:lastModifiedBy>
  <cp:revision>22</cp:revision>
  <dcterms:created xsi:type="dcterms:W3CDTF">2017-10-06T05:46:35Z</dcterms:created>
  <dcterms:modified xsi:type="dcterms:W3CDTF">2017-10-08T17:53:18Z</dcterms:modified>
</cp:coreProperties>
</file>