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0306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ukas.Potesil@law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24923" y="1074420"/>
            <a:ext cx="7518400" cy="4787365"/>
          </a:xfrm>
        </p:spPr>
        <p:txBody>
          <a:bodyPr/>
          <a:lstStyle/>
          <a:p>
            <a:pPr algn="ctr"/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Reforma správního trestání a odpovědnost </a:t>
            </a:r>
            <a:r>
              <a:rPr lang="cs-CZ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přestupky</a:t>
            </a:r>
            <a: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600" dirty="0"/>
              <a:t/>
            </a:r>
            <a:br>
              <a:rPr lang="cs-CZ" sz="2600" dirty="0"/>
            </a:br>
            <a:r>
              <a:rPr lang="cs-CZ" altLang="cs-CZ" sz="2600" b="0" dirty="0" smtClean="0"/>
              <a:t>JUDr. Lukáš Potěšil, Ph.D.</a:t>
            </a:r>
            <a:br>
              <a:rPr lang="cs-CZ" altLang="cs-CZ" sz="2600" b="0" dirty="0" smtClean="0"/>
            </a:br>
            <a:r>
              <a:rPr lang="cs-CZ" altLang="cs-CZ" sz="2600" b="0" dirty="0" smtClean="0">
                <a:hlinkClick r:id="rId2"/>
              </a:rPr>
              <a:t>Lukas.Potesil@law.muni.cz</a:t>
            </a:r>
            <a:r>
              <a:rPr lang="cs-CZ" altLang="cs-CZ" sz="2600" b="0" dirty="0" smtClean="0"/>
              <a:t> </a:t>
            </a:r>
            <a:endParaRPr lang="cs-CZ" altLang="cs-CZ" sz="2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Vztah správních deliktů a trestných činů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(sp. zn. 6 A 126/2002, 461/2005 Sb. NSS) „</a:t>
            </a:r>
            <a:r>
              <a:rPr lang="cs-CZ" altLang="cs-CZ" sz="2400" i="1" smtClean="0"/>
              <a:t>také trestání ze správní delikty musí podléhat stejnému režimu jako trestání za trestné činy.</a:t>
            </a:r>
            <a:r>
              <a:rPr lang="cs-CZ" altLang="cs-CZ" sz="2400" smtClean="0"/>
              <a:t>“  </a:t>
            </a:r>
          </a:p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(, že 8 Afs 17/2007, 1338/2007 Sb. NSS) „</a:t>
            </a:r>
            <a:r>
              <a:rPr lang="cs-CZ" altLang="cs-CZ" sz="2400" i="1" smtClean="0"/>
              <a:t>trestnost správních deliktů se řídí obdobnými principy jako trestnost trestných činů.</a:t>
            </a:r>
            <a:r>
              <a:rPr lang="cs-CZ" altLang="cs-CZ" sz="2400" smtClean="0"/>
              <a:t>“  </a:t>
            </a:r>
          </a:p>
          <a:p>
            <a:pPr algn="just"/>
            <a:r>
              <a:rPr lang="cs-CZ" altLang="cs-CZ" sz="2400" b="1" smtClean="0"/>
              <a:t>Analogie správních deliktů vůči trestným činům </a:t>
            </a:r>
            <a:r>
              <a:rPr lang="cs-CZ" altLang="cs-CZ" sz="2400" smtClean="0"/>
              <a:t>(jde o </a:t>
            </a:r>
            <a:r>
              <a:rPr lang="cs-CZ" altLang="cs-CZ" sz="2400" b="1" smtClean="0">
                <a:solidFill>
                  <a:srgbClr val="FF0000"/>
                </a:solidFill>
              </a:rPr>
              <a:t>trestání </a:t>
            </a:r>
            <a:r>
              <a:rPr lang="cs-CZ" altLang="cs-CZ" sz="2400" smtClean="0"/>
              <a:t>jako takové)</a:t>
            </a:r>
          </a:p>
          <a:p>
            <a:pPr algn="just"/>
            <a:r>
              <a:rPr lang="cs-CZ" altLang="cs-CZ" sz="2200" smtClean="0">
                <a:solidFill>
                  <a:srgbClr val="000000"/>
                </a:solidFill>
              </a:rPr>
              <a:t>Konkrétně se </a:t>
            </a:r>
            <a:r>
              <a:rPr lang="cs-CZ" altLang="cs-CZ" sz="2200" b="1" smtClean="0">
                <a:solidFill>
                  <a:srgbClr val="000000"/>
                </a:solidFill>
              </a:rPr>
              <a:t>analogie</a:t>
            </a:r>
            <a:r>
              <a:rPr lang="cs-CZ" altLang="cs-CZ" sz="2200" smtClean="0">
                <a:solidFill>
                  <a:srgbClr val="000000"/>
                </a:solidFill>
              </a:rPr>
              <a:t> projevila v případě tzv. absorpční zásady (NSS, sp. zn. 6 As 57/2004, 772/2006 Sb. NSS), nebo institutu zahlazení (NSS, sp. zn. 8 As 82/2010, 2291/2011 Sb. NSS).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9036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Vztah správních deliktů a trestných činů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smtClean="0"/>
              <a:t>Příčina:</a:t>
            </a:r>
            <a:r>
              <a:rPr lang="cs-CZ" altLang="cs-CZ" sz="2000" smtClean="0"/>
              <a:t> roztříštěnost právní úpravy, není návaznost, rezortismus, nedostatečnost právní úpravy, absence vzájemných vztahů v oblasti správního trestání</a:t>
            </a:r>
          </a:p>
          <a:p>
            <a:pPr algn="just"/>
            <a:r>
              <a:rPr lang="cs-CZ" altLang="cs-CZ" sz="2000" b="1" smtClean="0"/>
              <a:t>Řešení: </a:t>
            </a:r>
            <a:r>
              <a:rPr lang="cs-CZ" altLang="cs-CZ" sz="2000" smtClean="0"/>
              <a:t>v</a:t>
            </a:r>
            <a:r>
              <a:rPr lang="cs-CZ" altLang="cs-CZ" sz="2000" smtClean="0">
                <a:solidFill>
                  <a:srgbClr val="000000"/>
                </a:solidFill>
              </a:rPr>
              <a:t> otázkách výslovně neupravených – vzájemná </a:t>
            </a:r>
            <a:r>
              <a:rPr lang="cs-CZ" altLang="cs-CZ" sz="2000" b="1" smtClean="0">
                <a:solidFill>
                  <a:srgbClr val="000000"/>
                </a:solidFill>
              </a:rPr>
              <a:t>inspirace</a:t>
            </a:r>
            <a:r>
              <a:rPr lang="cs-CZ" altLang="cs-CZ" sz="2000" smtClean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000" b="1" smtClean="0">
                <a:solidFill>
                  <a:srgbClr val="FF0000"/>
                </a:solidFill>
              </a:rPr>
              <a:t>ve prospěch pachatele</a:t>
            </a:r>
            <a:r>
              <a:rPr lang="cs-CZ" altLang="cs-CZ" sz="2000" smtClean="0"/>
              <a:t>)</a:t>
            </a:r>
          </a:p>
          <a:p>
            <a:pPr algn="just"/>
            <a:r>
              <a:rPr lang="cs-CZ" altLang="cs-CZ" sz="2000" b="1" smtClean="0"/>
              <a:t>Aplikace LZPS, EÚLP </a:t>
            </a:r>
            <a:r>
              <a:rPr lang="cs-CZ" altLang="cs-CZ" sz="2000" smtClean="0"/>
              <a:t>(č. 209/1992 Sb. – „trestní obvinění“ a tzv. kritéria Engel) – nejen soudní přezkum, ale i kvalita rozhodovacího procesu (spravedlivý proces)</a:t>
            </a:r>
          </a:p>
          <a:p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2164466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Reforma správního trestání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b="1" smtClean="0"/>
              <a:t>Důsledek: obecná právní úprava </a:t>
            </a:r>
            <a:r>
              <a:rPr lang="cs-CZ" altLang="cs-CZ" sz="2400" smtClean="0"/>
              <a:t>správního trestání po stránce </a:t>
            </a:r>
            <a:r>
              <a:rPr lang="cs-CZ" altLang="cs-CZ" sz="2400" b="1" smtClean="0"/>
              <a:t>hmotně právní a procesní</a:t>
            </a:r>
            <a:r>
              <a:rPr lang="cs-CZ" altLang="cs-CZ" sz="2400" smtClean="0"/>
              <a:t>, ponechána vazba na </a:t>
            </a:r>
            <a:r>
              <a:rPr lang="cs-CZ" altLang="cs-CZ" sz="2400" b="1" smtClean="0"/>
              <a:t>správní řád</a:t>
            </a:r>
          </a:p>
          <a:p>
            <a:pPr algn="just"/>
            <a:r>
              <a:rPr lang="cs-CZ" altLang="cs-CZ" sz="2400" b="1" smtClean="0">
                <a:solidFill>
                  <a:srgbClr val="FF0000"/>
                </a:solidFill>
              </a:rPr>
              <a:t>1. 7. 2017</a:t>
            </a:r>
          </a:p>
          <a:p>
            <a:pPr algn="just"/>
            <a:r>
              <a:rPr lang="cs-CZ" altLang="cs-CZ" sz="2400" b="1" smtClean="0"/>
              <a:t>Zákon č. </a:t>
            </a:r>
            <a:r>
              <a:rPr lang="cs-CZ" altLang="cs-CZ" sz="2400" b="1" smtClean="0">
                <a:solidFill>
                  <a:srgbClr val="FF0000"/>
                </a:solidFill>
              </a:rPr>
              <a:t>250/2016 Sb., </a:t>
            </a:r>
            <a:r>
              <a:rPr lang="cs-CZ" altLang="cs-CZ" sz="2400" b="1" smtClean="0"/>
              <a:t>o odpovědnosti za přestupky a řízení o nich</a:t>
            </a:r>
          </a:p>
          <a:p>
            <a:pPr algn="just"/>
            <a:r>
              <a:rPr lang="cs-CZ" altLang="cs-CZ" sz="2400" b="1" smtClean="0"/>
              <a:t>Zákon č. </a:t>
            </a:r>
            <a:r>
              <a:rPr lang="cs-CZ" altLang="cs-CZ" sz="2400" b="1" smtClean="0">
                <a:solidFill>
                  <a:srgbClr val="FF0000"/>
                </a:solidFill>
              </a:rPr>
              <a:t>251/2016 Sb., </a:t>
            </a:r>
            <a:r>
              <a:rPr lang="cs-CZ" altLang="cs-CZ" sz="2400" b="1" smtClean="0"/>
              <a:t>o některých přestupcích</a:t>
            </a:r>
          </a:p>
          <a:p>
            <a:pPr algn="just"/>
            <a:r>
              <a:rPr lang="cs-CZ" altLang="cs-CZ" sz="2400" b="1" smtClean="0">
                <a:solidFill>
                  <a:srgbClr val="FF0000"/>
                </a:solidFill>
              </a:rPr>
              <a:t>Zákon č. 183/2017 Sb. - změnový zákon (28. 6. 2017)</a:t>
            </a:r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410617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Reforma správního trestání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smtClean="0"/>
              <a:t>§ 5 a přestupek</a:t>
            </a:r>
          </a:p>
          <a:p>
            <a:pPr algn="just"/>
            <a:r>
              <a:rPr lang="cs-CZ" altLang="cs-CZ" sz="2000" i="1" smtClean="0"/>
              <a:t>Přestupkem je společensky škodlivý protiprávní čin, který je v zákoně za přestupek výslovně označen a který vykazuje znaky stanovení zákonem, nejde-li o trestný čin. (x Přestupkem je </a:t>
            </a:r>
            <a:r>
              <a:rPr lang="cs-CZ" altLang="cs-CZ" sz="2000" i="1" smtClean="0">
                <a:solidFill>
                  <a:srgbClr val="FF0000"/>
                </a:solidFill>
              </a:rPr>
              <a:t>zaviněné</a:t>
            </a:r>
            <a:r>
              <a:rPr lang="cs-CZ" altLang="cs-CZ" sz="2000" i="1" smtClean="0"/>
              <a:t> jednání, které porušuje nebo ohrožuje zájem společnosti a je za přestupek výslovně označeno v tomto nebo jiném zákoně, nejde-li o jiný správní delikt postižitelný podle zvláštních právních předpisů anebo o trestný čin.)</a:t>
            </a:r>
          </a:p>
          <a:p>
            <a:pPr algn="just"/>
            <a:r>
              <a:rPr lang="cs-CZ" altLang="cs-CZ" sz="2000" b="1" smtClean="0"/>
              <a:t>Formálně – materiální </a:t>
            </a:r>
            <a:r>
              <a:rPr lang="cs-CZ" altLang="cs-CZ" sz="2000" smtClean="0"/>
              <a:t>pojetí (X TZ)</a:t>
            </a:r>
          </a:p>
          <a:p>
            <a:pPr algn="just"/>
            <a:r>
              <a:rPr lang="cs-CZ" altLang="cs-CZ" sz="2000" b="1" smtClean="0"/>
              <a:t>Společenská škodlivost</a:t>
            </a:r>
          </a:p>
          <a:p>
            <a:pPr algn="just"/>
            <a:r>
              <a:rPr lang="cs-CZ" altLang="cs-CZ" sz="2000" b="1" smtClean="0"/>
              <a:t>§ 112 </a:t>
            </a:r>
            <a:r>
              <a:rPr lang="cs-CZ" altLang="cs-CZ" sz="2000" smtClean="0"/>
              <a:t>přechodných ustanovení + změnový zákon</a:t>
            </a:r>
          </a:p>
          <a:p>
            <a:pPr algn="just"/>
            <a:r>
              <a:rPr lang="cs-CZ" altLang="cs-CZ" sz="2000" b="1" smtClean="0"/>
              <a:t>Není zavinění </a:t>
            </a:r>
            <a:r>
              <a:rPr lang="cs-CZ" altLang="cs-CZ" sz="2000" smtClean="0"/>
              <a:t>(ale je u FO v § 15), kombinace subjektivní a objektivní odpovědnosti</a:t>
            </a:r>
          </a:p>
          <a:p>
            <a:pPr algn="just"/>
            <a:r>
              <a:rPr lang="cs-CZ" altLang="cs-CZ" sz="2000" smtClean="0"/>
              <a:t>Některá ustanovení aplikovatelná </a:t>
            </a:r>
            <a:r>
              <a:rPr lang="cs-CZ" altLang="cs-CZ" sz="2000" b="1" smtClean="0"/>
              <a:t>pouze na základě zvláštního zákona </a:t>
            </a:r>
            <a:r>
              <a:rPr lang="cs-CZ" altLang="cs-CZ" sz="2000" smtClean="0"/>
              <a:t>(např. § 6, 50, 79)</a:t>
            </a:r>
          </a:p>
          <a:p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val="3996307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Reforma správního trestání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dirty="0">
                <a:solidFill>
                  <a:srgbClr val="000000"/>
                </a:solidFill>
              </a:rPr>
              <a:t>Přestupky </a:t>
            </a:r>
            <a:r>
              <a:rPr lang="cs-CZ" sz="2400" dirty="0">
                <a:solidFill>
                  <a:srgbClr val="000000"/>
                </a:solidFill>
              </a:rPr>
              <a:t>(pojmenované a výslovně označené) </a:t>
            </a:r>
            <a:r>
              <a:rPr lang="cs-CZ" sz="2400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sz="2400" b="1" dirty="0">
                <a:solidFill>
                  <a:srgbClr val="000000"/>
                </a:solidFill>
              </a:rPr>
              <a:t>Tzv. jiné </a:t>
            </a:r>
            <a:r>
              <a:rPr lang="cs-CZ" sz="2400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400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sz="2400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r>
              <a:rPr lang="cs-CZ" sz="2400" b="1" dirty="0" smtClean="0"/>
              <a:t>Přestupek</a:t>
            </a:r>
            <a:r>
              <a:rPr lang="cs-CZ" sz="2400" dirty="0" smtClean="0"/>
              <a:t> je – původní přestupek, původní jiný správní delikt a smíšený správní delikt</a:t>
            </a:r>
          </a:p>
          <a:p>
            <a:pPr>
              <a:defRPr/>
            </a:pPr>
            <a:r>
              <a:rPr lang="cs-CZ" sz="2400" b="1" dirty="0" smtClean="0"/>
              <a:t>Užší pojetí přestupku </a:t>
            </a:r>
            <a:r>
              <a:rPr lang="cs-CZ" sz="2400" dirty="0" smtClean="0"/>
              <a:t>podle 200/1990 Sb.</a:t>
            </a:r>
          </a:p>
          <a:p>
            <a:pPr>
              <a:defRPr/>
            </a:pPr>
            <a:r>
              <a:rPr lang="cs-CZ" sz="2400" b="1" dirty="0" smtClean="0"/>
              <a:t>Širší pojetí přestupku </a:t>
            </a:r>
            <a:r>
              <a:rPr lang="cs-CZ" sz="2400" dirty="0" smtClean="0"/>
              <a:t>podle 250/2016 Sb.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65719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Reforma správního trestání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altLang="cs-CZ" sz="1800" b="1" dirty="0" smtClean="0"/>
              <a:t>§ 112 odst. 1, 2 a 6 </a:t>
            </a:r>
            <a:r>
              <a:rPr lang="cs-CZ" altLang="cs-CZ" sz="1800" dirty="0" smtClean="0"/>
              <a:t>zákona č. 250/2016 Sb. – nepřímá novela: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b="1" dirty="0" smtClean="0"/>
              <a:t>Odstavec 1: </a:t>
            </a:r>
            <a:r>
              <a:rPr lang="cs-CZ" altLang="cs-CZ" sz="1800" dirty="0" smtClean="0"/>
              <a:t>Na </a:t>
            </a:r>
            <a:r>
              <a:rPr lang="cs-CZ" altLang="cs-CZ" sz="1800" b="1" dirty="0" smtClean="0"/>
              <a:t>přestupky a dosavadní jiné správní delikty</a:t>
            </a:r>
            <a:r>
              <a:rPr lang="cs-CZ" altLang="cs-CZ" sz="1800" dirty="0" smtClean="0"/>
              <a:t>,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s výjimkou </a:t>
            </a:r>
            <a:r>
              <a:rPr lang="cs-CZ" altLang="cs-CZ" sz="1800" dirty="0" smtClean="0"/>
              <a:t>disciplinárních deliktů, se </a:t>
            </a:r>
            <a:r>
              <a:rPr lang="cs-CZ" altLang="cs-CZ" sz="1800" b="1" dirty="0" smtClean="0"/>
              <a:t>ode dne nabytí účinnosti </a:t>
            </a:r>
            <a:r>
              <a:rPr lang="cs-CZ" altLang="cs-CZ" sz="1800" dirty="0" smtClean="0"/>
              <a:t>tohoto zákona </a:t>
            </a:r>
            <a:r>
              <a:rPr lang="cs-CZ" altLang="cs-CZ" sz="1800" b="1" dirty="0" smtClean="0"/>
              <a:t>hledí jako na přestupky podle tohoto zákona</a:t>
            </a:r>
            <a:r>
              <a:rPr lang="cs-CZ" altLang="cs-CZ" sz="1800" dirty="0" smtClean="0"/>
              <a:t>. 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b="1" dirty="0" smtClean="0"/>
              <a:t>Odstavec 2:</a:t>
            </a:r>
            <a:r>
              <a:rPr lang="cs-CZ" altLang="cs-CZ" sz="1800" dirty="0" smtClean="0"/>
              <a:t> Ustanovení </a:t>
            </a:r>
            <a:r>
              <a:rPr lang="cs-CZ" altLang="cs-CZ" sz="1800" b="1" dirty="0" smtClean="0"/>
              <a:t>dosavadních zákonů o lhůtách </a:t>
            </a:r>
            <a:r>
              <a:rPr lang="cs-CZ" altLang="cs-CZ" sz="1800" dirty="0" smtClean="0"/>
              <a:t>pro </a:t>
            </a:r>
            <a:r>
              <a:rPr lang="cs-CZ" altLang="cs-CZ" sz="1800" dirty="0" smtClean="0">
                <a:solidFill>
                  <a:srgbClr val="FF0000"/>
                </a:solidFill>
              </a:rPr>
              <a:t>projednání</a:t>
            </a:r>
            <a:r>
              <a:rPr lang="cs-CZ" altLang="cs-CZ" sz="1800" dirty="0" smtClean="0"/>
              <a:t> přestupku nebo jiného správního deliktu, lhůtách pro </a:t>
            </a:r>
            <a:r>
              <a:rPr lang="cs-CZ" altLang="cs-CZ" sz="1800" dirty="0" smtClean="0">
                <a:solidFill>
                  <a:srgbClr val="FF0000"/>
                </a:solidFill>
              </a:rPr>
              <a:t>uložení pokuty</a:t>
            </a:r>
            <a:r>
              <a:rPr lang="cs-CZ" altLang="cs-CZ" sz="1800" dirty="0" smtClean="0"/>
              <a:t> za přestupek nebo jiný správní delikt a lhůtách pro </a:t>
            </a:r>
            <a:r>
              <a:rPr lang="cs-CZ" altLang="cs-CZ" sz="1800" dirty="0" smtClean="0">
                <a:solidFill>
                  <a:srgbClr val="FF0000"/>
                </a:solidFill>
              </a:rPr>
              <a:t>zánik odpovědnosti </a:t>
            </a:r>
            <a:r>
              <a:rPr lang="cs-CZ" altLang="cs-CZ" sz="1800" dirty="0" smtClean="0"/>
              <a:t>za přestupek nebo jiný správní delikt se </a:t>
            </a:r>
            <a:r>
              <a:rPr lang="cs-CZ" altLang="cs-CZ" sz="1800" b="1" dirty="0" smtClean="0"/>
              <a:t>ode dne nabytí účinnosti tohoto zákona nepoužijí</a:t>
            </a:r>
            <a:r>
              <a:rPr lang="cs-CZ" altLang="cs-CZ" sz="1800" dirty="0" smtClean="0"/>
              <a:t>. Odpovědnost za přestupek a dosavadní jiný správní delikt však nezanikne dříve, než by uplynula některá ze lhůt podle věty první, pokud k jednání zakládajícímu odpovědnost došlo přede dnem nabytí účinnosti tohoto zákona. (přednost speciální úpravy před obecnou)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1800" b="1" dirty="0" smtClean="0"/>
              <a:t>Odstavec 6: </a:t>
            </a:r>
            <a:r>
              <a:rPr lang="cs-CZ" altLang="cs-CZ" sz="1800" dirty="0" smtClean="0"/>
              <a:t>Na </a:t>
            </a:r>
            <a:r>
              <a:rPr lang="cs-CZ" altLang="cs-CZ" sz="1800" b="1" dirty="0" smtClean="0"/>
              <a:t>blokové řízení </a:t>
            </a:r>
            <a:r>
              <a:rPr lang="cs-CZ" altLang="cs-CZ" sz="1800" dirty="0" smtClean="0"/>
              <a:t>upravené v dosavadních zákonech se </a:t>
            </a:r>
            <a:r>
              <a:rPr lang="cs-CZ" altLang="cs-CZ" sz="1800" b="1" dirty="0" smtClean="0"/>
              <a:t>ode dne nabytí účinnosti</a:t>
            </a:r>
            <a:r>
              <a:rPr lang="cs-CZ" altLang="cs-CZ" sz="1800" dirty="0" smtClean="0"/>
              <a:t> tohoto zákona </a:t>
            </a:r>
            <a:r>
              <a:rPr lang="cs-CZ" altLang="cs-CZ" sz="1800" b="1" dirty="0" smtClean="0"/>
              <a:t>hledí jako na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příkazní řízení</a:t>
            </a:r>
            <a:r>
              <a:rPr lang="cs-CZ" altLang="cs-CZ" sz="1800" b="1" dirty="0" smtClean="0"/>
              <a:t>, při němž je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příkaz vydáván na místě</a:t>
            </a:r>
            <a:r>
              <a:rPr lang="cs-CZ" altLang="cs-CZ" sz="1800" dirty="0" smtClean="0"/>
              <a:t>.</a:t>
            </a:r>
          </a:p>
          <a:p>
            <a:pPr algn="just"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524390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Reforma správního trestání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smtClean="0"/>
              <a:t>Zákon č. 250/2016 Sb. neobsahuje žádnou skutkovou podstatu přestupků – </a:t>
            </a:r>
            <a:r>
              <a:rPr lang="cs-CZ" altLang="cs-CZ" sz="2400" b="1" smtClean="0"/>
              <a:t>lex generalis</a:t>
            </a:r>
          </a:p>
          <a:p>
            <a:pPr algn="just"/>
            <a:r>
              <a:rPr lang="cs-CZ" altLang="cs-CZ" sz="2400" smtClean="0"/>
              <a:t>Zákon č. 251/2016 Sb., obsahuje </a:t>
            </a:r>
            <a:r>
              <a:rPr lang="cs-CZ" altLang="cs-CZ" sz="2400" b="1" smtClean="0"/>
              <a:t>některé skutkové podstaty přestupků</a:t>
            </a:r>
            <a:r>
              <a:rPr lang="cs-CZ" altLang="cs-CZ" sz="2400" smtClean="0"/>
              <a:t>, které nebylo lze přesunout do zvláštní zákona k povinnosti, která má být porušena (</a:t>
            </a:r>
            <a:r>
              <a:rPr lang="cs-CZ" altLang="cs-CZ" sz="2400" b="1" smtClean="0"/>
              <a:t>lex specialis 1</a:t>
            </a:r>
            <a:r>
              <a:rPr lang="cs-CZ" altLang="cs-CZ" sz="2400" smtClean="0"/>
              <a:t>)</a:t>
            </a:r>
          </a:p>
          <a:p>
            <a:pPr algn="just"/>
            <a:r>
              <a:rPr lang="cs-CZ" altLang="cs-CZ" sz="2400" b="1" smtClean="0"/>
              <a:t>Zvláštní zákony </a:t>
            </a:r>
            <a:r>
              <a:rPr lang="cs-CZ" altLang="cs-CZ" sz="2400" smtClean="0"/>
              <a:t>(správní delikty u nich musí být „přejmenované“ na přestupky, případně § 112), </a:t>
            </a:r>
            <a:r>
              <a:rPr lang="cs-CZ" altLang="cs-CZ" sz="2400" b="1" smtClean="0"/>
              <a:t>lex specialis 2</a:t>
            </a:r>
            <a:r>
              <a:rPr lang="cs-CZ" altLang="cs-CZ" sz="2400" smtClean="0"/>
              <a:t>, mohou vyloučit či modifikovat obecná ustanovení z lex generalis</a:t>
            </a:r>
            <a:endParaRPr lang="cs-CZ" altLang="cs-CZ" sz="2400" b="1" smtClean="0"/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2039748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Reforma správního trestání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Hmotně právní problematika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Procesně právní</a:t>
                      </a:r>
                      <a:r>
                        <a:rPr lang="cs-CZ" baseline="0" dirty="0" smtClean="0">
                          <a:solidFill>
                            <a:srgbClr val="7030A0"/>
                          </a:solidFill>
                        </a:rPr>
                        <a:t> problematika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1) Zákon č. 251/2016 Sb., nebo jiný zvláštní</a:t>
                      </a:r>
                      <a:r>
                        <a:rPr lang="cs-CZ" baseline="0" dirty="0" smtClean="0"/>
                        <a:t> zákon (skutková podstata, správní trest, event. lhůty,…)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1) zvláštní zákon (věcná příslušnost, event. lhůty)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2) Zákon č. 250/2016 Sb.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2) Zákon č. 250/2016 Sb.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3) Analogie s TZ,</a:t>
                      </a:r>
                      <a:r>
                        <a:rPr lang="cs-CZ" baseline="0" dirty="0" smtClean="0"/>
                        <a:t> zásady, …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3) 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Správní řád č. 500/2004 Sb. (§ 1 odst. 2)</a:t>
                      </a:r>
                      <a:endParaRPr lang="cs-CZ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4) Analogie s TŘ,</a:t>
                      </a:r>
                      <a:r>
                        <a:rPr lang="cs-CZ" baseline="0" dirty="0" smtClean="0"/>
                        <a:t> zásady, …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0548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smtClean="0"/>
              <a:t>Část první </a:t>
            </a:r>
            <a:r>
              <a:rPr lang="cs-CZ" altLang="cs-CZ" sz="1800" smtClean="0"/>
              <a:t>– obecná ustanovení § 1 až 4</a:t>
            </a:r>
          </a:p>
          <a:p>
            <a:pPr algn="just"/>
            <a:r>
              <a:rPr lang="cs-CZ" altLang="cs-CZ" sz="1800" b="1" smtClean="0"/>
              <a:t>Část druhá </a:t>
            </a:r>
            <a:r>
              <a:rPr lang="cs-CZ" altLang="cs-CZ" sz="1800" smtClean="0"/>
              <a:t>– základy odpovědnosti za přestupek § 5 až 59; </a:t>
            </a:r>
          </a:p>
          <a:p>
            <a:pPr lvl="1" algn="just"/>
            <a:r>
              <a:rPr lang="cs-CZ" altLang="cs-CZ" sz="1800" b="1" smtClean="0"/>
              <a:t>společná ustanovení pro všechny </a:t>
            </a:r>
            <a:r>
              <a:rPr lang="cs-CZ" altLang="cs-CZ" sz="1800" smtClean="0"/>
              <a:t>§ 5 až 12 (pojem, pokus, pokračování, trvající, hromadný, spolupachatel)</a:t>
            </a:r>
          </a:p>
          <a:p>
            <a:pPr lvl="1" algn="just"/>
            <a:r>
              <a:rPr lang="cs-CZ" altLang="cs-CZ" sz="1800" b="1" smtClean="0"/>
              <a:t>pro fyzické osoby </a:t>
            </a:r>
            <a:r>
              <a:rPr lang="cs-CZ" altLang="cs-CZ" sz="1800" smtClean="0"/>
              <a:t>§ 13 až 19 (organizátor, návodce a pomocník, zavinění, omyl skutkový a právní, věk a příčetnost)</a:t>
            </a:r>
          </a:p>
          <a:p>
            <a:pPr lvl="1" algn="just"/>
            <a:r>
              <a:rPr lang="cs-CZ" altLang="cs-CZ" sz="1800" b="1" smtClean="0"/>
              <a:t>pro právnické osoby </a:t>
            </a:r>
            <a:r>
              <a:rPr lang="cs-CZ" altLang="cs-CZ" sz="1800" smtClean="0"/>
              <a:t>§ 20 až 21 (přičitatelnost, obecný liberační důvod, trvání odpovědnosti i po ukončení podnikání)</a:t>
            </a:r>
          </a:p>
          <a:p>
            <a:pPr lvl="1" algn="just"/>
            <a:r>
              <a:rPr lang="cs-CZ" altLang="cs-CZ" sz="1800" b="1" smtClean="0"/>
              <a:t>pro podnikající fyzické osoby </a:t>
            </a:r>
            <a:r>
              <a:rPr lang="cs-CZ" altLang="cs-CZ" sz="1800" smtClean="0"/>
              <a:t>§ 22 a 23 (přičitatelnost, obecný liberační důvod)</a:t>
            </a:r>
          </a:p>
          <a:p>
            <a:pPr lvl="1" algn="just"/>
            <a:r>
              <a:rPr lang="cs-CZ" altLang="cs-CZ" sz="1800" b="1" smtClean="0"/>
              <a:t>Zánik odpovědnosti a odpovědnost právního nástupce </a:t>
            </a:r>
            <a:r>
              <a:rPr lang="cs-CZ" altLang="cs-CZ" sz="1800" smtClean="0"/>
              <a:t>§ 29 až 34 (prekluze označena jako promlčení?, stavění a přerušení promlčecí doby, lhůty 1, resp. 3 roky; přechod na právního nástupce u PO a podnikajících FO)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09597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smtClean="0"/>
              <a:t>Část druhá </a:t>
            </a:r>
            <a:r>
              <a:rPr lang="cs-CZ" altLang="cs-CZ" sz="1800" smtClean="0"/>
              <a:t>– základy odpovědnosti za přestupek § 5 až 59; </a:t>
            </a:r>
          </a:p>
          <a:p>
            <a:pPr lvl="1" algn="just"/>
            <a:r>
              <a:rPr lang="cs-CZ" altLang="cs-CZ" sz="1800" b="1" smtClean="0"/>
              <a:t>Správní tresty </a:t>
            </a:r>
            <a:r>
              <a:rPr lang="cs-CZ" altLang="cs-CZ" sz="1800" smtClean="0"/>
              <a:t>§ 35 až 50 (druhy: napomenutí, pokuta, zákaz činnost, propadnutí věci, </a:t>
            </a:r>
            <a:r>
              <a:rPr lang="cs-CZ" altLang="cs-CZ" sz="1800" smtClean="0">
                <a:solidFill>
                  <a:srgbClr val="FF0000"/>
                </a:solidFill>
              </a:rPr>
              <a:t>zveřejnění rozhodnutí o přestupku</a:t>
            </a:r>
            <a:r>
              <a:rPr lang="cs-CZ" altLang="cs-CZ" sz="1800" smtClean="0"/>
              <a:t>; určení druhu a výměry, kritéria – blíže rozvedena; souběh a trestání, absorpční zásada; podmíněné upuštění; upuštění; mimořádné snížení výměry pokuty – lze i v přídech, kdy zákon stanoví, že nelze upustit a musí být uložena?)</a:t>
            </a:r>
          </a:p>
          <a:p>
            <a:pPr lvl="1" algn="just"/>
            <a:r>
              <a:rPr lang="cs-CZ" altLang="cs-CZ" sz="1800" b="1" smtClean="0"/>
              <a:t>Ochranná opatření </a:t>
            </a:r>
            <a:r>
              <a:rPr lang="cs-CZ" altLang="cs-CZ" sz="1800" smtClean="0"/>
              <a:t>§ 51 až 54 (omezující opatření a zabrání věci)</a:t>
            </a:r>
          </a:p>
          <a:p>
            <a:pPr lvl="1" algn="just"/>
            <a:r>
              <a:rPr lang="cs-CZ" altLang="cs-CZ" sz="1800" b="1" smtClean="0"/>
              <a:t>Mladiství</a:t>
            </a:r>
            <a:r>
              <a:rPr lang="cs-CZ" altLang="cs-CZ" sz="1800" smtClean="0"/>
              <a:t> § 55 až 59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25669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Správní trestání a správní právo trestní -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200" u="sng" dirty="0">
                <a:solidFill>
                  <a:srgbClr val="FF0000"/>
                </a:solidFill>
              </a:rPr>
              <a:t> </a:t>
            </a:r>
            <a:r>
              <a:rPr lang="cs-CZ" sz="2200" dirty="0"/>
              <a:t>(využívají jiná </a:t>
            </a:r>
            <a:r>
              <a:rPr lang="cs-CZ" sz="2200" dirty="0" smtClean="0"/>
              <a:t>odvětví, než SP – FP, PŽP, </a:t>
            </a:r>
            <a:r>
              <a:rPr lang="cs-CZ" sz="2200" dirty="0" err="1" smtClean="0"/>
              <a:t>SocZab</a:t>
            </a:r>
            <a:r>
              <a:rPr lang="cs-CZ" sz="2200" dirty="0" smtClean="0"/>
              <a:t>)* </a:t>
            </a:r>
            <a:r>
              <a:rPr lang="cs-CZ" sz="2200" b="1" dirty="0"/>
              <a:t>odpovědnost za porušení norem správního </a:t>
            </a:r>
            <a:r>
              <a:rPr lang="cs-CZ" sz="2200" b="1" dirty="0" smtClean="0"/>
              <a:t>práva</a:t>
            </a:r>
            <a:r>
              <a:rPr lang="cs-CZ" sz="2200" dirty="0" smtClean="0"/>
              <a:t> (jinými odvětvími – TP, OP)</a:t>
            </a:r>
            <a:endParaRPr lang="cs-CZ" sz="2200" dirty="0">
              <a:solidFill>
                <a:srgbClr val="FF3300"/>
              </a:solidFill>
            </a:endParaRP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b="1" u="sng" dirty="0">
                <a:solidFill>
                  <a:srgbClr val="FF3300"/>
                </a:solidFill>
              </a:rPr>
              <a:t>SP </a:t>
            </a:r>
            <a:r>
              <a:rPr lang="cs-CZ" sz="2200" b="1" u="sng" dirty="0" smtClean="0">
                <a:solidFill>
                  <a:srgbClr val="FF3300"/>
                </a:solidFill>
              </a:rPr>
              <a:t>trestní (soubor norem)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 smtClean="0"/>
              <a:t>upravuje správně právní odpovědnost;</a:t>
            </a:r>
            <a:r>
              <a:rPr lang="cs-CZ" sz="2200" dirty="0" smtClean="0"/>
              <a:t> stanovuje </a:t>
            </a:r>
            <a:r>
              <a:rPr lang="cs-CZ" sz="2200" b="1" dirty="0" smtClean="0"/>
              <a:t>následky (tj. odpovědnost)</a:t>
            </a:r>
            <a:r>
              <a:rPr lang="cs-CZ" sz="2200" dirty="0" smtClean="0"/>
              <a:t> </a:t>
            </a:r>
            <a:r>
              <a:rPr lang="cs-CZ" sz="2200" dirty="0"/>
              <a:t>za porušení právních </a:t>
            </a:r>
            <a:r>
              <a:rPr lang="cs-CZ" sz="2200" dirty="0" smtClean="0"/>
              <a:t>norem (</a:t>
            </a:r>
            <a:r>
              <a:rPr lang="cs-CZ" sz="2200" b="1" dirty="0" smtClean="0"/>
              <a:t>správní delikt</a:t>
            </a:r>
            <a:r>
              <a:rPr lang="cs-CZ" sz="2200" dirty="0" smtClean="0"/>
              <a:t>) v oblasti veřejné správy; je realizováno tzv. </a:t>
            </a:r>
            <a:r>
              <a:rPr lang="cs-CZ" sz="2200" b="1" dirty="0" smtClean="0"/>
              <a:t>správními orgány 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správně </a:t>
            </a:r>
            <a:r>
              <a:rPr lang="cs-CZ" sz="2200" dirty="0"/>
              <a:t>právní </a:t>
            </a:r>
            <a:r>
              <a:rPr lang="cs-CZ" sz="2200" dirty="0" smtClean="0"/>
              <a:t>odpovědnost je odpovědností za </a:t>
            </a:r>
            <a:r>
              <a:rPr lang="cs-CZ" sz="2200" b="1" u="sng" dirty="0" smtClean="0">
                <a:solidFill>
                  <a:srgbClr val="FF0000"/>
                </a:solidFill>
              </a:rPr>
              <a:t>SPRÁVNÍ DELIKTY </a:t>
            </a:r>
            <a:r>
              <a:rPr lang="cs-CZ" sz="2200" u="sng" dirty="0" smtClean="0"/>
              <a:t>(předpokladem je správní delikt)</a:t>
            </a:r>
            <a:r>
              <a:rPr lang="cs-CZ" sz="2200" dirty="0" smtClean="0"/>
              <a:t>, 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oprávnění </a:t>
            </a:r>
            <a:r>
              <a:rPr lang="cs-CZ" sz="2200" dirty="0"/>
              <a:t>veřejné správy </a:t>
            </a:r>
            <a:r>
              <a:rPr lang="cs-CZ" sz="2200" dirty="0" smtClean="0"/>
              <a:t>(správních orgánů) trestat </a:t>
            </a:r>
            <a:r>
              <a:rPr lang="cs-CZ" sz="2200" dirty="0"/>
              <a:t>– </a:t>
            </a:r>
            <a:r>
              <a:rPr lang="cs-CZ" sz="2200" b="1" dirty="0"/>
              <a:t>odrazem</a:t>
            </a:r>
            <a:r>
              <a:rPr lang="cs-CZ" sz="2200" dirty="0"/>
              <a:t> je </a:t>
            </a:r>
            <a:r>
              <a:rPr lang="cs-CZ" sz="2200" b="1" u="sng" dirty="0">
                <a:solidFill>
                  <a:srgbClr val="FF0000"/>
                </a:solidFill>
              </a:rPr>
              <a:t>SPRÁVNÍ </a:t>
            </a:r>
            <a:r>
              <a:rPr lang="cs-CZ" sz="2200" b="1" u="sng" dirty="0" smtClean="0">
                <a:solidFill>
                  <a:srgbClr val="FF0000"/>
                </a:solidFill>
              </a:rPr>
              <a:t>TRESTÁNÍ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cs-CZ" sz="2200" dirty="0" smtClean="0"/>
              <a:t>Systém správních deliktů a správního trestání (viz dále)</a:t>
            </a:r>
          </a:p>
          <a:p>
            <a:pPr marL="0" indent="0">
              <a:buFontTx/>
              <a:buNone/>
              <a:defRPr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25959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smtClean="0"/>
              <a:t>Část třetí </a:t>
            </a:r>
            <a:r>
              <a:rPr lang="cs-CZ" altLang="cs-CZ" sz="1800" smtClean="0"/>
              <a:t>– řízení o přestupcích § 60 až 102; </a:t>
            </a:r>
          </a:p>
          <a:p>
            <a:pPr lvl="1" algn="just"/>
            <a:r>
              <a:rPr lang="cs-CZ" altLang="cs-CZ" sz="1800" b="1" smtClean="0"/>
              <a:t>Příslušnost</a:t>
            </a:r>
            <a:r>
              <a:rPr lang="cs-CZ" altLang="cs-CZ" sz="1800" smtClean="0"/>
              <a:t> § 60 až 64 (ObÚRP, přestupkové komise, zvláštní případ tzv. systémové podjatosti v § 63; </a:t>
            </a:r>
          </a:p>
          <a:p>
            <a:pPr lvl="1" algn="just"/>
            <a:r>
              <a:rPr lang="cs-CZ" altLang="cs-CZ" sz="1800" b="1" smtClean="0"/>
              <a:t>doručování </a:t>
            </a:r>
            <a:r>
              <a:rPr lang="cs-CZ" altLang="cs-CZ" sz="1800" smtClean="0"/>
              <a:t>§ 66 a 67 (lze veřejnou vyhláškou a přímo účastníkovi pro případ mj. obstrukce zmocněnců)</a:t>
            </a:r>
          </a:p>
          <a:p>
            <a:pPr lvl="1" algn="just"/>
            <a:r>
              <a:rPr lang="cs-CZ" altLang="cs-CZ" sz="1800" b="1" smtClean="0"/>
              <a:t>Účastníci řízení </a:t>
            </a:r>
            <a:r>
              <a:rPr lang="cs-CZ" altLang="cs-CZ" sz="1800" smtClean="0"/>
              <a:t>§ 68 až 72 (obviněný, poškozený a vlastník věci; § 71 </a:t>
            </a:r>
            <a:r>
              <a:rPr lang="cs-CZ" altLang="cs-CZ" sz="1800" b="1" smtClean="0"/>
              <a:t>osoba přímo postižená spácháním přestupku</a:t>
            </a:r>
            <a:r>
              <a:rPr lang="cs-CZ" altLang="cs-CZ" sz="1800" smtClean="0"/>
              <a:t>)</a:t>
            </a:r>
          </a:p>
          <a:p>
            <a:pPr lvl="1" algn="just"/>
            <a:r>
              <a:rPr lang="cs-CZ" altLang="cs-CZ" sz="1800" b="1" smtClean="0"/>
              <a:t>Postup před zahájením řízení </a:t>
            </a:r>
            <a:r>
              <a:rPr lang="cs-CZ" altLang="cs-CZ" sz="1800" smtClean="0"/>
              <a:t>§ 73 až 76 (oznamování a odložení věci)</a:t>
            </a:r>
          </a:p>
          <a:p>
            <a:pPr lvl="1" algn="just"/>
            <a:r>
              <a:rPr lang="cs-CZ" altLang="cs-CZ" sz="1800" b="1" smtClean="0"/>
              <a:t>Průběh řízení </a:t>
            </a:r>
            <a:r>
              <a:rPr lang="cs-CZ" altLang="cs-CZ" sz="1800" smtClean="0"/>
              <a:t>§ 77 až 87 (zahájení – oznámení, náležitosti; </a:t>
            </a:r>
            <a:r>
              <a:rPr lang="cs-CZ" altLang="cs-CZ" sz="1800" smtClean="0">
                <a:solidFill>
                  <a:srgbClr val="FF0000"/>
                </a:solidFill>
              </a:rPr>
              <a:t>§ 80 ústní jednání – na požádání obviněného, je-li to nezbytné k uplatnění jeho práv</a:t>
            </a:r>
            <a:r>
              <a:rPr lang="cs-CZ" altLang="cs-CZ" sz="1800" smtClean="0"/>
              <a:t>; dokazování, záruka za splnění povinnosti, přeměny PO; zastavení řízení, narovnání)</a:t>
            </a:r>
          </a:p>
          <a:p>
            <a:pPr lvl="1" algn="just"/>
            <a:r>
              <a:rPr lang="cs-CZ" altLang="cs-CZ" sz="1800" b="1" smtClean="0"/>
              <a:t>Zvláštní druhy řízení </a:t>
            </a:r>
            <a:r>
              <a:rPr lang="cs-CZ" altLang="cs-CZ" sz="1800" smtClean="0"/>
              <a:t>§ 88 až 92 (společné řízení, NŠ a BO, </a:t>
            </a:r>
            <a:r>
              <a:rPr lang="cs-CZ" altLang="cs-CZ" sz="1800" smtClean="0">
                <a:solidFill>
                  <a:srgbClr val="FF0000"/>
                </a:solidFill>
              </a:rPr>
              <a:t>příkaz, příkaz na místě, příkazový blok</a:t>
            </a:r>
            <a:r>
              <a:rPr lang="cs-CZ" altLang="cs-CZ" sz="1800" smtClean="0"/>
              <a:t>)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3632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smtClean="0"/>
              <a:t>Část třetí </a:t>
            </a:r>
            <a:r>
              <a:rPr lang="cs-CZ" altLang="cs-CZ" sz="1800" smtClean="0"/>
              <a:t>– řízení o přestupcích § 60 až 102; </a:t>
            </a:r>
          </a:p>
          <a:p>
            <a:pPr lvl="1" algn="just"/>
            <a:r>
              <a:rPr lang="cs-CZ" altLang="cs-CZ" sz="1800" b="1" smtClean="0"/>
              <a:t>Rozhodnutí o přestupku </a:t>
            </a:r>
            <a:r>
              <a:rPr lang="cs-CZ" altLang="cs-CZ" sz="1800" smtClean="0"/>
              <a:t>§ 93 až 94 (náležitosti výrokové části, lhůta 60 dnů pro vydání rozhodnutí, nelze-li bezodkladně) </a:t>
            </a:r>
          </a:p>
          <a:p>
            <a:pPr lvl="1" algn="just"/>
            <a:r>
              <a:rPr lang="cs-CZ" altLang="cs-CZ" sz="1800" b="1" smtClean="0"/>
              <a:t>Náklady řízení </a:t>
            </a:r>
            <a:r>
              <a:rPr lang="cs-CZ" altLang="cs-CZ" sz="1800" smtClean="0"/>
              <a:t>§ 95 (paušální částka)</a:t>
            </a:r>
          </a:p>
          <a:p>
            <a:pPr lvl="1" algn="just"/>
            <a:r>
              <a:rPr lang="cs-CZ" altLang="cs-CZ" sz="1800" b="1" smtClean="0"/>
              <a:t>Řízení o odvolání </a:t>
            </a:r>
            <a:r>
              <a:rPr lang="cs-CZ" altLang="cs-CZ" sz="1800" smtClean="0"/>
              <a:t>§ 96 až 98 (není koncentrace řízení, zákaz reformace in peius, beneficium coahesionis)</a:t>
            </a:r>
          </a:p>
          <a:p>
            <a:pPr lvl="1" algn="just"/>
            <a:r>
              <a:rPr lang="cs-CZ" altLang="cs-CZ" sz="1800" b="1" smtClean="0"/>
              <a:t>Zvláštní postupy po právní moci </a:t>
            </a:r>
            <a:r>
              <a:rPr lang="cs-CZ" altLang="cs-CZ" sz="1800" smtClean="0"/>
              <a:t>§ 99 až 102 (nové rozhodnutí – upuštění od výkonu zbytku správního trestu, přezkumné řízení, přezkum příkazu na místě, </a:t>
            </a:r>
            <a:r>
              <a:rPr lang="cs-CZ" altLang="cs-CZ" sz="1800" smtClean="0">
                <a:solidFill>
                  <a:srgbClr val="FF0000"/>
                </a:solidFill>
              </a:rPr>
              <a:t>přechod úhrady pokuty na právního nástupce</a:t>
            </a:r>
            <a:r>
              <a:rPr lang="cs-CZ" altLang="cs-CZ" sz="1800" smtClean="0"/>
              <a:t>)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50134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b="1" smtClean="0"/>
              <a:t>Část čtvrtá </a:t>
            </a:r>
            <a:r>
              <a:rPr lang="cs-CZ" altLang="cs-CZ" sz="1800" smtClean="0"/>
              <a:t>– společná, přechodná a závěrečná ustanovení § 103 114; </a:t>
            </a:r>
          </a:p>
          <a:p>
            <a:pPr lvl="1" algn="just"/>
            <a:r>
              <a:rPr lang="cs-CZ" altLang="cs-CZ" sz="1800" b="1" smtClean="0"/>
              <a:t>Výkon působnosti </a:t>
            </a:r>
            <a:r>
              <a:rPr lang="cs-CZ" altLang="cs-CZ" sz="1800" smtClean="0"/>
              <a:t>§ 103 (přenesená působnost) </a:t>
            </a:r>
          </a:p>
          <a:p>
            <a:pPr lvl="1" algn="just"/>
            <a:r>
              <a:rPr lang="cs-CZ" altLang="cs-CZ" sz="1800" b="1" smtClean="0"/>
              <a:t>Amnestie </a:t>
            </a:r>
            <a:r>
              <a:rPr lang="cs-CZ" altLang="cs-CZ" sz="1800" smtClean="0"/>
              <a:t>§ 104 (prezident republiky)</a:t>
            </a:r>
          </a:p>
          <a:p>
            <a:pPr lvl="1" algn="just"/>
            <a:r>
              <a:rPr lang="cs-CZ" altLang="cs-CZ" sz="1800" b="1" smtClean="0"/>
              <a:t>Veřejnoprávní smlouvy </a:t>
            </a:r>
            <a:r>
              <a:rPr lang="cs-CZ" altLang="cs-CZ" sz="1800" smtClean="0"/>
              <a:t>§ 105 </a:t>
            </a:r>
          </a:p>
          <a:p>
            <a:pPr lvl="1" algn="just"/>
            <a:r>
              <a:rPr lang="cs-CZ" altLang="cs-CZ" sz="1800" b="1" smtClean="0"/>
              <a:t>Evidence přestupků </a:t>
            </a:r>
            <a:r>
              <a:rPr lang="cs-CZ" altLang="cs-CZ" sz="1800" smtClean="0"/>
              <a:t>§ 106 až 108 (Rejstřík trestů, námitkové řízení)</a:t>
            </a:r>
          </a:p>
          <a:p>
            <a:pPr lvl="1" algn="just"/>
            <a:r>
              <a:rPr lang="cs-CZ" altLang="cs-CZ" sz="1800" b="1" smtClean="0"/>
              <a:t>Přehled přestupků </a:t>
            </a:r>
            <a:r>
              <a:rPr lang="cs-CZ" altLang="cs-CZ" sz="1800" smtClean="0"/>
              <a:t>§ 110 (statistiky)</a:t>
            </a:r>
          </a:p>
          <a:p>
            <a:pPr lvl="1" algn="just"/>
            <a:r>
              <a:rPr lang="cs-CZ" altLang="cs-CZ" sz="1800" b="1" smtClean="0"/>
              <a:t>Požadavky na oprávněnou úřední osobu </a:t>
            </a:r>
            <a:r>
              <a:rPr lang="cs-CZ" altLang="cs-CZ" sz="1800" smtClean="0"/>
              <a:t>§ 111 (do 31. 12. 2022 i jiné osoby, poté osoby starší 50 let s praxí 10 let)</a:t>
            </a:r>
          </a:p>
          <a:p>
            <a:pPr lvl="1" algn="just"/>
            <a:r>
              <a:rPr lang="cs-CZ" altLang="cs-CZ" sz="1800" b="1" smtClean="0"/>
              <a:t>Přechodná ustanovení </a:t>
            </a:r>
            <a:r>
              <a:rPr lang="cs-CZ" altLang="cs-CZ" sz="1800" smtClean="0"/>
              <a:t>§ 112</a:t>
            </a:r>
          </a:p>
          <a:p>
            <a:pPr lvl="1" algn="just"/>
            <a:r>
              <a:rPr lang="cs-CZ" altLang="cs-CZ" sz="1800" b="1" smtClean="0"/>
              <a:t>Zrušovací ustanovení </a:t>
            </a:r>
            <a:r>
              <a:rPr lang="cs-CZ" altLang="cs-CZ" sz="1800" smtClean="0"/>
              <a:t>§ 113</a:t>
            </a:r>
          </a:p>
          <a:p>
            <a:pPr lvl="1" algn="just"/>
            <a:r>
              <a:rPr lang="cs-CZ" altLang="cs-CZ" sz="1800" b="1" smtClean="0"/>
              <a:t>Účinnost</a:t>
            </a:r>
            <a:r>
              <a:rPr lang="cs-CZ" altLang="cs-CZ" sz="1800" smtClean="0"/>
              <a:t> § 114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68199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§ 112 Přechodná ustanovení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b="1" smtClean="0"/>
              <a:t>§ 112 </a:t>
            </a:r>
          </a:p>
          <a:p>
            <a:pPr algn="just"/>
            <a:r>
              <a:rPr lang="cs-CZ" altLang="cs-CZ" sz="2000" b="1" smtClean="0"/>
              <a:t>Hmotněprávní: </a:t>
            </a:r>
            <a:r>
              <a:rPr lang="cs-CZ" altLang="cs-CZ" sz="2000" smtClean="0"/>
              <a:t>odstavec 1 a 3 (použití zákona 250/2016 Sb., pokud je to pro pachatele </a:t>
            </a:r>
            <a:r>
              <a:rPr lang="cs-CZ" altLang="cs-CZ" sz="2000" smtClean="0">
                <a:solidFill>
                  <a:srgbClr val="FF0000"/>
                </a:solidFill>
              </a:rPr>
              <a:t>výhodnější</a:t>
            </a:r>
            <a:r>
              <a:rPr lang="cs-CZ" altLang="cs-CZ" sz="2000" smtClean="0"/>
              <a:t>)</a:t>
            </a:r>
          </a:p>
          <a:p>
            <a:pPr algn="just"/>
            <a:r>
              <a:rPr lang="cs-CZ" altLang="cs-CZ" sz="2000" b="1" smtClean="0"/>
              <a:t>Procesní:</a:t>
            </a:r>
            <a:r>
              <a:rPr lang="cs-CZ" altLang="cs-CZ" sz="2000" smtClean="0"/>
              <a:t> odstavec 4 a 5 (</a:t>
            </a:r>
            <a:r>
              <a:rPr lang="cs-CZ" altLang="cs-CZ" sz="2000" smtClean="0">
                <a:solidFill>
                  <a:srgbClr val="FF0000"/>
                </a:solidFill>
              </a:rPr>
              <a:t>dokončení</a:t>
            </a:r>
            <a:r>
              <a:rPr lang="cs-CZ" altLang="cs-CZ" sz="2000" smtClean="0"/>
              <a:t> pravomocně neskončených řízení </a:t>
            </a:r>
            <a:r>
              <a:rPr lang="cs-CZ" altLang="cs-CZ" sz="2000" smtClean="0">
                <a:solidFill>
                  <a:srgbClr val="FF0000"/>
                </a:solidFill>
              </a:rPr>
              <a:t>podle dosavadních předpisů</a:t>
            </a:r>
            <a:r>
              <a:rPr lang="cs-CZ" altLang="cs-CZ" sz="2000" smtClean="0"/>
              <a:t>)</a:t>
            </a:r>
          </a:p>
          <a:p>
            <a:pPr algn="just"/>
            <a:r>
              <a:rPr lang="cs-CZ" altLang="cs-CZ" sz="2000" b="1" smtClean="0"/>
              <a:t>Organizační:</a:t>
            </a:r>
            <a:r>
              <a:rPr lang="cs-CZ" altLang="cs-CZ" sz="2000" smtClean="0"/>
              <a:t> odstavec 7 až 9</a:t>
            </a:r>
          </a:p>
        </p:txBody>
      </p:sp>
    </p:spTree>
    <p:extLst>
      <p:ext uri="{BB962C8B-B14F-4D97-AF65-F5344CB8AC3E}">
        <p14:creationId xmlns:p14="http://schemas.microsoft.com/office/powerpoint/2010/main" val="1909617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1 – předmět úpravy, </a:t>
            </a:r>
            <a:r>
              <a:rPr lang="cs-CZ" altLang="cs-CZ" sz="2000" b="1" smtClean="0"/>
              <a:t>hmotněprávní a procesní úprava</a:t>
            </a:r>
            <a:r>
              <a:rPr lang="cs-CZ" altLang="cs-CZ" sz="2000" smtClean="0"/>
              <a:t>, </a:t>
            </a:r>
            <a:r>
              <a:rPr lang="cs-CZ" altLang="cs-CZ" sz="2000" i="1" smtClean="0"/>
              <a:t>lex generalis </a:t>
            </a:r>
            <a:r>
              <a:rPr lang="cs-CZ" altLang="cs-CZ" sz="2000" smtClean="0"/>
              <a:t>(a současně </a:t>
            </a:r>
            <a:r>
              <a:rPr lang="cs-CZ" altLang="cs-CZ" sz="2000" i="1" smtClean="0"/>
              <a:t>lex specialis </a:t>
            </a:r>
            <a:r>
              <a:rPr lang="cs-CZ" altLang="cs-CZ" sz="2000" smtClean="0"/>
              <a:t>vůči správnímu řádu)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 – </a:t>
            </a:r>
            <a:r>
              <a:rPr lang="cs-CZ" altLang="cs-CZ" sz="2000" b="1" smtClean="0"/>
              <a:t>časová</a:t>
            </a:r>
            <a:r>
              <a:rPr lang="cs-CZ" altLang="cs-CZ" sz="2000" smtClean="0"/>
              <a:t> působnost, </a:t>
            </a:r>
            <a:r>
              <a:rPr lang="cs-CZ" altLang="cs-CZ" sz="2000" b="1" smtClean="0"/>
              <a:t>zákaz retroaktivity a přípustnost retroaktivity ve prospěch pachatele</a:t>
            </a:r>
            <a:r>
              <a:rPr lang="cs-CZ" altLang="cs-CZ" sz="2000" smtClean="0"/>
              <a:t> (pozdější právní úprava komplexně)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3 - </a:t>
            </a:r>
            <a:r>
              <a:rPr lang="cs-CZ" altLang="cs-CZ" sz="2000" b="1" smtClean="0"/>
              <a:t>územní</a:t>
            </a:r>
            <a:r>
              <a:rPr lang="cs-CZ" altLang="cs-CZ" sz="2000" smtClean="0"/>
              <a:t> působnost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4 – </a:t>
            </a:r>
            <a:r>
              <a:rPr lang="cs-CZ" altLang="cs-CZ" sz="2000" b="1" smtClean="0"/>
              <a:t>osobní</a:t>
            </a:r>
            <a:r>
              <a:rPr lang="cs-CZ" altLang="cs-CZ" sz="2000" smtClean="0"/>
              <a:t> působnost, tzv. </a:t>
            </a:r>
            <a:r>
              <a:rPr lang="cs-CZ" altLang="cs-CZ" sz="2000" b="1" smtClean="0"/>
              <a:t>jednání, které má znaky přestupku </a:t>
            </a:r>
            <a:r>
              <a:rPr lang="cs-CZ" altLang="cs-CZ" sz="2000" smtClean="0"/>
              <a:t>(řešení v odstavci 6 a 7 – lze projednat), územní samosprávné celky, stát, veřejnoprávní korporace nejsou vyňati z působnosti, lze je sankcionovat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3977788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5 – </a:t>
            </a:r>
            <a:r>
              <a:rPr lang="cs-CZ" altLang="cs-CZ" sz="2000" b="1" smtClean="0"/>
              <a:t>pojem</a:t>
            </a:r>
            <a:r>
              <a:rPr lang="cs-CZ" altLang="cs-CZ" sz="2000" smtClean="0"/>
              <a:t> přestupku; širší pojetí, </a:t>
            </a:r>
            <a:r>
              <a:rPr lang="cs-CZ" altLang="cs-CZ" sz="2000" b="1" smtClean="0">
                <a:solidFill>
                  <a:srgbClr val="FF0000"/>
                </a:solidFill>
              </a:rPr>
              <a:t>formální a materiální </a:t>
            </a:r>
            <a:r>
              <a:rPr lang="cs-CZ" altLang="cs-CZ" sz="2000" smtClean="0"/>
              <a:t>znaky (stránka) – nedostatek vede k </a:t>
            </a:r>
            <a:r>
              <a:rPr lang="cs-CZ" altLang="cs-CZ" sz="2000" b="1" smtClean="0"/>
              <a:t>odložení</a:t>
            </a:r>
            <a:r>
              <a:rPr lang="cs-CZ" altLang="cs-CZ" sz="2000" smtClean="0"/>
              <a:t>; pozitivní a negativní vymezení</a:t>
            </a:r>
            <a:r>
              <a:rPr lang="cs-CZ" altLang="cs-CZ" sz="2000" b="1" smtClean="0"/>
              <a:t>, § 112</a:t>
            </a:r>
            <a:r>
              <a:rPr lang="cs-CZ" altLang="cs-CZ" sz="2000" smtClean="0"/>
              <a:t>, protiprávní jednání (následek)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6 – </a:t>
            </a:r>
            <a:r>
              <a:rPr lang="cs-CZ" altLang="cs-CZ" sz="2000" b="1" smtClean="0"/>
              <a:t>pokus přestupku</a:t>
            </a:r>
            <a:r>
              <a:rPr lang="cs-CZ" altLang="cs-CZ" sz="2000" smtClean="0"/>
              <a:t>, tam kde to </a:t>
            </a:r>
            <a:r>
              <a:rPr lang="cs-CZ" altLang="cs-CZ" sz="2000" b="1" smtClean="0">
                <a:solidFill>
                  <a:srgbClr val="FF0000"/>
                </a:solidFill>
              </a:rPr>
              <a:t>stanoví (zvláštní) zákon</a:t>
            </a:r>
            <a:r>
              <a:rPr lang="cs-CZ" altLang="cs-CZ" sz="2000" smtClean="0"/>
              <a:t>, trestný jako dokonaný přestupek, vývojové stádium, jednání bezprostředně směřující + úmysl (u FO) spáchat + nebyl dokonán, tzv. ohrožovací podstata, zánik odpovědnosti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7 – </a:t>
            </a:r>
            <a:r>
              <a:rPr lang="cs-CZ" altLang="cs-CZ" sz="2000" b="1" smtClean="0"/>
              <a:t>pokračování v přestupku </a:t>
            </a:r>
            <a:r>
              <a:rPr lang="cs-CZ" altLang="cs-CZ" sz="2000" smtClean="0"/>
              <a:t>(x opakování – recidiva, souběh), výsledkem je jeden přestupek, dílčí útoky + jednotný záměr + stejná skutková podstata + spojitosti a souvislosti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 – </a:t>
            </a:r>
            <a:r>
              <a:rPr lang="cs-CZ" altLang="cs-CZ" sz="2000" b="1" smtClean="0"/>
              <a:t>trvající přestupek</a:t>
            </a:r>
            <a:r>
              <a:rPr lang="cs-CZ" altLang="cs-CZ" sz="2000" smtClean="0"/>
              <a:t>, vyvolání, resp.</a:t>
            </a:r>
            <a:r>
              <a:rPr lang="cs-CZ" altLang="cs-CZ" sz="2000" b="1" smtClean="0">
                <a:solidFill>
                  <a:srgbClr val="FF0000"/>
                </a:solidFill>
              </a:rPr>
              <a:t> udržování</a:t>
            </a:r>
            <a:r>
              <a:rPr lang="cs-CZ" altLang="cs-CZ" sz="2000" smtClean="0"/>
              <a:t>, dlouhodobost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9 – </a:t>
            </a:r>
            <a:r>
              <a:rPr lang="cs-CZ" altLang="cs-CZ" sz="2000" b="1" smtClean="0"/>
              <a:t>hromadný přestupek, </a:t>
            </a:r>
            <a:r>
              <a:rPr lang="cs-CZ" altLang="cs-CZ" sz="2000" b="1" smtClean="0">
                <a:solidFill>
                  <a:srgbClr val="FF0000"/>
                </a:solidFill>
              </a:rPr>
              <a:t>více dílčích útoků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10 – </a:t>
            </a:r>
            <a:r>
              <a:rPr lang="cs-CZ" altLang="cs-CZ" sz="2000" b="1" smtClean="0"/>
              <a:t>opomenutí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11 – </a:t>
            </a:r>
            <a:r>
              <a:rPr lang="cs-CZ" altLang="cs-CZ" sz="2000" b="1" smtClean="0"/>
              <a:t>spolupachatel, </a:t>
            </a:r>
            <a:r>
              <a:rPr lang="cs-CZ" altLang="cs-CZ" sz="2000" smtClean="0"/>
              <a:t>společné jednání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12 – </a:t>
            </a:r>
            <a:r>
              <a:rPr lang="cs-CZ" altLang="cs-CZ" sz="2000" b="1" smtClean="0"/>
              <a:t>zvláštní subjekt přestupku 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1591205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13 – </a:t>
            </a:r>
            <a:r>
              <a:rPr lang="cs-CZ" altLang="cs-CZ" sz="2000" b="1" smtClean="0"/>
              <a:t>fyzická osoba jako pachatel</a:t>
            </a:r>
            <a:r>
              <a:rPr lang="cs-CZ" altLang="cs-CZ" sz="2000" smtClean="0"/>
              <a:t>; </a:t>
            </a:r>
            <a:r>
              <a:rPr lang="cs-CZ" altLang="cs-CZ" sz="2000" b="1" smtClean="0">
                <a:solidFill>
                  <a:srgbClr val="FF0000"/>
                </a:solidFill>
              </a:rPr>
              <a:t>zavinění</a:t>
            </a:r>
            <a:r>
              <a:rPr lang="cs-CZ" altLang="cs-CZ" sz="2000" smtClean="0"/>
              <a:t> (§ 15), nepřímý pachatel (odst. 2 a 3), nástroj ke spáchání přestupku, organizátor, návodce a pomocník – tam, </a:t>
            </a:r>
            <a:r>
              <a:rPr lang="cs-CZ" altLang="cs-CZ" sz="2000" b="1" smtClean="0"/>
              <a:t>kde to zákon stanoví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14 – </a:t>
            </a:r>
            <a:r>
              <a:rPr lang="cs-CZ" altLang="cs-CZ" sz="2000" b="1" smtClean="0"/>
              <a:t>odpovědnost zákonného zástupce/opatrovníka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15 – </a:t>
            </a:r>
            <a:r>
              <a:rPr lang="cs-CZ" altLang="cs-CZ" sz="2000" b="1" smtClean="0"/>
              <a:t>zavinění </a:t>
            </a:r>
            <a:r>
              <a:rPr lang="cs-CZ" altLang="cs-CZ" sz="2000" smtClean="0"/>
              <a:t>u FO, </a:t>
            </a:r>
            <a:r>
              <a:rPr lang="cs-CZ" altLang="cs-CZ" sz="2000" b="1" smtClean="0">
                <a:solidFill>
                  <a:srgbClr val="FF0000"/>
                </a:solidFill>
              </a:rPr>
              <a:t>postačí nedbalost</a:t>
            </a:r>
            <a:r>
              <a:rPr lang="cs-CZ" altLang="cs-CZ" sz="2000" smtClean="0"/>
              <a:t>; </a:t>
            </a:r>
            <a:r>
              <a:rPr lang="cs-CZ" altLang="cs-CZ" sz="2000" b="1" smtClean="0"/>
              <a:t>úmysl</a:t>
            </a:r>
            <a:r>
              <a:rPr lang="cs-CZ" altLang="cs-CZ" sz="2000" smtClean="0"/>
              <a:t> přímý a nepřímý, </a:t>
            </a:r>
            <a:r>
              <a:rPr lang="cs-CZ" altLang="cs-CZ" sz="2000" b="1" smtClean="0"/>
              <a:t>nedbalost</a:t>
            </a:r>
            <a:r>
              <a:rPr lang="cs-CZ" altLang="cs-CZ" sz="2000" smtClean="0"/>
              <a:t> vědomá a nevědomá – </a:t>
            </a:r>
            <a:r>
              <a:rPr lang="cs-CZ" altLang="cs-CZ" sz="2000" b="1" smtClean="0"/>
              <a:t>forma zavinění ve výrokové části </a:t>
            </a:r>
            <a:r>
              <a:rPr lang="cs-CZ" altLang="cs-CZ" sz="2000" smtClean="0"/>
              <a:t>(§ 93/1/d) a v </a:t>
            </a:r>
            <a:r>
              <a:rPr lang="cs-CZ" altLang="cs-CZ" sz="2000" b="1" smtClean="0"/>
              <a:t>odůvodnění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16 a 17 – </a:t>
            </a:r>
            <a:r>
              <a:rPr lang="cs-CZ" altLang="cs-CZ" sz="2000" b="1" smtClean="0"/>
              <a:t>omyl skutkový a právní</a:t>
            </a:r>
            <a:r>
              <a:rPr lang="cs-CZ" altLang="cs-CZ" sz="2000" smtClean="0"/>
              <a:t>, nelze u objektivní odpovědnosti, pouze u subjektivní odpovědnosti FO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18 – </a:t>
            </a:r>
            <a:r>
              <a:rPr lang="cs-CZ" altLang="cs-CZ" sz="2000" b="1" smtClean="0"/>
              <a:t>věk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19 – </a:t>
            </a:r>
            <a:r>
              <a:rPr lang="cs-CZ" altLang="cs-CZ" sz="2000" b="1" smtClean="0"/>
              <a:t>nepříčetnost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410292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20 – </a:t>
            </a:r>
            <a:r>
              <a:rPr lang="cs-CZ" altLang="cs-CZ" sz="2000" b="1" smtClean="0"/>
              <a:t>právnická osoba jako pachatel</a:t>
            </a:r>
            <a:r>
              <a:rPr lang="cs-CZ" altLang="cs-CZ" sz="2000" smtClean="0"/>
              <a:t>; </a:t>
            </a:r>
            <a:r>
              <a:rPr lang="cs-CZ" altLang="cs-CZ" sz="2000" b="1" smtClean="0">
                <a:solidFill>
                  <a:srgbClr val="FF0000"/>
                </a:solidFill>
              </a:rPr>
              <a:t>přičitatelnost</a:t>
            </a:r>
            <a:r>
              <a:rPr lang="cs-CZ" altLang="cs-CZ" sz="2000" smtClean="0"/>
              <a:t>, FO se nemusí zjišťovat, nemusí mít vlastnosti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21 – </a:t>
            </a:r>
            <a:r>
              <a:rPr lang="cs-CZ" altLang="cs-CZ" sz="2000" b="1" smtClean="0"/>
              <a:t>liberační důvod</a:t>
            </a:r>
            <a:r>
              <a:rPr lang="cs-CZ" altLang="cs-CZ" sz="2000" smtClean="0"/>
              <a:t>, vyloučení liberačního důvodu</a:t>
            </a:r>
            <a:r>
              <a:rPr lang="cs-CZ" altLang="cs-CZ" sz="2000" b="1" smtClean="0"/>
              <a:t>, prokazuje PO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22 – </a:t>
            </a:r>
            <a:r>
              <a:rPr lang="cs-CZ" altLang="cs-CZ" sz="2000" b="1" smtClean="0"/>
              <a:t>podnikající FO jako pachatel</a:t>
            </a:r>
            <a:r>
              <a:rPr lang="cs-CZ" altLang="cs-CZ" sz="2000" smtClean="0"/>
              <a:t>, </a:t>
            </a:r>
            <a:r>
              <a:rPr lang="cs-CZ" altLang="cs-CZ" sz="2000" b="1" smtClean="0">
                <a:solidFill>
                  <a:srgbClr val="FF0000"/>
                </a:solidFill>
              </a:rPr>
              <a:t>přičitatelnost</a:t>
            </a:r>
            <a:r>
              <a:rPr lang="cs-CZ" altLang="cs-CZ" sz="2000" smtClean="0"/>
              <a:t>;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23 – </a:t>
            </a:r>
            <a:r>
              <a:rPr lang="cs-CZ" altLang="cs-CZ" sz="2000" b="1" smtClean="0"/>
              <a:t>liberační důvod</a:t>
            </a:r>
            <a:r>
              <a:rPr lang="cs-CZ" altLang="cs-CZ" sz="2000" smtClean="0"/>
              <a:t>, vyloučení liberačního důvodu</a:t>
            </a:r>
            <a:r>
              <a:rPr lang="cs-CZ" altLang="cs-CZ" sz="2000" b="1" smtClean="0"/>
              <a:t>, prokazuje podnikající FO</a:t>
            </a:r>
            <a:r>
              <a:rPr lang="cs-CZ" altLang="cs-CZ" sz="2000" smtClean="0"/>
              <a:t>, není zánik odpovědnosti ukončením podnikatelské činnosti</a:t>
            </a:r>
          </a:p>
          <a:p>
            <a:pPr marL="0" indent="0" algn="just">
              <a:buFontTx/>
              <a:buNone/>
            </a:pP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24 – </a:t>
            </a:r>
            <a:r>
              <a:rPr lang="cs-CZ" altLang="cs-CZ" sz="2000" b="1" smtClean="0"/>
              <a:t>krajní nouze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25 – </a:t>
            </a:r>
            <a:r>
              <a:rPr lang="cs-CZ" altLang="cs-CZ" sz="2000" b="1" smtClean="0"/>
              <a:t>nutná obrana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26 – </a:t>
            </a:r>
            <a:r>
              <a:rPr lang="cs-CZ" altLang="cs-CZ" sz="2000" b="1" smtClean="0"/>
              <a:t>svolení poškozeného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27 – </a:t>
            </a:r>
            <a:r>
              <a:rPr lang="cs-CZ" altLang="cs-CZ" sz="2000" b="1" smtClean="0"/>
              <a:t>přípustné riziko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28 – </a:t>
            </a:r>
            <a:r>
              <a:rPr lang="cs-CZ" altLang="cs-CZ" sz="2000" b="1" smtClean="0"/>
              <a:t>oprávněné použití zbraně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17184503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 smtClean="0"/>
              <a:t>NSS, </a:t>
            </a:r>
            <a:r>
              <a:rPr lang="cs-CZ" sz="2000" b="1" dirty="0" err="1" smtClean="0"/>
              <a:t>sp</a:t>
            </a:r>
            <a:r>
              <a:rPr lang="cs-CZ" sz="2000" b="1" dirty="0" smtClean="0"/>
              <a:t>. zn. 9 As 213/2016</a:t>
            </a:r>
            <a:r>
              <a:rPr lang="cs-CZ" sz="2000" dirty="0" smtClean="0"/>
              <a:t>, „pro posouzení, zda je právnická osoba odpovědná za spáchání správního deliktu v souvislosti </a:t>
            </a:r>
            <a:r>
              <a:rPr lang="cs-CZ" sz="2000" b="1" dirty="0" smtClean="0"/>
              <a:t>s jednáním jejího zaměstnance</a:t>
            </a:r>
            <a:r>
              <a:rPr lang="cs-CZ" sz="2000" dirty="0" smtClean="0"/>
              <a:t> (případně člena nebo statutárního orgánu) dle § 20 odst. 1 zákona č. 250/2016 Sb., o odpovědnosti za přestupky a řízení o nich, je podstatné, zda k porušení právních povinností došlo </a:t>
            </a:r>
            <a:r>
              <a:rPr lang="cs-CZ" sz="2000" b="1" dirty="0" smtClean="0"/>
              <a:t>v souvislosti s místní, časovou a věcnou vazbou k činnosti právnické osoby, tedy zda při činnosti, jíž byl způsoben protiprávní stav, zaměstnanec sledoval zejména z objektivního i subjektivního hlediska plnění svých pracovních úkolů</a:t>
            </a:r>
            <a:r>
              <a:rPr lang="cs-CZ" sz="2000" dirty="0" smtClean="0"/>
              <a:t>. </a:t>
            </a:r>
            <a:r>
              <a:rPr lang="cs-CZ" sz="2000" b="1" dirty="0" smtClean="0">
                <a:solidFill>
                  <a:srgbClr val="FF0000"/>
                </a:solidFill>
              </a:rPr>
              <a:t>Pokud tomu tak nebylo, právnická osoba není za excesivní jednání svého zaměstnance odpovědná</a:t>
            </a:r>
            <a:r>
              <a:rPr lang="cs-CZ" sz="2000" dirty="0" smtClean="0"/>
              <a:t>.“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95758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5843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29 – </a:t>
            </a:r>
            <a:r>
              <a:rPr lang="cs-CZ" altLang="cs-CZ" sz="2000" b="1" smtClean="0"/>
              <a:t>zánik</a:t>
            </a:r>
            <a:r>
              <a:rPr lang="cs-CZ" altLang="cs-CZ" sz="2000" smtClean="0"/>
              <a:t> (</a:t>
            </a:r>
            <a:r>
              <a:rPr lang="cs-CZ" altLang="cs-CZ" sz="2000" b="1" smtClean="0">
                <a:solidFill>
                  <a:srgbClr val="FF0000"/>
                </a:solidFill>
              </a:rPr>
              <a:t>prekluze</a:t>
            </a:r>
            <a:r>
              <a:rPr lang="cs-CZ" altLang="cs-CZ" sz="2000" smtClean="0"/>
              <a:t>) </a:t>
            </a:r>
            <a:r>
              <a:rPr lang="cs-CZ" altLang="cs-CZ" sz="2000" b="1" smtClean="0"/>
              <a:t>odpovědnosti za přestupek</a:t>
            </a:r>
            <a:r>
              <a:rPr lang="cs-CZ" altLang="cs-CZ" sz="2000" smtClean="0"/>
              <a:t>, důvody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30 až 32 – </a:t>
            </a:r>
            <a:r>
              <a:rPr lang="cs-CZ" altLang="cs-CZ" sz="2000" b="1" smtClean="0"/>
              <a:t>promlčecí (</a:t>
            </a:r>
            <a:r>
              <a:rPr lang="cs-CZ" altLang="cs-CZ" sz="2000" b="1" smtClean="0">
                <a:solidFill>
                  <a:srgbClr val="FF0000"/>
                </a:solidFill>
              </a:rPr>
              <a:t>prekluzivní</a:t>
            </a:r>
            <a:r>
              <a:rPr lang="cs-CZ" altLang="cs-CZ" sz="2000" b="1" smtClean="0"/>
              <a:t>) doba</a:t>
            </a:r>
            <a:r>
              <a:rPr lang="cs-CZ" altLang="cs-CZ" sz="2000" smtClean="0"/>
              <a:t>, 1 rok x 3 roky, od spáchání (den následující po), </a:t>
            </a:r>
            <a:r>
              <a:rPr lang="cs-CZ" altLang="cs-CZ" sz="2000" b="1" smtClean="0">
                <a:solidFill>
                  <a:srgbClr val="FF0000"/>
                </a:solidFill>
              </a:rPr>
              <a:t>stavení:</a:t>
            </a:r>
            <a:r>
              <a:rPr lang="cs-CZ" altLang="cs-CZ" sz="2000" smtClean="0"/>
              <a:t> neběží a poté pokračuje; </a:t>
            </a:r>
            <a:r>
              <a:rPr lang="cs-CZ" altLang="cs-CZ" sz="2000" b="1" smtClean="0">
                <a:solidFill>
                  <a:srgbClr val="FF0000"/>
                </a:solidFill>
              </a:rPr>
              <a:t>přerušení:</a:t>
            </a:r>
            <a:r>
              <a:rPr lang="cs-CZ" altLang="cs-CZ" sz="2000" smtClean="0"/>
              <a:t> běží nová, důsledek přerušení – </a:t>
            </a:r>
            <a:r>
              <a:rPr lang="cs-CZ" altLang="cs-CZ" sz="2000" b="1" smtClean="0"/>
              <a:t>maximální délka</a:t>
            </a:r>
            <a:r>
              <a:rPr lang="cs-CZ" altLang="cs-CZ" sz="2000" smtClean="0"/>
              <a:t>: 3 roky x 5 let, </a:t>
            </a:r>
            <a:r>
              <a:rPr lang="cs-CZ" altLang="cs-CZ" sz="2000" b="1" smtClean="0"/>
              <a:t>§ 112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33 – </a:t>
            </a:r>
            <a:r>
              <a:rPr lang="cs-CZ" altLang="cs-CZ" sz="2000" b="1" smtClean="0"/>
              <a:t>přechod odpovědnosti PO na právního nástupce</a:t>
            </a:r>
            <a:r>
              <a:rPr lang="cs-CZ" altLang="cs-CZ" sz="2000" smtClean="0"/>
              <a:t>; § 84 zákaz přeměny/zániku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34 – </a:t>
            </a:r>
            <a:r>
              <a:rPr lang="cs-CZ" altLang="cs-CZ" sz="2000" b="1" smtClean="0"/>
              <a:t>přechod odpovědnosti podnikající FO na právního nástupce</a:t>
            </a:r>
            <a:endParaRPr lang="cs-CZ" altLang="cs-CZ" sz="2000" smtClean="0"/>
          </a:p>
          <a:p>
            <a:pPr marL="0" indent="0" algn="just">
              <a:buFontTx/>
              <a:buNone/>
            </a:pPr>
            <a:endParaRPr lang="cs-CZ" altLang="cs-CZ" sz="2000" b="1" smtClean="0"/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179937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Správní trestání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 smtClean="0"/>
              <a:t>Správní trestání: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výkon veřejné správy </a:t>
            </a:r>
            <a:r>
              <a:rPr lang="cs-CZ" dirty="0" smtClean="0"/>
              <a:t>(trestní pravomoc pro podmínky a potřeby veřejné správy), 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výkon trestního oprávnění </a:t>
            </a:r>
            <a:r>
              <a:rPr lang="cs-CZ" dirty="0" smtClean="0"/>
              <a:t>(trestání je z řady důvodů místo soudů svěřeno veřejné správě)?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748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35 a 36 – </a:t>
            </a:r>
            <a:r>
              <a:rPr lang="cs-CZ" altLang="cs-CZ" sz="2000" b="1" smtClean="0"/>
              <a:t>druhy správních trestů</a:t>
            </a:r>
            <a:r>
              <a:rPr lang="cs-CZ" altLang="cs-CZ" sz="2000" smtClean="0"/>
              <a:t>, výčet a </a:t>
            </a:r>
            <a:r>
              <a:rPr lang="cs-CZ" altLang="cs-CZ" sz="2000" b="1" smtClean="0"/>
              <a:t>souběh</a:t>
            </a:r>
            <a:r>
              <a:rPr lang="cs-CZ" altLang="cs-CZ" sz="2000" smtClean="0"/>
              <a:t> trestů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37 – </a:t>
            </a:r>
            <a:r>
              <a:rPr lang="cs-CZ" altLang="cs-CZ" sz="2000" b="1" smtClean="0"/>
              <a:t>určení druhu a výměry</a:t>
            </a:r>
            <a:r>
              <a:rPr lang="cs-CZ" altLang="cs-CZ" sz="2000" smtClean="0"/>
              <a:t>, </a:t>
            </a:r>
            <a:r>
              <a:rPr lang="cs-CZ" altLang="cs-CZ" sz="2000" b="1" smtClean="0">
                <a:solidFill>
                  <a:srgbClr val="FF0000"/>
                </a:solidFill>
              </a:rPr>
              <a:t>demonstrativní výčet</a:t>
            </a:r>
            <a:r>
              <a:rPr lang="cs-CZ" altLang="cs-CZ" sz="2000" smtClean="0"/>
              <a:t>, uvedeno v odůvodnění, proporcionalita </a:t>
            </a:r>
            <a:r>
              <a:rPr lang="cs-CZ" altLang="cs-CZ" sz="1600" smtClean="0"/>
              <a:t>(NSS, sp. zn. 1 As 9/2008, 2092/2010 Sb. NSS, „</a:t>
            </a:r>
            <a:r>
              <a:rPr lang="cs-CZ" altLang="cs-CZ" sz="1600" i="1" smtClean="0"/>
              <a:t>Správní orgán ukládající pokutu za jiný správní delikt </a:t>
            </a:r>
            <a:r>
              <a:rPr lang="cs-CZ" altLang="cs-CZ" sz="1600" b="1" i="1" smtClean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1600" i="1" smtClean="0"/>
              <a:t>. Správní orgán vychází při zjišťování osobních a majetkových poměrů z údajů </a:t>
            </a:r>
            <a:r>
              <a:rPr lang="cs-CZ" altLang="cs-CZ" sz="1600" b="1" i="1" smtClean="0"/>
              <a:t>doložených samotným účastníkem </a:t>
            </a:r>
            <a:r>
              <a:rPr lang="cs-CZ" altLang="cs-CZ" sz="1600" i="1" smtClean="0"/>
              <a:t>řízení, případně z těch, které </a:t>
            </a:r>
            <a:r>
              <a:rPr lang="cs-CZ" altLang="cs-CZ" sz="1600" b="1" i="1" smtClean="0"/>
              <a:t>vyplynuly</a:t>
            </a:r>
            <a:r>
              <a:rPr lang="cs-CZ" altLang="cs-CZ" sz="1600" i="1" smtClean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1600" b="1" i="1" smtClean="0"/>
              <a:t>odhadem</a:t>
            </a:r>
            <a:r>
              <a:rPr lang="cs-CZ" altLang="cs-CZ" sz="1600" smtClean="0"/>
              <a:t>.“)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38 – </a:t>
            </a:r>
            <a:r>
              <a:rPr lang="cs-CZ" altLang="cs-CZ" sz="2000" b="1" smtClean="0"/>
              <a:t>povaha a závažnost přestupku, </a:t>
            </a:r>
            <a:r>
              <a:rPr lang="cs-CZ" altLang="cs-CZ" sz="2000" b="1" smtClean="0">
                <a:solidFill>
                  <a:srgbClr val="FF0000"/>
                </a:solidFill>
              </a:rPr>
              <a:t>demonstrativní výčet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39 – </a:t>
            </a:r>
            <a:r>
              <a:rPr lang="cs-CZ" altLang="cs-CZ" sz="2000" b="1" smtClean="0"/>
              <a:t>polehčující okolnosti, </a:t>
            </a:r>
            <a:r>
              <a:rPr lang="cs-CZ" altLang="cs-CZ" sz="2000" b="1" smtClean="0">
                <a:solidFill>
                  <a:srgbClr val="FF0000"/>
                </a:solidFill>
              </a:rPr>
              <a:t>demonstrativní výčet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40 – </a:t>
            </a:r>
            <a:r>
              <a:rPr lang="cs-CZ" altLang="cs-CZ" sz="2000" b="1" smtClean="0"/>
              <a:t>přitěžující okolnosti, </a:t>
            </a:r>
            <a:r>
              <a:rPr lang="cs-CZ" altLang="cs-CZ" sz="2000" b="1" smtClean="0">
                <a:solidFill>
                  <a:srgbClr val="FF0000"/>
                </a:solidFill>
              </a:rPr>
              <a:t>demonstrativní výčet</a:t>
            </a:r>
            <a:endParaRPr lang="cs-CZ" altLang="cs-CZ" sz="2000" b="1" smtClean="0"/>
          </a:p>
        </p:txBody>
      </p:sp>
    </p:spTree>
    <p:extLst>
      <p:ext uri="{BB962C8B-B14F-4D97-AF65-F5344CB8AC3E}">
        <p14:creationId xmlns:p14="http://schemas.microsoft.com/office/powerpoint/2010/main" val="18026996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41 – </a:t>
            </a:r>
            <a:r>
              <a:rPr lang="cs-CZ" altLang="cs-CZ" sz="2000" b="1" smtClean="0"/>
              <a:t>souběh</a:t>
            </a:r>
            <a:r>
              <a:rPr lang="cs-CZ" altLang="cs-CZ" sz="2000" smtClean="0"/>
              <a:t> více přestupků, stejný pachatel, </a:t>
            </a:r>
            <a:r>
              <a:rPr lang="cs-CZ" altLang="cs-CZ" sz="2000" b="1" smtClean="0"/>
              <a:t>společné řízení </a:t>
            </a:r>
            <a:r>
              <a:rPr lang="cs-CZ" altLang="cs-CZ" sz="2000" smtClean="0"/>
              <a:t>(§ 88), </a:t>
            </a:r>
            <a:r>
              <a:rPr lang="cs-CZ" altLang="cs-CZ" sz="2000" b="1" smtClean="0"/>
              <a:t>absorpční zásada</a:t>
            </a:r>
            <a:r>
              <a:rPr lang="cs-CZ" altLang="cs-CZ" sz="2000" smtClean="0"/>
              <a:t>, </a:t>
            </a:r>
            <a:r>
              <a:rPr lang="cs-CZ" altLang="cs-CZ" sz="2000" b="1" smtClean="0"/>
              <a:t>úhrnný trest</a:t>
            </a:r>
            <a:r>
              <a:rPr lang="cs-CZ" altLang="cs-CZ" sz="2000" smtClean="0"/>
              <a:t>, </a:t>
            </a:r>
            <a:r>
              <a:rPr lang="cs-CZ" altLang="cs-CZ" sz="2000" b="1" smtClean="0"/>
              <a:t>asperace</a:t>
            </a:r>
            <a:r>
              <a:rPr lang="cs-CZ" altLang="cs-CZ" sz="2000" smtClean="0"/>
              <a:t> (odst. 2)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42 – </a:t>
            </a:r>
            <a:r>
              <a:rPr lang="cs-CZ" altLang="cs-CZ" sz="2000" b="1" smtClean="0"/>
              <a:t>podmíněné upuštění od uložení správního trestu</a:t>
            </a:r>
            <a:r>
              <a:rPr lang="cs-CZ" altLang="cs-CZ" sz="2000" smtClean="0"/>
              <a:t>, v případě škody nebo bezdůvodného obohacení, </a:t>
            </a:r>
            <a:r>
              <a:rPr lang="cs-CZ" altLang="cs-CZ" sz="2000" b="1" smtClean="0">
                <a:solidFill>
                  <a:srgbClr val="FF0000"/>
                </a:solidFill>
              </a:rPr>
              <a:t>je ale vinen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43 – </a:t>
            </a:r>
            <a:r>
              <a:rPr lang="cs-CZ" altLang="cs-CZ" sz="2000" b="1" smtClean="0"/>
              <a:t>upuštění od uložení správního trestu, </a:t>
            </a:r>
            <a:r>
              <a:rPr lang="cs-CZ" altLang="cs-CZ" sz="2000" b="1" smtClean="0">
                <a:solidFill>
                  <a:srgbClr val="FF0000"/>
                </a:solidFill>
              </a:rPr>
              <a:t>je ale vinen; </a:t>
            </a:r>
            <a:r>
              <a:rPr lang="cs-CZ" altLang="cs-CZ" sz="2000" smtClean="0"/>
              <a:t>v případě souběhu bez společného řízení a úhrnného trestu, nebo postačí k nápravě prosté projednání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44 – </a:t>
            </a:r>
            <a:r>
              <a:rPr lang="cs-CZ" altLang="cs-CZ" sz="2000" b="1" smtClean="0"/>
              <a:t>mimořádné snížení výměry pokuty</a:t>
            </a:r>
            <a:r>
              <a:rPr lang="cs-CZ" altLang="cs-CZ" sz="2000" smtClean="0"/>
              <a:t>, v případě dolních hranic pokut, jsou-li nepřiměřené, 20%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45 – </a:t>
            </a:r>
            <a:r>
              <a:rPr lang="cs-CZ" altLang="cs-CZ" sz="2000" b="1" smtClean="0"/>
              <a:t>napomenutí, </a:t>
            </a:r>
            <a:r>
              <a:rPr lang="cs-CZ" altLang="cs-CZ" sz="2000" b="1" smtClean="0">
                <a:solidFill>
                  <a:srgbClr val="FF0000"/>
                </a:solidFill>
              </a:rPr>
              <a:t>je vinen</a:t>
            </a:r>
            <a:r>
              <a:rPr lang="cs-CZ" altLang="cs-CZ" sz="2000" b="1" smtClean="0"/>
              <a:t>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46 – </a:t>
            </a:r>
            <a:r>
              <a:rPr lang="cs-CZ" altLang="cs-CZ" sz="2000" b="1" smtClean="0"/>
              <a:t>pokuta, </a:t>
            </a:r>
            <a:r>
              <a:rPr lang="cs-CZ" altLang="cs-CZ" sz="2000" smtClean="0"/>
              <a:t>splatnost </a:t>
            </a:r>
            <a:r>
              <a:rPr lang="cs-CZ" altLang="cs-CZ" sz="2000" b="1" smtClean="0"/>
              <a:t>30 dnů od právní moci </a:t>
            </a:r>
            <a:r>
              <a:rPr lang="cs-CZ" altLang="cs-CZ" sz="2000" smtClean="0"/>
              <a:t>(lze i jinak), proporcionalita (viz výše, mimořádné snížení)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47 – </a:t>
            </a:r>
            <a:r>
              <a:rPr lang="cs-CZ" altLang="cs-CZ" sz="2000" b="1" smtClean="0"/>
              <a:t>zákaz činnosti, </a:t>
            </a:r>
            <a:r>
              <a:rPr lang="cs-CZ" altLang="cs-CZ" sz="2000" smtClean="0"/>
              <a:t>3 roky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48 a 49 – </a:t>
            </a:r>
            <a:r>
              <a:rPr lang="cs-CZ" altLang="cs-CZ" sz="2000" b="1" smtClean="0"/>
              <a:t>propadnutí věci nebo náhradní hodnoty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50 – </a:t>
            </a:r>
            <a:r>
              <a:rPr lang="cs-CZ" altLang="cs-CZ" sz="2000" b="1" smtClean="0"/>
              <a:t>zveřejnění rozhodnutí o přestupku</a:t>
            </a:r>
            <a:r>
              <a:rPr lang="cs-CZ" altLang="cs-CZ" sz="2000" smtClean="0"/>
              <a:t>, PO nebo podnikající FO, stanoví zvláštní zákon</a:t>
            </a:r>
          </a:p>
          <a:p>
            <a:pPr marL="0" indent="0" algn="just">
              <a:buFontTx/>
              <a:buNone/>
            </a:pPr>
            <a:endParaRPr lang="cs-CZ" altLang="cs-CZ" sz="2000" b="1" smtClean="0"/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9088127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51 – </a:t>
            </a:r>
            <a:r>
              <a:rPr lang="cs-CZ" altLang="cs-CZ" sz="2000" b="1" smtClean="0"/>
              <a:t>druhy ochranných opatření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52 – </a:t>
            </a:r>
            <a:r>
              <a:rPr lang="cs-CZ" altLang="cs-CZ" sz="2000" b="1" smtClean="0"/>
              <a:t>omezující opatření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53 – </a:t>
            </a:r>
            <a:r>
              <a:rPr lang="cs-CZ" altLang="cs-CZ" sz="2000" b="1" smtClean="0"/>
              <a:t>zabrání věci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54 – </a:t>
            </a:r>
            <a:r>
              <a:rPr lang="cs-CZ" altLang="cs-CZ" sz="2000" b="1" smtClean="0"/>
              <a:t>zabrání náhradní hodnoty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55 – </a:t>
            </a:r>
            <a:r>
              <a:rPr lang="cs-CZ" altLang="cs-CZ" sz="2000" b="1" smtClean="0"/>
              <a:t>mladistvý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56 – </a:t>
            </a:r>
            <a:r>
              <a:rPr lang="cs-CZ" altLang="cs-CZ" sz="2000" b="1" smtClean="0"/>
              <a:t>ukládání správního trestu mladistvému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57 – </a:t>
            </a:r>
            <a:r>
              <a:rPr lang="cs-CZ" altLang="cs-CZ" sz="2000" b="1" smtClean="0"/>
              <a:t>pokuta</a:t>
            </a:r>
            <a:r>
              <a:rPr lang="cs-CZ" altLang="cs-CZ" sz="2000" smtClean="0"/>
              <a:t>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58 – </a:t>
            </a:r>
            <a:r>
              <a:rPr lang="cs-CZ" altLang="cs-CZ" sz="2000" b="1" smtClean="0"/>
              <a:t>zákaz činnosti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59 – </a:t>
            </a:r>
            <a:r>
              <a:rPr lang="cs-CZ" altLang="cs-CZ" sz="2000" b="1" smtClean="0"/>
              <a:t>upuštění od uložení správního trestu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3593958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60 – </a:t>
            </a:r>
            <a:r>
              <a:rPr lang="cs-CZ" altLang="cs-CZ" sz="2000" b="1" smtClean="0"/>
              <a:t>věcná příslušnost, </a:t>
            </a:r>
            <a:r>
              <a:rPr lang="cs-CZ" altLang="cs-CZ" sz="2000" smtClean="0"/>
              <a:t>zvláštní zákon, jinak ObÚRP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61 – </a:t>
            </a:r>
            <a:r>
              <a:rPr lang="cs-CZ" altLang="cs-CZ" sz="2000" b="1" smtClean="0"/>
              <a:t>komise pro projednávání přestupků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62 – </a:t>
            </a:r>
            <a:r>
              <a:rPr lang="cs-CZ" altLang="cs-CZ" sz="2000" b="1" smtClean="0"/>
              <a:t>místní příslušnost</a:t>
            </a:r>
            <a:r>
              <a:rPr lang="cs-CZ" altLang="cs-CZ" sz="2000" smtClean="0"/>
              <a:t>, místo spáchání přestupku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63 – </a:t>
            </a:r>
            <a:r>
              <a:rPr lang="cs-CZ" altLang="cs-CZ" sz="2000" b="1" smtClean="0"/>
              <a:t>nutná delegace</a:t>
            </a:r>
            <a:r>
              <a:rPr lang="cs-CZ" altLang="cs-CZ" sz="2000" smtClean="0"/>
              <a:t>, obviněným je ÚSC, člen zastupitelstva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64 – </a:t>
            </a:r>
            <a:r>
              <a:rPr lang="cs-CZ" altLang="cs-CZ" sz="2000" b="1" smtClean="0"/>
              <a:t>předání věci</a:t>
            </a:r>
            <a:r>
              <a:rPr lang="cs-CZ" altLang="cs-CZ" sz="2000" smtClean="0"/>
              <a:t>, usnesení o předání věci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65 – </a:t>
            </a:r>
            <a:r>
              <a:rPr lang="cs-CZ" altLang="cs-CZ" sz="2000" b="1" smtClean="0"/>
              <a:t>právní styk s cizinou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66 – </a:t>
            </a:r>
            <a:r>
              <a:rPr lang="cs-CZ" altLang="cs-CZ" sz="2000" b="1" smtClean="0"/>
              <a:t>doručování veřejnou vyhláškou</a:t>
            </a:r>
            <a:r>
              <a:rPr lang="cs-CZ" altLang="cs-CZ" sz="2000" smtClean="0"/>
              <a:t>, přípustné, </a:t>
            </a:r>
            <a:r>
              <a:rPr lang="cs-CZ" altLang="cs-CZ" sz="2000" b="1" smtClean="0"/>
              <a:t>důvody podle § 25 SpŘ</a:t>
            </a:r>
            <a:r>
              <a:rPr lang="cs-CZ" altLang="cs-CZ" sz="2000" smtClean="0"/>
              <a:t>, vyvěšuje se na ÚD pouze oznámení o možnosti převzetí doručované písemnosti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67 – </a:t>
            </a:r>
            <a:r>
              <a:rPr lang="cs-CZ" altLang="cs-CZ" sz="2000" b="1" smtClean="0"/>
              <a:t>doručování zmocněnci</a:t>
            </a:r>
            <a:r>
              <a:rPr lang="cs-CZ" altLang="cs-CZ" sz="2000" smtClean="0"/>
              <a:t>, nedaří se doručovat zmocněnci (muselo se to zkusit – kolikrát?), doručuje se přímo účastníkovi; ale lze k zastoupení rovnou nepřihlédnout a doručovat přímo účastníkovi – zneužití práva na zastoupení, podmínky dle NSS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endParaRPr lang="cs-CZ" altLang="cs-CZ" sz="2000" b="1" smtClean="0"/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18151006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68 – </a:t>
            </a:r>
            <a:r>
              <a:rPr lang="cs-CZ" altLang="cs-CZ" sz="2000" b="1" smtClean="0"/>
              <a:t>účastníci řízení, </a:t>
            </a:r>
            <a:r>
              <a:rPr lang="cs-CZ" altLang="cs-CZ" sz="2000" b="1" smtClean="0">
                <a:solidFill>
                  <a:srgbClr val="FF0000"/>
                </a:solidFill>
              </a:rPr>
              <a:t>taxativní výčet</a:t>
            </a:r>
            <a:r>
              <a:rPr lang="cs-CZ" altLang="cs-CZ" sz="2000" smtClean="0"/>
              <a:t>, obviněný, poškozený, vlastník věci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69 – </a:t>
            </a:r>
            <a:r>
              <a:rPr lang="cs-CZ" altLang="cs-CZ" sz="2000" b="1" smtClean="0"/>
              <a:t>obviněný</a:t>
            </a:r>
            <a:r>
              <a:rPr lang="cs-CZ" altLang="cs-CZ" sz="2000" smtClean="0"/>
              <a:t>, kdy se stává (§ 78), presumpce neviny a </a:t>
            </a:r>
            <a:r>
              <a:rPr lang="cs-CZ" altLang="cs-CZ" sz="2000" i="1" smtClean="0"/>
              <a:t>in dubio pro reo</a:t>
            </a:r>
            <a:endParaRPr lang="cs-CZ" altLang="cs-CZ" sz="2000" b="1" i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70 – </a:t>
            </a:r>
            <a:r>
              <a:rPr lang="cs-CZ" altLang="cs-CZ" sz="2000" b="1" smtClean="0"/>
              <a:t>poškozený</a:t>
            </a:r>
            <a:r>
              <a:rPr lang="cs-CZ" altLang="cs-CZ" sz="2000" smtClean="0"/>
              <a:t>, kdy se stává, poučovací povinnost za účelem připojení se k řízení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71 – </a:t>
            </a:r>
            <a:r>
              <a:rPr lang="cs-CZ" altLang="cs-CZ" sz="2000" b="1" smtClean="0"/>
              <a:t>osoba přímo postižená spácháním přestupku, </a:t>
            </a:r>
            <a:r>
              <a:rPr lang="cs-CZ" altLang="cs-CZ" sz="2000" smtClean="0"/>
              <a:t>řada </a:t>
            </a:r>
            <a:r>
              <a:rPr lang="cs-CZ" altLang="cs-CZ" sz="2000" b="1" smtClean="0">
                <a:solidFill>
                  <a:srgbClr val="FF0000"/>
                </a:solidFill>
              </a:rPr>
              <a:t>procesních práv, ale není účastníkem, § 79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72 – </a:t>
            </a:r>
            <a:r>
              <a:rPr lang="cs-CZ" altLang="cs-CZ" sz="2000" b="1" smtClean="0"/>
              <a:t>zákonný zástupce, opatrovník a orgán SPO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73 a 74 – </a:t>
            </a:r>
            <a:r>
              <a:rPr lang="cs-CZ" altLang="cs-CZ" sz="2000" b="1" smtClean="0"/>
              <a:t>oznamování přestupku, </a:t>
            </a:r>
            <a:r>
              <a:rPr lang="cs-CZ" altLang="cs-CZ" sz="2000" smtClean="0"/>
              <a:t>od Policie, role při šetření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75 – </a:t>
            </a:r>
            <a:r>
              <a:rPr lang="cs-CZ" altLang="cs-CZ" sz="2000" b="1" smtClean="0"/>
              <a:t>součinnost</a:t>
            </a:r>
            <a:r>
              <a:rPr lang="cs-CZ" altLang="cs-CZ" sz="2000" smtClean="0"/>
              <a:t>, spolupráce při prověřování, projednání a rozhodnutí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76 – </a:t>
            </a:r>
            <a:r>
              <a:rPr lang="cs-CZ" altLang="cs-CZ" sz="2000" b="1" smtClean="0"/>
              <a:t>odložení věci</a:t>
            </a:r>
            <a:r>
              <a:rPr lang="cs-CZ" altLang="cs-CZ" sz="2000" smtClean="0"/>
              <a:t>, aniž se řízení zahájí, věc se usnesením (poznamenává se do spisu), nutnost (odst. 1, 2 a 4) x možnost (odst. 5) odložení  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35193221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cs-CZ" altLang="cs-CZ" sz="2000" dirty="0" smtClean="0"/>
              <a:t>§ 77 – </a:t>
            </a:r>
            <a:r>
              <a:rPr lang="cs-CZ" altLang="cs-CZ" sz="2000" b="1" dirty="0" smtClean="0"/>
              <a:t>překážky řízení</a:t>
            </a:r>
            <a:endParaRPr lang="cs-CZ" altLang="cs-CZ" sz="2000" b="1" dirty="0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  <a:defRPr/>
            </a:pPr>
            <a:r>
              <a:rPr lang="cs-CZ" altLang="cs-CZ" sz="2000" dirty="0" smtClean="0"/>
              <a:t>§ 78 – </a:t>
            </a:r>
            <a:r>
              <a:rPr lang="cs-CZ" altLang="cs-CZ" sz="2000" b="1" dirty="0" smtClean="0"/>
              <a:t>zahájení řízení</a:t>
            </a:r>
            <a:r>
              <a:rPr lang="cs-CZ" altLang="cs-CZ" sz="2000" dirty="0" smtClean="0"/>
              <a:t>, povinnost zahájit, </a:t>
            </a:r>
            <a:r>
              <a:rPr lang="cs-CZ" altLang="cs-CZ" sz="2000" i="1" dirty="0" smtClean="0"/>
              <a:t>ex offo</a:t>
            </a:r>
            <a:r>
              <a:rPr lang="cs-CZ" altLang="cs-CZ" sz="2000" dirty="0" smtClean="0"/>
              <a:t>, kdy je řízení zahájeno a čím; náležitosti </a:t>
            </a:r>
            <a:r>
              <a:rPr lang="cs-CZ" altLang="cs-CZ" sz="2000" b="1" dirty="0" smtClean="0"/>
              <a:t>oznámení o zahájení řízení </a:t>
            </a:r>
            <a:r>
              <a:rPr lang="cs-CZ" altLang="cs-CZ" sz="2000" dirty="0" smtClean="0"/>
              <a:t>(popis skutku a právní kvalifikace), </a:t>
            </a:r>
            <a:r>
              <a:rPr lang="cs-CZ" altLang="cs-CZ" sz="2000" b="1" dirty="0" smtClean="0"/>
              <a:t>změna skutku, změna právní kvalifikace </a:t>
            </a:r>
            <a:r>
              <a:rPr lang="cs-CZ" altLang="cs-CZ" sz="2000" dirty="0" smtClean="0"/>
              <a:t>v odst. 4</a:t>
            </a:r>
            <a:endParaRPr lang="cs-CZ" altLang="cs-CZ" sz="2000" b="1" i="1" dirty="0" smtClean="0"/>
          </a:p>
          <a:p>
            <a:pPr marL="0" indent="0" algn="just">
              <a:buFontTx/>
              <a:buNone/>
              <a:defRPr/>
            </a:pPr>
            <a:r>
              <a:rPr lang="cs-CZ" altLang="cs-CZ" sz="2000" dirty="0" smtClean="0"/>
              <a:t>§ 79 – </a:t>
            </a:r>
            <a:r>
              <a:rPr lang="cs-CZ" altLang="cs-CZ" sz="2000" b="1" dirty="0" smtClean="0"/>
              <a:t>zahájení řízení se souhlasem osoby přímo postižené spácháním přestupku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 smtClean="0"/>
              <a:t>§ 80 – </a:t>
            </a:r>
            <a:r>
              <a:rPr lang="cs-CZ" altLang="cs-CZ" sz="2000" b="1" dirty="0" smtClean="0"/>
              <a:t>ústní jednání,</a:t>
            </a:r>
            <a:r>
              <a:rPr lang="cs-CZ" altLang="cs-CZ" sz="2000" dirty="0"/>
              <a:t>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možnost</a:t>
            </a:r>
            <a:r>
              <a:rPr lang="cs-CZ" altLang="cs-CZ" sz="2000" dirty="0" smtClean="0"/>
              <a:t> ÚJ (úvaha SO) x </a:t>
            </a:r>
            <a:r>
              <a:rPr lang="cs-CZ" altLang="cs-CZ" sz="2000" b="1" dirty="0" smtClean="0"/>
              <a:t>nutnost</a:t>
            </a:r>
            <a:r>
              <a:rPr lang="cs-CZ" altLang="cs-CZ" sz="2000" dirty="0" smtClean="0"/>
              <a:t> ÚJ: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altLang="cs-CZ" sz="2000" dirty="0" smtClean="0"/>
              <a:t>na požádání obviněného, je-li to třeba k ochraně jeho práv x </a:t>
            </a:r>
            <a:r>
              <a:rPr lang="cs-CZ" altLang="cs-CZ" sz="2000" b="1" dirty="0" smtClean="0"/>
              <a:t>návrh se zamítne usnesením s možností odvolání,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poučení o možnosti žádat ÚJ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altLang="cs-CZ" sz="2000" dirty="0" smtClean="0"/>
              <a:t>je-li to nezbytné ke zjištění stavu věci,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altLang="cs-CZ" sz="2000" dirty="0" smtClean="0"/>
              <a:t>v případě mladistvého;</a:t>
            </a:r>
          </a:p>
          <a:p>
            <a:pPr marL="0" indent="0" algn="just">
              <a:buFontTx/>
              <a:buNone/>
              <a:defRPr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řítomnost obviněného a účastníků, lze bez obviněného – důvody: předvolán a souhlasí bez přítomnosti, nedostaví se bez náležité omluvy nebo dostatečného důvodu</a:t>
            </a:r>
          </a:p>
          <a:p>
            <a:pPr marL="0" indent="0" algn="just">
              <a:buFontTx/>
              <a:buNone/>
              <a:defRPr/>
            </a:pPr>
            <a:endParaRPr lang="cs-CZ" altLang="cs-CZ" sz="2000" dirty="0" smtClean="0"/>
          </a:p>
          <a:p>
            <a:pPr marL="0" indent="0" algn="just">
              <a:buFontTx/>
              <a:buNone/>
              <a:defRPr/>
            </a:pPr>
            <a:endParaRPr lang="cs-CZ" alt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702142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81 – </a:t>
            </a:r>
            <a:r>
              <a:rPr lang="cs-CZ" altLang="cs-CZ" sz="2000" b="1" smtClean="0"/>
              <a:t>řízení navazující na kontrolu</a:t>
            </a:r>
            <a:r>
              <a:rPr lang="cs-CZ" altLang="cs-CZ" sz="2000" smtClean="0"/>
              <a:t>, podklady pro kontrolu</a:t>
            </a:r>
            <a:endParaRPr lang="cs-CZ" altLang="cs-CZ" sz="2000" b="1" smtClean="0">
              <a:solidFill>
                <a:srgbClr val="FF0000"/>
              </a:solidFill>
            </a:endParaRPr>
          </a:p>
          <a:p>
            <a:pPr marL="0" indent="0" algn="just">
              <a:buFontTx/>
              <a:buNone/>
            </a:pPr>
            <a:r>
              <a:rPr lang="cs-CZ" altLang="cs-CZ" sz="2000" smtClean="0"/>
              <a:t>§ 82 – </a:t>
            </a:r>
            <a:r>
              <a:rPr lang="cs-CZ" altLang="cs-CZ" sz="2000" b="1" smtClean="0"/>
              <a:t>dokazování</a:t>
            </a:r>
            <a:r>
              <a:rPr lang="cs-CZ" altLang="cs-CZ" sz="2000" smtClean="0"/>
              <a:t>, lze výslech obviněného, průběh ústního jednání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83 – </a:t>
            </a:r>
            <a:r>
              <a:rPr lang="cs-CZ" altLang="cs-CZ" sz="2000" b="1" smtClean="0"/>
              <a:t>záruka za splnění povinnosti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84 – </a:t>
            </a:r>
            <a:r>
              <a:rPr lang="cs-CZ" altLang="cs-CZ" sz="2000" b="1" smtClean="0"/>
              <a:t>zrušení, zánik a přeměna PO, </a:t>
            </a:r>
            <a:r>
              <a:rPr lang="cs-CZ" altLang="cs-CZ" sz="2000" smtClean="0"/>
              <a:t>zákaz SO, důvodné podezření, proporcionalita, návaznost na rejstříky, rozhodnutí, lze se odvolat,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85 – </a:t>
            </a:r>
            <a:r>
              <a:rPr lang="cs-CZ" altLang="cs-CZ" sz="2000" b="1" smtClean="0"/>
              <a:t>přerušení řízení, </a:t>
            </a:r>
            <a:r>
              <a:rPr lang="cs-CZ" altLang="cs-CZ" sz="2000" smtClean="0"/>
              <a:t>(nutnost) </a:t>
            </a:r>
            <a:r>
              <a:rPr lang="cs-CZ" altLang="cs-CZ" sz="2000" b="1" smtClean="0"/>
              <a:t>v případě kasační stížnosti,</a:t>
            </a:r>
            <a:r>
              <a:rPr lang="cs-CZ" altLang="cs-CZ" sz="2000" smtClean="0"/>
              <a:t> možnost přerušení řízení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86 – </a:t>
            </a:r>
            <a:r>
              <a:rPr lang="cs-CZ" altLang="cs-CZ" sz="2000" b="1" smtClean="0"/>
              <a:t>zastavení řízení</a:t>
            </a:r>
            <a:r>
              <a:rPr lang="cs-CZ" altLang="cs-CZ" sz="2000" smtClean="0"/>
              <a:t>, usnesením (běžné a do spisu),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87 – </a:t>
            </a:r>
            <a:r>
              <a:rPr lang="cs-CZ" altLang="cs-CZ" sz="2000" b="1" smtClean="0"/>
              <a:t>narovnání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88 – </a:t>
            </a:r>
            <a:r>
              <a:rPr lang="cs-CZ" altLang="cs-CZ" sz="2000" b="1" smtClean="0"/>
              <a:t>společné řízení, </a:t>
            </a:r>
            <a:r>
              <a:rPr lang="cs-CZ" altLang="cs-CZ" sz="2000" smtClean="0"/>
              <a:t>více přestupků ve stejné oblasti veřejné správy, souvislost přestupků více obviněných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89 – NŠ a BO</a:t>
            </a:r>
          </a:p>
          <a:p>
            <a:pPr marL="0" indent="0" algn="just">
              <a:buFontTx/>
              <a:buNone/>
            </a:pPr>
            <a:endParaRPr lang="cs-CZ" altLang="cs-CZ" sz="2000" smtClean="0"/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12956951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90 – </a:t>
            </a:r>
            <a:r>
              <a:rPr lang="cs-CZ" altLang="cs-CZ" sz="2000" b="1" smtClean="0"/>
              <a:t>příkaz</a:t>
            </a:r>
            <a:r>
              <a:rPr lang="cs-CZ" altLang="cs-CZ" sz="2000" smtClean="0"/>
              <a:t>, možnost a nemožnost příkazu; </a:t>
            </a:r>
            <a:r>
              <a:rPr lang="cs-CZ" altLang="cs-CZ" sz="2000" b="1" smtClean="0"/>
              <a:t>odpor</a:t>
            </a:r>
            <a:r>
              <a:rPr lang="cs-CZ" altLang="cs-CZ" sz="2000" smtClean="0"/>
              <a:t>, zákaz </a:t>
            </a:r>
            <a:r>
              <a:rPr lang="cs-CZ" altLang="cs-CZ" sz="2000" i="1" smtClean="0"/>
              <a:t>reformace in peius</a:t>
            </a:r>
            <a:r>
              <a:rPr lang="cs-CZ" altLang="cs-CZ" sz="2000" smtClean="0"/>
              <a:t>,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91 – </a:t>
            </a:r>
            <a:r>
              <a:rPr lang="cs-CZ" altLang="cs-CZ" sz="2000" b="1" smtClean="0"/>
              <a:t>příkaz na místě</a:t>
            </a:r>
            <a:r>
              <a:rPr lang="cs-CZ" altLang="cs-CZ" sz="2000" smtClean="0"/>
              <a:t>, </a:t>
            </a:r>
            <a:r>
              <a:rPr lang="cs-CZ" altLang="cs-CZ" sz="2000" b="1" smtClean="0">
                <a:solidFill>
                  <a:srgbClr val="FF0000"/>
                </a:solidFill>
              </a:rPr>
              <a:t>souhlas obviněného </a:t>
            </a:r>
            <a:r>
              <a:rPr lang="cs-CZ" altLang="cs-CZ" sz="2000" smtClean="0"/>
              <a:t>se a) zjištěným stavem věci, b) s právní kvalifikací, c) s uložením pokuty a její výší, d) s vydáním příkazového bloku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92 – </a:t>
            </a:r>
            <a:r>
              <a:rPr lang="cs-CZ" altLang="cs-CZ" sz="2000" b="1" smtClean="0"/>
              <a:t>příkaz na místě a příkazový blok, </a:t>
            </a:r>
            <a:r>
              <a:rPr lang="cs-CZ" altLang="cs-CZ" sz="2000" smtClean="0"/>
              <a:t>podpisem příkazového bloku se stává pravomocným a vykonatelným; náležitosti příkazového bloku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93 – </a:t>
            </a:r>
            <a:r>
              <a:rPr lang="cs-CZ" altLang="cs-CZ" sz="2000" b="1" smtClean="0"/>
              <a:t>výroková část rozhodnutí o přestupku</a:t>
            </a:r>
            <a:r>
              <a:rPr lang="cs-CZ" altLang="cs-CZ" sz="2000" smtClean="0"/>
              <a:t>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94 – </a:t>
            </a:r>
            <a:r>
              <a:rPr lang="cs-CZ" altLang="cs-CZ" sz="2000" b="1" smtClean="0"/>
              <a:t>lhůta pro vydání rozhodnutí, </a:t>
            </a:r>
            <a:r>
              <a:rPr lang="cs-CZ" altLang="cs-CZ" sz="2000" smtClean="0"/>
              <a:t>bezodkladně/nejpozději do 60 dnů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95 – </a:t>
            </a:r>
            <a:r>
              <a:rPr lang="cs-CZ" altLang="cs-CZ" sz="2000" b="1" smtClean="0"/>
              <a:t>náklady řízení</a:t>
            </a:r>
            <a:r>
              <a:rPr lang="cs-CZ" altLang="cs-CZ" sz="2000" smtClean="0"/>
              <a:t>, paušální částka, poškozený 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96 – </a:t>
            </a:r>
            <a:r>
              <a:rPr lang="cs-CZ" altLang="cs-CZ" sz="2000" b="1" smtClean="0"/>
              <a:t>odvolání, </a:t>
            </a:r>
            <a:r>
              <a:rPr lang="cs-CZ" altLang="cs-CZ" sz="2000" smtClean="0"/>
              <a:t>právo a rozsah odvolání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97 – </a:t>
            </a:r>
            <a:r>
              <a:rPr lang="cs-CZ" altLang="cs-CZ" sz="2000" b="1" smtClean="0"/>
              <a:t>odvolací řízení, </a:t>
            </a:r>
            <a:r>
              <a:rPr lang="cs-CZ" altLang="cs-CZ" sz="2000" smtClean="0"/>
              <a:t>neplatí koncentrace řízení, odvolání má vždy odkladný účinek, nelze jej vyloučit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26451127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98 – </a:t>
            </a:r>
            <a:r>
              <a:rPr lang="cs-CZ" altLang="cs-CZ" sz="2000" b="1" smtClean="0"/>
              <a:t>přezkum v plném rozsahu, </a:t>
            </a:r>
            <a:r>
              <a:rPr lang="cs-CZ" altLang="cs-CZ" sz="2000" smtClean="0"/>
              <a:t>zákaz </a:t>
            </a:r>
            <a:r>
              <a:rPr lang="cs-CZ" altLang="cs-CZ" sz="2000" i="1" smtClean="0"/>
              <a:t>reformace in peius</a:t>
            </a:r>
            <a:r>
              <a:rPr lang="cs-CZ" altLang="cs-CZ" sz="2000" smtClean="0"/>
              <a:t>, </a:t>
            </a:r>
            <a:r>
              <a:rPr lang="cs-CZ" altLang="cs-CZ" sz="2000" i="1" smtClean="0"/>
              <a:t>beneficium coahesionis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99 – </a:t>
            </a:r>
            <a:r>
              <a:rPr lang="cs-CZ" altLang="cs-CZ" sz="2000" b="1" smtClean="0"/>
              <a:t>nové rozhodnutí</a:t>
            </a:r>
            <a:endParaRPr lang="cs-CZ" altLang="cs-CZ" sz="2000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100 – </a:t>
            </a:r>
            <a:r>
              <a:rPr lang="cs-CZ" altLang="cs-CZ" sz="2000" b="1" smtClean="0"/>
              <a:t>přezkumné řízení</a:t>
            </a:r>
            <a:r>
              <a:rPr lang="cs-CZ" altLang="cs-CZ" sz="2000" smtClean="0"/>
              <a:t>; důvody a lhůty</a:t>
            </a:r>
            <a:endParaRPr lang="cs-CZ" altLang="cs-CZ" sz="2000" b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101 – </a:t>
            </a:r>
            <a:r>
              <a:rPr lang="cs-CZ" altLang="cs-CZ" sz="2000" b="1" smtClean="0"/>
              <a:t>přezkum příkazu na místě</a:t>
            </a:r>
            <a:endParaRPr lang="cs-CZ" altLang="cs-CZ" sz="2000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102 – </a:t>
            </a:r>
            <a:r>
              <a:rPr lang="cs-CZ" altLang="cs-CZ" sz="2000" b="1" smtClean="0"/>
              <a:t>přechod pokuty na právního nástupce</a:t>
            </a:r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18349493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Zákon o odpovědnosti za přestupky a řízení o nich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>
          <a:xfrm>
            <a:off x="490538" y="1628775"/>
            <a:ext cx="8229600" cy="5184775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cs-CZ" altLang="cs-CZ" sz="2000" smtClean="0"/>
              <a:t>§ 103 – </a:t>
            </a:r>
            <a:r>
              <a:rPr lang="cs-CZ" altLang="cs-CZ" sz="2000" b="1" smtClean="0"/>
              <a:t>přenesená působnost</a:t>
            </a:r>
            <a:endParaRPr lang="cs-CZ" altLang="cs-CZ" sz="2000" i="1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104 – </a:t>
            </a:r>
            <a:r>
              <a:rPr lang="cs-CZ" altLang="cs-CZ" sz="2000" b="1" smtClean="0"/>
              <a:t>amnestie</a:t>
            </a:r>
            <a:endParaRPr lang="cs-CZ" altLang="cs-CZ" sz="2000" smtClean="0"/>
          </a:p>
          <a:p>
            <a:pPr marL="0" indent="0" algn="just">
              <a:buFontTx/>
              <a:buNone/>
            </a:pPr>
            <a:r>
              <a:rPr lang="cs-CZ" altLang="cs-CZ" sz="2000" smtClean="0"/>
              <a:t>§ 105 – </a:t>
            </a:r>
            <a:r>
              <a:rPr lang="cs-CZ" altLang="cs-CZ" sz="2000" b="1" smtClean="0"/>
              <a:t>veřejnoprávní smlouvy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106 – </a:t>
            </a:r>
            <a:r>
              <a:rPr lang="cs-CZ" altLang="cs-CZ" sz="2000" b="1" smtClean="0"/>
              <a:t>evidence přestupků, </a:t>
            </a:r>
            <a:r>
              <a:rPr lang="cs-CZ" altLang="cs-CZ" sz="2000" smtClean="0"/>
              <a:t>povinnost opatřit výpis z evidence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107 – </a:t>
            </a:r>
            <a:r>
              <a:rPr lang="cs-CZ" altLang="cs-CZ" sz="2000" b="1" smtClean="0"/>
              <a:t>postup při  zápisu do evidence přestupků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108 – </a:t>
            </a:r>
            <a:r>
              <a:rPr lang="cs-CZ" altLang="cs-CZ" sz="2000" b="1" smtClean="0"/>
              <a:t>námitky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109 – </a:t>
            </a:r>
            <a:r>
              <a:rPr lang="cs-CZ" altLang="cs-CZ" sz="2000" b="1" smtClean="0"/>
              <a:t>informační systémy veřejné správy</a:t>
            </a:r>
            <a:r>
              <a:rPr lang="cs-CZ" altLang="cs-CZ" sz="2000" smtClean="0"/>
              <a:t>, data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110 – </a:t>
            </a:r>
            <a:r>
              <a:rPr lang="cs-CZ" altLang="cs-CZ" sz="2000" b="1" smtClean="0"/>
              <a:t>přehled přestupků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111 – </a:t>
            </a:r>
            <a:r>
              <a:rPr lang="cs-CZ" altLang="cs-CZ" sz="2000" b="1" smtClean="0"/>
              <a:t>požadavky na oprávněnou úřední osobu</a:t>
            </a:r>
          </a:p>
          <a:p>
            <a:pPr marL="0" indent="0" algn="just">
              <a:buFontTx/>
              <a:buNone/>
            </a:pPr>
            <a:r>
              <a:rPr lang="cs-CZ" altLang="cs-CZ" sz="2000" smtClean="0"/>
              <a:t>§ 112 – přechodná ustanovení</a:t>
            </a:r>
          </a:p>
          <a:p>
            <a:pPr marL="0" indent="0" algn="just">
              <a:buFontTx/>
              <a:buNone/>
            </a:pPr>
            <a:endParaRPr lang="cs-CZ" altLang="cs-CZ" sz="2000" smtClean="0"/>
          </a:p>
          <a:p>
            <a:pPr marL="0" indent="0" algn="just">
              <a:buFontTx/>
              <a:buNone/>
            </a:pPr>
            <a:endParaRPr lang="cs-CZ" altLang="cs-CZ" sz="1800" smtClean="0"/>
          </a:p>
        </p:txBody>
      </p:sp>
    </p:spTree>
    <p:extLst>
      <p:ext uri="{BB962C8B-B14F-4D97-AF65-F5344CB8AC3E}">
        <p14:creationId xmlns:p14="http://schemas.microsoft.com/office/powerpoint/2010/main" val="305658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Správní trestání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(sp. zn. 6 A 126/2002, 461/2005 Sb. NSS) „</a:t>
            </a:r>
            <a:r>
              <a:rPr lang="cs-CZ" altLang="cs-CZ" sz="2400" i="1" smtClean="0"/>
              <a:t>také trestání ze správní delikty musí podléhat stejnému režimu jako trestání za trestné činy.</a:t>
            </a:r>
            <a:r>
              <a:rPr lang="cs-CZ" altLang="cs-CZ" sz="2400" smtClean="0"/>
              <a:t>“  </a:t>
            </a:r>
          </a:p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(sp. zn. 8 Afs 17/2007, 1338/2007 Sb. NSS) „</a:t>
            </a:r>
            <a:r>
              <a:rPr lang="cs-CZ" altLang="cs-CZ" sz="2400" i="1" smtClean="0"/>
              <a:t>trestnost správních deliktů se řídí obdobnými principy jako trestnost trestných činů.</a:t>
            </a:r>
            <a:r>
              <a:rPr lang="cs-CZ" altLang="cs-CZ" sz="2400" smtClean="0"/>
              <a:t>“  </a:t>
            </a:r>
          </a:p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(sp. zn. 7 Afs 27/2008) „</a:t>
            </a:r>
            <a:r>
              <a:rPr lang="cs-CZ" altLang="cs-CZ" sz="2400" i="1" smtClean="0"/>
              <a:t>kategorie správních deliktů je kategorií trestního práva v širším slova smyslu, tudíž se pro všechny správní delikty …</a:t>
            </a:r>
          </a:p>
          <a:p>
            <a:endParaRPr lang="cs-CZ" altLang="cs-CZ" sz="2400" smtClean="0"/>
          </a:p>
        </p:txBody>
      </p:sp>
    </p:spTree>
    <p:extLst>
      <p:ext uri="{BB962C8B-B14F-4D97-AF65-F5344CB8AC3E}">
        <p14:creationId xmlns:p14="http://schemas.microsoft.com/office/powerpoint/2010/main" val="4171652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Správní trestání a správní delikty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000" b="1" dirty="0" smtClean="0"/>
              <a:t>Správně právní odpovědnost – veřejná správa a správní orgány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cs-CZ" sz="2000" b="1" dirty="0">
                <a:solidFill>
                  <a:srgbClr val="FF3300"/>
                </a:solidFill>
              </a:rPr>
              <a:t>SPRÁVNÍ DELIKT </a:t>
            </a:r>
            <a:r>
              <a:rPr lang="cs-CZ" sz="2000" dirty="0"/>
              <a:t>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/>
              <a:t>doktrinální pojem </a:t>
            </a:r>
          </a:p>
          <a:p>
            <a:pPr marL="274320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b="1" dirty="0"/>
              <a:t>není v právní úpravě </a:t>
            </a:r>
            <a:r>
              <a:rPr lang="cs-CZ" sz="2000" b="1" dirty="0">
                <a:solidFill>
                  <a:srgbClr val="FF3300"/>
                </a:solidFill>
              </a:rPr>
              <a:t>vymezen</a:t>
            </a:r>
            <a:r>
              <a:rPr lang="cs-CZ" sz="2000" dirty="0"/>
              <a:t>, ta s ním nicméně </a:t>
            </a:r>
            <a:r>
              <a:rPr lang="cs-CZ" sz="2000" b="1" dirty="0"/>
              <a:t>počítá:</a:t>
            </a:r>
          </a:p>
          <a:p>
            <a:pPr marL="674370" lvl="1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§ 41 SŘS „</a:t>
            </a:r>
            <a:r>
              <a:rPr lang="cs-CZ" sz="2000" i="1" dirty="0"/>
              <a:t>Stanoví-li zvláštní zákon ve věcech přestupků, kárných nebo disciplinárních nebo jiných správních deliktů (dále jen "správní delikt")</a:t>
            </a:r>
            <a:r>
              <a:rPr lang="cs-CZ" sz="2000" dirty="0"/>
              <a:t> …“ – v textu právní úpravy </a:t>
            </a:r>
            <a:r>
              <a:rPr lang="cs-CZ" sz="2000" dirty="0">
                <a:solidFill>
                  <a:srgbClr val="FF3300"/>
                </a:solidFill>
              </a:rPr>
              <a:t>naznačeno </a:t>
            </a:r>
            <a:r>
              <a:rPr lang="cs-CZ" sz="2000" b="1" dirty="0">
                <a:solidFill>
                  <a:srgbClr val="FF3300"/>
                </a:solidFill>
              </a:rPr>
              <a:t>členění </a:t>
            </a:r>
            <a:r>
              <a:rPr lang="cs-CZ" sz="2000" dirty="0">
                <a:solidFill>
                  <a:srgbClr val="FF3300"/>
                </a:solidFill>
              </a:rPr>
              <a:t>správních deliktů</a:t>
            </a:r>
          </a:p>
          <a:p>
            <a:pPr marL="674370" lvl="1" indent="-274320" algn="just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000" dirty="0"/>
              <a:t>§ 65 odst. 3 SŘS „</a:t>
            </a:r>
            <a:r>
              <a:rPr lang="cs-CZ" sz="2000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sz="2000" dirty="0"/>
              <a:t>.“ 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455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Správní delikt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buFontTx/>
              <a:buAutoNum type="arabicPeriod"/>
              <a:defRPr/>
            </a:pPr>
            <a:r>
              <a:rPr lang="cs-CZ" sz="2200" b="1" dirty="0">
                <a:solidFill>
                  <a:srgbClr val="000000"/>
                </a:solidFill>
              </a:rPr>
              <a:t>Přestupky </a:t>
            </a:r>
            <a:r>
              <a:rPr lang="cs-CZ" sz="2200" dirty="0">
                <a:solidFill>
                  <a:srgbClr val="000000"/>
                </a:solidFill>
              </a:rPr>
              <a:t>(pojmenované a výslovně </a:t>
            </a:r>
            <a:r>
              <a:rPr lang="cs-CZ" sz="2200" dirty="0" smtClean="0">
                <a:solidFill>
                  <a:srgbClr val="000000"/>
                </a:solidFill>
              </a:rPr>
              <a:t>označené, FO nepodnikající) </a:t>
            </a:r>
            <a:r>
              <a:rPr lang="cs-CZ" sz="2200" b="1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 eaLnBrk="1" hangingPunct="1">
              <a:buFontTx/>
              <a:buAutoNum type="arabicPeriod"/>
              <a:defRPr/>
            </a:pPr>
            <a:r>
              <a:rPr lang="cs-CZ" sz="2200" b="1" dirty="0">
                <a:solidFill>
                  <a:srgbClr val="000000"/>
                </a:solidFill>
              </a:rPr>
              <a:t>Tzv. jiné </a:t>
            </a:r>
            <a:r>
              <a:rPr lang="cs-CZ" sz="2200" dirty="0">
                <a:solidFill>
                  <a:srgbClr val="000000"/>
                </a:solidFill>
              </a:rPr>
              <a:t>správní delikty (než </a:t>
            </a:r>
            <a:r>
              <a:rPr lang="cs-CZ" sz="2200" dirty="0" smtClean="0">
                <a:solidFill>
                  <a:srgbClr val="000000"/>
                </a:solidFill>
              </a:rPr>
              <a:t>přestupky – za přestupky neoznačené, FO, PO, podnikatel)</a:t>
            </a:r>
            <a:endParaRPr lang="cs-CZ" sz="2200" dirty="0">
              <a:solidFill>
                <a:srgbClr val="000000"/>
              </a:solidFill>
            </a:endParaRPr>
          </a:p>
          <a:p>
            <a:pPr marL="990600" lvl="1" indent="-533400" algn="just" eaLnBrk="1" hangingPunct="1">
              <a:buFontTx/>
              <a:buAutoNum type="alphaLcParenR"/>
              <a:defRPr/>
            </a:pPr>
            <a:r>
              <a:rPr lang="cs-CZ" sz="2200" b="1" dirty="0"/>
              <a:t>Disciplinární delikty</a:t>
            </a:r>
          </a:p>
          <a:p>
            <a:pPr marL="990600" lvl="1" indent="-533400" algn="just" eaLnBrk="1" hangingPunct="1"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Pořádkové delikty</a:t>
            </a:r>
          </a:p>
          <a:p>
            <a:pPr marL="990600" lvl="1" indent="-533400" algn="just" eaLnBrk="1" hangingPunct="1"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(Jiné) správní delikty fyzických osob</a:t>
            </a:r>
          </a:p>
          <a:p>
            <a:pPr marL="990600" lvl="1" indent="-533400" algn="just" eaLnBrk="1" hangingPunct="1">
              <a:buFontTx/>
              <a:buAutoNum type="alphaLcParenR"/>
              <a:defRPr/>
            </a:pPr>
            <a:r>
              <a:rPr lang="cs-CZ" sz="2200" b="1" dirty="0">
                <a:solidFill>
                  <a:srgbClr val="000000"/>
                </a:solidFill>
              </a:rPr>
              <a:t>Správní delikty právnických osob a podnikajících fyzických osob (smíšené správní delikty)</a:t>
            </a:r>
          </a:p>
          <a:p>
            <a:pPr marL="0" indent="0">
              <a:buFont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857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Vztah druhů správních deliktů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smtClean="0"/>
              <a:t>Jednotlivé druhy tvoří </a:t>
            </a:r>
            <a:r>
              <a:rPr lang="cs-CZ" altLang="cs-CZ" sz="2400" b="1" smtClean="0">
                <a:solidFill>
                  <a:srgbClr val="FF0000"/>
                </a:solidFill>
              </a:rPr>
              <a:t>společnou </a:t>
            </a:r>
            <a:r>
              <a:rPr lang="cs-CZ" altLang="cs-CZ" sz="2400" b="1" smtClean="0"/>
              <a:t>kategorii správních deliktů</a:t>
            </a:r>
            <a:r>
              <a:rPr lang="cs-CZ" altLang="cs-CZ" sz="2400" smtClean="0"/>
              <a:t>, byť jsou dány dílčí odlišnosti (subjekty, zavinění, proces, …)</a:t>
            </a:r>
          </a:p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(sp. zn. 7 Afs 27/2008) „</a:t>
            </a:r>
            <a:r>
              <a:rPr lang="cs-CZ" altLang="cs-CZ" sz="2400" i="1" smtClean="0"/>
              <a:t>kategorie správních deliktů je kategorií trestního práva v širším slova smyslu, tudíž se pro všechny správní delikty …“, </a:t>
            </a:r>
            <a:endParaRPr lang="cs-CZ" altLang="cs-CZ" sz="2400" smtClean="0"/>
          </a:p>
          <a:p>
            <a:pPr algn="just"/>
            <a:r>
              <a:rPr lang="cs-CZ" altLang="cs-CZ" sz="2400" smtClean="0"/>
              <a:t>Důraz je kladen na </a:t>
            </a:r>
            <a:r>
              <a:rPr lang="cs-CZ" altLang="cs-CZ" sz="2400" b="1" smtClean="0"/>
              <a:t>celostní</a:t>
            </a:r>
            <a:r>
              <a:rPr lang="cs-CZ" altLang="cs-CZ" sz="2400" smtClean="0"/>
              <a:t> chápání správních deliktů a nikoliv na štěpení a nezávislost</a:t>
            </a:r>
          </a:p>
          <a:p>
            <a:pPr algn="just"/>
            <a:r>
              <a:rPr lang="cs-CZ" altLang="cs-CZ" sz="2400" smtClean="0"/>
              <a:t>V otázkách výslovně neupravených – vzájemná inspirace („půjčování“ institutů)</a:t>
            </a:r>
          </a:p>
        </p:txBody>
      </p:sp>
    </p:spTree>
    <p:extLst>
      <p:ext uri="{BB962C8B-B14F-4D97-AF65-F5344CB8AC3E}">
        <p14:creationId xmlns:p14="http://schemas.microsoft.com/office/powerpoint/2010/main" val="962998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Vztah druhů správních deliktů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sz="2200" b="1" smtClean="0">
                <a:solidFill>
                  <a:srgbClr val="000000"/>
                </a:solidFill>
              </a:rPr>
              <a:t>inspirace</a:t>
            </a:r>
            <a:r>
              <a:rPr lang="cs-CZ" altLang="cs-CZ" sz="2200" smtClean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200" b="1" smtClean="0">
                <a:solidFill>
                  <a:srgbClr val="FF0000"/>
                </a:solidFill>
              </a:rPr>
              <a:t>ve prospěch pachatele</a:t>
            </a:r>
            <a:r>
              <a:rPr lang="cs-CZ" altLang="cs-CZ" sz="2200" smtClean="0"/>
              <a:t>) </a:t>
            </a:r>
            <a:r>
              <a:rPr lang="cs-CZ" altLang="cs-CZ" sz="2200" b="1" smtClean="0"/>
              <a:t>v rámci správního trestání </a:t>
            </a:r>
            <a:r>
              <a:rPr lang="cs-CZ" altLang="cs-CZ" sz="2200" smtClean="0"/>
              <a:t>(zejména od přestupků)</a:t>
            </a:r>
          </a:p>
          <a:p>
            <a:pPr algn="just"/>
            <a:r>
              <a:rPr lang="cs-CZ" altLang="cs-CZ" sz="2200" b="1" smtClean="0"/>
              <a:t>NSS </a:t>
            </a:r>
            <a:r>
              <a:rPr lang="cs-CZ" altLang="cs-CZ" sz="2200" smtClean="0"/>
              <a:t>(sp. zn. 1 As 27/2008) „</a:t>
            </a:r>
            <a:r>
              <a:rPr lang="cs-CZ" altLang="cs-CZ" sz="2200" i="1" smtClean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sz="2200" b="1" i="1" smtClean="0"/>
              <a:t>vůbec neřeší</a:t>
            </a:r>
            <a:r>
              <a:rPr lang="cs-CZ" altLang="cs-CZ" sz="2200" i="1" smtClean="0"/>
              <a:t>, nevede-li takový výklad </a:t>
            </a:r>
            <a:r>
              <a:rPr lang="cs-CZ" altLang="cs-CZ" sz="2200" b="1" i="1" smtClean="0"/>
              <a:t>k újmě účastníka</a:t>
            </a:r>
            <a:r>
              <a:rPr lang="cs-CZ" altLang="cs-CZ" sz="2200" i="1" smtClean="0"/>
              <a:t> řízení a ani k újmě na </a:t>
            </a:r>
            <a:r>
              <a:rPr lang="cs-CZ" altLang="cs-CZ" sz="2200" b="1" i="1" smtClean="0"/>
              <a:t>ochraně hodnot</a:t>
            </a:r>
            <a:r>
              <a:rPr lang="cs-CZ" altLang="cs-CZ" sz="2200" i="1" smtClean="0"/>
              <a:t>, na jejichž vytváření a ochraně je veřejný zájem.</a:t>
            </a:r>
            <a:r>
              <a:rPr lang="cs-CZ" altLang="cs-CZ" sz="2200" smtClean="0"/>
              <a:t>“. </a:t>
            </a:r>
          </a:p>
          <a:p>
            <a:pPr algn="just"/>
            <a:endParaRPr lang="cs-CZ" altLang="cs-CZ" sz="2400" smtClean="0"/>
          </a:p>
          <a:p>
            <a:pPr algn="just"/>
            <a:endParaRPr lang="cs-CZ" altLang="cs-CZ" sz="2400" smtClean="0">
              <a:solidFill>
                <a:srgbClr val="000000"/>
              </a:solidFill>
            </a:endParaRP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10758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Vztah druhů správních deliktů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400" b="1" smtClean="0"/>
              <a:t>NSS</a:t>
            </a:r>
            <a:r>
              <a:rPr lang="cs-CZ" altLang="cs-CZ" sz="2400" smtClean="0"/>
              <a:t> (sp. zn. 7 Afs 27/2008) „</a:t>
            </a:r>
            <a:r>
              <a:rPr lang="cs-CZ" altLang="cs-CZ" sz="2400" i="1" smtClean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sz="2400" b="1" i="1" smtClean="0"/>
              <a:t>nejen naplnění formálních znaků</a:t>
            </a:r>
            <a:r>
              <a:rPr lang="cs-CZ" altLang="cs-CZ" sz="2400" i="1" smtClean="0"/>
              <a:t> správního deliktu, ale také, zda jednání </a:t>
            </a:r>
            <a:r>
              <a:rPr lang="cs-CZ" altLang="cs-CZ" sz="2400" b="1" i="1" smtClean="0"/>
              <a:t>vykazuje daný stupeň společenské škodlivosti, tudíž materiální stránku správního deliktu</a:t>
            </a:r>
            <a:r>
              <a:rPr lang="cs-CZ" altLang="cs-CZ" sz="2400" i="1" smtClean="0"/>
              <a:t>.</a:t>
            </a:r>
            <a:r>
              <a:rPr lang="cs-CZ" altLang="cs-CZ" sz="2400" smtClean="0"/>
              <a:t>“. </a:t>
            </a:r>
          </a:p>
          <a:p>
            <a:pPr algn="just"/>
            <a:r>
              <a:rPr lang="cs-CZ" altLang="cs-CZ" sz="2400" smtClean="0"/>
              <a:t>Nutnost zabývat se </a:t>
            </a:r>
            <a:r>
              <a:rPr lang="cs-CZ" altLang="cs-CZ" sz="2400" b="1" smtClean="0"/>
              <a:t>společenskou škodlivostí/nebezpečností</a:t>
            </a: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337077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916</TotalTime>
  <Words>4074</Words>
  <Application>Microsoft Office PowerPoint</Application>
  <PresentationFormat>Předvádění na obrazovce (4:3)</PresentationFormat>
  <Paragraphs>264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Tahoma</vt:lpstr>
      <vt:lpstr>Wingdings</vt:lpstr>
      <vt:lpstr>Prezentace_MU_CZ</vt:lpstr>
      <vt:lpstr>Reforma správního trestání a odpovědnost za přestupky   JUDr. Lukáš Potěšil, Ph.D. Lukas.Potesil@law.muni.cz </vt:lpstr>
      <vt:lpstr>Správní trestání a správní právo trestní - pojmy</vt:lpstr>
      <vt:lpstr>Správní trestání</vt:lpstr>
      <vt:lpstr>Správní trestání</vt:lpstr>
      <vt:lpstr>Správní trestání a správní delikty</vt:lpstr>
      <vt:lpstr>Správní delikt</vt:lpstr>
      <vt:lpstr>Vztah druhů správních deliktů</vt:lpstr>
      <vt:lpstr>Vztah druhů správních deliktů</vt:lpstr>
      <vt:lpstr>Vztah druhů správních deliktů</vt:lpstr>
      <vt:lpstr>Vztah správních deliktů a trestných činů</vt:lpstr>
      <vt:lpstr>Vztah správních deliktů a trestných činů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Reforma správního trestání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§ 112 Přechodná ustanovení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Prezentace aplikace PowerPoint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  <vt:lpstr>Zákon o odpovědnosti za přestupky a řízení o nich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61256</dc:creator>
  <cp:lastModifiedBy>Lukas Potesil</cp:lastModifiedBy>
  <cp:revision>228</cp:revision>
  <cp:lastPrinted>2016-03-10T07:08:12Z</cp:lastPrinted>
  <dcterms:created xsi:type="dcterms:W3CDTF">2016-03-07T12:55:38Z</dcterms:created>
  <dcterms:modified xsi:type="dcterms:W3CDTF">2017-12-14T08:33:07Z</dcterms:modified>
</cp:coreProperties>
</file>