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8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03" d="100"/>
          <a:sy n="103" d="100"/>
        </p:scale>
        <p:origin x="-276" y="-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science.law.muni.cz/dokumenty/13054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vedavyzkum@law.muni.cz" TargetMode="External"/><Relationship Id="rId2" Type="http://schemas.openxmlformats.org/officeDocument/2006/relationships/hyperlink" Target="http://visegradfund.org/home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mconsulting.cz/pm-wiki/logicky-ramec/" TargetMode="External"/><Relationship Id="rId2" Type="http://schemas.openxmlformats.org/officeDocument/2006/relationships/hyperlink" Target="http://www.bozpinfo.cz/josra/proces-komplexniho-posouzeni-rizik-v-kontextu-integrace-systemu-managament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Projekt je financován z Fondu rozvoje Masarykovy univerzity 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DPVP09 Strategie uplatnění vědecké </a:t>
            </a:r>
            <a:r>
              <a:rPr lang="cs-CZ" dirty="0" smtClean="0"/>
              <a:t>práce - 1. modul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90" y="1023939"/>
            <a:ext cx="8086635" cy="647700"/>
          </a:xfrm>
        </p:spPr>
        <p:txBody>
          <a:bodyPr/>
          <a:lstStyle/>
          <a:p>
            <a:r>
              <a:rPr lang="cs-CZ" dirty="0"/>
              <a:t>Strukturální </a:t>
            </a:r>
            <a:r>
              <a:rPr lang="cs-CZ" dirty="0" smtClean="0"/>
              <a:t>fondy</a:t>
            </a:r>
            <a:endParaRPr lang="en-US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2000" dirty="0"/>
              <a:t>Obrovský objem prostředků – 2014 - 2020 cca 620 mld. Kč</a:t>
            </a:r>
            <a:endParaRPr lang="en-US" sz="2000" dirty="0"/>
          </a:p>
          <a:p>
            <a:pPr lvl="0"/>
            <a:r>
              <a:rPr lang="cs-CZ" sz="2000" dirty="0"/>
              <a:t>Tristní zákonné vymezení</a:t>
            </a:r>
            <a:endParaRPr lang="en-US" sz="2000" dirty="0"/>
          </a:p>
          <a:p>
            <a:pPr lvl="0"/>
            <a:r>
              <a:rPr lang="cs-CZ" sz="2000" dirty="0"/>
              <a:t>Tzv. příručky (Příručka pro žadatele, příručka pro příjemce) často stavěna nad sílu zákona. </a:t>
            </a:r>
            <a:endParaRPr lang="en-US" sz="2000" dirty="0"/>
          </a:p>
          <a:p>
            <a:pPr lvl="0"/>
            <a:r>
              <a:rPr lang="cs-CZ" sz="2000" dirty="0"/>
              <a:t>Z příruček se tak stala duplicitní „zákonná“ větev (3E postačující, spolu s výše uvedenými zákony, zák. o účetnictví apod. – nutná je však změna paradigma) – kontrola i od NKÚ, FÚ, EU, auditor</a:t>
            </a:r>
            <a:endParaRPr lang="en-US" sz="2000" dirty="0"/>
          </a:p>
          <a:p>
            <a:pPr lvl="0"/>
            <a:r>
              <a:rPr lang="cs-CZ" sz="2000" dirty="0"/>
              <a:t>Občasná rozpornost mezi zákonem a příručkou</a:t>
            </a:r>
            <a:endParaRPr lang="en-US" sz="2000" dirty="0"/>
          </a:p>
          <a:p>
            <a:pPr lvl="0"/>
            <a:r>
              <a:rPr lang="cs-CZ" sz="2000" dirty="0"/>
              <a:t>Touto „dobrou praxí“ se začínají řídit i další poskytovatelé</a:t>
            </a:r>
            <a:endParaRPr lang="en-US" sz="20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0632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90" y="1023939"/>
            <a:ext cx="8086635" cy="647700"/>
          </a:xfrm>
        </p:spPr>
        <p:txBody>
          <a:bodyPr/>
          <a:lstStyle/>
          <a:p>
            <a:r>
              <a:rPr lang="cs-CZ" dirty="0"/>
              <a:t>Problémy strukturálních </a:t>
            </a:r>
            <a:r>
              <a:rPr lang="cs-CZ" dirty="0" smtClean="0"/>
              <a:t>fondů - 1</a:t>
            </a:r>
            <a:endParaRPr lang="en-US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2000" i="1" dirty="0"/>
              <a:t>Fluktuace personálu</a:t>
            </a:r>
            <a:r>
              <a:rPr lang="cs-CZ" sz="2000" b="1" dirty="0"/>
              <a:t> </a:t>
            </a:r>
            <a:r>
              <a:rPr lang="cs-CZ" sz="2000" dirty="0"/>
              <a:t>(úředníků i vedení) u poskytovatelů dotace – tristní možnost strategického rozhodování</a:t>
            </a:r>
            <a:endParaRPr lang="en-US" sz="2000" dirty="0"/>
          </a:p>
          <a:p>
            <a:pPr lvl="0"/>
            <a:r>
              <a:rPr lang="cs-CZ" sz="2000" i="1" dirty="0"/>
              <a:t>Administrativní náročnost</a:t>
            </a:r>
            <a:r>
              <a:rPr lang="cs-CZ" sz="2000" b="1" dirty="0"/>
              <a:t> </a:t>
            </a:r>
            <a:r>
              <a:rPr lang="cs-CZ" sz="2000" dirty="0"/>
              <a:t>– důraz na výkaznictví, namísto na výstup a jeho kvalitu</a:t>
            </a:r>
            <a:endParaRPr lang="en-US" sz="2000" dirty="0"/>
          </a:p>
          <a:p>
            <a:pPr lvl="0"/>
            <a:r>
              <a:rPr lang="cs-CZ" sz="2000" i="1" dirty="0"/>
              <a:t>Nízká efektivita vynaložených výdajů</a:t>
            </a:r>
            <a:r>
              <a:rPr lang="cs-CZ" sz="2000" b="1" dirty="0"/>
              <a:t> </a:t>
            </a:r>
            <a:r>
              <a:rPr lang="cs-CZ" sz="2000" dirty="0"/>
              <a:t>díky administrativě </a:t>
            </a:r>
            <a:endParaRPr lang="en-US" sz="2000" dirty="0"/>
          </a:p>
          <a:p>
            <a:pPr lvl="0"/>
            <a:r>
              <a:rPr lang="cs-CZ" sz="2000" i="1" dirty="0"/>
              <a:t>Popírání principu veřejného práva</a:t>
            </a:r>
            <a:r>
              <a:rPr lang="cs-CZ" sz="2000" b="1" dirty="0"/>
              <a:t> </a:t>
            </a:r>
            <a:r>
              <a:rPr lang="cs-CZ" sz="2000" dirty="0"/>
              <a:t>„soukromá osoba smí činit cokoliv jí není zakázáno; veřejný subjekt nesmí činit nic, co mu není přikázáno“</a:t>
            </a:r>
            <a:endParaRPr lang="en-US" sz="20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2127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90" y="1023939"/>
            <a:ext cx="8086635" cy="647700"/>
          </a:xfrm>
        </p:spPr>
        <p:txBody>
          <a:bodyPr/>
          <a:lstStyle/>
          <a:p>
            <a:r>
              <a:rPr lang="cs-CZ" dirty="0"/>
              <a:t>Problémy strukturálních </a:t>
            </a:r>
            <a:r>
              <a:rPr lang="cs-CZ" dirty="0" smtClean="0"/>
              <a:t>fondů - 2</a:t>
            </a:r>
            <a:endParaRPr lang="en-US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2000" i="1" dirty="0"/>
              <a:t>Protiprávní popření závaznosti výroků osoby jednající za veřejný orgán</a:t>
            </a:r>
            <a:r>
              <a:rPr lang="cs-CZ" sz="2000" b="1" dirty="0"/>
              <a:t> </a:t>
            </a:r>
            <a:r>
              <a:rPr lang="cs-CZ" sz="2000" dirty="0"/>
              <a:t>– co povolí jeden projektový manažer, může druhý zakázat a odebrat tak část vynaložené dotace (viz odbor PAS MŠMT) – judikatura Nejvyššího správního soudu již stanovila, že tento postup je nezákonný, a to i v projektové oblasti</a:t>
            </a:r>
            <a:endParaRPr lang="en-US" sz="2000" dirty="0"/>
          </a:p>
          <a:p>
            <a:pPr lvl="0"/>
            <a:r>
              <a:rPr lang="cs-CZ" sz="2000" i="1" dirty="0"/>
              <a:t>Systém veřejných zakázek </a:t>
            </a:r>
            <a:endParaRPr lang="en-US" sz="2000" dirty="0"/>
          </a:p>
          <a:p>
            <a:pPr lvl="0"/>
            <a:r>
              <a:rPr lang="cs-CZ" sz="2000" i="1" dirty="0"/>
              <a:t>Popření principu právní jistoty</a:t>
            </a:r>
            <a:r>
              <a:rPr lang="cs-CZ" sz="2000" b="1" dirty="0"/>
              <a:t> </a:t>
            </a:r>
            <a:r>
              <a:rPr lang="cs-CZ" sz="2000" dirty="0"/>
              <a:t>– změny stanovisek poskytovatelů; časté změny pravidel čerpání </a:t>
            </a:r>
            <a:endParaRPr lang="en-US" sz="2000" dirty="0"/>
          </a:p>
          <a:p>
            <a:pPr lvl="0"/>
            <a:r>
              <a:rPr lang="cs-CZ" sz="2000" i="1" dirty="0"/>
              <a:t>Netransparentnost</a:t>
            </a:r>
            <a:r>
              <a:rPr lang="cs-CZ" sz="2000" dirty="0"/>
              <a:t> – nezveřejnění metodických dopisů poskytovatelů (přitom zákon umožňuje zatajovat některé informace pouze v taxativně vymezených případech, jako např. bezpečnostní složky apod.)</a:t>
            </a:r>
            <a:endParaRPr lang="en-US" sz="2000" dirty="0"/>
          </a:p>
          <a:p>
            <a:pPr lvl="0"/>
            <a:r>
              <a:rPr lang="cs-CZ" sz="2000" i="1" dirty="0"/>
              <a:t>Prezenční listiny (karta účastníka)</a:t>
            </a:r>
            <a:endParaRPr lang="en-US" sz="20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473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Vyplatí se tedy investovat do snah získat projektové dotační prostředky?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ANO!</a:t>
            </a:r>
            <a:endParaRPr lang="en-US" dirty="0"/>
          </a:p>
          <a:p>
            <a:endParaRPr lang="cs-CZ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71701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Časté součásti projektové žádosti výzkumného charakteru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Anotace</a:t>
            </a:r>
            <a:endParaRPr lang="en-US" dirty="0"/>
          </a:p>
          <a:p>
            <a:pPr lvl="0"/>
            <a:r>
              <a:rPr lang="cs-CZ" dirty="0"/>
              <a:t>Cíle</a:t>
            </a:r>
            <a:endParaRPr lang="en-US" dirty="0"/>
          </a:p>
          <a:p>
            <a:pPr lvl="0"/>
            <a:r>
              <a:rPr lang="cs-CZ" dirty="0"/>
              <a:t>Výstupy</a:t>
            </a:r>
            <a:endParaRPr lang="en-US" dirty="0"/>
          </a:p>
          <a:p>
            <a:pPr lvl="0"/>
            <a:r>
              <a:rPr lang="cs-CZ" dirty="0"/>
              <a:t>Zdůvodnění potřebnosti</a:t>
            </a:r>
            <a:endParaRPr lang="en-US" dirty="0"/>
          </a:p>
          <a:p>
            <a:pPr lvl="0"/>
            <a:r>
              <a:rPr lang="cs-CZ" dirty="0"/>
              <a:t>Cílová skupina</a:t>
            </a:r>
            <a:endParaRPr lang="en-US" dirty="0"/>
          </a:p>
          <a:p>
            <a:pPr lvl="0"/>
            <a:r>
              <a:rPr lang="cs-CZ" dirty="0"/>
              <a:t>Rizika a popis jejich eliminace</a:t>
            </a:r>
            <a:endParaRPr lang="en-US" dirty="0"/>
          </a:p>
          <a:p>
            <a:pPr lvl="0"/>
            <a:r>
              <a:rPr lang="cs-CZ" dirty="0"/>
              <a:t>Inovativnost a přidaná hodnota</a:t>
            </a:r>
            <a:endParaRPr lang="en-US" dirty="0"/>
          </a:p>
          <a:p>
            <a:pPr lvl="0"/>
            <a:r>
              <a:rPr lang="cs-CZ" dirty="0"/>
              <a:t>Udržitelnost</a:t>
            </a:r>
            <a:endParaRPr lang="en-US" dirty="0"/>
          </a:p>
          <a:p>
            <a:pPr lvl="0"/>
            <a:r>
              <a:rPr lang="cs-CZ" dirty="0"/>
              <a:t>Klíčové aktivity</a:t>
            </a:r>
            <a:endParaRPr lang="en-US" dirty="0"/>
          </a:p>
          <a:p>
            <a:pPr lvl="0"/>
            <a:r>
              <a:rPr lang="cs-CZ" dirty="0"/>
              <a:t>Rozpočet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1836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Formulář projektového návrhu </a:t>
            </a:r>
            <a:r>
              <a:rPr lang="cs-CZ" dirty="0" err="1"/>
              <a:t>PrF</a:t>
            </a:r>
            <a:r>
              <a:rPr lang="cs-CZ" dirty="0"/>
              <a:t> MU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u="sng" dirty="0">
                <a:hlinkClick r:id="rId2"/>
              </a:rPr>
              <a:t>https://</a:t>
            </a:r>
            <a:r>
              <a:rPr lang="cs-CZ" u="sng" dirty="0" smtClean="0">
                <a:hlinkClick r:id="rId2"/>
              </a:rPr>
              <a:t>science.law.muni.cz/dokumenty/13054</a:t>
            </a:r>
            <a:endParaRPr lang="cs-CZ" u="sng" dirty="0" smtClean="0"/>
          </a:p>
          <a:p>
            <a:pPr lvl="0"/>
            <a:endParaRPr lang="cs-CZ" u="sng" dirty="0"/>
          </a:p>
          <a:p>
            <a:pPr lvl="0"/>
            <a:r>
              <a:rPr lang="cs-CZ" u="sng" dirty="0" smtClean="0"/>
              <a:t>Více také na science.law.muni.cz</a:t>
            </a:r>
          </a:p>
          <a:p>
            <a:pPr lvl="0"/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08628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Analýza </a:t>
            </a:r>
            <a:r>
              <a:rPr lang="cs-CZ" i="1" dirty="0" smtClean="0"/>
              <a:t>rizik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Vzorec kvantifikace rizik: R = p × N</a:t>
            </a:r>
            <a:endParaRPr lang="en-US" sz="2000" dirty="0"/>
          </a:p>
          <a:p>
            <a:pPr lvl="1"/>
            <a:r>
              <a:rPr lang="cs-CZ" dirty="0"/>
              <a:t>R – míra rizika</a:t>
            </a:r>
            <a:endParaRPr lang="en-US" sz="2000" dirty="0"/>
          </a:p>
          <a:p>
            <a:pPr lvl="1"/>
            <a:r>
              <a:rPr lang="cs-CZ" dirty="0"/>
              <a:t>p – pravděpodobnost</a:t>
            </a:r>
            <a:endParaRPr lang="en-US" sz="2000" dirty="0"/>
          </a:p>
          <a:p>
            <a:pPr lvl="1"/>
            <a:r>
              <a:rPr lang="cs-CZ" dirty="0"/>
              <a:t>N – potenciální následky (závažnost dopadu)</a:t>
            </a:r>
            <a:endParaRPr lang="en-US" sz="2000" dirty="0"/>
          </a:p>
          <a:p>
            <a:r>
              <a:rPr lang="cs-CZ" dirty="0"/>
              <a:t> </a:t>
            </a:r>
            <a:endParaRPr lang="en-US" sz="2000" dirty="0"/>
          </a:p>
          <a:p>
            <a:pPr lvl="1"/>
            <a:r>
              <a:rPr lang="cs-CZ" dirty="0"/>
              <a:t>Kroky: </a:t>
            </a:r>
            <a:endParaRPr lang="en-US" sz="2000" dirty="0"/>
          </a:p>
          <a:p>
            <a:pPr lvl="2"/>
            <a:r>
              <a:rPr lang="cs-CZ" dirty="0"/>
              <a:t>Identifikace rizik (výstupem jejich seznam)</a:t>
            </a:r>
            <a:endParaRPr lang="en-US" sz="2000" dirty="0"/>
          </a:p>
          <a:p>
            <a:pPr lvl="2"/>
            <a:r>
              <a:rPr lang="cs-CZ" dirty="0"/>
              <a:t>Klasifikace rizik – stanovení pravděpodobnosti rizika a závažnosti potenciálních následků</a:t>
            </a:r>
            <a:endParaRPr lang="en-US" sz="2000" dirty="0"/>
          </a:p>
          <a:p>
            <a:pPr lvl="0"/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869868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Analýza </a:t>
            </a:r>
            <a:r>
              <a:rPr lang="cs-CZ" i="1" dirty="0" smtClean="0"/>
              <a:t>rizik – matice rizik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pic>
        <p:nvPicPr>
          <p:cNvPr id="1026" name="Picture 2" descr="C:\Users\98503\Disk Google\Akademické\Strategie uplatnění vědecké práce\Matice rizik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470" y="2851006"/>
            <a:ext cx="5962650" cy="264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4377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Analýza </a:t>
            </a:r>
            <a:r>
              <a:rPr lang="cs-CZ" i="1" dirty="0" smtClean="0"/>
              <a:t>rizik – tabulka řízení rizik</a:t>
            </a:r>
            <a:endParaRPr lang="en-US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</p:nvPr>
        </p:nvGraphicFramePr>
        <p:xfrm>
          <a:off x="1601629" y="3781552"/>
          <a:ext cx="5897880" cy="7533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9135"/>
                <a:gridCol w="1050925"/>
                <a:gridCol w="1238885"/>
                <a:gridCol w="697865"/>
                <a:gridCol w="1236345"/>
                <a:gridCol w="974725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Riziko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Míra rizika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Pravděpodobnost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Následky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Opatření x riziku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Odpovědnost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369352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SWOT </a:t>
            </a:r>
            <a:r>
              <a:rPr lang="cs-CZ" i="1" dirty="0" smtClean="0"/>
              <a:t>analýza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C:\Users\98503\Disk Google\Akademické\Strategie uplatnění vědecké práce\SWOT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799" y="2045395"/>
            <a:ext cx="3754149" cy="374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7225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semestrálního úkolu</a:t>
            </a:r>
            <a:endParaRPr lang="en-US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1400" dirty="0"/>
              <a:t>Student si vymyslí námět výzkumného problému</a:t>
            </a:r>
            <a:endParaRPr lang="en-US" sz="1400" dirty="0"/>
          </a:p>
          <a:p>
            <a:pPr lvl="0"/>
            <a:r>
              <a:rPr lang="cs-CZ" sz="1400" dirty="0"/>
              <a:t>Následně zpracuje projektovou žádost do tzv. malých grantů Visegrádského fondu (nově </a:t>
            </a:r>
            <a:r>
              <a:rPr lang="cs-CZ" sz="1400" dirty="0" err="1"/>
              <a:t>Visegrad</a:t>
            </a:r>
            <a:r>
              <a:rPr lang="cs-CZ" sz="1400" dirty="0"/>
              <a:t> </a:t>
            </a:r>
            <a:r>
              <a:rPr lang="cs-CZ" sz="1400" dirty="0" err="1"/>
              <a:t>Grants</a:t>
            </a:r>
            <a:r>
              <a:rPr lang="cs-CZ" sz="1400" dirty="0"/>
              <a:t> na </a:t>
            </a:r>
            <a:r>
              <a:rPr lang="cs-CZ" sz="1400" u="sng" dirty="0">
                <a:hlinkClick r:id="rId2"/>
              </a:rPr>
              <a:t>http://visegradfund.org/</a:t>
            </a:r>
            <a:r>
              <a:rPr lang="cs-CZ" sz="1400" u="sng" dirty="0" err="1">
                <a:hlinkClick r:id="rId2"/>
              </a:rPr>
              <a:t>home</a:t>
            </a:r>
            <a:r>
              <a:rPr lang="cs-CZ" sz="1400" u="sng" dirty="0">
                <a:hlinkClick r:id="rId2"/>
              </a:rPr>
              <a:t>/</a:t>
            </a:r>
            <a:r>
              <a:rPr lang="cs-CZ" sz="1400" dirty="0"/>
              <a:t>), a to vč. rozpočtu</a:t>
            </a:r>
            <a:endParaRPr lang="en-US" sz="1400" dirty="0"/>
          </a:p>
          <a:p>
            <a:pPr lvl="0"/>
            <a:r>
              <a:rPr lang="cs-CZ" sz="1400" dirty="0"/>
              <a:t>Student se na výše uvedené stránce zaregistruje a žádost bude vyplňovat přímo do webové aplikace Fondu</a:t>
            </a:r>
            <a:endParaRPr lang="en-US" sz="1400" dirty="0"/>
          </a:p>
          <a:p>
            <a:pPr lvl="0"/>
            <a:r>
              <a:rPr lang="cs-CZ" sz="1400" dirty="0"/>
              <a:t>Je nutné seznámit se s aktuálními pravidly projektu (</a:t>
            </a:r>
            <a:r>
              <a:rPr lang="cs-CZ" sz="1400" dirty="0" err="1"/>
              <a:t>Guidelines</a:t>
            </a:r>
            <a:r>
              <a:rPr lang="cs-CZ" sz="1400" dirty="0"/>
              <a:t>)</a:t>
            </a:r>
            <a:endParaRPr lang="en-US" sz="1400" dirty="0"/>
          </a:p>
          <a:p>
            <a:pPr lvl="0"/>
            <a:r>
              <a:rPr lang="cs-CZ" sz="1400" dirty="0"/>
              <a:t>Projekt je možné vyplnit v češtině i angličtině</a:t>
            </a:r>
            <a:endParaRPr lang="en-US" sz="1400" dirty="0"/>
          </a:p>
          <a:p>
            <a:pPr lvl="0"/>
            <a:r>
              <a:rPr lang="cs-CZ" sz="1400" dirty="0"/>
              <a:t>Tiskový výstup projektové žádosti bude zaslán na </a:t>
            </a:r>
            <a:r>
              <a:rPr lang="cs-CZ" sz="1400" u="sng" dirty="0">
                <a:hlinkClick r:id="rId3"/>
              </a:rPr>
              <a:t>vedavyzkum@law.muni.cz</a:t>
            </a:r>
            <a:r>
              <a:rPr lang="cs-CZ" sz="1400" dirty="0"/>
              <a:t> do 10. 12. 2017</a:t>
            </a:r>
            <a:endParaRPr lang="en-US" sz="1400" dirty="0"/>
          </a:p>
          <a:p>
            <a:pPr lvl="0"/>
            <a:r>
              <a:rPr lang="cs-CZ" sz="1400" dirty="0"/>
              <a:t>Pokud by aplikace vzhledem k harmonogramu výzev nebyla funkční, bude studentům po domluvě zaslán vzor, do kterého budou projekt vyplňovat</a:t>
            </a:r>
            <a:endParaRPr lang="en-US" sz="1400" dirty="0"/>
          </a:p>
          <a:p>
            <a:pPr lvl="0"/>
            <a:r>
              <a:rPr lang="cs-CZ" sz="1400" dirty="0"/>
              <a:t>Na poslední hodině předmětu bude poskytnuta zpětná vazba k vyplněným </a:t>
            </a:r>
            <a:r>
              <a:rPr lang="cs-CZ" sz="1400" dirty="0" smtClean="0"/>
              <a:t>žádostem</a:t>
            </a:r>
          </a:p>
          <a:p>
            <a:pPr lvl="0"/>
            <a:endParaRPr lang="cs-CZ" sz="1400" dirty="0"/>
          </a:p>
          <a:p>
            <a:pPr lvl="0"/>
            <a:r>
              <a:rPr lang="cs-CZ" sz="1400" dirty="0" smtClean="0"/>
              <a:t>Pokud má student reálný výzkumný projekt, který chce vypracovat – je možné se domluvit, že bude odevzdán zároveň jako plnění předmětu. </a:t>
            </a:r>
            <a:endParaRPr lang="en-US" sz="1400" dirty="0"/>
          </a:p>
          <a:p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Plus minus matice SWOT </a:t>
            </a:r>
            <a:r>
              <a:rPr lang="cs-CZ" i="1" dirty="0" smtClean="0"/>
              <a:t>analýzy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Plus minus matice SWOT analýzy může být jedním z nástrojů kvantifikace rizik</a:t>
            </a:r>
            <a:endParaRPr lang="en-US" dirty="0"/>
          </a:p>
          <a:p>
            <a:pPr lvl="0"/>
            <a:r>
              <a:rPr lang="cs-CZ" dirty="0"/>
              <a:t>Určují se vazby mezi prvky matice od silně negativní, přes neutrální až po silně pozitivní --, -, 0, +, ++</a:t>
            </a:r>
            <a:endParaRPr lang="en-US" dirty="0"/>
          </a:p>
          <a:p>
            <a:pPr lvl="0"/>
            <a:r>
              <a:rPr lang="cs-CZ" dirty="0"/>
              <a:t>Po sečtení nejvyšší záporné hodnoty u W a T a nejvyšší kladné hodnoty u S a O znamenají nejvýznamnější prvky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8533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Plus minus matice SWOT </a:t>
            </a:r>
            <a:r>
              <a:rPr lang="cs-CZ" i="1" dirty="0" smtClean="0"/>
              <a:t>analýzy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 descr="C:\Users\98503\Disk Google\Akademické\Strategie uplatnění vědecké práce\PlusMinusSWOT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054" y="2153978"/>
            <a:ext cx="3538355" cy="4034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99386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Ganttův</a:t>
            </a:r>
            <a:r>
              <a:rPr lang="cs-CZ" i="1" dirty="0"/>
              <a:t> </a:t>
            </a:r>
            <a:r>
              <a:rPr lang="cs-CZ" i="1" dirty="0" smtClean="0"/>
              <a:t>diagram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 descr="C:\Users\98503\Disk Google\Akademické\Strategie uplatnění vědecké práce\GanttuvDiagramCZ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52" y="2614758"/>
            <a:ext cx="8322648" cy="2456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37985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Logický </a:t>
            </a:r>
            <a:r>
              <a:rPr lang="cs-CZ" i="1" dirty="0" smtClean="0"/>
              <a:t>rámec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 descr="C:\Users\98503\Disk Google\Akademické\Strategie uplatnění vědecké práce\logicky-rame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364" y="2086110"/>
            <a:ext cx="4863811" cy="4116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21141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Myšlenkové </a:t>
            </a:r>
            <a:r>
              <a:rPr lang="cs-CZ" i="1" dirty="0" smtClean="0"/>
              <a:t>mapy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170" name="Picture 2" descr="C:\Users\98503\Disk Google\Akademické\Strategie uplatnění vědecké práce\Project-plan-preliminar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935" y="2769177"/>
            <a:ext cx="7742441" cy="2781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56262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Seznam pramenů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dirty="0"/>
              <a:t>ČSN ISO 10006:2004. Systémy managementu jakosti – Směrnice pro management jakosti projektů.</a:t>
            </a:r>
            <a:r>
              <a:rPr lang="cs-CZ" sz="1400" i="1" dirty="0"/>
              <a:t> </a:t>
            </a:r>
            <a:r>
              <a:rPr lang="cs-CZ" sz="1400" dirty="0"/>
              <a:t>Český normalizační institut. 2004</a:t>
            </a:r>
            <a:r>
              <a:rPr lang="cs-CZ" sz="1400" dirty="0" smtClean="0"/>
              <a:t>. </a:t>
            </a:r>
          </a:p>
          <a:p>
            <a:pPr lvl="0"/>
            <a:r>
              <a:rPr lang="cs-CZ" sz="1400" dirty="0" smtClean="0"/>
              <a:t>Zákon </a:t>
            </a:r>
            <a:r>
              <a:rPr lang="cs-CZ" sz="1400" dirty="0"/>
              <a:t>č. 218/2000 Sb., o rozpočtových pravidlech a o změně některých souvisejících zákonů (rozpočtová pravidla), ve znění pozdějších předpisů;</a:t>
            </a:r>
            <a:endParaRPr lang="en-US" sz="1400" dirty="0"/>
          </a:p>
          <a:p>
            <a:pPr lvl="0"/>
            <a:r>
              <a:rPr lang="cs-CZ" sz="1400" dirty="0"/>
              <a:t>Zákon č. 250/2000 Sb., o rozpočtových pravidlech územních rozpočtů, ve znění pozdějších předpisů;</a:t>
            </a:r>
            <a:endParaRPr lang="en-US" sz="1400" dirty="0"/>
          </a:p>
          <a:p>
            <a:pPr lvl="0"/>
            <a:r>
              <a:rPr lang="cs-CZ" sz="1400" dirty="0"/>
              <a:t>Zákon č. 320/2001 Sb., o finanční kontrole ve veřejné správě a o změně některých zákonů, ve znění pozdějších </a:t>
            </a:r>
            <a:r>
              <a:rPr lang="cs-CZ" sz="1400" dirty="0" smtClean="0"/>
              <a:t>předpisů</a:t>
            </a:r>
            <a:r>
              <a:rPr lang="en-US" sz="1400" i="1" dirty="0" smtClean="0"/>
              <a:t> </a:t>
            </a:r>
            <a:endParaRPr lang="cs-CZ" sz="1400" i="1" dirty="0" smtClean="0"/>
          </a:p>
          <a:p>
            <a:r>
              <a:rPr lang="cs-CZ" sz="1400" i="1" dirty="0" smtClean="0"/>
              <a:t>Proces </a:t>
            </a:r>
            <a:r>
              <a:rPr lang="cs-CZ" sz="1400" i="1" dirty="0"/>
              <a:t>komplexního posouzení rizik v kontextu integrace systémů </a:t>
            </a:r>
            <a:r>
              <a:rPr lang="cs-CZ" sz="1400" i="1" dirty="0" err="1"/>
              <a:t>managamentu</a:t>
            </a:r>
            <a:r>
              <a:rPr lang="cs-CZ" sz="1400" i="1" dirty="0"/>
              <a:t>  [on-line]. [cit. 2017-09-14]. Dostupné z: &lt;</a:t>
            </a:r>
            <a:r>
              <a:rPr lang="cs-CZ" sz="1400" dirty="0"/>
              <a:t> </a:t>
            </a:r>
            <a:r>
              <a:rPr lang="cs-CZ" sz="1400" i="1" dirty="0">
                <a:hlinkClick r:id="rId2"/>
              </a:rPr>
              <a:t>http://www.bozpinfo.cz/</a:t>
            </a:r>
            <a:r>
              <a:rPr lang="cs-CZ" sz="1400" i="1" dirty="0" err="1">
                <a:hlinkClick r:id="rId2"/>
              </a:rPr>
              <a:t>josra</a:t>
            </a:r>
            <a:r>
              <a:rPr lang="cs-CZ" sz="1400" i="1" dirty="0">
                <a:hlinkClick r:id="rId2"/>
              </a:rPr>
              <a:t>/proces-komplexniho-posouzeni-rizik-v-kontextu-integrace-systemu-managamentu</a:t>
            </a:r>
            <a:r>
              <a:rPr lang="cs-CZ" sz="1400" i="1" dirty="0" smtClean="0"/>
              <a:t>&gt;.</a:t>
            </a:r>
          </a:p>
          <a:p>
            <a:r>
              <a:rPr lang="cs-CZ" sz="1400" i="1" dirty="0"/>
              <a:t>SWOT analýza - šablona [on-line]. [cit. 2017-09-14]. Dostupné z: &lt;http://www.sukup.cz/soubory/swot-analyza.pdf</a:t>
            </a:r>
            <a:r>
              <a:rPr lang="cs-CZ" sz="1400" i="1" dirty="0" smtClean="0"/>
              <a:t>&gt;.</a:t>
            </a:r>
            <a:r>
              <a:rPr lang="cs-CZ" sz="1400" i="1" dirty="0"/>
              <a:t> </a:t>
            </a:r>
            <a:endParaRPr lang="cs-CZ" sz="1400" i="1" dirty="0" smtClean="0"/>
          </a:p>
          <a:p>
            <a:r>
              <a:rPr lang="cs-CZ" sz="1400" i="1" dirty="0" err="1" smtClean="0"/>
              <a:t>Ganttův</a:t>
            </a:r>
            <a:r>
              <a:rPr lang="cs-CZ" sz="1400" i="1" dirty="0" smtClean="0"/>
              <a:t> </a:t>
            </a:r>
            <a:r>
              <a:rPr lang="cs-CZ" sz="1400" i="1" dirty="0"/>
              <a:t>diagram [on-line]. [cit. 2017-09-14]. Dostupné z: &lt;https://cs.wikipedia.org/wiki/Gantt%C5%AFv_diagram&gt;.</a:t>
            </a:r>
            <a:endParaRPr lang="cs-CZ" sz="1400" i="1" dirty="0" smtClean="0"/>
          </a:p>
          <a:p>
            <a:r>
              <a:rPr lang="cs-CZ" sz="1400" i="1" dirty="0"/>
              <a:t>Logický rámec – základní nástroj pro návrh projektu [on-line]. [cit. 2017-09-14]. Dostupné z: &lt; </a:t>
            </a:r>
            <a:r>
              <a:rPr lang="cs-CZ" sz="1400" i="1" dirty="0">
                <a:hlinkClick r:id="rId3"/>
              </a:rPr>
              <a:t>http://www.pmconsulting.cz/</a:t>
            </a:r>
            <a:r>
              <a:rPr lang="cs-CZ" sz="1400" i="1" dirty="0" err="1">
                <a:hlinkClick r:id="rId3"/>
              </a:rPr>
              <a:t>pm</a:t>
            </a:r>
            <a:r>
              <a:rPr lang="cs-CZ" sz="1400" i="1" dirty="0">
                <a:hlinkClick r:id="rId3"/>
              </a:rPr>
              <a:t>-wiki/logicky-</a:t>
            </a:r>
            <a:r>
              <a:rPr lang="cs-CZ" sz="1400" i="1" dirty="0" err="1">
                <a:hlinkClick r:id="rId3"/>
              </a:rPr>
              <a:t>ramec</a:t>
            </a:r>
            <a:r>
              <a:rPr lang="cs-CZ" sz="1400" i="1" dirty="0" smtClean="0">
                <a:hlinkClick r:id="rId3"/>
              </a:rPr>
              <a:t>/</a:t>
            </a:r>
            <a:r>
              <a:rPr lang="cs-CZ" sz="1400" i="1" dirty="0" smtClean="0"/>
              <a:t>&gt;.</a:t>
            </a:r>
          </a:p>
          <a:p>
            <a:r>
              <a:rPr lang="cs-CZ" sz="1400" dirty="0"/>
              <a:t>Project </a:t>
            </a:r>
            <a:r>
              <a:rPr lang="cs-CZ" sz="1400" dirty="0" err="1"/>
              <a:t>planning</a:t>
            </a:r>
            <a:r>
              <a:rPr lang="cs-CZ" sz="1400" dirty="0"/>
              <a:t> </a:t>
            </a:r>
            <a:r>
              <a:rPr lang="cs-CZ" sz="1400" dirty="0" err="1"/>
              <a:t>with</a:t>
            </a:r>
            <a:r>
              <a:rPr lang="cs-CZ" sz="1400" dirty="0"/>
              <a:t> mind </a:t>
            </a:r>
            <a:r>
              <a:rPr lang="cs-CZ" sz="1400" dirty="0" err="1"/>
              <a:t>maps</a:t>
            </a:r>
            <a:r>
              <a:rPr lang="cs-CZ" sz="1400" dirty="0"/>
              <a:t> [on-line]. [cit. 2017-09-14]. Dostupné z: &lt;https://www.informationtamers.com/</a:t>
            </a:r>
            <a:r>
              <a:rPr lang="cs-CZ" sz="1400" dirty="0" err="1"/>
              <a:t>WikIT</a:t>
            </a:r>
            <a:r>
              <a:rPr lang="cs-CZ" sz="1400" dirty="0"/>
              <a:t>/</a:t>
            </a:r>
            <a:r>
              <a:rPr lang="cs-CZ" sz="1400" dirty="0" err="1"/>
              <a:t>index.php?title</a:t>
            </a:r>
            <a:r>
              <a:rPr lang="cs-CZ" sz="1400" dirty="0"/>
              <a:t>=</a:t>
            </a:r>
            <a:r>
              <a:rPr lang="cs-CZ" sz="1400" dirty="0" err="1"/>
              <a:t>Project_planning_with_mind_maps</a:t>
            </a:r>
            <a:r>
              <a:rPr lang="cs-CZ" sz="1400" dirty="0"/>
              <a:t>&gt;.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62196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projekt?</a:t>
            </a:r>
            <a:r>
              <a:rPr lang="en-US" dirty="0"/>
              <a:t/>
            </a:r>
            <a:br>
              <a:rPr lang="en-US" dirty="0"/>
            </a:b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i="1" dirty="0"/>
              <a:t>„Jedinečný proces sestávající z řady koordinovaných a řízených činností s daty zahájení a ukončení, prováděný pro dosažení předem stanoveného cíle, který vyhovuje specifikovaným požadavkům, včetně omezení daných časem, náklady a zdroji.“ </a:t>
            </a:r>
            <a:r>
              <a:rPr lang="cs-CZ" dirty="0"/>
              <a:t>ČSN ISO 10006:2004. Systémy managementu jakosti – Směrnice pro management jakosti projektů.</a:t>
            </a:r>
            <a:r>
              <a:rPr lang="cs-CZ" i="1" dirty="0"/>
              <a:t> </a:t>
            </a:r>
            <a:r>
              <a:rPr lang="cs-CZ" dirty="0"/>
              <a:t>Český normalizační institut. 2004. </a:t>
            </a:r>
            <a:endParaRPr lang="en-US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7949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90" y="1023939"/>
            <a:ext cx="8086635" cy="647700"/>
          </a:xfrm>
        </p:spPr>
        <p:txBody>
          <a:bodyPr/>
          <a:lstStyle/>
          <a:p>
            <a:r>
              <a:rPr lang="cs-CZ" dirty="0"/>
              <a:t>Zákonné vymezení</a:t>
            </a:r>
            <a:endParaRPr lang="en-US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/>
              <a:t>Zákon č. 218/2000 Sb., o rozpočtových pravidlech a o změně některých souvisejících zákonů (rozpočtová pravidla), ve znění pozdějších předpisů;</a:t>
            </a:r>
            <a:endParaRPr lang="en-US" dirty="0"/>
          </a:p>
          <a:p>
            <a:pPr lvl="0"/>
            <a:r>
              <a:rPr lang="cs-CZ" dirty="0"/>
              <a:t>Zákon č. 250/2000 Sb., o rozpočtových pravidlech územních rozpočtů, ve znění pozdějších předpisů;</a:t>
            </a:r>
            <a:endParaRPr lang="en-US" dirty="0"/>
          </a:p>
          <a:p>
            <a:pPr lvl="0"/>
            <a:r>
              <a:rPr lang="cs-CZ" dirty="0"/>
              <a:t>Zákon č. 320/2001 Sb., o finanční kontrole ve veřejné správě a o změně některých zákonů, ve znění pozdějších předpisů</a:t>
            </a:r>
            <a:endParaRPr lang="en-US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9756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90" y="1023939"/>
            <a:ext cx="8086635" cy="647700"/>
          </a:xfrm>
        </p:spPr>
        <p:txBody>
          <a:bodyPr/>
          <a:lstStyle/>
          <a:p>
            <a:r>
              <a:rPr lang="cs-CZ" dirty="0"/>
              <a:t>Zařazení v systému </a:t>
            </a:r>
            <a:r>
              <a:rPr lang="cs-CZ" dirty="0" smtClean="0"/>
              <a:t>práva</a:t>
            </a:r>
            <a:endParaRPr lang="en-US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/>
              <a:t>Projektové financování patří do oblasti veřejného práva (samozřejmě implikace do práva soukromého)</a:t>
            </a:r>
            <a:endParaRPr lang="en-US" dirty="0"/>
          </a:p>
          <a:p>
            <a:pPr lvl="0"/>
            <a:r>
              <a:rPr lang="cs-CZ" dirty="0"/>
              <a:t>V rámci veřejného práva patří specificky do finančního práva. </a:t>
            </a:r>
            <a:endParaRPr lang="en-US" dirty="0"/>
          </a:p>
          <a:p>
            <a:pPr lvl="0"/>
            <a:r>
              <a:rPr lang="cs-CZ" dirty="0"/>
              <a:t>Přesahy se správním právem. </a:t>
            </a:r>
            <a:endParaRPr lang="en-US" dirty="0"/>
          </a:p>
          <a:p>
            <a:pPr lvl="0"/>
            <a:r>
              <a:rPr lang="cs-CZ" dirty="0"/>
              <a:t>Úprava trpí roztříštěností úpravy a takřka nulovou kodifikací oblasti. Zákonodárce doposud nereflektoval změnu paradigma v oblasti veřejných financí. </a:t>
            </a:r>
            <a:endParaRPr lang="en-US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7653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90" y="1023939"/>
            <a:ext cx="8086635" cy="647700"/>
          </a:xfrm>
        </p:spPr>
        <p:txBody>
          <a:bodyPr/>
          <a:lstStyle/>
          <a:p>
            <a:r>
              <a:rPr lang="cs-CZ" dirty="0"/>
              <a:t>Projektové financování jako součást veřejných financí</a:t>
            </a:r>
            <a:endParaRPr lang="en-US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2000" dirty="0"/>
              <a:t>Zákon o finanční kontrole definuje: </a:t>
            </a:r>
            <a:endParaRPr lang="en-US" sz="2000" dirty="0"/>
          </a:p>
          <a:p>
            <a:r>
              <a:rPr lang="cs-CZ" sz="2000" dirty="0"/>
              <a:t>„veřejné výdaje vynaložené ze státního rozpočtu, z rozpočtů územních samosprávných celků, z jiných peněžních fondů státu, územního samosprávného celku nebo jiných právnických osob uvedených v písmenu a), z prostředků soustředěných v </a:t>
            </a:r>
            <a:r>
              <a:rPr lang="cs-CZ" sz="2000" b="1" dirty="0"/>
              <a:t>Národním fondu </a:t>
            </a:r>
            <a:r>
              <a:rPr lang="cs-CZ" sz="2000" dirty="0"/>
              <a:t>a </a:t>
            </a:r>
            <a:r>
              <a:rPr lang="cs-CZ" sz="2000" b="1" dirty="0"/>
              <a:t>z jiných prostředků ze zahraničí poskytnutých na základě mezinárodních smluv nebo poskytnutých k plnění úkolů veřejné správy</a:t>
            </a:r>
            <a:r>
              <a:rPr lang="cs-CZ" sz="2000" dirty="0"/>
              <a:t>.“ </a:t>
            </a:r>
            <a:endParaRPr lang="en-US" sz="2000" dirty="0"/>
          </a:p>
          <a:p>
            <a:pPr lvl="0"/>
            <a:r>
              <a:rPr lang="cs-CZ" sz="2000" dirty="0"/>
              <a:t>Projektové financování je tedy součástí veřejných financí. </a:t>
            </a:r>
            <a:endParaRPr lang="en-US" sz="2000" dirty="0"/>
          </a:p>
          <a:p>
            <a:pPr lvl="0"/>
            <a:r>
              <a:rPr lang="cs-CZ" sz="2000" dirty="0"/>
              <a:t>Projekty často vnímány jako tendenční výjimka z pravidel formujících se od francouzské revoluce. </a:t>
            </a:r>
            <a:endParaRPr lang="en-US" sz="20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5614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90" y="1023939"/>
            <a:ext cx="8086635" cy="647700"/>
          </a:xfrm>
        </p:spPr>
        <p:txBody>
          <a:bodyPr/>
          <a:lstStyle/>
          <a:p>
            <a:r>
              <a:rPr lang="cs-CZ" dirty="0"/>
              <a:t>Metoda 3E</a:t>
            </a:r>
            <a:endParaRPr lang="en-US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/>
              <a:t>Vychází ze zákona o finanční kontrole</a:t>
            </a:r>
            <a:endParaRPr lang="en-US" dirty="0"/>
          </a:p>
          <a:p>
            <a:pPr lvl="0"/>
            <a:r>
              <a:rPr lang="cs-CZ" b="1" dirty="0"/>
              <a:t>Hospodárnost</a:t>
            </a:r>
            <a:r>
              <a:rPr lang="cs-CZ" dirty="0"/>
              <a:t> (</a:t>
            </a:r>
            <a:r>
              <a:rPr lang="cs-CZ" dirty="0" err="1"/>
              <a:t>economy</a:t>
            </a:r>
            <a:r>
              <a:rPr lang="cs-CZ" dirty="0"/>
              <a:t> - použití veřejných prostředků k zajištění stanovených úkolů s co nejnižším vynaložením těchto prostředků, a to při dodržení odpovídající kvality plněných úkolů)</a:t>
            </a:r>
            <a:endParaRPr lang="en-US" dirty="0"/>
          </a:p>
          <a:p>
            <a:pPr lvl="0"/>
            <a:r>
              <a:rPr lang="cs-CZ" b="1" dirty="0"/>
              <a:t>Účelnost</a:t>
            </a:r>
            <a:r>
              <a:rPr lang="cs-CZ" dirty="0"/>
              <a:t> (</a:t>
            </a:r>
            <a:r>
              <a:rPr lang="cs-CZ" dirty="0" err="1"/>
              <a:t>efficiency</a:t>
            </a:r>
            <a:r>
              <a:rPr lang="cs-CZ" dirty="0"/>
              <a:t> – způsob vynaložení prostředků při zajištění stanovených cílů)</a:t>
            </a:r>
            <a:endParaRPr lang="en-US" dirty="0"/>
          </a:p>
          <a:p>
            <a:pPr lvl="0"/>
            <a:r>
              <a:rPr lang="cs-CZ" b="1" dirty="0"/>
              <a:t>Efektivita</a:t>
            </a:r>
            <a:r>
              <a:rPr lang="cs-CZ" dirty="0"/>
              <a:t> (</a:t>
            </a:r>
            <a:r>
              <a:rPr lang="cs-CZ" dirty="0" err="1"/>
              <a:t>effectiveness</a:t>
            </a:r>
            <a:r>
              <a:rPr lang="cs-CZ" dirty="0"/>
              <a:t> - použití veřejných prostředků, kterým se dosáhne nejvýše možného rozsahu, kvality a přínosu plněných úkolů ve srovnání s objemem prostředků vynaložených na jejich plnění)</a:t>
            </a:r>
            <a:endParaRPr lang="en-US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714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90" y="1023939"/>
            <a:ext cx="8086635" cy="647700"/>
          </a:xfrm>
        </p:spPr>
        <p:txBody>
          <a:bodyPr/>
          <a:lstStyle/>
          <a:p>
            <a:r>
              <a:rPr lang="cs-CZ" dirty="0"/>
              <a:t>Správní a soudní přezkum</a:t>
            </a:r>
            <a:endParaRPr lang="en-US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2000" dirty="0"/>
              <a:t>Jedním ze základních principů právního státu je možnost přezkumu</a:t>
            </a:r>
            <a:endParaRPr lang="en-US" sz="2000" dirty="0"/>
          </a:p>
          <a:p>
            <a:pPr lvl="0"/>
            <a:r>
              <a:rPr lang="cs-CZ" sz="2000" dirty="0"/>
              <a:t>Zejména ve strukturálních fondech se snaží poskytovatelé dotace vnutit dojem, že jejich rozhodnutí o snížení či odebrání dotace je nepřezkoumatelné a nezvratitelné</a:t>
            </a:r>
            <a:endParaRPr lang="en-US" sz="2000" dirty="0"/>
          </a:p>
          <a:p>
            <a:pPr lvl="0"/>
            <a:r>
              <a:rPr lang="cs-CZ" sz="2000" dirty="0"/>
              <a:t>Stále se však jedná o veřejné finance – tj. teze je irelevantní (byť je uváděna ve smlouvách apod.)</a:t>
            </a:r>
            <a:endParaRPr lang="en-US" sz="2000" dirty="0"/>
          </a:p>
          <a:p>
            <a:pPr lvl="0"/>
            <a:r>
              <a:rPr lang="cs-CZ" sz="2000" dirty="0"/>
              <a:t>Správní řád často vyloučen pro akt rozhodnutí</a:t>
            </a:r>
            <a:r>
              <a:rPr lang="en-US" sz="2000" dirty="0"/>
              <a:t>; t</a:t>
            </a:r>
            <a:r>
              <a:rPr lang="cs-CZ" sz="2000" dirty="0"/>
              <a:t>o však nesmí znamenat popření základů práva; a také neznamená</a:t>
            </a:r>
            <a:endParaRPr lang="en-US" sz="2000" dirty="0"/>
          </a:p>
          <a:p>
            <a:pPr lvl="0"/>
            <a:r>
              <a:rPr lang="cs-CZ" sz="2000" dirty="0"/>
              <a:t>Jsme nyní v době </a:t>
            </a:r>
            <a:r>
              <a:rPr lang="cs-CZ" sz="2000" dirty="0" err="1"/>
              <a:t>etablace</a:t>
            </a:r>
            <a:r>
              <a:rPr lang="cs-CZ" sz="2000" dirty="0"/>
              <a:t> judikatury ve vztahů k „velkým“ projektům</a:t>
            </a:r>
            <a:endParaRPr lang="en-US" sz="20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1291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90" y="1023939"/>
            <a:ext cx="8086635" cy="647700"/>
          </a:xfrm>
        </p:spPr>
        <p:txBody>
          <a:bodyPr/>
          <a:lstStyle/>
          <a:p>
            <a:r>
              <a:rPr lang="cs-CZ" dirty="0"/>
              <a:t>Typičtí poskytovatelé projektových dotací relevantní pro </a:t>
            </a:r>
            <a:r>
              <a:rPr lang="cs-CZ" dirty="0" err="1"/>
              <a:t>PrF</a:t>
            </a:r>
            <a:r>
              <a:rPr lang="cs-CZ" dirty="0"/>
              <a:t> </a:t>
            </a:r>
            <a:r>
              <a:rPr lang="cs-CZ" dirty="0" smtClean="0"/>
              <a:t>MU</a:t>
            </a:r>
            <a:endParaRPr lang="en-US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/>
              <a:t>GAČR </a:t>
            </a:r>
            <a:endParaRPr lang="en-US" dirty="0"/>
          </a:p>
          <a:p>
            <a:pPr lvl="0"/>
            <a:r>
              <a:rPr lang="cs-CZ" dirty="0"/>
              <a:t>TAČR </a:t>
            </a:r>
            <a:endParaRPr lang="en-US" dirty="0"/>
          </a:p>
          <a:p>
            <a:pPr lvl="0"/>
            <a:r>
              <a:rPr lang="cs-CZ" dirty="0"/>
              <a:t>Rezortní granty ministerstev </a:t>
            </a:r>
            <a:endParaRPr lang="en-US" dirty="0"/>
          </a:p>
          <a:p>
            <a:pPr lvl="0"/>
            <a:r>
              <a:rPr lang="cs-CZ" dirty="0"/>
              <a:t>Dotace krajů, obcí </a:t>
            </a:r>
            <a:endParaRPr lang="en-US" dirty="0"/>
          </a:p>
          <a:p>
            <a:pPr lvl="0"/>
            <a:r>
              <a:rPr lang="cs-CZ" dirty="0"/>
              <a:t>Strukturální fondy (Operační programy)</a:t>
            </a:r>
            <a:endParaRPr lang="en-US" dirty="0"/>
          </a:p>
          <a:p>
            <a:pPr lvl="0"/>
            <a:r>
              <a:rPr lang="cs-CZ" dirty="0"/>
              <a:t>Granty EU – DG Justice; Horizont 2020; Erasmus+</a:t>
            </a:r>
            <a:endParaRPr lang="en-US" dirty="0"/>
          </a:p>
          <a:p>
            <a:pPr lvl="0"/>
            <a:r>
              <a:rPr lang="cs-CZ" dirty="0"/>
              <a:t>Nadace (Hlávkova nadace, Nadace Jana Husa, Nadační fond Neuron atd.)</a:t>
            </a:r>
            <a:endParaRPr lang="en-US" dirty="0"/>
          </a:p>
          <a:p>
            <a:pPr lvl="0"/>
            <a:r>
              <a:rPr lang="cs-CZ" dirty="0"/>
              <a:t>Ostatní (např. </a:t>
            </a:r>
            <a:r>
              <a:rPr lang="cs-CZ" dirty="0" err="1"/>
              <a:t>VisegradFund</a:t>
            </a:r>
            <a:r>
              <a:rPr lang="cs-CZ" dirty="0"/>
              <a:t>)</a:t>
            </a:r>
            <a:endParaRPr lang="en-US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3458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ategie_vedecke_prace_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Strategie_vedecke_prace_1</Template>
  <TotalTime>15</TotalTime>
  <Words>1271</Words>
  <Application>Microsoft Office PowerPoint</Application>
  <PresentationFormat>Předvádění na obrazovce (4:3)</PresentationFormat>
  <Paragraphs>181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Strategie_vedecke_prace_1</vt:lpstr>
      <vt:lpstr>DPVP09 Strategie uplatnění vědecké práce - 1. modul</vt:lpstr>
      <vt:lpstr>Zadání semestrálního úkolu</vt:lpstr>
      <vt:lpstr>Co je to projekt? </vt:lpstr>
      <vt:lpstr>Zákonné vymezení</vt:lpstr>
      <vt:lpstr>Zařazení v systému práva</vt:lpstr>
      <vt:lpstr>Projektové financování jako součást veřejných financí</vt:lpstr>
      <vt:lpstr>Metoda 3E</vt:lpstr>
      <vt:lpstr>Správní a soudní přezkum</vt:lpstr>
      <vt:lpstr>Typičtí poskytovatelé projektových dotací relevantní pro PrF MU</vt:lpstr>
      <vt:lpstr>Strukturální fondy</vt:lpstr>
      <vt:lpstr>Problémy strukturálních fondů - 1</vt:lpstr>
      <vt:lpstr>Problémy strukturálních fondů - 2</vt:lpstr>
      <vt:lpstr>Vyplatí se tedy investovat do snah získat projektové dotační prostředky? </vt:lpstr>
      <vt:lpstr>Časté součásti projektové žádosti výzkumného charakteru</vt:lpstr>
      <vt:lpstr>Formulář projektového návrhu PrF MU</vt:lpstr>
      <vt:lpstr>Analýza rizik</vt:lpstr>
      <vt:lpstr>Analýza rizik – matice rizik</vt:lpstr>
      <vt:lpstr>Analýza rizik – tabulka řízení rizik</vt:lpstr>
      <vt:lpstr>SWOT analýza</vt:lpstr>
      <vt:lpstr>Plus minus matice SWOT analýzy</vt:lpstr>
      <vt:lpstr>Plus minus matice SWOT analýzy</vt:lpstr>
      <vt:lpstr>Ganttův diagram</vt:lpstr>
      <vt:lpstr>Logický rámec</vt:lpstr>
      <vt:lpstr>Myšlenkové mapy</vt:lpstr>
      <vt:lpstr>Seznam pramenů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Jiří Jaroš</dc:creator>
  <cp:lastModifiedBy>Jiří Jaroš</cp:lastModifiedBy>
  <cp:revision>6</cp:revision>
  <cp:lastPrinted>1601-01-01T00:00:00Z</cp:lastPrinted>
  <dcterms:created xsi:type="dcterms:W3CDTF">2017-10-11T15:27:57Z</dcterms:created>
  <dcterms:modified xsi:type="dcterms:W3CDTF">2017-10-11T15:43:37Z</dcterms:modified>
</cp:coreProperties>
</file>