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78" r:id="rId3"/>
    <p:sldId id="293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4" r:id="rId15"/>
    <p:sldId id="292" r:id="rId16"/>
    <p:sldId id="266" r:id="rId17"/>
    <p:sldId id="277" r:id="rId18"/>
    <p:sldId id="279" r:id="rId19"/>
    <p:sldId id="264" r:id="rId20"/>
    <p:sldId id="296" r:id="rId21"/>
    <p:sldId id="297" r:id="rId22"/>
    <p:sldId id="302" r:id="rId23"/>
    <p:sldId id="298" r:id="rId24"/>
    <p:sldId id="301" r:id="rId25"/>
    <p:sldId id="300" r:id="rId26"/>
    <p:sldId id="299" r:id="rId27"/>
    <p:sldId id="265" r:id="rId28"/>
    <p:sldId id="281" r:id="rId29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4D530-81E4-48C4-BE3A-23BC3D1F038D}" type="datetimeFigureOut">
              <a:rPr lang="cs-CZ" smtClean="0"/>
              <a:t>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79C18-F9E2-44C5-807D-404F6EB15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394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605A1-C839-416E-9975-142E264B9B91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894B1-C504-4190-9FF9-56069D2422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Výklad smlouvy </a:t>
            </a:r>
            <a:br>
              <a:rPr lang="cs-CZ" dirty="0" smtClean="0"/>
            </a:br>
            <a:r>
              <a:rPr lang="cs-CZ" dirty="0" smtClean="0"/>
              <a:t>vs. (?)</a:t>
            </a:r>
            <a:br>
              <a:rPr lang="cs-CZ" dirty="0" smtClean="0"/>
            </a:br>
            <a:r>
              <a:rPr lang="cs-CZ" dirty="0" smtClean="0"/>
              <a:t>výklad zakladatelského právního jednání právnické osoby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</a:t>
            </a:r>
            <a:r>
              <a:rPr lang="cs-CZ" dirty="0" err="1" smtClean="0"/>
              <a:t>Ronovská</a:t>
            </a:r>
            <a:endParaRPr lang="cs-CZ" dirty="0" smtClean="0"/>
          </a:p>
          <a:p>
            <a:r>
              <a:rPr lang="cs-CZ" dirty="0" err="1" smtClean="0"/>
              <a:t>PrF</a:t>
            </a:r>
            <a:r>
              <a:rPr lang="cs-CZ" dirty="0" smtClean="0"/>
              <a:t> MU Brno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Vůle vnitřní x vůle projevená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err="1" smtClean="0">
                <a:solidFill>
                  <a:schemeClr val="accent6">
                    <a:tint val="1000"/>
                  </a:schemeClr>
                </a:solidFill>
              </a:rPr>
              <a:t>NěM</a:t>
            </a:r>
            <a:endParaRPr lang="cs-CZ" altLang="cs-CZ" dirty="0" smtClean="0">
              <a:solidFill>
                <a:schemeClr val="accent6">
                  <a:tint val="1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dirty="0" smtClean="0"/>
              <a:t>Teorie vůle</a:t>
            </a:r>
          </a:p>
          <a:p>
            <a:r>
              <a:rPr lang="cs-CZ" altLang="cs-CZ" dirty="0" smtClean="0"/>
              <a:t>Teorie projevu</a:t>
            </a:r>
          </a:p>
          <a:p>
            <a:r>
              <a:rPr lang="cs-CZ" altLang="cs-CZ" dirty="0" smtClean="0"/>
              <a:t>Teorie důvěry</a:t>
            </a:r>
          </a:p>
          <a:p>
            <a:r>
              <a:rPr lang="cs-CZ" altLang="cs-CZ" dirty="0" smtClean="0"/>
              <a:t>Relevantní, zda právní jednání je: </a:t>
            </a:r>
          </a:p>
          <a:p>
            <a:pPr lvl="1"/>
            <a:r>
              <a:rPr lang="cs-CZ" altLang="cs-CZ" dirty="0" smtClean="0"/>
              <a:t>jednostranné/dvou- a vícestranné</a:t>
            </a:r>
          </a:p>
          <a:p>
            <a:pPr lvl="1"/>
            <a:r>
              <a:rPr lang="cs-CZ" altLang="cs-CZ" dirty="0" smtClean="0"/>
              <a:t>adresované/neadresované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vůle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Východisko: právní jednání </a:t>
            </a:r>
            <a:r>
              <a:rPr lang="cs-CZ" altLang="cs-CZ" u="sng" dirty="0" smtClean="0"/>
              <a:t>je nástrojem realizace autonomie vůle</a:t>
            </a:r>
          </a:p>
          <a:p>
            <a:r>
              <a:rPr lang="cs-CZ" altLang="cs-CZ" dirty="0" smtClean="0"/>
              <a:t>Preference </a:t>
            </a:r>
            <a:r>
              <a:rPr lang="cs-CZ" altLang="cs-CZ" u="sng" dirty="0" smtClean="0"/>
              <a:t>skutečné vůle </a:t>
            </a:r>
            <a:r>
              <a:rPr lang="cs-CZ" altLang="cs-CZ" dirty="0" smtClean="0"/>
              <a:t>(z pohledu jednajícího)</a:t>
            </a:r>
          </a:p>
          <a:p>
            <a:r>
              <a:rPr lang="cs-CZ" altLang="cs-CZ" u="sng" dirty="0" smtClean="0"/>
              <a:t>Projev plní pouze roli prostředku </a:t>
            </a:r>
            <a:r>
              <a:rPr lang="cs-CZ" altLang="cs-CZ" dirty="0" smtClean="0"/>
              <a:t>(důkazní)</a:t>
            </a:r>
          </a:p>
          <a:p>
            <a:r>
              <a:rPr lang="cs-CZ" altLang="cs-CZ" dirty="0" smtClean="0"/>
              <a:t>„Vnitřní vůle“ není zjistitelná, proto vždy nutná </a:t>
            </a:r>
            <a:r>
              <a:rPr lang="cs-CZ" altLang="cs-CZ" u="sng" dirty="0" smtClean="0"/>
              <a:t>objektivní vodítka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projevu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Východisko: základem je </a:t>
            </a:r>
            <a:r>
              <a:rPr lang="cs-CZ" altLang="cs-CZ" u="sng" dirty="0" smtClean="0"/>
              <a:t>projevem vytvořený stav,</a:t>
            </a:r>
            <a:r>
              <a:rPr lang="cs-CZ" altLang="cs-CZ" dirty="0" smtClean="0"/>
              <a:t> který zakládá dobrou víru adresáta</a:t>
            </a:r>
          </a:p>
          <a:p>
            <a:r>
              <a:rPr lang="cs-CZ" altLang="cs-CZ" dirty="0" smtClean="0"/>
              <a:t>Rozhodná je vůle </a:t>
            </a:r>
            <a:r>
              <a:rPr lang="cs-CZ" altLang="cs-CZ" u="sng" dirty="0" smtClean="0"/>
              <a:t>projevená</a:t>
            </a:r>
            <a:r>
              <a:rPr lang="cs-CZ" altLang="cs-CZ" dirty="0" smtClean="0"/>
              <a:t> (z pohledu adresáta)</a:t>
            </a:r>
          </a:p>
          <a:p>
            <a:r>
              <a:rPr lang="cs-CZ" altLang="cs-CZ" dirty="0" smtClean="0"/>
              <a:t>Preference </a:t>
            </a:r>
            <a:r>
              <a:rPr lang="cs-CZ" altLang="cs-CZ" u="sng" dirty="0" smtClean="0"/>
              <a:t>právní jistoty</a:t>
            </a:r>
            <a:r>
              <a:rPr lang="cs-CZ" altLang="cs-CZ" dirty="0" smtClean="0"/>
              <a:t>, ochrany dobré víry 3. osob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Konstrukce právního jednání založená na </a:t>
            </a:r>
            <a:r>
              <a:rPr lang="cs-CZ" altLang="cs-CZ" u="sng" dirty="0" smtClean="0"/>
              <a:t>poměřování dotčených právních principů</a:t>
            </a:r>
          </a:p>
          <a:p>
            <a:r>
              <a:rPr lang="cs-CZ" altLang="cs-CZ" dirty="0" smtClean="0"/>
              <a:t>Autonomie vůle x právní jistota (ochrana dobré víry)</a:t>
            </a:r>
          </a:p>
          <a:p>
            <a:r>
              <a:rPr lang="cs-CZ" altLang="cs-CZ" dirty="0" smtClean="0"/>
              <a:t>Roli hraje i princip poctivosti (též ochrana legitimního očekávání)</a:t>
            </a:r>
          </a:p>
          <a:p>
            <a:r>
              <a:rPr lang="cs-CZ" altLang="cs-CZ" u="sng" dirty="0" smtClean="0"/>
              <a:t>Jak poměřovat</a:t>
            </a:r>
            <a:r>
              <a:rPr lang="cs-CZ" altLang="cs-CZ" dirty="0" smtClean="0"/>
              <a:t>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Právnická osoba</a:t>
            </a:r>
          </a:p>
          <a:p>
            <a:r>
              <a:rPr lang="cs-CZ" dirty="0" smtClean="0"/>
              <a:t>Zakladatelské právní jednání</a:t>
            </a:r>
          </a:p>
          <a:p>
            <a:r>
              <a:rPr lang="cs-CZ" dirty="0" smtClean="0"/>
              <a:t>Výklad zakladatelského právního jednání</a:t>
            </a:r>
          </a:p>
          <a:p>
            <a:r>
              <a:rPr lang="cs-CZ" dirty="0" smtClean="0"/>
              <a:t>Dosud nezodpovězené otázky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právnická osoba?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Organizovaný útvar (účel)</a:t>
            </a:r>
          </a:p>
          <a:p>
            <a:r>
              <a:rPr lang="cs-CZ" dirty="0" smtClean="0"/>
              <a:t>svébytný subjekt práva (majetková samostatnost a odpovědnost), má hlubší sociální podstatu?</a:t>
            </a:r>
          </a:p>
          <a:p>
            <a:r>
              <a:rPr lang="cs-CZ" dirty="0" smtClean="0"/>
              <a:t>druh vlastnické struktury?</a:t>
            </a:r>
          </a:p>
          <a:p>
            <a:r>
              <a:rPr lang="cs-CZ" dirty="0" smtClean="0"/>
              <a:t> nexus obligací (konstituuje ji nebo jej jejím důsledkem)?</a:t>
            </a:r>
          </a:p>
          <a:p>
            <a:r>
              <a:rPr lang="cs-CZ" dirty="0" smtClean="0"/>
              <a:t> nástroj financování?</a:t>
            </a:r>
          </a:p>
          <a:p>
            <a:r>
              <a:rPr lang="cs-CZ" dirty="0" smtClean="0"/>
              <a:t>mix smluvního a majetkového práva a zastoupení?</a:t>
            </a:r>
          </a:p>
          <a:p>
            <a:r>
              <a:rPr lang="cs-CZ" dirty="0" smtClean="0"/>
              <a:t>???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Zakladatelské právní jednání právnické osoby (soukromého práva)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u="sng" dirty="0" smtClean="0"/>
              <a:t>Svoboda ustavování </a:t>
            </a:r>
            <a:r>
              <a:rPr lang="cs-CZ" dirty="0" smtClean="0"/>
              <a:t>právnických osob soukromého práva</a:t>
            </a:r>
          </a:p>
          <a:p>
            <a:r>
              <a:rPr lang="cs-CZ" dirty="0" smtClean="0"/>
              <a:t>Projev vůle zakladatele/zakladatelů  (právní jednání) k ustavení právnické osoby </a:t>
            </a:r>
            <a:r>
              <a:rPr lang="cs-CZ" u="sng" dirty="0" smtClean="0"/>
              <a:t>k realizaci zákonem nezakázaného účelu</a:t>
            </a:r>
          </a:p>
          <a:p>
            <a:r>
              <a:rPr lang="cs-CZ" dirty="0" smtClean="0"/>
              <a:t>další zákonné limity a též DM,VP,PP….</a:t>
            </a:r>
          </a:p>
          <a:p>
            <a:r>
              <a:rPr lang="cs-CZ" u="sng" dirty="0" smtClean="0"/>
              <a:t>Nutné, nejdůležitější, nezastupitelné, jedinečné, podmínka existence, předpoklad pro nabytí právní osobnosti</a:t>
            </a:r>
          </a:p>
          <a:p>
            <a:r>
              <a:rPr lang="cs-CZ" dirty="0" smtClean="0"/>
              <a:t>zákonem stanovený minimální forma a obsah </a:t>
            </a:r>
          </a:p>
          <a:p>
            <a:r>
              <a:rPr lang="cs-CZ" u="sng" dirty="0" smtClean="0"/>
              <a:t>Smysl existence různých typů PO/numerus clausus právnických osob</a:t>
            </a:r>
          </a:p>
          <a:p>
            <a:r>
              <a:rPr lang="cs-CZ" dirty="0" smtClean="0"/>
              <a:t>OZ: Snaha po (soukromoprávní) </a:t>
            </a:r>
            <a:r>
              <a:rPr lang="cs-CZ" u="sng" dirty="0" smtClean="0"/>
              <a:t>emancipaci PO soukromého práva</a:t>
            </a:r>
            <a:r>
              <a:rPr lang="cs-CZ" dirty="0" smtClean="0"/>
              <a:t> (preference autonomie vůle), avšak vždy nutná ochrana práv 3 osob!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Povaha zakladatelského právního jednání (PO soukromého práva)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Korporace  – stanovy – smlouva </a:t>
            </a:r>
            <a:r>
              <a:rPr lang="cs-CZ" b="1" dirty="0" err="1" smtClean="0"/>
              <a:t>sui</a:t>
            </a:r>
            <a:r>
              <a:rPr lang="cs-CZ" b="1" dirty="0" smtClean="0"/>
              <a:t> </a:t>
            </a:r>
            <a:r>
              <a:rPr lang="cs-CZ" b="1" dirty="0" err="1" smtClean="0"/>
              <a:t>generis</a:t>
            </a:r>
            <a:r>
              <a:rPr lang="cs-CZ" b="1" dirty="0" smtClean="0"/>
              <a:t>?</a:t>
            </a:r>
          </a:p>
          <a:p>
            <a:pPr>
              <a:buNone/>
            </a:pPr>
            <a:r>
              <a:rPr lang="cs-CZ" b="1" dirty="0" smtClean="0"/>
              <a:t> dle judikatury NS: </a:t>
            </a:r>
          </a:p>
          <a:p>
            <a:pPr>
              <a:buNone/>
            </a:pPr>
            <a:r>
              <a:rPr lang="cs-CZ" b="1" dirty="0" smtClean="0"/>
              <a:t>29 </a:t>
            </a:r>
            <a:r>
              <a:rPr lang="cs-CZ" b="1" dirty="0" err="1" smtClean="0"/>
              <a:t>Cdo</a:t>
            </a:r>
            <a:r>
              <a:rPr lang="cs-CZ" b="1" dirty="0" smtClean="0"/>
              <a:t> 2024/2000:</a:t>
            </a:r>
          </a:p>
          <a:p>
            <a:pPr>
              <a:buNone/>
            </a:pPr>
            <a:r>
              <a:rPr lang="cs-CZ" dirty="0" smtClean="0"/>
              <a:t>„Pro </a:t>
            </a:r>
            <a:r>
              <a:rPr lang="cs-CZ" dirty="0"/>
              <a:t>úplnost je třeba uvést, že stejný závěr se také vztahuje na případný nárok na odměnu upravený ve stanovách žalované, neboť </a:t>
            </a:r>
            <a:r>
              <a:rPr lang="cs-CZ" b="1" u="sng" dirty="0"/>
              <a:t>stanovy jsou smlouvou </a:t>
            </a:r>
            <a:r>
              <a:rPr lang="cs-CZ" b="1" u="sng" dirty="0" err="1"/>
              <a:t>sui</a:t>
            </a:r>
            <a:r>
              <a:rPr lang="cs-CZ" b="1" u="sng" dirty="0"/>
              <a:t> </a:t>
            </a:r>
            <a:r>
              <a:rPr lang="cs-CZ" b="1" u="sng" dirty="0" err="1"/>
              <a:t>generis</a:t>
            </a:r>
            <a:r>
              <a:rPr lang="cs-CZ" b="1" u="sng" dirty="0"/>
              <a:t> </a:t>
            </a:r>
            <a:r>
              <a:rPr lang="cs-CZ" dirty="0"/>
              <a:t>a ani ony se proto nemohou platně odchýlit od kogentního ustanovení zákona</a:t>
            </a:r>
            <a:r>
              <a:rPr lang="cs-CZ" dirty="0" smtClean="0"/>
              <a:t>.“</a:t>
            </a:r>
            <a:endParaRPr lang="cs-CZ" b="1" dirty="0"/>
          </a:p>
          <a:p>
            <a:pPr>
              <a:buNone/>
            </a:pPr>
            <a:r>
              <a:rPr lang="cs-CZ" b="1" dirty="0" smtClean="0"/>
              <a:t>29 Odo 146/2003:</a:t>
            </a:r>
          </a:p>
          <a:p>
            <a:pPr>
              <a:buNone/>
            </a:pPr>
            <a:r>
              <a:rPr lang="cs-CZ" dirty="0" smtClean="0"/>
              <a:t>„V </a:t>
            </a:r>
            <a:r>
              <a:rPr lang="cs-CZ" dirty="0"/>
              <a:t>teorii není sporu o tom, že </a:t>
            </a:r>
            <a:r>
              <a:rPr lang="cs-CZ" b="1" u="sng" dirty="0"/>
              <a:t>stanovy obchodní společnosti či družstva jsou smlouvou </a:t>
            </a:r>
            <a:r>
              <a:rPr lang="cs-CZ" b="1" u="sng" dirty="0" err="1"/>
              <a:t>sui</a:t>
            </a:r>
            <a:r>
              <a:rPr lang="cs-CZ" b="1" u="sng" dirty="0"/>
              <a:t> </a:t>
            </a:r>
            <a:r>
              <a:rPr lang="cs-CZ" b="1" u="sng" dirty="0" err="1"/>
              <a:t>generis</a:t>
            </a:r>
            <a:r>
              <a:rPr lang="cs-CZ" dirty="0"/>
              <a:t> (viz např. Dědič. J. Obchodní zákoník. Komentář. II. díl. POLYGON 2002, s. 1700, Pelikánová I. Obchodní zákoník. Komentář. II. díl. Linde Praha 1995 s. </a:t>
            </a:r>
            <a:r>
              <a:rPr lang="cs-CZ" dirty="0" smtClean="0"/>
              <a:t>481)“</a:t>
            </a:r>
            <a:r>
              <a:rPr lang="cs-CZ" b="1" dirty="0" smtClean="0"/>
              <a:t> .</a:t>
            </a:r>
          </a:p>
          <a:p>
            <a:pPr>
              <a:buNone/>
            </a:pPr>
            <a:r>
              <a:rPr lang="cs-CZ" dirty="0" smtClean="0"/>
              <a:t>Obchodní korporace – osobní, kapitálové, družstvo, spolek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Fundace – jednostranné neadresované právní jednání</a:t>
            </a:r>
          </a:p>
          <a:p>
            <a:pPr>
              <a:buNone/>
            </a:pPr>
            <a:r>
              <a:rPr lang="cs-CZ" dirty="0" smtClean="0"/>
              <a:t>Nadace, nadační fond, ústav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Povaha zakladatelských právních jednání (korporací)- Něm., Rak.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b="1" u="sng" dirty="0" smtClean="0"/>
              <a:t>Smluvní teorie </a:t>
            </a:r>
            <a:r>
              <a:rPr lang="cs-CZ" dirty="0" smtClean="0"/>
              <a:t>– soukromoprávní povaha, preference autonomie vůle, nezávislost na státu, smluvní povaha</a:t>
            </a:r>
          </a:p>
          <a:p>
            <a:r>
              <a:rPr lang="cs-CZ" b="1" u="sng" dirty="0" smtClean="0"/>
              <a:t>Teorie normativní </a:t>
            </a:r>
            <a:r>
              <a:rPr lang="cs-CZ" dirty="0" smtClean="0"/>
              <a:t>(organizační pojetí)- P.O. jako instituce, zákonem vytvořená (zdrojem „života“ zákon)</a:t>
            </a:r>
          </a:p>
          <a:p>
            <a:r>
              <a:rPr lang="cs-CZ" b="1" u="sng" dirty="0" smtClean="0"/>
              <a:t>Modifikovaná teorie normativní </a:t>
            </a:r>
            <a:r>
              <a:rPr lang="cs-CZ" dirty="0" smtClean="0"/>
              <a:t>(organizační pojetí)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 tedy vykládat ZPJ?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r>
              <a:rPr lang="cs-CZ" altLang="cs-CZ" b="1" dirty="0" smtClean="0"/>
              <a:t>Neadresovaná PJ (nadační listina, zakladatelské právní jednání nadačního fondu, zakládací listina ústavu)</a:t>
            </a:r>
          </a:p>
          <a:p>
            <a:pPr lvl="1"/>
            <a:r>
              <a:rPr lang="cs-CZ" altLang="cs-CZ" dirty="0" smtClean="0"/>
              <a:t>preference skutečné vůle  </a:t>
            </a:r>
          </a:p>
          <a:p>
            <a:pPr lvl="1"/>
            <a:r>
              <a:rPr lang="cs-CZ" altLang="cs-CZ" dirty="0" smtClean="0"/>
              <a:t>není přímo dotčena sféra ostatních subjektů (lze kdykoli zrušit)</a:t>
            </a:r>
          </a:p>
          <a:p>
            <a:r>
              <a:rPr lang="cs-CZ" altLang="cs-CZ" b="1" dirty="0" smtClean="0"/>
              <a:t>Adresovaná PJ se srozuměním adresáta (zakladatelská právní jednání osobních společností)</a:t>
            </a:r>
          </a:p>
          <a:p>
            <a:pPr lvl="1"/>
            <a:r>
              <a:rPr lang="cs-CZ" altLang="cs-CZ" dirty="0" smtClean="0"/>
              <a:t>skutečná vůle, kterou druhá strana znala, nebo alespoň znát mohla a měla </a:t>
            </a:r>
          </a:p>
          <a:p>
            <a:pPr lvl="1"/>
            <a:r>
              <a:rPr lang="cs-CZ" altLang="cs-CZ" dirty="0" smtClean="0"/>
              <a:t>platí u smluv (vč. society)</a:t>
            </a:r>
          </a:p>
          <a:p>
            <a:r>
              <a:rPr lang="cs-CZ" altLang="cs-CZ" b="1" dirty="0" smtClean="0"/>
              <a:t>Adresovaná PJ bez srozumění s adresátem (zakladatelská právní jednání kapitálových společností s otevřenou vlastnickou strukturou, spolků s otevřeným členstvím)</a:t>
            </a:r>
          </a:p>
          <a:p>
            <a:pPr lvl="1"/>
            <a:r>
              <a:rPr lang="cs-CZ" altLang="cs-CZ" dirty="0" smtClean="0"/>
              <a:t>princip odpovědnost za sféru vlastního vlivu</a:t>
            </a:r>
          </a:p>
          <a:p>
            <a:pPr lvl="1"/>
            <a:r>
              <a:rPr lang="cs-CZ" altLang="cs-CZ" dirty="0" smtClean="0"/>
              <a:t>ochrana práv třetích osob (věřitelů, nově </a:t>
            </a:r>
            <a:r>
              <a:rPr lang="cs-CZ" altLang="cs-CZ" dirty="0" err="1" smtClean="0"/>
              <a:t>přistupivších</a:t>
            </a:r>
            <a:r>
              <a:rPr lang="cs-CZ" altLang="cs-CZ" dirty="0" smtClean="0"/>
              <a:t> společníků, členů, akcionářů)</a:t>
            </a:r>
          </a:p>
          <a:p>
            <a:pPr lvl="1"/>
            <a:r>
              <a:rPr lang="cs-CZ" altLang="cs-CZ" dirty="0" smtClean="0"/>
              <a:t>při rozporu preference ochrany dobré víry 3. osob – „to, co se adresátovi jako projev vůle jednajícího legitimně jevilo“</a:t>
            </a:r>
          </a:p>
          <a:p>
            <a:pPr lvl="1"/>
            <a:r>
              <a:rPr lang="cs-CZ" altLang="cs-CZ" dirty="0" smtClean="0"/>
              <a:t>interpretace z úhlu pohledu adresáta (tzv.  objektivní/normativní výklad)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Úvod </a:t>
            </a:r>
          </a:p>
          <a:p>
            <a:r>
              <a:rPr lang="cs-CZ" dirty="0" smtClean="0"/>
              <a:t>Výklad právních jednání/ výklad smluv § 556 OZ</a:t>
            </a:r>
          </a:p>
          <a:p>
            <a:r>
              <a:rPr lang="cs-CZ" dirty="0" smtClean="0"/>
              <a:t>Výklad zakladatelských právních jednání PO</a:t>
            </a:r>
          </a:p>
          <a:p>
            <a:r>
              <a:rPr lang="cs-CZ" dirty="0" smtClean="0"/>
              <a:t>Právní povaha zakladatelského právního jednání (korporace, fundace)</a:t>
            </a:r>
          </a:p>
          <a:p>
            <a:r>
              <a:rPr lang="cs-CZ" dirty="0" smtClean="0"/>
              <a:t>Exkurs do zahraničí (Německo/Rakousko)</a:t>
            </a:r>
          </a:p>
          <a:p>
            <a:r>
              <a:rPr lang="cs-CZ" dirty="0" smtClean="0"/>
              <a:t>Závěr a nezodpovězené otázky k zamyšlení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Pohled do zahraničí:</a:t>
            </a:r>
          </a:p>
          <a:p>
            <a:r>
              <a:rPr lang="cs-CZ" dirty="0" smtClean="0"/>
              <a:t>Exkurs do související rakouské a německé judikatury/doktríny</a:t>
            </a:r>
          </a:p>
          <a:p>
            <a:pPr lvl="0"/>
            <a:r>
              <a:rPr lang="cs-CZ" dirty="0" smtClean="0"/>
              <a:t>Dvojkolejnost výkladových pravidel podle „právní formy“ v Rakousku a Německu a její důsledky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Die </a:t>
            </a:r>
            <a:r>
              <a:rPr lang="cs-CZ" i="1" dirty="0" err="1" smtClean="0"/>
              <a:t>Grundsätze</a:t>
            </a:r>
            <a:r>
              <a:rPr lang="cs-CZ" i="1" dirty="0" smtClean="0"/>
              <a:t> der </a:t>
            </a:r>
            <a:r>
              <a:rPr lang="cs-CZ" i="1" dirty="0" err="1" smtClean="0"/>
              <a:t>Auslegung</a:t>
            </a:r>
            <a:r>
              <a:rPr lang="cs-CZ" i="1" dirty="0" smtClean="0"/>
              <a:t> </a:t>
            </a:r>
            <a:r>
              <a:rPr lang="cs-CZ" i="1" dirty="0" err="1" smtClean="0"/>
              <a:t>von</a:t>
            </a:r>
            <a:r>
              <a:rPr lang="cs-CZ" i="1" dirty="0" smtClean="0"/>
              <a:t> </a:t>
            </a:r>
            <a:r>
              <a:rPr lang="cs-CZ" i="1" dirty="0" err="1" smtClean="0"/>
              <a:t>Gesellschaftsverträgen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Satzungen</a:t>
            </a:r>
            <a:r>
              <a:rPr lang="cs-CZ" i="1" dirty="0" smtClean="0"/>
              <a:t> </a:t>
            </a:r>
            <a:r>
              <a:rPr lang="cs-CZ" i="1" dirty="0" err="1" smtClean="0"/>
              <a:t>sind</a:t>
            </a:r>
            <a:r>
              <a:rPr lang="cs-CZ" i="1" dirty="0" smtClean="0"/>
              <a:t> </a:t>
            </a:r>
            <a:r>
              <a:rPr lang="cs-CZ" i="1" dirty="0" err="1" smtClean="0"/>
              <a:t>uneinheitlich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umstritten</a:t>
            </a:r>
            <a:r>
              <a:rPr lang="cs-CZ" i="1" dirty="0" smtClean="0"/>
              <a:t>“…</a:t>
            </a:r>
          </a:p>
          <a:p>
            <a:r>
              <a:rPr lang="cs-CZ" i="1" dirty="0" smtClean="0"/>
              <a:t>„Principy výkladu společenských smluv a stanov jsou nejednotné a sporné</a:t>
            </a:r>
            <a:r>
              <a:rPr lang="cs-CZ" dirty="0" smtClean="0"/>
              <a:t>“. </a:t>
            </a:r>
          </a:p>
          <a:p>
            <a:pPr>
              <a:buNone/>
            </a:pPr>
            <a:r>
              <a:rPr lang="cs-CZ" sz="2400" dirty="0" smtClean="0"/>
              <a:t>					(K. Schmidt, </a:t>
            </a:r>
            <a:r>
              <a:rPr lang="cs-CZ" sz="2400" dirty="0" err="1" smtClean="0"/>
              <a:t>Gesellschaftsrecht</a:t>
            </a:r>
            <a:r>
              <a:rPr lang="cs-CZ" sz="2400" dirty="0" smtClean="0"/>
              <a:t>, s. 67)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b="1" dirty="0"/>
              <a:t>Kolej 1: preference „subjektivního výkladu“ u osobních obchodních společností</a:t>
            </a:r>
            <a:r>
              <a:rPr lang="cs-CZ" sz="1600" dirty="0"/>
              <a:t/>
            </a:r>
            <a:br>
              <a:rPr lang="cs-CZ" sz="1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Při výkladu společenských smluv osobních obchodních společností vychází rakouská a německá judikatura, doktrína i právní praxe z pravidel </a:t>
            </a:r>
            <a:r>
              <a:rPr lang="cs-CZ" b="1" u="sng" dirty="0" smtClean="0"/>
              <a:t>pro výklad právních jednání</a:t>
            </a:r>
            <a:r>
              <a:rPr lang="cs-CZ" dirty="0" smtClean="0"/>
              <a:t> (§ 914 </a:t>
            </a:r>
            <a:r>
              <a:rPr lang="cs-CZ" dirty="0" err="1" smtClean="0"/>
              <a:t>an</a:t>
            </a:r>
            <a:r>
              <a:rPr lang="cs-CZ" dirty="0" smtClean="0"/>
              <a:t>. ABGB).</a:t>
            </a:r>
          </a:p>
          <a:p>
            <a:r>
              <a:rPr lang="cs-CZ" dirty="0" smtClean="0"/>
              <a:t> Z judikatury plyne, </a:t>
            </a:r>
            <a:r>
              <a:rPr lang="cs-CZ" smtClean="0"/>
              <a:t>že rozhodující </a:t>
            </a:r>
            <a:r>
              <a:rPr lang="cs-CZ" dirty="0" smtClean="0"/>
              <a:t>se vůle osob projevená v zakladatelském právním jednání (osob uzavírajících smlouvu) a </a:t>
            </a:r>
            <a:r>
              <a:rPr lang="cs-CZ" b="1" u="sng" dirty="0" smtClean="0"/>
              <a:t>platí premisa </a:t>
            </a:r>
            <a:r>
              <a:rPr lang="cs-CZ" b="1" i="1" u="sng" dirty="0" smtClean="0"/>
              <a:t>falsa </a:t>
            </a:r>
            <a:r>
              <a:rPr lang="cs-CZ" b="1" i="1" u="sng" dirty="0" err="1" smtClean="0"/>
              <a:t>demonstratio</a:t>
            </a:r>
            <a:r>
              <a:rPr lang="cs-CZ" b="1" i="1" u="sng" dirty="0" smtClean="0"/>
              <a:t> non </a:t>
            </a:r>
            <a:r>
              <a:rPr lang="cs-CZ" b="1" i="1" u="sng" dirty="0" err="1" smtClean="0"/>
              <a:t>nocet</a:t>
            </a:r>
            <a:r>
              <a:rPr lang="cs-CZ" b="1" i="1" u="sng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b="1" u="sng" dirty="0" smtClean="0"/>
              <a:t>Výjimky</a:t>
            </a:r>
            <a:r>
              <a:rPr lang="cs-CZ" dirty="0" smtClean="0"/>
              <a:t> mohou však existovat ve vztahu k třetím osobám a novým společníkům, kteří se spoléhají na znění smlouvy.</a:t>
            </a:r>
          </a:p>
          <a:p>
            <a:r>
              <a:rPr lang="cs-CZ" dirty="0" smtClean="0"/>
              <a:t> </a:t>
            </a:r>
            <a:r>
              <a:rPr lang="cs-CZ" u="sng" dirty="0" smtClean="0"/>
              <a:t>Taková důvěra však není chráněna, pokud je text mnohoznačný</a:t>
            </a:r>
            <a:r>
              <a:rPr lang="cs-CZ" dirty="0" smtClean="0"/>
              <a:t>, do této míry je jim dokonce uložena povinnost informovat se o původním úmyslu jednajících.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§ 914 ABGB: „ </a:t>
            </a:r>
            <a:r>
              <a:rPr lang="cs-CZ" i="1" dirty="0" smtClean="0"/>
              <a:t>Bei </a:t>
            </a:r>
            <a:r>
              <a:rPr lang="cs-CZ" i="1" dirty="0" err="1" smtClean="0"/>
              <a:t>Auslegung</a:t>
            </a:r>
            <a:r>
              <a:rPr lang="cs-CZ" i="1" dirty="0" smtClean="0"/>
              <a:t> von </a:t>
            </a:r>
            <a:r>
              <a:rPr lang="cs-CZ" i="1" dirty="0" err="1" smtClean="0"/>
              <a:t>Verträgen</a:t>
            </a:r>
            <a:r>
              <a:rPr lang="cs-CZ" i="1" dirty="0" smtClean="0"/>
              <a:t> </a:t>
            </a:r>
            <a:r>
              <a:rPr lang="cs-CZ" i="1" dirty="0" err="1" smtClean="0"/>
              <a:t>ist</a:t>
            </a:r>
            <a:r>
              <a:rPr lang="cs-CZ" i="1" dirty="0" smtClean="0"/>
              <a:t> </a:t>
            </a:r>
            <a:r>
              <a:rPr lang="cs-CZ" i="1" dirty="0" err="1" smtClean="0"/>
              <a:t>nicht</a:t>
            </a:r>
            <a:r>
              <a:rPr lang="cs-CZ" i="1" dirty="0" smtClean="0"/>
              <a:t> and dem </a:t>
            </a:r>
            <a:r>
              <a:rPr lang="cs-CZ" i="1" dirty="0" err="1" smtClean="0"/>
              <a:t>buchstäblichen</a:t>
            </a:r>
            <a:r>
              <a:rPr lang="cs-CZ" i="1" dirty="0" smtClean="0"/>
              <a:t> </a:t>
            </a:r>
            <a:r>
              <a:rPr lang="cs-CZ" i="1" dirty="0" err="1" smtClean="0"/>
              <a:t>Sinne</a:t>
            </a:r>
            <a:r>
              <a:rPr lang="cs-CZ" i="1" dirty="0" smtClean="0"/>
              <a:t> des </a:t>
            </a:r>
            <a:r>
              <a:rPr lang="cs-CZ" i="1" dirty="0" err="1" smtClean="0"/>
              <a:t>Ausdruckes</a:t>
            </a:r>
            <a:r>
              <a:rPr lang="cs-CZ" i="1" dirty="0" smtClean="0"/>
              <a:t> </a:t>
            </a:r>
            <a:r>
              <a:rPr lang="cs-CZ" i="1" dirty="0" err="1" smtClean="0"/>
              <a:t>zu</a:t>
            </a:r>
            <a:r>
              <a:rPr lang="cs-CZ" i="1" dirty="0" smtClean="0"/>
              <a:t> </a:t>
            </a:r>
            <a:r>
              <a:rPr lang="cs-CZ" i="1" dirty="0" err="1" smtClean="0"/>
              <a:t>haften</a:t>
            </a:r>
            <a:r>
              <a:rPr lang="cs-CZ" i="1" dirty="0" smtClean="0"/>
              <a:t>, </a:t>
            </a:r>
            <a:r>
              <a:rPr lang="cs-CZ" i="1" dirty="0" err="1" smtClean="0"/>
              <a:t>sondern</a:t>
            </a:r>
            <a:r>
              <a:rPr lang="cs-CZ" i="1" dirty="0" smtClean="0"/>
              <a:t>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Absicht</a:t>
            </a:r>
            <a:r>
              <a:rPr lang="cs-CZ" i="1" dirty="0" smtClean="0"/>
              <a:t> der </a:t>
            </a:r>
            <a:r>
              <a:rPr lang="cs-CZ" i="1" dirty="0" err="1" smtClean="0"/>
              <a:t>Parteien</a:t>
            </a:r>
            <a:r>
              <a:rPr lang="cs-CZ" i="1" dirty="0" smtClean="0"/>
              <a:t> </a:t>
            </a:r>
            <a:r>
              <a:rPr lang="cs-CZ" i="1" dirty="0" err="1" smtClean="0"/>
              <a:t>zu</a:t>
            </a:r>
            <a:r>
              <a:rPr lang="cs-CZ" i="1" dirty="0" smtClean="0"/>
              <a:t> </a:t>
            </a:r>
            <a:r>
              <a:rPr lang="cs-CZ" i="1" dirty="0" err="1" smtClean="0"/>
              <a:t>erforschen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der </a:t>
            </a:r>
            <a:r>
              <a:rPr lang="cs-CZ" i="1" dirty="0" err="1" smtClean="0"/>
              <a:t>Vertrag</a:t>
            </a:r>
            <a:r>
              <a:rPr lang="cs-CZ" i="1" dirty="0" smtClean="0"/>
              <a:t> so </a:t>
            </a:r>
            <a:r>
              <a:rPr lang="cs-CZ" i="1" dirty="0" err="1" smtClean="0"/>
              <a:t>zu</a:t>
            </a:r>
            <a:r>
              <a:rPr lang="cs-CZ" i="1" dirty="0" smtClean="0"/>
              <a:t> </a:t>
            </a:r>
            <a:r>
              <a:rPr lang="cs-CZ" i="1" dirty="0" err="1" smtClean="0"/>
              <a:t>Verstehen</a:t>
            </a:r>
            <a:r>
              <a:rPr lang="cs-CZ" i="1" dirty="0" smtClean="0"/>
              <a:t>, </a:t>
            </a:r>
            <a:r>
              <a:rPr lang="cs-CZ" i="1" dirty="0" err="1" smtClean="0"/>
              <a:t>wie</a:t>
            </a:r>
            <a:r>
              <a:rPr lang="cs-CZ" i="1" dirty="0" smtClean="0"/>
              <a:t> es der  </a:t>
            </a:r>
            <a:r>
              <a:rPr lang="cs-CZ" i="1" dirty="0" err="1" smtClean="0"/>
              <a:t>Übung</a:t>
            </a:r>
            <a:r>
              <a:rPr lang="cs-CZ" i="1" dirty="0" smtClean="0"/>
              <a:t> des </a:t>
            </a:r>
            <a:r>
              <a:rPr lang="cs-CZ" i="1" dirty="0" err="1" smtClean="0"/>
              <a:t>redlichen</a:t>
            </a:r>
            <a:r>
              <a:rPr lang="cs-CZ" i="1" dirty="0" smtClean="0"/>
              <a:t> </a:t>
            </a:r>
            <a:r>
              <a:rPr lang="cs-CZ" i="1" dirty="0" err="1" smtClean="0"/>
              <a:t>Verkehrs</a:t>
            </a:r>
            <a:r>
              <a:rPr lang="cs-CZ" i="1" dirty="0" smtClean="0"/>
              <a:t> </a:t>
            </a:r>
            <a:r>
              <a:rPr lang="cs-CZ" i="1" dirty="0" err="1" smtClean="0"/>
              <a:t>enstpricht</a:t>
            </a:r>
            <a:r>
              <a:rPr lang="cs-CZ" dirty="0" smtClean="0"/>
              <a:t>“. </a:t>
            </a:r>
          </a:p>
          <a:p>
            <a:r>
              <a:rPr lang="cs-CZ" dirty="0" smtClean="0"/>
              <a:t>Překlad:„ </a:t>
            </a:r>
            <a:r>
              <a:rPr lang="cs-CZ" i="1" dirty="0" smtClean="0"/>
              <a:t>Při výklad smluv nelze lpět na doslovném smyslu použitého výrazu, ale je třeba zjistit úmysl stran a ujednání je třeba rozumět tak, jak to odpovídá poctivému právnímu styku</a:t>
            </a:r>
            <a:r>
              <a:rPr lang="cs-CZ" dirty="0" smtClean="0"/>
              <a:t>.“ </a:t>
            </a:r>
          </a:p>
          <a:p>
            <a:r>
              <a:rPr lang="cs-CZ" dirty="0" smtClean="0"/>
              <a:t>Pravidlo </a:t>
            </a:r>
            <a:r>
              <a:rPr lang="cs-CZ" b="1" u="sng" dirty="0" smtClean="0"/>
              <a:t>vychází z teorie důvěry</a:t>
            </a:r>
            <a:r>
              <a:rPr lang="cs-CZ" dirty="0" smtClean="0"/>
              <a:t>, blíže viz česky </a:t>
            </a:r>
            <a:r>
              <a:rPr lang="cs-CZ" dirty="0" err="1" smtClean="0"/>
              <a:t>Melzer</a:t>
            </a:r>
            <a:r>
              <a:rPr lang="cs-CZ" dirty="0" smtClean="0"/>
              <a:t>, F., Komentář, </a:t>
            </a:r>
            <a:r>
              <a:rPr lang="cs-CZ" dirty="0" err="1" smtClean="0"/>
              <a:t>op.cit</a:t>
            </a:r>
            <a:r>
              <a:rPr lang="cs-CZ" dirty="0" smtClean="0"/>
              <a:t>. str. 586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/>
              <a:t>Kolej 2: preference „objektivního výkladu“ stanov kapitálových společností (korporativních prvků)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snaha o na preferenci </a:t>
            </a:r>
            <a:r>
              <a:rPr lang="cs-CZ" b="1" dirty="0" smtClean="0"/>
              <a:t>objektivního </a:t>
            </a:r>
            <a:r>
              <a:rPr lang="cs-CZ" dirty="0" smtClean="0"/>
              <a:t>(analogie pravidlům o výkladu zákonů) při interpretaci výše specifikovaných „korporativních“ („materiálních“, „organizačních“ či „nutných“) ustanovení zakladatelských právních jednání (stanov) kapitálových společností.</a:t>
            </a:r>
          </a:p>
          <a:p>
            <a:r>
              <a:rPr lang="cs-CZ" b="1" dirty="0" smtClean="0"/>
              <a:t>úmysl zakládacích společníků je v tomto případě v zásadně irelevantní</a:t>
            </a:r>
          </a:p>
          <a:p>
            <a:r>
              <a:rPr lang="cs-CZ" dirty="0" smtClean="0"/>
              <a:t>Rozhodující je </a:t>
            </a:r>
            <a:r>
              <a:rPr lang="cs-CZ" b="1" dirty="0" smtClean="0"/>
              <a:t>znění stanov a účel jednotlivých ujednání v jejich systematické souvislosti.</a:t>
            </a:r>
          </a:p>
          <a:p>
            <a:r>
              <a:rPr lang="cs-CZ" dirty="0" smtClean="0"/>
              <a:t> Mnohoznačná ustanovení je třeba vykládat (objektivně) „</a:t>
            </a:r>
            <a:r>
              <a:rPr lang="cs-CZ" b="1" dirty="0" smtClean="0"/>
              <a:t>rozumně a spravedlivě</a:t>
            </a:r>
            <a:r>
              <a:rPr lang="cs-CZ" dirty="0" smtClean="0"/>
              <a:t>“ tak, že jejich použití přináší v konkrétním případě rozumné a upotřebitelné výsledky. Zároveň zde není dána povinnost nově </a:t>
            </a:r>
            <a:r>
              <a:rPr lang="cs-CZ" dirty="0" err="1" smtClean="0"/>
              <a:t>přistupivších</a:t>
            </a:r>
            <a:r>
              <a:rPr lang="cs-CZ" dirty="0" smtClean="0"/>
              <a:t> společníků informovat se (či jinak pátrat) po úmyslu původně jednajících.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 rozdílu mezi výkladem právního jednání a výkladem právních předpisů, zejména proto, že mezi zákonodárcem a adresátem normy </a:t>
            </a:r>
            <a:r>
              <a:rPr lang="cs-CZ" b="1" dirty="0" smtClean="0"/>
              <a:t>neprobíhá individuální komunikace,  a tudíž nemohou jednat ve vzájemném srozumění</a:t>
            </a:r>
            <a:r>
              <a:rPr lang="cs-CZ" dirty="0" smtClean="0"/>
              <a:t>,  česky viz </a:t>
            </a:r>
            <a:r>
              <a:rPr lang="cs-CZ" dirty="0" err="1" smtClean="0"/>
              <a:t>Melzer</a:t>
            </a:r>
            <a:r>
              <a:rPr lang="cs-CZ" dirty="0" smtClean="0"/>
              <a:t>, </a:t>
            </a:r>
            <a:r>
              <a:rPr lang="cs-CZ" dirty="0" err="1" smtClean="0"/>
              <a:t>F.,Komentář</a:t>
            </a:r>
            <a:r>
              <a:rPr lang="cs-CZ" dirty="0" smtClean="0"/>
              <a:t>, sv. II., </a:t>
            </a:r>
            <a:r>
              <a:rPr lang="cs-CZ" dirty="0" smtClean="0"/>
              <a:t>str. 587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Rozhodnutí  rak.OGH, </a:t>
            </a:r>
            <a:r>
              <a:rPr lang="cs-CZ" sz="3600" dirty="0" err="1" smtClean="0"/>
              <a:t>sp</a:t>
            </a:r>
            <a:r>
              <a:rPr lang="cs-CZ" sz="3600" dirty="0" smtClean="0"/>
              <a:t>. zn. 6 Ob 231/05x a 6 Ob 202/10i  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i="1" dirty="0" smtClean="0"/>
          </a:p>
          <a:p>
            <a:r>
              <a:rPr lang="cs-CZ" i="1" dirty="0" smtClean="0"/>
              <a:t>,,..podle mladší, již ustálené (rakouské) judikatury je třeba korporativní ustanovení společenské smlouvy společnosti s ručením omezeným kvalifikovat v materiálním smyslu a vykládat je </a:t>
            </a:r>
            <a:r>
              <a:rPr lang="cs-CZ" i="1" u="sng" dirty="0" smtClean="0"/>
              <a:t>podle jeho znění a účelu v jejich systematické souvislosti, a to objektivně, tedy nikoliv podle předpisů o výkladu právních jednání (§ 914, 915 ABGB)</a:t>
            </a:r>
            <a:r>
              <a:rPr lang="cs-CZ" i="1" dirty="0" smtClean="0"/>
              <a:t>. Názory nauky a judikatury, které jsou s tím v rozporu, jsou již překonány aktuální judikaturou OGH. To znamená, že úmysl zakládajících společníků nebo společníků, kteří se usnesli na změně stanov, není možné při výkladu zohlednit, ledaže by byl úmysl stran </a:t>
            </a:r>
            <a:r>
              <a:rPr lang="cs-CZ" i="1" dirty="0" err="1" smtClean="0"/>
              <a:t>seznatelný</a:t>
            </a:r>
            <a:r>
              <a:rPr lang="cs-CZ" i="1" dirty="0" smtClean="0"/>
              <a:t> z publikovaných stanov, v každém případě i při srovnání dřívějšího znění stanov.“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?????????????????????????????????????????????????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Tendence k objektivizaci výkladu?</a:t>
            </a:r>
            <a:br>
              <a:rPr lang="cs-CZ" dirty="0" smtClean="0"/>
            </a:br>
            <a:r>
              <a:rPr lang="cs-CZ" dirty="0" smtClean="0"/>
              <a:t>Je to dobrý nápad?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Většinově argumentováno (nesouhlas části doktríny/kritizováno):</a:t>
            </a:r>
          </a:p>
          <a:p>
            <a:pPr>
              <a:buFontTx/>
              <a:buChar char="-"/>
            </a:pPr>
            <a:r>
              <a:rPr lang="cs-CZ" dirty="0" smtClean="0"/>
              <a:t>Ochranou práv třetích osob (s ohledem na publikaci ve veřejném rejstříků)</a:t>
            </a:r>
          </a:p>
          <a:p>
            <a:pPr>
              <a:buFontTx/>
              <a:buChar char="-"/>
            </a:pPr>
            <a:r>
              <a:rPr lang="cs-CZ" dirty="0" smtClean="0"/>
              <a:t>Pravidlem „jednotnosti“ výkladu ZPJ</a:t>
            </a:r>
          </a:p>
          <a:p>
            <a:pPr>
              <a:buNone/>
            </a:pPr>
            <a:r>
              <a:rPr lang="cs-CZ" dirty="0" smtClean="0"/>
              <a:t>----------------------------------------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b="1" dirty="0" smtClean="0"/>
              <a:t>Povaha ZPJ:</a:t>
            </a:r>
          </a:p>
          <a:p>
            <a:pPr>
              <a:buNone/>
            </a:pPr>
            <a:r>
              <a:rPr lang="cs-CZ" altLang="cs-CZ" dirty="0" smtClean="0"/>
              <a:t>- není </a:t>
            </a:r>
            <a:r>
              <a:rPr lang="cs-CZ" altLang="cs-CZ" u="sng" dirty="0" smtClean="0"/>
              <a:t>jasná ani probádaná oblast práva, chybějící teorie, </a:t>
            </a:r>
          </a:p>
          <a:p>
            <a:pPr>
              <a:buNone/>
            </a:pPr>
            <a:r>
              <a:rPr lang="cs-CZ" altLang="cs-CZ" u="sng" dirty="0" smtClean="0"/>
              <a:t>- různost přístupů k povaze PO i zakladatelských právních jednání, preference autonomie vůle</a:t>
            </a:r>
          </a:p>
          <a:p>
            <a:r>
              <a:rPr lang="cs-CZ" altLang="cs-CZ" b="1" dirty="0" smtClean="0"/>
              <a:t>Výklad ZPJ (nutno vždy vážit celkový kontext): </a:t>
            </a:r>
          </a:p>
          <a:p>
            <a:pPr>
              <a:buFontTx/>
              <a:buChar char="-"/>
            </a:pPr>
            <a:r>
              <a:rPr lang="cs-CZ" altLang="cs-CZ" dirty="0" smtClean="0"/>
              <a:t>v určitých případech je dána p</a:t>
            </a:r>
            <a:r>
              <a:rPr lang="cs-CZ" altLang="cs-CZ" u="sng" dirty="0" smtClean="0"/>
              <a:t>řednost skutečné vůli jednajícího</a:t>
            </a:r>
            <a:r>
              <a:rPr lang="cs-CZ" altLang="cs-CZ" dirty="0" smtClean="0"/>
              <a:t> (zakladatelské právní jednání fundace, osobní společnosti)</a:t>
            </a:r>
          </a:p>
          <a:p>
            <a:pPr>
              <a:buFontTx/>
              <a:buChar char="-"/>
            </a:pPr>
            <a:r>
              <a:rPr lang="cs-CZ" altLang="cs-CZ" dirty="0" smtClean="0"/>
              <a:t>V jiných se preferuje </a:t>
            </a:r>
            <a:r>
              <a:rPr lang="cs-CZ" altLang="cs-CZ" u="sng" dirty="0" smtClean="0"/>
              <a:t>projevená vůle </a:t>
            </a:r>
            <a:r>
              <a:rPr lang="cs-CZ" altLang="cs-CZ" dirty="0" smtClean="0"/>
              <a:t>(objektivní/normativní vůle) – adresovaná bez srozumění s adresátem (spolek otevřený novým členům, kapitálové obchodní společnosti)</a:t>
            </a:r>
          </a:p>
          <a:p>
            <a:r>
              <a:rPr lang="cs-CZ" altLang="cs-CZ" dirty="0" smtClean="0"/>
              <a:t>Vždy je však nutno zkoumat </a:t>
            </a:r>
            <a:r>
              <a:rPr lang="cs-CZ" altLang="cs-CZ" u="sng" dirty="0" smtClean="0"/>
              <a:t>existenci vůle </a:t>
            </a:r>
            <a:r>
              <a:rPr lang="cs-CZ" altLang="cs-CZ" dirty="0" smtClean="0"/>
              <a:t>jednajícího (i když je preferována vůle projevená)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do diskuse/k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Jaká je povaha zakladatelského právního jednání PO soukromého práva?</a:t>
            </a:r>
          </a:p>
          <a:p>
            <a:r>
              <a:rPr lang="cs-CZ" dirty="0" smtClean="0"/>
              <a:t>Co všechno hraje roli při rozhodnutí, jaký výklad budeme volit?</a:t>
            </a:r>
          </a:p>
          <a:p>
            <a:r>
              <a:rPr lang="cs-CZ" dirty="0" smtClean="0"/>
              <a:t>Lze uzavřít, že ZPJ budeme vykládat jako smlouvy?</a:t>
            </a:r>
          </a:p>
          <a:p>
            <a:r>
              <a:rPr lang="cs-CZ" dirty="0" smtClean="0"/>
              <a:t>Čím lze odůvodnit preferenci té či oné výkladové metody?</a:t>
            </a:r>
          </a:p>
          <a:p>
            <a:r>
              <a:rPr lang="cs-CZ" dirty="0" smtClean="0"/>
              <a:t>Hraje roli publikace zakladatelských právních jednání ve veřejném rejstříku?</a:t>
            </a:r>
          </a:p>
          <a:p>
            <a:r>
              <a:rPr lang="cs-CZ" dirty="0" smtClean="0"/>
              <a:t>Je určující tzv. pravidlo „jednotnosti výkladu“? (určující znaky stanov vs. další ujednání, rozdílnost výkladu ve fázi konstitutivní a následné?)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jednání</a:t>
            </a:r>
          </a:p>
          <a:p>
            <a:r>
              <a:rPr lang="cs-CZ" dirty="0" smtClean="0"/>
              <a:t>Výklad právních jednání</a:t>
            </a:r>
          </a:p>
          <a:p>
            <a:r>
              <a:rPr lang="cs-CZ" dirty="0" smtClean="0"/>
              <a:t>Výklad smluv</a:t>
            </a:r>
          </a:p>
          <a:p>
            <a:r>
              <a:rPr lang="cs-CZ" dirty="0" smtClean="0"/>
              <a:t>Teorie výkladu</a:t>
            </a:r>
          </a:p>
          <a:p>
            <a:r>
              <a:rPr lang="cs-CZ" dirty="0" smtClean="0"/>
              <a:t>Zvláštní případy zákonem stanovené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jednání po 1.1. 2014</a:t>
            </a:r>
            <a:br>
              <a:rPr lang="cs-CZ" dirty="0" smtClean="0"/>
            </a:br>
            <a:r>
              <a:rPr lang="cs-CZ" dirty="0" smtClean="0"/>
              <a:t> základní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 smtClean="0"/>
              <a:t>Základní východisko OZ: respekt k autonomii vůle 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 smtClean="0"/>
              <a:t>Změna terminologie: návrat k pojmosloví OZO</a:t>
            </a:r>
            <a:endParaRPr lang="cs-CZ" altLang="cs-CZ" dirty="0" smtClean="0"/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 smtClean="0"/>
              <a:t>Diskontinuita s OZ1964:</a:t>
            </a:r>
            <a:endParaRPr lang="cs-CZ" altLang="cs-CZ" sz="2800" dirty="0"/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 smtClean="0"/>
              <a:t>Nová </a:t>
            </a:r>
            <a:r>
              <a:rPr lang="cs-CZ" altLang="cs-CZ" sz="2800" dirty="0"/>
              <a:t>koncepce neplatnosti právního jednání (§ </a:t>
            </a:r>
            <a:r>
              <a:rPr lang="cs-CZ" altLang="cs-CZ" sz="2800" dirty="0" smtClean="0"/>
              <a:t>547)</a:t>
            </a:r>
            <a:endParaRPr lang="cs-CZ" altLang="cs-CZ" sz="2800" dirty="0"/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/>
              <a:t>Zmírnění požadavků na právní </a:t>
            </a:r>
            <a:r>
              <a:rPr lang="cs-CZ" altLang="cs-CZ" sz="2800" dirty="0" smtClean="0"/>
              <a:t>jednání (řada vad není důvodem neplatnosti, lze zhojit ve větším rozsahu)</a:t>
            </a:r>
            <a:endParaRPr lang="cs-CZ" altLang="cs-CZ" sz="2800" dirty="0"/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2800" dirty="0"/>
              <a:t>Právním jednáním je i rozhodnutí právnických osob (ovšem limity, např. § 45 ZOK)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Výklad právních jednání/smluv</a:t>
            </a:r>
            <a:br>
              <a:rPr lang="cs-CZ" dirty="0" smtClean="0"/>
            </a:br>
            <a:r>
              <a:rPr lang="cs-CZ" dirty="0" smtClean="0"/>
              <a:t>(§ 555 </a:t>
            </a:r>
            <a:r>
              <a:rPr lang="cs-CZ" dirty="0" err="1" smtClean="0"/>
              <a:t>an</a:t>
            </a:r>
            <a:r>
              <a:rPr lang="cs-CZ" dirty="0" smtClean="0"/>
              <a:t>. OZ)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/>
              <a:t>Základní rozdíl oproti předchozí </a:t>
            </a:r>
            <a:r>
              <a:rPr lang="cs-CZ" dirty="0" smtClean="0"/>
              <a:t>úpravě:</a:t>
            </a:r>
            <a:endParaRPr lang="cs-CZ" dirty="0"/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opuštění důrazu na formální hledisko projevu (§ 35/2 OZ 1964)</a:t>
            </a:r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větší důraz na skutečnou vůli jednajících osob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/>
              <a:t>Právní jednání je spíše platné než neplatné (§ 574)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/>
              <a:t>Právní jednání se posuzuje podle svého obsahu (§ </a:t>
            </a:r>
            <a:r>
              <a:rPr lang="cs-CZ" dirty="0" smtClean="0"/>
              <a:t>555/1)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Subjektivní výkladová metoda</a:t>
            </a:r>
            <a:br>
              <a:rPr lang="cs-CZ" dirty="0" smtClean="0"/>
            </a:br>
            <a:r>
              <a:rPr lang="cs-CZ" dirty="0" smtClean="0"/>
              <a:t> (556 odst. 1 OZ)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896544"/>
          </a:xfrm>
        </p:spPr>
        <p:txBody>
          <a:bodyPr>
            <a:normAutofit fontScale="85000" lnSpcReduction="20000"/>
          </a:bodyPr>
          <a:lstStyle/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dirty="0"/>
              <a:t>Při výkladu projevu vůle se </a:t>
            </a:r>
            <a:r>
              <a:rPr lang="cs-CZ" b="1" u="sng" dirty="0"/>
              <a:t>vychází z úmyslu jednajícího</a:t>
            </a:r>
            <a:r>
              <a:rPr lang="cs-CZ" dirty="0"/>
              <a:t>, pokud byl druhé straně znám, nebo musela-li o něm vědět</a:t>
            </a:r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u dvoustranné právního jednáním je určující společný úmysl stran</a:t>
            </a:r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rozhodující je úmysl i v případě, že je v rozporu s jazykovým vyjádřením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b="1" dirty="0"/>
              <a:t>Na </a:t>
            </a:r>
            <a:r>
              <a:rPr lang="cs-CZ" b="1" u="sng" dirty="0"/>
              <a:t>úmysl se usuzuje </a:t>
            </a:r>
            <a:r>
              <a:rPr lang="cs-CZ" b="1" u="sng" dirty="0" smtClean="0"/>
              <a:t>z</a:t>
            </a:r>
            <a:r>
              <a:rPr lang="cs-CZ" b="1" dirty="0" smtClean="0"/>
              <a:t>:</a:t>
            </a:r>
            <a:endParaRPr lang="cs-CZ" b="1" dirty="0"/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praxe zavedené mezi stranami</a:t>
            </a:r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obchodních zvyklostí, jde-li o podnikatele (§ 558/2 OZ). </a:t>
            </a:r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toho, co uzavření smlouvy předcházelo (korespondence, </a:t>
            </a:r>
            <a:r>
              <a:rPr lang="cs-CZ" dirty="0" smtClean="0"/>
              <a:t>vyjednávání)</a:t>
            </a:r>
            <a:endParaRPr lang="cs-CZ" dirty="0"/>
          </a:p>
          <a:p>
            <a:pPr marL="548640" lvl="1" indent="-18288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dirty="0"/>
              <a:t>toho, jak strany daly následně najevo, jaký obsah a význam právnímu jednání </a:t>
            </a:r>
            <a:r>
              <a:rPr lang="cs-CZ" dirty="0" smtClean="0"/>
              <a:t>přikládají 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Objektivní výkladová metoda</a:t>
            </a:r>
            <a:br>
              <a:rPr lang="cs-CZ" dirty="0" smtClean="0"/>
            </a:br>
            <a:r>
              <a:rPr lang="cs-CZ" dirty="0" smtClean="0"/>
              <a:t> (§ 556 odst</a:t>
            </a:r>
            <a:r>
              <a:rPr lang="cs-CZ" smtClean="0"/>
              <a:t>. 1OZ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Nelze-li úmysl zjistit, přisuzuje se projevu vůle význam, </a:t>
            </a:r>
            <a:r>
              <a:rPr lang="cs-CZ" b="1" u="sng" dirty="0" smtClean="0"/>
              <a:t>jaký by mu zpravidla přikládala osoba v postavení toho, jemuž je projev vůle určen </a:t>
            </a:r>
          </a:p>
          <a:p>
            <a:pPr lvl="1"/>
            <a:r>
              <a:rPr lang="cs-CZ" dirty="0" smtClean="0"/>
              <a:t>adresátem bude podle okolností</a:t>
            </a:r>
          </a:p>
          <a:p>
            <a:pPr lvl="2"/>
            <a:r>
              <a:rPr lang="cs-CZ" dirty="0" smtClean="0"/>
              <a:t>člověk průměrného rozumu (§ 4/1)</a:t>
            </a:r>
          </a:p>
          <a:p>
            <a:pPr lvl="2"/>
            <a:r>
              <a:rPr lang="cs-CZ" dirty="0" smtClean="0"/>
              <a:t>průměrný profesionál (§ 5/1)</a:t>
            </a:r>
          </a:p>
          <a:p>
            <a:r>
              <a:rPr lang="cs-CZ" dirty="0" smtClean="0"/>
              <a:t>Projev principu poctivosti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zvláštní pravidla výkladu PJ: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Interpretace </a:t>
            </a:r>
            <a:r>
              <a:rPr lang="cs-CZ" b="1" u="sng" dirty="0" err="1" smtClean="0"/>
              <a:t>contra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proferentem</a:t>
            </a:r>
            <a:r>
              <a:rPr lang="cs-CZ" b="1" u="sng" dirty="0" smtClean="0"/>
              <a:t> (§557)</a:t>
            </a:r>
          </a:p>
          <a:p>
            <a:pPr lvl="1">
              <a:buNone/>
            </a:pPr>
            <a:r>
              <a:rPr lang="cs-CZ" dirty="0" smtClean="0"/>
              <a:t>v pochybnostech k tíži toho, kdo výrazu použil jako první</a:t>
            </a:r>
          </a:p>
          <a:p>
            <a:r>
              <a:rPr lang="cs-CZ" dirty="0" smtClean="0"/>
              <a:t>V právním </a:t>
            </a:r>
            <a:r>
              <a:rPr lang="cs-CZ" b="1" u="sng" dirty="0" smtClean="0"/>
              <a:t>styku mezi podnikateli </a:t>
            </a:r>
            <a:r>
              <a:rPr lang="cs-CZ" dirty="0" smtClean="0"/>
              <a:t>se výrazu přisoudí význam, který má v takovém styku </a:t>
            </a:r>
            <a:r>
              <a:rPr lang="cs-CZ" b="1" u="sng" dirty="0" smtClean="0"/>
              <a:t>pravidelně (§ 558 odst. 1)</a:t>
            </a:r>
          </a:p>
          <a:p>
            <a:r>
              <a:rPr lang="cs-CZ" dirty="0" smtClean="0"/>
              <a:t>Ve vztahu mezi podnikatelem a spotřebitelem podle § 1812 odst. 1 se použije </a:t>
            </a:r>
            <a:r>
              <a:rPr lang="cs-CZ" b="1" u="sng" dirty="0" smtClean="0"/>
              <a:t>výklad pro spotřebitele příznivější</a:t>
            </a:r>
          </a:p>
          <a:p>
            <a:r>
              <a:rPr lang="cs-CZ" dirty="0" smtClean="0"/>
              <a:t>§ 1494: „Závěť je třeba </a:t>
            </a:r>
            <a:r>
              <a:rPr lang="cs-CZ" b="1" u="sng" dirty="0" smtClean="0"/>
              <a:t>vyložit tak, aby bylo co nejvíce vyhověno vůli  zůstavitele.</a:t>
            </a:r>
            <a:r>
              <a:rPr lang="cs-CZ" dirty="0" smtClean="0"/>
              <a:t> Slova použitá v závěti s vykládají podle jejich obvyklého významu, ledaže se prokáže, že si zůstavitel navykl spojovat s určitými výrazy zvláštní, sobě vlastní úmysl.“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jednání je projev vůle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dirty="0"/>
              <a:t>Vůle (I. ÚS 623/03): „</a:t>
            </a:r>
            <a:r>
              <a:rPr lang="cs-CZ" altLang="cs-CZ" i="1" u="sng" dirty="0"/>
              <a:t>vnitřní stav jednající osoby, který není bezprostředně přístupný interpretovi právního úkonu </a:t>
            </a:r>
            <a:r>
              <a:rPr lang="cs-CZ" altLang="cs-CZ" i="1" dirty="0"/>
              <a:t>a není interpretem tohoto právního úkonu </a:t>
            </a:r>
            <a:r>
              <a:rPr lang="cs-CZ" altLang="cs-CZ" i="1" u="sng" dirty="0"/>
              <a:t>poznatelný</a:t>
            </a:r>
            <a:r>
              <a:rPr lang="cs-CZ" altLang="cs-CZ" i="1" dirty="0"/>
              <a:t>. </a:t>
            </a:r>
            <a:r>
              <a:rPr lang="cs-CZ" altLang="cs-CZ" i="1" u="sng" dirty="0"/>
              <a:t>Na vůli je nutno usuzovat z vnějších okolností </a:t>
            </a:r>
            <a:r>
              <a:rPr lang="cs-CZ" altLang="cs-CZ" i="1" dirty="0"/>
              <a:t>spojených s podpisem a realizací smluvního vztahu…..“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4000" dirty="0"/>
              <a:t>Vůle je to, co má jednající – zkoumáme u něj (</a:t>
            </a:r>
            <a:r>
              <a:rPr lang="cs-CZ" altLang="cs-CZ" sz="4000" u="sng" dirty="0"/>
              <a:t>skutečná vůle</a:t>
            </a:r>
            <a:r>
              <a:rPr lang="cs-CZ" altLang="cs-CZ" sz="4000" dirty="0"/>
              <a:t>)</a:t>
            </a:r>
          </a:p>
          <a:p>
            <a:pPr marL="274320" indent="-274320"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cs-CZ" altLang="cs-CZ" sz="4000" u="sng" dirty="0" smtClean="0"/>
              <a:t>Subjektivní </a:t>
            </a:r>
            <a:r>
              <a:rPr lang="cs-CZ" altLang="cs-CZ" sz="4000" dirty="0"/>
              <a:t>hledisko (jednajícího) x </a:t>
            </a:r>
            <a:r>
              <a:rPr lang="cs-CZ" altLang="cs-CZ" sz="4000" u="sng" dirty="0"/>
              <a:t>objektivní pohled</a:t>
            </a:r>
            <a:r>
              <a:rPr lang="cs-CZ" altLang="cs-CZ" sz="4000" dirty="0"/>
              <a:t> (interpreta)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1500</Words>
  <Application>Microsoft Office PowerPoint</Application>
  <PresentationFormat>Předvádění na obrazovce (4:3)</PresentationFormat>
  <Paragraphs>171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sady Office</vt:lpstr>
      <vt:lpstr>Výklad smlouvy  vs. (?) výklad zakladatelského právního jednání právnické osoby </vt:lpstr>
      <vt:lpstr>Osnova</vt:lpstr>
      <vt:lpstr>Část I.</vt:lpstr>
      <vt:lpstr>Právní jednání po 1.1. 2014  základní změny</vt:lpstr>
      <vt:lpstr>Výklad právních jednání/smluv (§ 555 an. OZ)</vt:lpstr>
      <vt:lpstr>Subjektivní výkladová metoda  (556 odst. 1 OZ)</vt:lpstr>
      <vt:lpstr>Objektivní výkladová metoda  (§ 556 odst. 1OZ)</vt:lpstr>
      <vt:lpstr>Další zvláštní pravidla výkladu PJ:</vt:lpstr>
      <vt:lpstr>Právní jednání je projev vůle</vt:lpstr>
      <vt:lpstr>Vůle vnitřní x vůle projevená</vt:lpstr>
      <vt:lpstr>Teorie vůle</vt:lpstr>
      <vt:lpstr>Teorie projevu</vt:lpstr>
      <vt:lpstr>Teorie důvěry</vt:lpstr>
      <vt:lpstr>Část II.</vt:lpstr>
      <vt:lpstr>Co je to právnická osoba?</vt:lpstr>
      <vt:lpstr>Zakladatelské právní jednání právnické osoby (soukromého práva)</vt:lpstr>
      <vt:lpstr>Povaha zakladatelského právního jednání (PO soukromého práva)</vt:lpstr>
      <vt:lpstr>Povaha zakladatelských právních jednání (korporací)- Něm., Rak.</vt:lpstr>
      <vt:lpstr>Jak  tedy vykládat ZPJ?</vt:lpstr>
      <vt:lpstr>Část III.</vt:lpstr>
      <vt:lpstr>Kolej 1: preference „subjektivního výkladu“ u osobních obchodních společností </vt:lpstr>
      <vt:lpstr>Prezentace aplikace PowerPoint</vt:lpstr>
      <vt:lpstr>Kolej 2: preference „objektivního výkladu“ stanov kapitálových společností (korporativních prvků)</vt:lpstr>
      <vt:lpstr>Prezentace aplikace PowerPoint</vt:lpstr>
      <vt:lpstr>Rozhodnutí  rak.OGH, sp. zn. 6 Ob 231/05x a 6 Ob 202/10i    </vt:lpstr>
      <vt:lpstr>Tendence k objektivizaci výkladu? Je to dobrý nápad?</vt:lpstr>
      <vt:lpstr>Shrnutí</vt:lpstr>
      <vt:lpstr>Otázky do diskuse/k zamyšlení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 User</dc:creator>
  <cp:lastModifiedBy>Kateřina Ronovská</cp:lastModifiedBy>
  <cp:revision>54</cp:revision>
  <cp:lastPrinted>2016-07-13T08:57:53Z</cp:lastPrinted>
  <dcterms:created xsi:type="dcterms:W3CDTF">2015-05-19T08:56:25Z</dcterms:created>
  <dcterms:modified xsi:type="dcterms:W3CDTF">2016-11-07T13:03:53Z</dcterms:modified>
</cp:coreProperties>
</file>