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0"/>
  </p:notesMasterIdLst>
  <p:handoutMasterIdLst>
    <p:handoutMasterId r:id="rId21"/>
  </p:handoutMasterIdLst>
  <p:sldIdLst>
    <p:sldId id="256" r:id="rId2"/>
    <p:sldId id="257" r:id="rId3"/>
    <p:sldId id="319" r:id="rId4"/>
    <p:sldId id="322" r:id="rId5"/>
    <p:sldId id="332" r:id="rId6"/>
    <p:sldId id="323" r:id="rId7"/>
    <p:sldId id="334" r:id="rId8"/>
    <p:sldId id="324" r:id="rId9"/>
    <p:sldId id="331" r:id="rId10"/>
    <p:sldId id="325" r:id="rId11"/>
    <p:sldId id="326" r:id="rId12"/>
    <p:sldId id="321" r:id="rId13"/>
    <p:sldId id="330" r:id="rId14"/>
    <p:sldId id="327" r:id="rId15"/>
    <p:sldId id="328" r:id="rId16"/>
    <p:sldId id="329" r:id="rId17"/>
    <p:sldId id="333" r:id="rId18"/>
    <p:sldId id="274" r:id="rId19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11" autoAdjust="0"/>
  </p:normalViewPr>
  <p:slideViewPr>
    <p:cSldViewPr snapToGrid="0">
      <p:cViewPr varScale="1">
        <p:scale>
          <a:sx n="39" d="100"/>
          <a:sy n="39" d="100"/>
        </p:scale>
        <p:origin x="1099" y="53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e.int/en/web/conventions/full-list/-/conventions/treaty/12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2675" y="1211943"/>
            <a:ext cx="7518400" cy="4017283"/>
          </a:xfrm>
        </p:spPr>
        <p:txBody>
          <a:bodyPr/>
          <a:lstStyle/>
          <a:p>
            <a:pPr algn="ctr"/>
            <a:r>
              <a:rPr lang="cs-CZ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Samospráva a její organizace, zájmová samospráva; územní samospráva a její organizace</a:t>
            </a:r>
            <a:br>
              <a:rPr lang="cs-CZ" altLang="cs-CZ" sz="2800" dirty="0">
                <a:solidFill>
                  <a:schemeClr val="tx1"/>
                </a:solidFill>
              </a:rPr>
            </a:br>
            <a:br>
              <a:rPr lang="cs-CZ" altLang="cs-CZ" sz="2800" dirty="0">
                <a:solidFill>
                  <a:schemeClr val="tx1"/>
                </a:solidFill>
              </a:rPr>
            </a:br>
            <a:r>
              <a:rPr lang="cs-CZ" alt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MP313K Úvod do studia veřejné správy</a:t>
            </a:r>
            <a:br>
              <a:rPr lang="cs-CZ" altLang="cs-CZ" sz="2800" dirty="0">
                <a:solidFill>
                  <a:schemeClr val="tx1"/>
                </a:solidFill>
              </a:rPr>
            </a:br>
            <a:br>
              <a:rPr lang="cs-CZ" altLang="cs-CZ" sz="2800" dirty="0">
                <a:solidFill>
                  <a:schemeClr val="tx1"/>
                </a:solidFill>
              </a:rPr>
            </a:br>
            <a:r>
              <a:rPr lang="cs-CZ" altLang="cs-CZ" sz="2800" dirty="0">
                <a:solidFill>
                  <a:schemeClr val="tx1"/>
                </a:solidFill>
              </a:rPr>
              <a:t>6. přednáška 9. 11. 2017</a:t>
            </a:r>
            <a:br>
              <a:rPr lang="cs-CZ" altLang="cs-CZ" sz="2800" dirty="0">
                <a:solidFill>
                  <a:schemeClr val="tx1"/>
                </a:solidFill>
              </a:rPr>
            </a:br>
            <a:r>
              <a:rPr lang="cs-CZ" altLang="cs-CZ" sz="2800" dirty="0">
                <a:solidFill>
                  <a:schemeClr val="tx1"/>
                </a:solidFill>
              </a:rPr>
              <a:t>Stanislav Kadečka</a:t>
            </a:r>
            <a:endParaRPr lang="cs-CZ" alt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Obce a jejich členění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2694" y="1773239"/>
            <a:ext cx="8082321" cy="4114800"/>
          </a:xfrm>
        </p:spPr>
        <p:txBody>
          <a:bodyPr/>
          <a:lstStyle/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kategorizace obcí</a:t>
            </a:r>
          </a:p>
          <a:p>
            <a:pPr lvl="1" algn="just"/>
            <a:r>
              <a:rPr lang="cs-CZ" sz="2000" b="1" dirty="0"/>
              <a:t>obce</a:t>
            </a:r>
            <a:r>
              <a:rPr lang="cs-CZ" sz="2000" dirty="0"/>
              <a:t> (jedničkové)</a:t>
            </a:r>
          </a:p>
          <a:p>
            <a:pPr lvl="1" algn="just"/>
            <a:r>
              <a:rPr lang="cs-CZ" sz="2000" b="1" dirty="0"/>
              <a:t>obce s pověřeným obecním úřadem</a:t>
            </a:r>
            <a:r>
              <a:rPr lang="cs-CZ" sz="2000" dirty="0"/>
              <a:t> (dvojkové)</a:t>
            </a:r>
          </a:p>
          <a:p>
            <a:pPr lvl="1" algn="just"/>
            <a:r>
              <a:rPr lang="cs-CZ" sz="2000" b="1" dirty="0"/>
              <a:t>obce s rozšířenou působností</a:t>
            </a:r>
            <a:r>
              <a:rPr lang="cs-CZ" sz="2000" dirty="0"/>
              <a:t> (trojkové)</a:t>
            </a:r>
          </a:p>
          <a:p>
            <a:pPr marL="457200" lvl="1" indent="0" algn="just">
              <a:buNone/>
            </a:pPr>
            <a:endParaRPr lang="cs-CZ" sz="2000" dirty="0"/>
          </a:p>
          <a:p>
            <a:pPr algn="just"/>
            <a:r>
              <a:rPr lang="cs-CZ" sz="2000" b="1" dirty="0"/>
              <a:t>další členění</a:t>
            </a:r>
          </a:p>
          <a:p>
            <a:pPr lvl="1" algn="just"/>
            <a:r>
              <a:rPr lang="cs-CZ" sz="2000" b="1" dirty="0"/>
              <a:t>obec</a:t>
            </a:r>
          </a:p>
          <a:p>
            <a:pPr lvl="1" algn="just"/>
            <a:r>
              <a:rPr lang="cs-CZ" sz="2000" b="1" dirty="0"/>
              <a:t>město a městys</a:t>
            </a:r>
          </a:p>
          <a:p>
            <a:pPr lvl="1" algn="just"/>
            <a:r>
              <a:rPr lang="cs-CZ" sz="2000" b="1" dirty="0"/>
              <a:t>statutární město</a:t>
            </a:r>
          </a:p>
          <a:p>
            <a:pPr lvl="1" algn="just"/>
            <a:r>
              <a:rPr lang="cs-CZ" sz="2000" b="1" dirty="0"/>
              <a:t>hl. m. Praha</a:t>
            </a:r>
          </a:p>
          <a:p>
            <a:pPr lvl="1" algn="just"/>
            <a:endParaRPr lang="cs-CZ" sz="20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18431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 obce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2694" y="1773239"/>
            <a:ext cx="8082321" cy="4114800"/>
          </a:xfrm>
        </p:spPr>
        <p:txBody>
          <a:bodyPr/>
          <a:lstStyle/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zastupitelstvo obce</a:t>
            </a:r>
          </a:p>
          <a:p>
            <a:pPr lvl="1" algn="just"/>
            <a:r>
              <a:rPr lang="cs-CZ" sz="2000" dirty="0"/>
              <a:t>výbory zastupitelstva (finanční a kontrolní, další fakultativně)</a:t>
            </a:r>
          </a:p>
          <a:p>
            <a:pPr algn="just"/>
            <a:r>
              <a:rPr lang="cs-CZ" sz="2000" b="1" dirty="0"/>
              <a:t>rada obce</a:t>
            </a:r>
          </a:p>
          <a:p>
            <a:pPr lvl="1" algn="just"/>
            <a:r>
              <a:rPr lang="cs-CZ" sz="2000" dirty="0"/>
              <a:t>komise rady</a:t>
            </a:r>
          </a:p>
          <a:p>
            <a:pPr algn="just"/>
            <a:r>
              <a:rPr lang="cs-CZ" sz="2000" b="1" dirty="0"/>
              <a:t>starosta</a:t>
            </a:r>
          </a:p>
          <a:p>
            <a:pPr algn="just"/>
            <a:r>
              <a:rPr lang="cs-CZ" sz="2000" b="1" dirty="0"/>
              <a:t>obecní úřad</a:t>
            </a:r>
          </a:p>
          <a:p>
            <a:pPr lvl="1" algn="just"/>
            <a:r>
              <a:rPr lang="cs-CZ" sz="2000" dirty="0"/>
              <a:t>(tajemník)</a:t>
            </a:r>
          </a:p>
          <a:p>
            <a:pPr algn="just"/>
            <a:r>
              <a:rPr lang="cs-CZ" sz="2000" b="1" dirty="0"/>
              <a:t>zvláštní orgány obce</a:t>
            </a:r>
          </a:p>
          <a:p>
            <a:pPr algn="just"/>
            <a:r>
              <a:rPr lang="cs-CZ" sz="2000" b="1" dirty="0"/>
              <a:t>obecní policie</a:t>
            </a:r>
            <a:endParaRPr lang="cs-CZ" sz="20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81526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2694" y="1071224"/>
            <a:ext cx="8086635" cy="647700"/>
          </a:xfrm>
        </p:spPr>
        <p:txBody>
          <a:bodyPr/>
          <a:lstStyle/>
          <a:p>
            <a:r>
              <a:rPr lang="cs-CZ" dirty="0"/>
              <a:t>Samostatná a přenesená působnost obce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0006" y="1773239"/>
            <a:ext cx="8082321" cy="4366531"/>
          </a:xfrm>
        </p:spPr>
        <p:txBody>
          <a:bodyPr/>
          <a:lstStyle/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samostatná působnost </a:t>
            </a:r>
            <a:r>
              <a:rPr lang="cs-CZ" sz="2000" dirty="0"/>
              <a:t>– autonomní správa svých záležitostí</a:t>
            </a:r>
          </a:p>
          <a:p>
            <a:pPr lvl="1" algn="just"/>
            <a:r>
              <a:rPr lang="cs-CZ" sz="2000" dirty="0"/>
              <a:t>dozor a kontrola – Ministerstvo vnitra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přenesená působnost </a:t>
            </a:r>
            <a:r>
              <a:rPr lang="cs-CZ" sz="2000" dirty="0"/>
              <a:t>– (dekoncentrovaný/delegovaný) výkon státní správy</a:t>
            </a:r>
          </a:p>
          <a:p>
            <a:pPr lvl="1" algn="just"/>
            <a:r>
              <a:rPr lang="cs-CZ" sz="2000" dirty="0"/>
              <a:t>zmíněná kategorizace obcí</a:t>
            </a:r>
          </a:p>
          <a:p>
            <a:pPr lvl="1" algn="just"/>
            <a:r>
              <a:rPr lang="cs-CZ" sz="2000" dirty="0"/>
              <a:t>dozor a kontrola – krajský úřad</a:t>
            </a:r>
          </a:p>
          <a:p>
            <a:pPr marL="457200" lvl="1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§ 8 zákona o obcích: </a:t>
            </a:r>
            <a:r>
              <a:rPr lang="cs-CZ" sz="1800" i="1" dirty="0"/>
              <a:t>Pokud zvláštní zákon upravuje působnost obcí a nestanoví, že jde o přenesenou působnost obce, platí, že jde vždy o samostatnou působnost.</a:t>
            </a:r>
            <a:endParaRPr lang="cs-CZ" sz="2000" dirty="0"/>
          </a:p>
          <a:p>
            <a:pPr lvl="1" algn="just"/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332713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25692" y="1125539"/>
            <a:ext cx="8086635" cy="647700"/>
          </a:xfrm>
        </p:spPr>
        <p:txBody>
          <a:bodyPr/>
          <a:lstStyle/>
          <a:p>
            <a:r>
              <a:rPr lang="cs-CZ" dirty="0"/>
              <a:t>Statutární města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0006" y="1773239"/>
            <a:ext cx="8082321" cy="4366531"/>
          </a:xfrm>
        </p:spPr>
        <p:txBody>
          <a:bodyPr/>
          <a:lstStyle/>
          <a:p>
            <a:pPr algn="just"/>
            <a:endParaRPr lang="cs-CZ" sz="2000" dirty="0"/>
          </a:p>
          <a:p>
            <a:pPr algn="just"/>
            <a:r>
              <a:rPr lang="cs-CZ" sz="2000" dirty="0"/>
              <a:t>§ 4 odst. 1 zákona o obcích: </a:t>
            </a:r>
            <a:r>
              <a:rPr lang="cs-CZ" sz="2000" i="1" dirty="0"/>
              <a:t>Statutárními městy jsou Kladno, České Budějovice, Plzeň, Karlovy Vary, Ústí nad Labem, Liberec, Jablonec nad Nisou, Hradec Králové, Pardubice, Jihlava, Brno, Zlín, Olomouc, Přerov, Chomutov, Děčín, Frýdek-Místek, Ostrava, Opava, Havířov, Most, Teplice, Karviná, Mladá Boleslav a Prostějov.</a:t>
            </a:r>
          </a:p>
          <a:p>
            <a:pPr marL="0" indent="0" algn="just">
              <a:buNone/>
            </a:pPr>
            <a:endParaRPr lang="cs-CZ" sz="2000" i="1" dirty="0"/>
          </a:p>
          <a:p>
            <a:pPr algn="just"/>
            <a:r>
              <a:rPr lang="cs-CZ" sz="2000" dirty="0"/>
              <a:t>územní členění na základě </a:t>
            </a:r>
            <a:r>
              <a:rPr lang="cs-CZ" sz="2000" b="1" dirty="0"/>
              <a:t>statutu</a:t>
            </a:r>
            <a:r>
              <a:rPr lang="cs-CZ" sz="2000" dirty="0"/>
              <a:t> (OZV)</a:t>
            </a:r>
          </a:p>
          <a:p>
            <a:pPr algn="just"/>
            <a:r>
              <a:rPr lang="cs-CZ" sz="2000" b="1" dirty="0"/>
              <a:t>fakultativní členění </a:t>
            </a:r>
            <a:r>
              <a:rPr lang="cs-CZ" sz="2000" dirty="0"/>
              <a:t>na městské části/obvody</a:t>
            </a:r>
          </a:p>
          <a:p>
            <a:pPr algn="just"/>
            <a:r>
              <a:rPr lang="cs-CZ" sz="2000" b="1" dirty="0"/>
              <a:t>magistrát</a:t>
            </a:r>
            <a:r>
              <a:rPr lang="cs-CZ" sz="2000" dirty="0"/>
              <a:t> (městský úřad) a </a:t>
            </a:r>
            <a:r>
              <a:rPr lang="cs-CZ" sz="2000" b="1" dirty="0"/>
              <a:t>primátor</a:t>
            </a:r>
            <a:r>
              <a:rPr lang="cs-CZ" sz="2000" dirty="0"/>
              <a:t> (starosta)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další úprava v § 130 a násl. zákona o obcích</a:t>
            </a:r>
          </a:p>
          <a:p>
            <a:pPr algn="just"/>
            <a:endParaRPr lang="cs-CZ" sz="2000" dirty="0"/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128032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Kraj jako vyšší územní samosprávný celek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2694" y="1773239"/>
            <a:ext cx="8082321" cy="4114800"/>
          </a:xfrm>
        </p:spPr>
        <p:txBody>
          <a:bodyPr/>
          <a:lstStyle/>
          <a:p>
            <a:pPr lvl="1" algn="just"/>
            <a:r>
              <a:rPr lang="cs-CZ" sz="2000" b="1" dirty="0"/>
              <a:t>základ kraje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osobní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územní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ekonomický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organizačně-kompetenční (mocenský)</a:t>
            </a:r>
            <a:endParaRPr lang="cs-CZ" sz="2000" b="1" dirty="0"/>
          </a:p>
          <a:p>
            <a:pPr lvl="1" algn="just"/>
            <a:r>
              <a:rPr lang="cs-CZ" sz="2000" b="1" dirty="0"/>
              <a:t>veřejnoprávní korporace</a:t>
            </a:r>
          </a:p>
          <a:p>
            <a:pPr lvl="1" algn="just"/>
            <a:r>
              <a:rPr lang="cs-CZ" sz="2000" b="1" dirty="0"/>
              <a:t>vlastní majetek</a:t>
            </a:r>
          </a:p>
          <a:p>
            <a:pPr lvl="1" algn="just"/>
            <a:r>
              <a:rPr lang="cs-CZ" sz="2000" b="1" dirty="0"/>
              <a:t>vystupuje vlastním jménem na vlastní odpovědnost</a:t>
            </a:r>
          </a:p>
          <a:p>
            <a:pPr lvl="1" algn="just"/>
            <a:endParaRPr lang="cs-CZ" sz="2000" dirty="0"/>
          </a:p>
          <a:p>
            <a:pPr lvl="1" algn="just"/>
            <a:r>
              <a:rPr lang="cs-CZ" sz="2000" dirty="0"/>
              <a:t>ústavní zákon č. 347/1997 Sb., o vytvoření vyšších územních samosprávných celků</a:t>
            </a:r>
          </a:p>
          <a:p>
            <a:pPr lvl="1" algn="just"/>
            <a:r>
              <a:rPr lang="cs-CZ" sz="2000" dirty="0"/>
              <a:t>formálně zřízeny s účinností od 1. 1. 2000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7366461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 kraje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2694" y="1773239"/>
            <a:ext cx="8082321" cy="4114800"/>
          </a:xfrm>
        </p:spPr>
        <p:txBody>
          <a:bodyPr/>
          <a:lstStyle/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zastupitelstvo kraje</a:t>
            </a:r>
          </a:p>
          <a:p>
            <a:pPr lvl="1" algn="just"/>
            <a:r>
              <a:rPr lang="cs-CZ" sz="2000" dirty="0"/>
              <a:t>výbory zastupitelstva (finanční, kontrolní a výbor pro výchovu, vzdělání a zaměstnanost, další fakultativně)</a:t>
            </a:r>
          </a:p>
          <a:p>
            <a:pPr algn="just"/>
            <a:r>
              <a:rPr lang="cs-CZ" sz="2000" b="1" dirty="0"/>
              <a:t>rada kraje</a:t>
            </a:r>
          </a:p>
          <a:p>
            <a:pPr lvl="1" algn="just"/>
            <a:r>
              <a:rPr lang="cs-CZ" sz="2000" dirty="0"/>
              <a:t>komise rady</a:t>
            </a:r>
          </a:p>
          <a:p>
            <a:pPr algn="just"/>
            <a:r>
              <a:rPr lang="cs-CZ" sz="2000" b="1" dirty="0"/>
              <a:t>hejtman</a:t>
            </a:r>
          </a:p>
          <a:p>
            <a:pPr algn="just"/>
            <a:r>
              <a:rPr lang="cs-CZ" sz="2000" b="1" dirty="0"/>
              <a:t>krajský úřad</a:t>
            </a:r>
          </a:p>
          <a:p>
            <a:pPr lvl="1" algn="just"/>
            <a:r>
              <a:rPr lang="cs-CZ" sz="2000" dirty="0"/>
              <a:t>ředitel KÚ</a:t>
            </a:r>
          </a:p>
          <a:p>
            <a:pPr algn="just"/>
            <a:r>
              <a:rPr lang="cs-CZ" sz="2000" b="1" dirty="0"/>
              <a:t>zvláštní orgány kraje</a:t>
            </a:r>
            <a:endParaRPr lang="cs-CZ" sz="20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184732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Vztah obcí a krajů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2694" y="1773239"/>
            <a:ext cx="8082321" cy="4114800"/>
          </a:xfrm>
        </p:spPr>
        <p:txBody>
          <a:bodyPr/>
          <a:lstStyle/>
          <a:p>
            <a:pPr algn="just"/>
            <a:endParaRPr lang="cs-CZ" sz="2000" dirty="0"/>
          </a:p>
          <a:p>
            <a:pPr algn="just"/>
            <a:r>
              <a:rPr lang="cs-CZ" sz="2000" dirty="0"/>
              <a:t>respektování „autonomie“ samosprávného postavení obcí</a:t>
            </a:r>
          </a:p>
          <a:p>
            <a:pPr algn="just"/>
            <a:r>
              <a:rPr lang="cs-CZ" sz="2000" dirty="0"/>
              <a:t>kraj má vyšší nikoliv nadřízené postavení</a:t>
            </a:r>
          </a:p>
          <a:p>
            <a:pPr algn="just"/>
            <a:r>
              <a:rPr lang="cs-CZ" sz="2000" dirty="0"/>
              <a:t>princip subsidiarity</a:t>
            </a:r>
          </a:p>
          <a:p>
            <a:pPr algn="just"/>
            <a:endParaRPr lang="cs-CZ" sz="2000" dirty="0"/>
          </a:p>
          <a:p>
            <a:pPr algn="just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9776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Participace na územní samosprávě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2694" y="1773239"/>
            <a:ext cx="8082321" cy="4114800"/>
          </a:xfrm>
        </p:spPr>
        <p:txBody>
          <a:bodyPr/>
          <a:lstStyle/>
          <a:p>
            <a:pPr algn="just"/>
            <a:endParaRPr lang="cs-CZ" sz="2000" dirty="0"/>
          </a:p>
          <a:p>
            <a:pPr algn="just"/>
            <a:r>
              <a:rPr lang="cs-CZ" sz="2000" dirty="0"/>
              <a:t>aktivní a pasivní volební právo do zastupitelstev</a:t>
            </a:r>
          </a:p>
          <a:p>
            <a:pPr lvl="1" algn="just"/>
            <a:r>
              <a:rPr lang="cs-CZ" sz="2000" dirty="0"/>
              <a:t>trvalý pobyt, 18 let</a:t>
            </a:r>
          </a:p>
          <a:p>
            <a:pPr algn="just"/>
            <a:r>
              <a:rPr lang="cs-CZ" sz="2000" dirty="0"/>
              <a:t>členství ve výborech, komisích, zvláštních orgánech</a:t>
            </a:r>
          </a:p>
          <a:p>
            <a:pPr algn="just"/>
            <a:r>
              <a:rPr lang="cs-CZ" sz="2000" dirty="0"/>
              <a:t>účast na zasedání zastupitelstva</a:t>
            </a:r>
          </a:p>
          <a:p>
            <a:pPr algn="just"/>
            <a:r>
              <a:rPr lang="cs-CZ" sz="2000" dirty="0"/>
              <a:t>podávání návrhů, připomínek, podnětů, stížností, petic</a:t>
            </a:r>
          </a:p>
          <a:p>
            <a:pPr algn="just"/>
            <a:r>
              <a:rPr lang="cs-CZ" sz="2000" dirty="0"/>
              <a:t>místní a krajské referendum</a:t>
            </a:r>
          </a:p>
          <a:p>
            <a:pPr lvl="1" algn="just"/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855368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prameny ke studiu (opakování):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cs-CZ" sz="2000" dirty="0"/>
          </a:p>
          <a:p>
            <a:pPr algn="just"/>
            <a:r>
              <a:rPr lang="cs-CZ" sz="2000" dirty="0"/>
              <a:t>Průcha, P. Správní právo. Obecná část. 8. vydání. Brno – Plzeň : Aleš Čeněk, 2012, s. 184 – 250.</a:t>
            </a:r>
          </a:p>
          <a:p>
            <a:pPr algn="just"/>
            <a:r>
              <a:rPr lang="cs-CZ" sz="2000" dirty="0"/>
              <a:t>Hendrych, D. a kol. Správní právo. Obecná část. 8. vydání. Praha : C. H. Beck, 2012, s. 127 – 170.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příslušné právní předpisy a judikatura Ústavního soudu ČR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39498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Osnova přednášky a její cíl: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Samospráva a její organizace, zájmová samospráva </a:t>
            </a:r>
            <a:r>
              <a:rPr lang="cs-CZ" sz="2000" dirty="0"/>
              <a:t>(ústavní základy samosprávy; pojem a principy organizace samosprávy, zájmová/profesní samospráva a její organizace, vztah státu a zájmové/profesní samosprávy). </a:t>
            </a:r>
          </a:p>
          <a:p>
            <a:pPr algn="just"/>
            <a:r>
              <a:rPr lang="cs-CZ" sz="2000" b="1" dirty="0"/>
              <a:t>Územní samospráva a její organizace </a:t>
            </a:r>
            <a:r>
              <a:rPr lang="cs-CZ" sz="2000" dirty="0"/>
              <a:t>(územní samospráva a její organizace, participace na územní samosprávě, vztahy obcí a krajů, vztah státu a územní samosprávy).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b="1" dirty="0"/>
              <a:t>Cíl:</a:t>
            </a:r>
            <a:r>
              <a:rPr lang="cs-CZ" sz="2000" dirty="0"/>
              <a:t> cílem této přednášky je představit problematiku samosprávy a její současný stav a možný vývoj.</a:t>
            </a:r>
          </a:p>
          <a:p>
            <a:pPr algn="just"/>
            <a:endParaRPr lang="cs-CZ" altLang="cs-CZ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Ústavní (a mezinárodněprávní) základy samosprávy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2694" y="1773239"/>
            <a:ext cx="8082321" cy="4114800"/>
          </a:xfrm>
        </p:spPr>
        <p:txBody>
          <a:bodyPr/>
          <a:lstStyle/>
          <a:p>
            <a:pPr marL="0" indent="0">
              <a:buNone/>
            </a:pPr>
            <a:endParaRPr lang="cs-CZ" sz="2000" i="1" dirty="0"/>
          </a:p>
          <a:p>
            <a:pPr algn="just"/>
            <a:r>
              <a:rPr lang="cs-CZ" sz="2000" dirty="0"/>
              <a:t>Čl. 8 Ústavy ČR: </a:t>
            </a:r>
            <a:r>
              <a:rPr lang="cs-CZ" sz="2000" i="1" dirty="0"/>
              <a:t>Zaručuje se samospráva územních samosprávných celků.		</a:t>
            </a:r>
            <a:r>
              <a:rPr lang="en-US" sz="1600" dirty="0"/>
              <a:t>[</a:t>
            </a:r>
            <a:r>
              <a:rPr lang="cs-CZ" sz="1600" dirty="0"/>
              <a:t>K tomu viz nález </a:t>
            </a:r>
            <a:r>
              <a:rPr lang="cs-CZ" sz="1600" dirty="0" err="1"/>
              <a:t>Pl</a:t>
            </a:r>
            <a:r>
              <a:rPr lang="cs-CZ" sz="1600" dirty="0"/>
              <a:t>. ÚS 1/96.</a:t>
            </a:r>
            <a:r>
              <a:rPr lang="en-US" sz="1600" dirty="0"/>
              <a:t>]</a:t>
            </a:r>
            <a:endParaRPr lang="cs-CZ" sz="1600" dirty="0"/>
          </a:p>
          <a:p>
            <a:pPr algn="just"/>
            <a:r>
              <a:rPr lang="cs-CZ" sz="2000" dirty="0"/>
              <a:t>Hlava sedmá Ústavy ČR „Územní samospráva“ (čl. 99 až 105)</a:t>
            </a:r>
          </a:p>
          <a:p>
            <a:pPr algn="just"/>
            <a:r>
              <a:rPr lang="cs-CZ" sz="2000" dirty="0"/>
              <a:t>Ústavní zákon č. 347/1997 Sb., o vytvoření vyšších územních samosprávných celků a o změně ústavního zákona České národní rady č. 1/1993 Sb., Ústava České republiky</a:t>
            </a:r>
          </a:p>
          <a:p>
            <a:pPr algn="just"/>
            <a:r>
              <a:rPr lang="cs-CZ" sz="2000" dirty="0"/>
              <a:t>Listina základních práv a svobod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Evropská charta místní samosprávy (č. 181/1999 Sb.): </a:t>
            </a:r>
            <a:r>
              <a:rPr lang="cs-CZ" sz="2000" dirty="0">
                <a:hlinkClick r:id="rId2"/>
              </a:rPr>
              <a:t>https://www.coe.int/en/web/conventions/full-list/-/conventions/treaty/122</a:t>
            </a:r>
            <a:r>
              <a:rPr lang="cs-CZ" sz="2000" dirty="0"/>
              <a:t>		</a:t>
            </a:r>
            <a:r>
              <a:rPr lang="en-US" sz="1600" dirty="0"/>
              <a:t>[</a:t>
            </a:r>
            <a:r>
              <a:rPr lang="cs-CZ" sz="1600" dirty="0"/>
              <a:t>K tomu viz nález </a:t>
            </a:r>
            <a:r>
              <a:rPr lang="cs-CZ" sz="1600" dirty="0" err="1"/>
              <a:t>Pl</a:t>
            </a:r>
            <a:r>
              <a:rPr lang="cs-CZ" sz="1600" dirty="0"/>
              <a:t>. ÚS 34/02.</a:t>
            </a:r>
            <a:r>
              <a:rPr lang="en-US" sz="1600" dirty="0"/>
              <a:t>]</a:t>
            </a:r>
            <a:endParaRPr lang="cs-CZ" sz="1600" dirty="0"/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77643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Pojem samosprávy (opakování z minulé přednášky)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2694" y="1773239"/>
            <a:ext cx="8082321" cy="4114800"/>
          </a:xfrm>
        </p:spPr>
        <p:txBody>
          <a:bodyPr/>
          <a:lstStyle/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správa části veřejných záležitostí těmi, jichž se bezprostředně týká / správa veřejných záležitostí jménem a v zájmu autonomních veřejnoprávních korporací</a:t>
            </a:r>
          </a:p>
          <a:p>
            <a:pPr algn="just"/>
            <a:r>
              <a:rPr lang="cs-CZ" sz="2000" b="1" dirty="0"/>
              <a:t>subjekt:</a:t>
            </a:r>
            <a:r>
              <a:rPr lang="cs-CZ" sz="2000" dirty="0"/>
              <a:t> </a:t>
            </a:r>
            <a:r>
              <a:rPr lang="cs-CZ" sz="2000" b="1" dirty="0"/>
              <a:t>územní samosprávné celky </a:t>
            </a:r>
            <a:r>
              <a:rPr lang="cs-CZ" sz="2000" dirty="0"/>
              <a:t>(obce a kraje) a další/jiné  </a:t>
            </a:r>
            <a:r>
              <a:rPr lang="cs-CZ" sz="2000" b="1" dirty="0"/>
              <a:t>veřejnoprávní korporace </a:t>
            </a:r>
            <a:r>
              <a:rPr lang="cs-CZ" sz="2000" dirty="0"/>
              <a:t>(profesní komory, vysoké školy), </a:t>
            </a:r>
            <a:r>
              <a:rPr lang="cs-CZ" sz="2000" b="1" dirty="0"/>
              <a:t>právo na samosprávu </a:t>
            </a:r>
            <a:r>
              <a:rPr lang="cs-CZ" sz="2000" dirty="0"/>
              <a:t>(ústavně či zákonem zaručené) a </a:t>
            </a:r>
            <a:r>
              <a:rPr lang="cs-CZ" sz="2000" b="1" dirty="0"/>
              <a:t>povinnost ji vykonávat</a:t>
            </a:r>
          </a:p>
          <a:p>
            <a:pPr algn="just"/>
            <a:r>
              <a:rPr lang="cs-CZ" sz="2000" b="1" dirty="0"/>
              <a:t>vykonavatel:</a:t>
            </a:r>
            <a:r>
              <a:rPr lang="cs-CZ" sz="2000" dirty="0"/>
              <a:t> </a:t>
            </a:r>
            <a:r>
              <a:rPr lang="cs-CZ" sz="2000" b="1" dirty="0"/>
              <a:t>orgány ÚSC, orgány VŘPK </a:t>
            </a:r>
          </a:p>
          <a:p>
            <a:pPr algn="just"/>
            <a:r>
              <a:rPr lang="cs-CZ" sz="2000" dirty="0"/>
              <a:t>ÚSC jsou </a:t>
            </a:r>
            <a:r>
              <a:rPr lang="cs-CZ" sz="2000" b="1" dirty="0"/>
              <a:t>VŘPK</a:t>
            </a:r>
            <a:r>
              <a:rPr lang="cs-CZ" sz="2000" dirty="0"/>
              <a:t>, mohou mít </a:t>
            </a:r>
            <a:r>
              <a:rPr lang="cs-CZ" sz="2000" b="1" dirty="0"/>
              <a:t>vlastní majetek </a:t>
            </a:r>
            <a:r>
              <a:rPr lang="cs-CZ" sz="2000" dirty="0"/>
              <a:t>a hospodaří podle vlastního </a:t>
            </a:r>
            <a:r>
              <a:rPr lang="cs-CZ" sz="2000" b="1" dirty="0"/>
              <a:t>rozpočtu</a:t>
            </a:r>
            <a:r>
              <a:rPr lang="cs-CZ" sz="2000" dirty="0"/>
              <a:t>. Stát může </a:t>
            </a:r>
            <a:r>
              <a:rPr lang="cs-CZ" sz="2000" b="1" dirty="0"/>
              <a:t>zasahovat</a:t>
            </a:r>
            <a:r>
              <a:rPr lang="cs-CZ" sz="2000" dirty="0"/>
              <a:t> do jejich činnosti vyžaduje-li to ochrana zákona, a jen způsobem stanoveným zákonem.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71141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Pojem samosprávy (opakování z minulé přednášky)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2694" y="1773239"/>
            <a:ext cx="8082321" cy="4114800"/>
          </a:xfrm>
        </p:spPr>
        <p:txBody>
          <a:bodyPr/>
          <a:lstStyle/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nezávislost </a:t>
            </a:r>
            <a:r>
              <a:rPr lang="cs-CZ" sz="2000" dirty="0"/>
              <a:t>při výkonu samosprávy (i tak však vázanost zákony)</a:t>
            </a:r>
          </a:p>
          <a:p>
            <a:pPr algn="just"/>
            <a:r>
              <a:rPr lang="cs-CZ" sz="2000" dirty="0"/>
              <a:t>samospráva</a:t>
            </a:r>
          </a:p>
          <a:p>
            <a:pPr lvl="1" algn="just"/>
            <a:r>
              <a:rPr lang="cs-CZ" sz="2000" b="1" dirty="0"/>
              <a:t>územní – </a:t>
            </a:r>
            <a:r>
              <a:rPr lang="cs-CZ" sz="2000" dirty="0"/>
              <a:t>obce, kraje</a:t>
            </a:r>
          </a:p>
          <a:p>
            <a:pPr lvl="1" algn="just"/>
            <a:r>
              <a:rPr lang="cs-CZ" sz="2000" b="1" dirty="0"/>
              <a:t>zájmová </a:t>
            </a:r>
            <a:r>
              <a:rPr lang="cs-CZ" sz="2000" dirty="0"/>
              <a:t>(profesní, neúzemní)</a:t>
            </a:r>
          </a:p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tzv. samostatná působnost územních samosprávných celků a právo na samosprávu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67716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Zájmová a profesní samospráva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2694" y="1773239"/>
            <a:ext cx="8082321" cy="4114800"/>
          </a:xfrm>
        </p:spPr>
        <p:txBody>
          <a:bodyPr/>
          <a:lstStyle/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personální základ</a:t>
            </a:r>
          </a:p>
          <a:p>
            <a:pPr lvl="1" algn="just"/>
            <a:r>
              <a:rPr lang="cs-CZ" sz="2000" b="1" dirty="0"/>
              <a:t>„povinné“ podmíněné členství</a:t>
            </a:r>
          </a:p>
          <a:p>
            <a:pPr lvl="1" algn="just"/>
            <a:r>
              <a:rPr lang="cs-CZ" sz="2000" b="1" dirty="0"/>
              <a:t>práva a povinnosti členů, zánik členství</a:t>
            </a:r>
          </a:p>
          <a:p>
            <a:pPr marL="457200" lvl="1" indent="0" algn="just">
              <a:buNone/>
            </a:pPr>
            <a:endParaRPr lang="cs-CZ" sz="2000" b="1" dirty="0"/>
          </a:p>
          <a:p>
            <a:pPr algn="just"/>
            <a:r>
              <a:rPr lang="cs-CZ" sz="2000" b="1" dirty="0"/>
              <a:t>zřízení zákonem / na základě zákona</a:t>
            </a:r>
          </a:p>
          <a:p>
            <a:pPr algn="just"/>
            <a:r>
              <a:rPr lang="cs-CZ" sz="2000" b="1" dirty="0"/>
              <a:t>veřejnoprávní korporace, jejich orgány</a:t>
            </a:r>
          </a:p>
          <a:p>
            <a:pPr algn="just"/>
            <a:r>
              <a:rPr lang="cs-CZ" sz="2000" b="1" dirty="0"/>
              <a:t>výkon veřejné moci vůči určité skupině osob</a:t>
            </a:r>
          </a:p>
          <a:p>
            <a:pPr algn="just"/>
            <a:r>
              <a:rPr lang="cs-CZ" sz="2000" b="1" dirty="0"/>
              <a:t>stavovské předpisy</a:t>
            </a:r>
          </a:p>
          <a:p>
            <a:pPr algn="just"/>
            <a:r>
              <a:rPr lang="cs-CZ" sz="2000" b="1" dirty="0"/>
              <a:t>státní dozor</a:t>
            </a:r>
          </a:p>
          <a:p>
            <a:pPr marL="0" indent="0" algn="just">
              <a:buNone/>
            </a:pPr>
            <a:endParaRPr lang="cs-CZ" sz="20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62506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Zájmová a profesní samospráva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2694" y="1773239"/>
            <a:ext cx="8082321" cy="4114800"/>
          </a:xfrm>
        </p:spPr>
        <p:txBody>
          <a:bodyPr/>
          <a:lstStyle/>
          <a:p>
            <a:pPr algn="just"/>
            <a:endParaRPr lang="cs-CZ" sz="2000" b="1" dirty="0"/>
          </a:p>
          <a:p>
            <a:pPr algn="just"/>
            <a:r>
              <a:rPr lang="cs-CZ" sz="2000" b="1" dirty="0"/>
              <a:t>komory x společenstva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advokátní komora, notářská komora, exekutorská komora,</a:t>
            </a:r>
          </a:p>
          <a:p>
            <a:pPr algn="just"/>
            <a:r>
              <a:rPr lang="cs-CZ" sz="2000" dirty="0"/>
              <a:t>lékařská komora, stomatologická komora, lékárnická komora, komora veterinárních lékařů,</a:t>
            </a:r>
          </a:p>
          <a:p>
            <a:pPr algn="just"/>
            <a:r>
              <a:rPr lang="cs-CZ" sz="2000" dirty="0"/>
              <a:t>komora architektů, komora autorizovaných inženýrů a techniků činných ve výstavbě,</a:t>
            </a:r>
          </a:p>
          <a:p>
            <a:pPr algn="just"/>
            <a:r>
              <a:rPr lang="cs-CZ" sz="2000" dirty="0"/>
              <a:t>komora daňových poradců, komora auditorů, komora patentových zástupců 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veřejné vysoké školy</a:t>
            </a:r>
          </a:p>
          <a:p>
            <a:pPr algn="just"/>
            <a:endParaRPr lang="cs-CZ" sz="20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53577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18380" y="621509"/>
            <a:ext cx="8086635" cy="647700"/>
          </a:xfrm>
        </p:spPr>
        <p:txBody>
          <a:bodyPr/>
          <a:lstStyle/>
          <a:p>
            <a:r>
              <a:rPr lang="cs-CZ" dirty="0"/>
              <a:t>Organizace územní samosprávy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2694" y="1269209"/>
            <a:ext cx="8082321" cy="4114800"/>
          </a:xfrm>
        </p:spPr>
        <p:txBody>
          <a:bodyPr/>
          <a:lstStyle/>
          <a:p>
            <a:pPr lvl="1" algn="just"/>
            <a:r>
              <a:rPr lang="cs-CZ" sz="2000" b="1" dirty="0"/>
              <a:t>obce </a:t>
            </a:r>
            <a:r>
              <a:rPr lang="cs-CZ" sz="2000" dirty="0"/>
              <a:t>(základní územní samosprávné celky)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1800" dirty="0"/>
              <a:t>zákon č. 128/2000 Sb., o obcích (obecní zřízení)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1800" dirty="0"/>
              <a:t>zákon č. 553/1991 Sb., o obecní policii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1800" dirty="0"/>
              <a:t>zákon č. 314/2002 Sb., o stanovení obcí s pověřeným obecním úřadem a stanovení obcí s rozšířenou působností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1800" dirty="0"/>
              <a:t>zákon č. 491/2001 Sb., </a:t>
            </a:r>
            <a:r>
              <a:rPr lang="pl-PL" sz="1800" dirty="0"/>
              <a:t>o volbách do zastupitelstev obcí</a:t>
            </a:r>
            <a:endParaRPr lang="cs-CZ" sz="1800" dirty="0"/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1800" dirty="0"/>
              <a:t>zákon č. 22/2004 Sb., o místním referendu a o změně některých zákonů</a:t>
            </a:r>
          </a:p>
          <a:p>
            <a:pPr lvl="1" algn="just"/>
            <a:r>
              <a:rPr lang="cs-CZ" sz="2000" b="1" dirty="0"/>
              <a:t>vyšší územní samosprávné celky </a:t>
            </a:r>
            <a:r>
              <a:rPr lang="cs-CZ" sz="2000" dirty="0"/>
              <a:t>(13 krajů + hl. m. Praha)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1800" dirty="0"/>
              <a:t>zákon č. 129/2000 Sb., o krajích (krajské zřízení)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1800" dirty="0"/>
              <a:t>zákon č. 131/2000 Sb., o hlavním městě Praze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1800" dirty="0"/>
              <a:t>zákon č. 130/2000 Sb., o volbách do zastupitelstev krajů a o změně některých zákonů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1800" dirty="0"/>
              <a:t>zákon č. 118/2010 Sb., o krajském referendu a o změně některých zákonů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1800" dirty="0"/>
              <a:t>zákon č. 248/2000 Sb., o podpoře regionálního rozvoje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19012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 jako základní územní samosprávný celek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2694" y="1773239"/>
            <a:ext cx="8082321" cy="4114800"/>
          </a:xfrm>
        </p:spPr>
        <p:txBody>
          <a:bodyPr/>
          <a:lstStyle/>
          <a:p>
            <a:pPr lvl="1" algn="just"/>
            <a:r>
              <a:rPr lang="cs-CZ" sz="2000" b="1" dirty="0"/>
              <a:t>základ obce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osobní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územní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ekonomický</a:t>
            </a:r>
          </a:p>
          <a:p>
            <a:pPr marL="1257300" lvl="2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organizačně-kompetenční (mocenský)</a:t>
            </a:r>
            <a:endParaRPr lang="cs-CZ" sz="2000" b="1" dirty="0"/>
          </a:p>
          <a:p>
            <a:pPr lvl="1" algn="just"/>
            <a:r>
              <a:rPr lang="cs-CZ" sz="2000" b="1" dirty="0"/>
              <a:t>veřejnoprávní korporace</a:t>
            </a:r>
          </a:p>
          <a:p>
            <a:pPr lvl="1" algn="just"/>
            <a:r>
              <a:rPr lang="cs-CZ" sz="2000" b="1" dirty="0"/>
              <a:t>vlastní majetek</a:t>
            </a:r>
          </a:p>
          <a:p>
            <a:pPr lvl="1" algn="just"/>
            <a:r>
              <a:rPr lang="cs-CZ" sz="2000" b="1" dirty="0"/>
              <a:t>vystupuje vlastním jménem na vlastní odpovědnost</a:t>
            </a:r>
          </a:p>
          <a:p>
            <a:pPr lvl="1" algn="just"/>
            <a:endParaRPr lang="cs-CZ" sz="2000" dirty="0"/>
          </a:p>
          <a:p>
            <a:pPr lvl="1" algn="just"/>
            <a:r>
              <a:rPr lang="cs-CZ" sz="2000" dirty="0"/>
              <a:t>slučování, připojování, rozdělování či oddělování</a:t>
            </a:r>
          </a:p>
          <a:p>
            <a:pPr lvl="1" algn="just"/>
            <a:r>
              <a:rPr lang="cs-CZ" sz="2000" dirty="0"/>
              <a:t>svazky obcí</a:t>
            </a:r>
          </a:p>
          <a:p>
            <a:pPr lvl="1" algn="just"/>
            <a:endParaRPr lang="cs-CZ" sz="2000" dirty="0"/>
          </a:p>
          <a:p>
            <a:pPr lvl="1" algn="just"/>
            <a:endParaRPr lang="cs-CZ" sz="2000" dirty="0"/>
          </a:p>
          <a:p>
            <a:pPr lvl="1" algn="just"/>
            <a:endParaRPr lang="cs-CZ" sz="20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0710968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1242</TotalTime>
  <Words>1150</Words>
  <Application>Microsoft Office PowerPoint</Application>
  <PresentationFormat>Předvádění na obrazovce (4:3)</PresentationFormat>
  <Paragraphs>224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Arial</vt:lpstr>
      <vt:lpstr>Tahoma</vt:lpstr>
      <vt:lpstr>Wingdings</vt:lpstr>
      <vt:lpstr>Prezentace_MU_CZ</vt:lpstr>
      <vt:lpstr>Samospráva a její organizace, zájmová samospráva; územní samospráva a její organizace  MP313K Úvod do studia veřejné správy  6. přednáška 9. 11. 2017 Stanislav Kadečka</vt:lpstr>
      <vt:lpstr>Osnova přednášky a její cíl:</vt:lpstr>
      <vt:lpstr>Ústavní (a mezinárodněprávní) základy samosprávy</vt:lpstr>
      <vt:lpstr>Pojem samosprávy (opakování z minulé přednášky)</vt:lpstr>
      <vt:lpstr>Pojem samosprávy (opakování z minulé přednášky)</vt:lpstr>
      <vt:lpstr>Zájmová a profesní samospráva</vt:lpstr>
      <vt:lpstr>Zájmová a profesní samospráva</vt:lpstr>
      <vt:lpstr>Organizace územní samosprávy</vt:lpstr>
      <vt:lpstr>Obec jako základní územní samosprávný celek</vt:lpstr>
      <vt:lpstr>Obce a jejich členění</vt:lpstr>
      <vt:lpstr>Orgány obce</vt:lpstr>
      <vt:lpstr>Samostatná a přenesená působnost obce</vt:lpstr>
      <vt:lpstr>Statutární města</vt:lpstr>
      <vt:lpstr>Kraj jako vyšší územní samosprávný celek</vt:lpstr>
      <vt:lpstr>Orgány kraje</vt:lpstr>
      <vt:lpstr>Vztah obcí a krajů</vt:lpstr>
      <vt:lpstr>Participace na územní samosprávě</vt:lpstr>
      <vt:lpstr>Základní prameny ke studiu (opakování):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Stanislav Kadečka</dc:creator>
  <cp:lastModifiedBy>Stanislav Kadečka</cp:lastModifiedBy>
  <cp:revision>166</cp:revision>
  <cp:lastPrinted>2016-10-20T06:18:47Z</cp:lastPrinted>
  <dcterms:created xsi:type="dcterms:W3CDTF">2016-09-26T07:53:44Z</dcterms:created>
  <dcterms:modified xsi:type="dcterms:W3CDTF">2017-11-16T22:04:44Z</dcterms:modified>
</cp:coreProperties>
</file>