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0"/>
  </p:notesMasterIdLst>
  <p:handoutMasterIdLst>
    <p:handoutMasterId r:id="rId21"/>
  </p:handoutMasterIdLst>
  <p:sldIdLst>
    <p:sldId id="256" r:id="rId2"/>
    <p:sldId id="279" r:id="rId3"/>
    <p:sldId id="286" r:id="rId4"/>
    <p:sldId id="280" r:id="rId5"/>
    <p:sldId id="287" r:id="rId6"/>
    <p:sldId id="304" r:id="rId7"/>
    <p:sldId id="281" r:id="rId8"/>
    <p:sldId id="292" r:id="rId9"/>
    <p:sldId id="291" r:id="rId10"/>
    <p:sldId id="305" r:id="rId11"/>
    <p:sldId id="282" r:id="rId12"/>
    <p:sldId id="293" r:id="rId13"/>
    <p:sldId id="294" r:id="rId14"/>
    <p:sldId id="283" r:id="rId15"/>
    <p:sldId id="295" r:id="rId16"/>
    <p:sldId id="284" r:id="rId17"/>
    <p:sldId id="296" r:id="rId18"/>
    <p:sldId id="274" r:id="rId19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>
          <p15:clr>
            <a:srgbClr val="A4A3A4"/>
          </p15:clr>
        </p15:guide>
        <p15:guide id="2" orient="horz" pos="1272">
          <p15:clr>
            <a:srgbClr val="A4A3A4"/>
          </p15:clr>
        </p15:guide>
        <p15:guide id="3" orient="horz" pos="715">
          <p15:clr>
            <a:srgbClr val="A4A3A4"/>
          </p15:clr>
        </p15:guide>
        <p15:guide id="4" orient="horz" pos="3861">
          <p15:clr>
            <a:srgbClr val="A4A3A4"/>
          </p15:clr>
        </p15:guide>
        <p15:guide id="5" orient="horz" pos="3944">
          <p15:clr>
            <a:srgbClr val="A4A3A4"/>
          </p15:clr>
        </p15:guide>
        <p15:guide id="6" pos="321">
          <p15:clr>
            <a:srgbClr val="A4A3A4"/>
          </p15:clr>
        </p15:guide>
        <p15:guide id="7" pos="5418">
          <p15:clr>
            <a:srgbClr val="A4A3A4"/>
          </p15:clr>
        </p15:guide>
        <p15:guide id="8" pos="682">
          <p15:clr>
            <a:srgbClr val="A4A3A4"/>
          </p15:clr>
        </p15:guide>
        <p15:guide id="9" pos="2766">
          <p15:clr>
            <a:srgbClr val="A4A3A4"/>
          </p15:clr>
        </p15:guide>
        <p15:guide id="10" pos="29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11" autoAdjust="0"/>
  </p:normalViewPr>
  <p:slideViewPr>
    <p:cSldViewPr snapToGrid="0">
      <p:cViewPr varScale="1">
        <p:scale>
          <a:sx n="132" d="100"/>
          <a:sy n="132" d="100"/>
        </p:scale>
        <p:origin x="876" y="13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306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0306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082675" y="2565401"/>
            <a:ext cx="7518400" cy="2663825"/>
          </a:xfrm>
        </p:spPr>
        <p:txBody>
          <a:bodyPr tIns="0" bIns="0" anchor="ctr"/>
          <a:lstStyle>
            <a:lvl1pPr>
              <a:defRPr sz="3200"/>
            </a:lvl1pPr>
          </a:lstStyle>
          <a:p>
            <a:pPr lvl="0"/>
            <a:r>
              <a:rPr lang="cs-CZ" altLang="cs-CZ" noProof="0" smtClean="0"/>
              <a:t>Kliknutím lze upravit styl.</a:t>
            </a:r>
            <a:endParaRPr lang="cs-CZ" altLang="cs-CZ" noProof="0" dirty="0" smtClean="0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FD44865-E482-4274-BA0A-6D969A5DE30D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90616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97689" y="1125539"/>
            <a:ext cx="1703387" cy="500697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9588" y="1125539"/>
            <a:ext cx="6037861" cy="500697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153075-B133-4825-BEAD-9495BA665D3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52727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00287D"/>
              </a:buClr>
              <a:buSzPct val="100000"/>
              <a:buFont typeface="Wingdings" panose="05000000000000000000" pitchFamily="2" charset="2"/>
              <a:buChar char="§"/>
              <a:defRPr/>
            </a:lvl1pPr>
            <a:lvl2pPr marL="742950" indent="-285750">
              <a:buClr>
                <a:srgbClr val="00287D"/>
              </a:buClr>
              <a:buFont typeface="Wingdings" panose="05000000000000000000" pitchFamily="2" charset="2"/>
              <a:buChar char="§"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86047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4406901"/>
            <a:ext cx="80914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9589" y="2906713"/>
            <a:ext cx="80914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7F5D36C-8A95-44A1-B2E3-4B4CEE4AA93A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63645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9588" y="2019301"/>
            <a:ext cx="3876944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24131" y="2019301"/>
            <a:ext cx="3876944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1152B74-69A5-4C0F-AF65-094CC50B2C3C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40045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1134533"/>
            <a:ext cx="8091487" cy="643467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12369" y="2019300"/>
            <a:ext cx="38786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9588" y="2915728"/>
            <a:ext cx="3874282" cy="321043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23119" y="2019300"/>
            <a:ext cx="38779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22963" y="2938734"/>
            <a:ext cx="3878113" cy="319113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595CD6F-6F72-494C-9F75-EA7F2E402090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525317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27DA5A4-BFC5-452F-9F43-ADC3A6F1509E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5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2019300"/>
            <a:ext cx="8091487" cy="4106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710002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954064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8" y="1134534"/>
            <a:ext cx="8091487" cy="64346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1" y="2019300"/>
            <a:ext cx="5026025" cy="41068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2019300"/>
            <a:ext cx="2746884" cy="4106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A562BE3-FB3A-4F01-A26A-8D36CDF01ADA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1545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5087507"/>
            <a:ext cx="54864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1134533"/>
            <a:ext cx="5486400" cy="38745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654246"/>
            <a:ext cx="5486400" cy="47562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268BFBB-FD49-4E22-AEFE-2646EB3E88CA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95320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509589" y="1125539"/>
            <a:ext cx="808663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 smtClean="0"/>
              <a:t>Klepnutím lze upravit styl předlohy nadpisů.</a:t>
            </a:r>
          </a:p>
        </p:txBody>
      </p:sp>
      <p:sp>
        <p:nvSpPr>
          <p:cNvPr id="6452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9589" y="2017713"/>
            <a:ext cx="8082321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 smtClean="0"/>
              <a:t>Klepnutím lze upravit styly předlohy textu.</a:t>
            </a:r>
          </a:p>
          <a:p>
            <a:pPr lvl="1"/>
            <a:r>
              <a:rPr lang="cs-CZ" altLang="cs-CZ" dirty="0" smtClean="0"/>
              <a:t>Druhá úroveň</a:t>
            </a:r>
          </a:p>
        </p:txBody>
      </p:sp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  <a:latin typeface="+mj-lt"/>
              </a:defRPr>
            </a:lvl1pPr>
          </a:lstStyle>
          <a:p>
            <a:r>
              <a:rPr lang="cs-CZ" altLang="cs-CZ" dirty="0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287D"/>
        </a:buClr>
        <a:buSzPct val="100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287D"/>
        </a:buClr>
        <a:buSzPct val="80000"/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414068" y="6248400"/>
            <a:ext cx="6314536" cy="457200"/>
          </a:xfrm>
        </p:spPr>
        <p:txBody>
          <a:bodyPr/>
          <a:lstStyle/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833113" cy="457200"/>
          </a:xfrm>
        </p:spPr>
        <p:txBody>
          <a:bodyPr/>
          <a:lstStyle/>
          <a:p>
            <a:fld id="{EA4ADC9B-C3B1-4CB1-8B0D-14D528DA44A1}" type="slidenum">
              <a:rPr lang="cs-CZ" altLang="cs-CZ"/>
              <a:pPr/>
              <a:t>1</a:t>
            </a:fld>
            <a:endParaRPr lang="cs-CZ" altLang="cs-CZ" dirty="0"/>
          </a:p>
        </p:txBody>
      </p:sp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82675" y="1211943"/>
            <a:ext cx="7518400" cy="4017283"/>
          </a:xfrm>
        </p:spPr>
        <p:txBody>
          <a:bodyPr/>
          <a:lstStyle/>
          <a:p>
            <a:pPr algn="ctr"/>
            <a:r>
              <a:rPr lang="cs-CZ" altLang="cs-CZ" sz="28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Historie a vývoj organizace veřejné správy na území dnešní České republiky. </a:t>
            </a:r>
            <a:endParaRPr lang="cs-CZ" altLang="cs-CZ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veřejné správy v 19. století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90000"/>
              </a:lnSpc>
            </a:pPr>
            <a:r>
              <a:rPr lang="cs-CZ" altLang="cs-CZ" sz="2000" b="1" dirty="0"/>
              <a:t>Zeměpanská</a:t>
            </a:r>
            <a:r>
              <a:rPr lang="cs-CZ" altLang="cs-CZ" sz="2000" dirty="0"/>
              <a:t> (státní) správa: </a:t>
            </a:r>
            <a:r>
              <a:rPr lang="cs-CZ" altLang="cs-CZ" sz="2000" b="1" dirty="0"/>
              <a:t>okresy</a:t>
            </a:r>
            <a:r>
              <a:rPr lang="cs-CZ" altLang="cs-CZ" sz="2000" dirty="0"/>
              <a:t> (nejnižší složka, v čele okresní hejtman), </a:t>
            </a:r>
            <a:r>
              <a:rPr lang="cs-CZ" altLang="cs-CZ" sz="2000" b="1" dirty="0"/>
              <a:t>kraje </a:t>
            </a:r>
            <a:r>
              <a:rPr lang="cs-CZ" altLang="cs-CZ" sz="2000" dirty="0"/>
              <a:t>(neefektivní – zrušeny) a </a:t>
            </a:r>
            <a:r>
              <a:rPr lang="cs-CZ" altLang="cs-CZ" sz="2000" b="1" dirty="0"/>
              <a:t>země</a:t>
            </a:r>
            <a:r>
              <a:rPr lang="cs-CZ" altLang="cs-CZ" sz="2000" dirty="0"/>
              <a:t> (v čele místodržitel)</a:t>
            </a:r>
          </a:p>
          <a:p>
            <a:pPr algn="just">
              <a:lnSpc>
                <a:spcPct val="90000"/>
              </a:lnSpc>
            </a:pPr>
            <a:r>
              <a:rPr lang="cs-CZ" altLang="cs-CZ" sz="2000" b="1" dirty="0"/>
              <a:t>Samospráva</a:t>
            </a:r>
            <a:r>
              <a:rPr lang="cs-CZ" altLang="cs-CZ" sz="2000" dirty="0"/>
              <a:t>: </a:t>
            </a:r>
            <a:r>
              <a:rPr lang="cs-CZ" altLang="cs-CZ" sz="2000" b="1" dirty="0"/>
              <a:t>obecní</a:t>
            </a:r>
            <a:r>
              <a:rPr lang="cs-CZ" altLang="cs-CZ" sz="2000" dirty="0"/>
              <a:t> (obecní výbor, obecní představenstvo, starosta), </a:t>
            </a:r>
            <a:r>
              <a:rPr lang="cs-CZ" altLang="cs-CZ" sz="2000" b="1" dirty="0"/>
              <a:t>okresní</a:t>
            </a:r>
            <a:r>
              <a:rPr lang="cs-CZ" altLang="cs-CZ" sz="2000" dirty="0"/>
              <a:t> (okresní výbor, okresní zastupitelstvo a okresní starosta) a </a:t>
            </a:r>
            <a:r>
              <a:rPr lang="cs-CZ" altLang="cs-CZ" sz="2000" b="1" dirty="0"/>
              <a:t>zemská</a:t>
            </a:r>
            <a:r>
              <a:rPr lang="cs-CZ" altLang="cs-CZ" sz="2000" dirty="0"/>
              <a:t> (zemský sněm a zemský výbor</a:t>
            </a:r>
            <a:r>
              <a:rPr lang="cs-CZ" altLang="cs-CZ" sz="2000" dirty="0" smtClean="0"/>
              <a:t>)</a:t>
            </a:r>
          </a:p>
          <a:p>
            <a:pPr algn="just"/>
            <a:r>
              <a:rPr lang="cs-CZ" altLang="cs-CZ" sz="2000" dirty="0">
                <a:solidFill>
                  <a:srgbClr val="FF0000"/>
                </a:solidFill>
              </a:rPr>
              <a:t>Zavedení samosprávy</a:t>
            </a:r>
            <a:r>
              <a:rPr lang="cs-CZ" altLang="cs-CZ" sz="2000" dirty="0"/>
              <a:t>, existence </a:t>
            </a:r>
            <a:r>
              <a:rPr lang="cs-CZ" altLang="cs-CZ" sz="2000" b="1" dirty="0"/>
              <a:t>dvoukolejnosti</a:t>
            </a:r>
            <a:r>
              <a:rPr lang="cs-CZ" altLang="cs-CZ" sz="2000" dirty="0"/>
              <a:t>, tradiční duální pojetí </a:t>
            </a:r>
            <a:r>
              <a:rPr lang="cs-CZ" altLang="cs-CZ" sz="2000" b="1" dirty="0"/>
              <a:t>veřejné správy</a:t>
            </a:r>
          </a:p>
          <a:p>
            <a:pPr algn="just"/>
            <a:r>
              <a:rPr lang="cs-CZ" altLang="cs-CZ" sz="2000" dirty="0"/>
              <a:t>Vznik </a:t>
            </a:r>
            <a:r>
              <a:rPr lang="cs-CZ" altLang="cs-CZ" sz="2000" dirty="0">
                <a:solidFill>
                  <a:srgbClr val="FF0000"/>
                </a:solidFill>
              </a:rPr>
              <a:t>státní správy (zeměpanské), byrokracie</a:t>
            </a:r>
          </a:p>
          <a:p>
            <a:pPr algn="just"/>
            <a:r>
              <a:rPr lang="cs-CZ" altLang="cs-CZ" sz="2000" b="1" dirty="0"/>
              <a:t>Osamostatnění občana</a:t>
            </a:r>
            <a:r>
              <a:rPr lang="cs-CZ" altLang="cs-CZ" sz="2000" dirty="0"/>
              <a:t>, uznání lidských práv – zavedení správního soudnictví</a:t>
            </a:r>
          </a:p>
          <a:p>
            <a:pPr algn="just">
              <a:lnSpc>
                <a:spcPct val="90000"/>
              </a:lnSpc>
            </a:pPr>
            <a:endParaRPr lang="cs-CZ" altLang="cs-CZ" sz="2000" dirty="0"/>
          </a:p>
          <a:p>
            <a:pPr algn="just"/>
            <a:endParaRPr lang="cs-CZ" sz="20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610306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veřejné správy za 1. republiky a Protektorátu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sz="2000" dirty="0" smtClean="0"/>
              <a:t>Recepce – organizace Rakouská a Uherská</a:t>
            </a:r>
          </a:p>
          <a:p>
            <a:pPr algn="just"/>
            <a:r>
              <a:rPr lang="cs-CZ" sz="2000" dirty="0" smtClean="0"/>
              <a:t>Obecní zřízení – obce </a:t>
            </a:r>
          </a:p>
          <a:p>
            <a:pPr algn="just"/>
            <a:r>
              <a:rPr lang="cs-CZ" sz="2000" dirty="0" smtClean="0"/>
              <a:t>okresy</a:t>
            </a:r>
          </a:p>
          <a:p>
            <a:pPr algn="just"/>
            <a:r>
              <a:rPr lang="cs-CZ" sz="2000" dirty="0" smtClean="0"/>
              <a:t>126/1920 Sb. – </a:t>
            </a:r>
            <a:r>
              <a:rPr lang="cs-CZ" sz="2000" b="1" dirty="0" smtClean="0"/>
              <a:t>župy</a:t>
            </a:r>
            <a:r>
              <a:rPr lang="cs-CZ" sz="2000" dirty="0" smtClean="0"/>
              <a:t> (nerealizováno)</a:t>
            </a:r>
          </a:p>
          <a:p>
            <a:pPr algn="just"/>
            <a:r>
              <a:rPr lang="cs-CZ" sz="2000" dirty="0" smtClean="0"/>
              <a:t>125/1927 Sb. – </a:t>
            </a:r>
            <a:r>
              <a:rPr lang="cs-CZ" sz="2000" b="1" dirty="0" smtClean="0"/>
              <a:t>země, s</a:t>
            </a:r>
            <a:r>
              <a:rPr lang="cs-CZ" altLang="cs-CZ" sz="2000" dirty="0" smtClean="0"/>
              <a:t>právní </a:t>
            </a:r>
            <a:r>
              <a:rPr lang="cs-CZ" altLang="cs-CZ" sz="2000" dirty="0"/>
              <a:t>reforma (1927) návrat k </a:t>
            </a:r>
            <a:r>
              <a:rPr lang="cs-CZ" altLang="cs-CZ" sz="2000" b="1" dirty="0"/>
              <a:t>zemskému a okresnímu </a:t>
            </a:r>
            <a:r>
              <a:rPr lang="cs-CZ" altLang="cs-CZ" sz="2000" b="1" dirty="0" smtClean="0"/>
              <a:t>uspořádání; </a:t>
            </a:r>
            <a:r>
              <a:rPr lang="cs-CZ" altLang="cs-CZ" sz="2000" dirty="0" smtClean="0"/>
              <a:t>země </a:t>
            </a:r>
            <a:r>
              <a:rPr lang="cs-CZ" altLang="cs-CZ" sz="2000" dirty="0"/>
              <a:t>(zemský úřad, zemský prezident a zemské zastupitelstvo</a:t>
            </a:r>
            <a:r>
              <a:rPr lang="cs-CZ" altLang="cs-CZ" sz="2000" dirty="0" smtClean="0"/>
              <a:t>) a okresy </a:t>
            </a:r>
            <a:r>
              <a:rPr lang="cs-CZ" altLang="cs-CZ" sz="2000" dirty="0"/>
              <a:t>(hejtman, okresní úřad, okresní zastupitelstvo a okresní výbor</a:t>
            </a:r>
            <a:r>
              <a:rPr lang="cs-CZ" altLang="cs-CZ" sz="2000" dirty="0" smtClean="0"/>
              <a:t>)</a:t>
            </a:r>
          </a:p>
          <a:p>
            <a:pPr marL="0" indent="0" algn="just">
              <a:buNone/>
            </a:pPr>
            <a:endParaRPr lang="cs-CZ" sz="2000" b="1" dirty="0"/>
          </a:p>
          <a:p>
            <a:pPr algn="just"/>
            <a:r>
              <a:rPr lang="cs-CZ" sz="2000" b="1" dirty="0" smtClean="0"/>
              <a:t>Protektorát: </a:t>
            </a:r>
            <a:r>
              <a:rPr lang="cs-CZ" altLang="cs-CZ" sz="2000" dirty="0"/>
              <a:t>říšské a autonomní (tzv. státní) orgány – dualita, základem tzv. </a:t>
            </a:r>
            <a:r>
              <a:rPr lang="cs-CZ" altLang="cs-CZ" sz="2000" b="1" dirty="0" err="1"/>
              <a:t>oberlandráty</a:t>
            </a:r>
            <a:r>
              <a:rPr lang="cs-CZ" altLang="cs-CZ" sz="2000" dirty="0"/>
              <a:t>, říšský protektor, státní tajemník (státní ministr</a:t>
            </a:r>
            <a:r>
              <a:rPr lang="cs-CZ" altLang="cs-CZ" sz="2000" dirty="0" smtClean="0"/>
              <a:t>)</a:t>
            </a:r>
            <a:endParaRPr lang="cs-CZ" altLang="cs-CZ" sz="20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86727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veřejné správy za 1. republiky a Protektorátu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7829" y="2017713"/>
            <a:ext cx="7743371" cy="4114800"/>
          </a:xfrm>
          <a:prstGeom prst="rect">
            <a:avLst/>
          </a:prstGeom>
        </p:spPr>
      </p:pic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448411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veřejné správy za 1. republiky a Protektorátu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3314" y="2017713"/>
            <a:ext cx="7881257" cy="4114800"/>
          </a:xfrm>
          <a:prstGeom prst="rect">
            <a:avLst/>
          </a:prstGeom>
        </p:spPr>
      </p:pic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95394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veřejné správy v letech 1945 - 1960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Národní výbory </a:t>
            </a:r>
            <a:r>
              <a:rPr lang="cs-CZ" dirty="0" smtClean="0"/>
              <a:t>(zastupitelský princip)</a:t>
            </a:r>
          </a:p>
          <a:p>
            <a:r>
              <a:rPr lang="cs-CZ" altLang="cs-CZ" dirty="0"/>
              <a:t>1945 – </a:t>
            </a:r>
            <a:r>
              <a:rPr lang="cs-CZ" altLang="cs-CZ" dirty="0" smtClean="0"/>
              <a:t>1948 vytvořeny </a:t>
            </a:r>
            <a:r>
              <a:rPr lang="cs-CZ" altLang="cs-CZ" b="1" dirty="0"/>
              <a:t>národní výbory</a:t>
            </a:r>
            <a:r>
              <a:rPr lang="cs-CZ" altLang="cs-CZ" dirty="0"/>
              <a:t>, nahrazení orgánů obcí národními </a:t>
            </a:r>
            <a:r>
              <a:rPr lang="cs-CZ" altLang="cs-CZ" dirty="0" smtClean="0"/>
              <a:t>výbory, zachována </a:t>
            </a:r>
            <a:r>
              <a:rPr lang="cs-CZ" altLang="cs-CZ" dirty="0"/>
              <a:t>samostatná a přenesená </a:t>
            </a:r>
            <a:r>
              <a:rPr lang="cs-CZ" altLang="cs-CZ" dirty="0" smtClean="0"/>
              <a:t>působnost x posléze</a:t>
            </a:r>
            <a:endParaRPr lang="cs-CZ" altLang="cs-CZ" dirty="0"/>
          </a:p>
          <a:p>
            <a:r>
              <a:rPr lang="cs-CZ" dirty="0" smtClean="0"/>
              <a:t>Odstranění veřejné správy a nahrazení </a:t>
            </a:r>
            <a:r>
              <a:rPr lang="cs-CZ" b="1" dirty="0" smtClean="0"/>
              <a:t>státní správou</a:t>
            </a:r>
          </a:p>
          <a:p>
            <a:r>
              <a:rPr lang="cs-CZ" b="1" dirty="0" smtClean="0"/>
              <a:t>Centralizace</a:t>
            </a:r>
          </a:p>
          <a:p>
            <a:r>
              <a:rPr lang="cs-CZ" dirty="0" smtClean="0"/>
              <a:t>Národní výbory: místní (obce), okresní a krajské, orgány státní správy, </a:t>
            </a:r>
            <a:r>
              <a:rPr lang="cs-CZ" b="1" dirty="0" smtClean="0"/>
              <a:t>v</a:t>
            </a:r>
            <a:r>
              <a:rPr lang="cs-CZ" altLang="cs-CZ" b="1" dirty="0" smtClean="0"/>
              <a:t>ykonavatelé </a:t>
            </a:r>
            <a:r>
              <a:rPr lang="cs-CZ" altLang="cs-CZ" b="1" dirty="0"/>
              <a:t>státní správy</a:t>
            </a:r>
          </a:p>
          <a:p>
            <a:r>
              <a:rPr lang="cs-CZ" dirty="0" smtClean="0"/>
              <a:t>Struktura: </a:t>
            </a:r>
            <a:r>
              <a:rPr lang="cs-CZ" b="1" dirty="0" smtClean="0"/>
              <a:t>okresy – kraje (14) - centrum</a:t>
            </a:r>
            <a:endParaRPr lang="cs-CZ" b="1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852603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veřejné správy v letech 1945 - 1960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9589" y="2017713"/>
            <a:ext cx="8086635" cy="4114800"/>
          </a:xfrm>
          <a:prstGeom prst="rect">
            <a:avLst/>
          </a:prstGeom>
        </p:spPr>
      </p:pic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144578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veřejné správy v letech 1960 - 1990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sz="2000" dirty="0" smtClean="0"/>
              <a:t>Zákon č. 36/1960 Sb., o územním členění státu (</a:t>
            </a:r>
            <a:r>
              <a:rPr lang="cs-CZ" sz="2000" b="1" dirty="0" smtClean="0">
                <a:solidFill>
                  <a:srgbClr val="FF0000"/>
                </a:solidFill>
              </a:rPr>
              <a:t>účinný dodnes!</a:t>
            </a:r>
            <a:r>
              <a:rPr lang="cs-CZ" sz="2000" dirty="0"/>
              <a:t>), § 1 </a:t>
            </a:r>
            <a:r>
              <a:rPr lang="cs-CZ" sz="2000" dirty="0" smtClean="0"/>
              <a:t>„</a:t>
            </a:r>
            <a:r>
              <a:rPr lang="cs-CZ" sz="2000" i="1" dirty="0" smtClean="0"/>
              <a:t>Území </a:t>
            </a:r>
            <a:r>
              <a:rPr lang="cs-CZ" sz="2000" i="1" dirty="0"/>
              <a:t>Republiky československé se dělí na kraje, kraje se dělí na okresy a okresy se dělí na obce a vojenské újezdy</a:t>
            </a:r>
            <a:r>
              <a:rPr lang="cs-CZ" sz="2000" dirty="0" smtClean="0"/>
              <a:t>.“</a:t>
            </a:r>
          </a:p>
          <a:p>
            <a:pPr algn="just"/>
            <a:r>
              <a:rPr lang="cs-CZ" sz="2000" b="1" dirty="0" smtClean="0"/>
              <a:t>Okresy – kraje (7) – centrum</a:t>
            </a:r>
          </a:p>
          <a:p>
            <a:pPr algn="just"/>
            <a:r>
              <a:rPr lang="cs-CZ" altLang="cs-CZ" sz="2000" dirty="0"/>
              <a:t>vytvoření tzv. </a:t>
            </a:r>
            <a:r>
              <a:rPr lang="cs-CZ" altLang="cs-CZ" sz="2000" b="1" dirty="0" err="1"/>
              <a:t>superkrajů</a:t>
            </a:r>
            <a:r>
              <a:rPr lang="cs-CZ" altLang="cs-CZ" sz="2000" dirty="0"/>
              <a:t>, národní výbory orgány státní moci a státní správy</a:t>
            </a:r>
            <a:endParaRPr lang="cs-CZ" sz="2000" b="1" dirty="0" smtClean="0"/>
          </a:p>
          <a:p>
            <a:pPr algn="just"/>
            <a:r>
              <a:rPr lang="cs-CZ" sz="2000" dirty="0" smtClean="0"/>
              <a:t>Místní/městský národní výbor (</a:t>
            </a:r>
            <a:r>
              <a:rPr lang="cs-CZ" sz="2000" b="1" dirty="0" smtClean="0"/>
              <a:t>MNV</a:t>
            </a:r>
            <a:r>
              <a:rPr lang="cs-CZ" sz="2000" dirty="0" smtClean="0"/>
              <a:t>) – okresní národní výbor (</a:t>
            </a:r>
            <a:r>
              <a:rPr lang="cs-CZ" sz="2000" b="1" dirty="0" smtClean="0"/>
              <a:t>ONV</a:t>
            </a:r>
            <a:r>
              <a:rPr lang="cs-CZ" sz="2000" dirty="0" smtClean="0"/>
              <a:t>) – krajský národní výbor (</a:t>
            </a:r>
            <a:r>
              <a:rPr lang="cs-CZ" sz="2000" b="1" dirty="0" smtClean="0"/>
              <a:t>KNV</a:t>
            </a:r>
            <a:r>
              <a:rPr lang="cs-CZ" sz="2000" dirty="0" smtClean="0"/>
              <a:t>)</a:t>
            </a:r>
          </a:p>
          <a:p>
            <a:pPr algn="just"/>
            <a:r>
              <a:rPr lang="cs-CZ" sz="2000" dirty="0" smtClean="0"/>
              <a:t>Správní členění uplatňováno nejen pro výkon státní správy, ale i další složky, hospodářství, služby, …</a:t>
            </a:r>
          </a:p>
          <a:p>
            <a:pPr algn="just"/>
            <a:r>
              <a:rPr lang="cs-CZ" sz="2000" dirty="0" smtClean="0"/>
              <a:t>1969 </a:t>
            </a:r>
            <a:r>
              <a:rPr lang="cs-CZ" sz="2000" b="1" dirty="0" smtClean="0"/>
              <a:t>federace</a:t>
            </a:r>
            <a:endParaRPr lang="cs-CZ" sz="2000" b="1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874390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veřejné správy v letech 1960 - 1990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057" y="2017713"/>
            <a:ext cx="8512629" cy="4114800"/>
          </a:xfrm>
          <a:prstGeom prst="rect">
            <a:avLst/>
          </a:prstGeom>
        </p:spPr>
      </p:pic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8632513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Prameny ke studiu (opakování):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 err="1" smtClean="0"/>
              <a:t>Schelle</a:t>
            </a:r>
            <a:r>
              <a:rPr lang="cs-CZ" dirty="0" smtClean="0"/>
              <a:t>, K. Dějiny české veřejné správy. Plzeň: Aleš Čeněk, 2009, 314 s. </a:t>
            </a:r>
          </a:p>
          <a:p>
            <a:pPr algn="just"/>
            <a:r>
              <a:rPr lang="cs-CZ" dirty="0" smtClean="0"/>
              <a:t>Janák</a:t>
            </a:r>
            <a:r>
              <a:rPr lang="cs-CZ" dirty="0" smtClean="0"/>
              <a:t>, J. a kol. Dějiny správy v českých zemích od počátků státu po současnost, Praha: Lidové noviny, 2005 (využity mapové přílohy pro přednášku)</a:t>
            </a:r>
          </a:p>
          <a:p>
            <a:pPr algn="just"/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639498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veřejné správy ve středověku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b="1" dirty="0" smtClean="0">
                <a:solidFill>
                  <a:srgbClr val="FF0000"/>
                </a:solidFill>
              </a:rPr>
              <a:t>Středověký stát: </a:t>
            </a:r>
            <a:r>
              <a:rPr lang="cs-CZ" dirty="0" smtClean="0"/>
              <a:t>hradská správa, družina kolem panovníka, výkon úřadů, lenní systém a správa - </a:t>
            </a:r>
            <a:r>
              <a:rPr lang="cs-CZ" dirty="0"/>
              <a:t>patrimoniální (správa ze strany šlechty), </a:t>
            </a:r>
            <a:endParaRPr lang="cs-CZ" dirty="0" smtClean="0"/>
          </a:p>
          <a:p>
            <a:pPr algn="just"/>
            <a:r>
              <a:rPr lang="cs-CZ" b="1" dirty="0" smtClean="0">
                <a:solidFill>
                  <a:srgbClr val="FF0000"/>
                </a:solidFill>
              </a:rPr>
              <a:t>Stavovská monarchie: </a:t>
            </a:r>
            <a:r>
              <a:rPr lang="cs-CZ" b="1" dirty="0" smtClean="0"/>
              <a:t>dvorské úřady </a:t>
            </a:r>
            <a:r>
              <a:rPr lang="cs-CZ" dirty="0" smtClean="0"/>
              <a:t>a vliv šlechty (budoucí ústřední orgány</a:t>
            </a:r>
            <a:r>
              <a:rPr lang="cs-CZ" dirty="0"/>
              <a:t>), není dělba </a:t>
            </a:r>
            <a:r>
              <a:rPr lang="cs-CZ" dirty="0" smtClean="0"/>
              <a:t>moci, patrimoniální (správa ze strany šlechty), správa a krajská správa, samospráva měst a univerzit, cechy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498701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veřejné správy ve středověku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2800" y="2017713"/>
            <a:ext cx="6524171" cy="4114800"/>
          </a:xfrm>
          <a:prstGeom prst="rect">
            <a:avLst/>
          </a:prstGeom>
        </p:spPr>
      </p:pic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46196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veřejné správy v období absolutismu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odstranění vlivu stavů na řízení </a:t>
            </a:r>
            <a:r>
              <a:rPr lang="cs-CZ" dirty="0" smtClean="0"/>
              <a:t>státu, </a:t>
            </a:r>
            <a:r>
              <a:rPr lang="cs-CZ" b="1" dirty="0" smtClean="0"/>
              <a:t>krajská a zemská správa </a:t>
            </a:r>
            <a:r>
              <a:rPr lang="cs-CZ" dirty="0" smtClean="0"/>
              <a:t>(hejtman/místodržitel), </a:t>
            </a:r>
            <a:r>
              <a:rPr lang="cs-CZ" b="1" dirty="0" smtClean="0"/>
              <a:t>patrimoniální správa</a:t>
            </a:r>
            <a:endParaRPr lang="cs-CZ" b="1" dirty="0"/>
          </a:p>
          <a:p>
            <a:pPr algn="just"/>
            <a:r>
              <a:rPr lang="cs-CZ" b="1" dirty="0" smtClean="0"/>
              <a:t>Reformy</a:t>
            </a:r>
            <a:r>
              <a:rPr lang="cs-CZ" dirty="0" smtClean="0"/>
              <a:t> Marie Terezie a Josefa II. – úřednický aparát (byrokracie), rozvoj </a:t>
            </a:r>
            <a:r>
              <a:rPr lang="cs-CZ" b="1" dirty="0" smtClean="0"/>
              <a:t>nauk o veřejné/policejní správě </a:t>
            </a:r>
            <a:r>
              <a:rPr lang="cs-CZ" dirty="0" smtClean="0"/>
              <a:t>(J. </a:t>
            </a:r>
            <a:r>
              <a:rPr lang="cs-CZ" dirty="0" err="1" smtClean="0"/>
              <a:t>Sonnenfels</a:t>
            </a:r>
            <a:r>
              <a:rPr lang="cs-CZ" dirty="0" smtClean="0"/>
              <a:t>), centralizace, 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200367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veřejné správy v období absolutismu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057" y="2017713"/>
            <a:ext cx="7924800" cy="4114800"/>
          </a:xfrm>
          <a:prstGeom prst="rect">
            <a:avLst/>
          </a:prstGeom>
        </p:spPr>
      </p:pic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73417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Vývojové etapy veřejné správy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1848 – 1918</a:t>
            </a:r>
          </a:p>
          <a:p>
            <a:r>
              <a:rPr lang="cs-CZ" altLang="cs-CZ" dirty="0"/>
              <a:t>1918 – 1938</a:t>
            </a:r>
          </a:p>
          <a:p>
            <a:r>
              <a:rPr lang="cs-CZ" altLang="cs-CZ" dirty="0"/>
              <a:t>1938 – 1939 </a:t>
            </a:r>
          </a:p>
          <a:p>
            <a:r>
              <a:rPr lang="cs-CZ" altLang="cs-CZ" dirty="0"/>
              <a:t>1939 – 1945</a:t>
            </a:r>
          </a:p>
          <a:p>
            <a:r>
              <a:rPr lang="cs-CZ" altLang="cs-CZ" dirty="0"/>
              <a:t>1945 – 1948</a:t>
            </a:r>
          </a:p>
          <a:p>
            <a:r>
              <a:rPr lang="cs-CZ" altLang="cs-CZ" dirty="0"/>
              <a:t>1948 – </a:t>
            </a:r>
            <a:r>
              <a:rPr lang="cs-CZ" altLang="cs-CZ" dirty="0" smtClean="0"/>
              <a:t>1960</a:t>
            </a:r>
          </a:p>
          <a:p>
            <a:r>
              <a:rPr lang="cs-CZ" altLang="cs-CZ" smtClean="0"/>
              <a:t>1960 - 1989</a:t>
            </a:r>
            <a:endParaRPr lang="cs-CZ" altLang="cs-CZ" dirty="0"/>
          </a:p>
          <a:p>
            <a:r>
              <a:rPr lang="cs-CZ" altLang="cs-CZ" dirty="0"/>
              <a:t>1989 – </a:t>
            </a:r>
            <a:r>
              <a:rPr lang="cs-CZ" altLang="cs-CZ" dirty="0" smtClean="0"/>
              <a:t>2002</a:t>
            </a:r>
          </a:p>
          <a:p>
            <a:r>
              <a:rPr lang="cs-CZ" altLang="cs-CZ" dirty="0" smtClean="0"/>
              <a:t>2003 - současnost</a:t>
            </a:r>
            <a:endParaRPr lang="cs-CZ" altLang="cs-CZ" dirty="0"/>
          </a:p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813271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veřejné správy v 19. století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sz="1800" dirty="0" smtClean="0"/>
              <a:t>Dubnová (</a:t>
            </a:r>
            <a:r>
              <a:rPr lang="cs-CZ" sz="1800" dirty="0" err="1" smtClean="0"/>
              <a:t>Pillersdorfova</a:t>
            </a:r>
            <a:r>
              <a:rPr lang="cs-CZ" sz="1800" dirty="0" smtClean="0"/>
              <a:t>) ústava, 1848 – zrušení poddanství (člověk poddaný – člověk občan)</a:t>
            </a:r>
          </a:p>
          <a:p>
            <a:pPr algn="just"/>
            <a:r>
              <a:rPr lang="cs-CZ" sz="1800" b="1" dirty="0" smtClean="0"/>
              <a:t>Březnová (</a:t>
            </a:r>
            <a:r>
              <a:rPr lang="cs-CZ" sz="1800" b="1" dirty="0" err="1" smtClean="0"/>
              <a:t>Stadionova</a:t>
            </a:r>
            <a:r>
              <a:rPr lang="cs-CZ" sz="1800" b="1" dirty="0" smtClean="0"/>
              <a:t>) ústava 1849 </a:t>
            </a:r>
            <a:r>
              <a:rPr lang="cs-CZ" sz="1800" dirty="0" smtClean="0"/>
              <a:t>– územní samospráva, </a:t>
            </a:r>
            <a:r>
              <a:rPr lang="cs-CZ" altLang="cs-CZ" sz="1800" dirty="0"/>
              <a:t>zavedení jednotného státního území pro celou monarchii, členění na jednotlivé země, zavedení </a:t>
            </a:r>
            <a:r>
              <a:rPr lang="cs-CZ" altLang="cs-CZ" sz="1800" b="1" dirty="0"/>
              <a:t>obecní samosprávy</a:t>
            </a:r>
          </a:p>
          <a:p>
            <a:pPr algn="just"/>
            <a:r>
              <a:rPr lang="cs-CZ" sz="1800" b="1" dirty="0" smtClean="0"/>
              <a:t>Silvestrovské patenty 1851</a:t>
            </a:r>
            <a:r>
              <a:rPr lang="cs-CZ" sz="1800" dirty="0" smtClean="0"/>
              <a:t> - </a:t>
            </a:r>
            <a:r>
              <a:rPr lang="cs-CZ" altLang="cs-CZ" sz="1800" dirty="0"/>
              <a:t>návrat k absolutismu, zavedeno dělení na obce, okresy, kraje a země</a:t>
            </a:r>
            <a:endParaRPr lang="cs-CZ" sz="1800" b="1" dirty="0" smtClean="0"/>
          </a:p>
          <a:p>
            <a:pPr algn="just"/>
            <a:r>
              <a:rPr lang="cs-CZ" sz="1800" b="1" dirty="0" smtClean="0"/>
              <a:t>Říjnový diplom 1859</a:t>
            </a:r>
          </a:p>
          <a:p>
            <a:pPr algn="just"/>
            <a:r>
              <a:rPr lang="cs-CZ" sz="1800" b="1" dirty="0" smtClean="0"/>
              <a:t>Únorová ústava 1861 </a:t>
            </a:r>
            <a:r>
              <a:rPr lang="cs-CZ" sz="1800" dirty="0" smtClean="0"/>
              <a:t>– zemské zřízení a </a:t>
            </a:r>
            <a:r>
              <a:rPr lang="cs-CZ" altLang="cs-CZ" sz="1800" dirty="0" smtClean="0"/>
              <a:t>zemská </a:t>
            </a:r>
            <a:r>
              <a:rPr lang="cs-CZ" altLang="cs-CZ" sz="1800" dirty="0"/>
              <a:t>samospráva</a:t>
            </a:r>
            <a:r>
              <a:rPr lang="cs-CZ" sz="1800" dirty="0" smtClean="0"/>
              <a:t>, parlament </a:t>
            </a:r>
          </a:p>
          <a:p>
            <a:pPr algn="just"/>
            <a:r>
              <a:rPr lang="cs-CZ" sz="1800" b="1" dirty="0" smtClean="0"/>
              <a:t>Prosincová ústava 1867 </a:t>
            </a:r>
            <a:r>
              <a:rPr lang="cs-CZ" sz="1800" dirty="0" smtClean="0"/>
              <a:t>– ministerstva, zrušena patrimoniální správa a zavedena územní samospráva, počátek koexistence </a:t>
            </a:r>
            <a:r>
              <a:rPr lang="cs-CZ" sz="1800" dirty="0" smtClean="0">
                <a:solidFill>
                  <a:srgbClr val="FF0000"/>
                </a:solidFill>
              </a:rPr>
              <a:t>státní správy a samosprávy</a:t>
            </a:r>
            <a:r>
              <a:rPr lang="cs-CZ" sz="1800" dirty="0" smtClean="0"/>
              <a:t>, existence </a:t>
            </a:r>
            <a:r>
              <a:rPr lang="cs-CZ" sz="1800" dirty="0" smtClean="0">
                <a:solidFill>
                  <a:srgbClr val="FF0000"/>
                </a:solidFill>
              </a:rPr>
              <a:t>správního soudnictví </a:t>
            </a:r>
            <a:endParaRPr lang="cs-CZ" sz="1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055882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veřejné správy v 19. století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600" y="2017713"/>
            <a:ext cx="8128000" cy="4114800"/>
          </a:xfrm>
          <a:prstGeom prst="rect">
            <a:avLst/>
          </a:prstGeom>
        </p:spPr>
      </p:pic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061612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veřejné správy v 19. století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 smtClean="0"/>
              <a:t>Obce – prozatímní zákon o obecním zřízením 1849 „</a:t>
            </a:r>
            <a:r>
              <a:rPr lang="cs-CZ" b="1" dirty="0" smtClean="0">
                <a:solidFill>
                  <a:srgbClr val="FF0000"/>
                </a:solidFill>
              </a:rPr>
              <a:t>základem svobodného státu je svobodná obec</a:t>
            </a:r>
            <a:r>
              <a:rPr lang="cs-CZ" dirty="0" smtClean="0"/>
              <a:t>“, přirozená (samostatná působnost) a přenesená působnost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401359041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law_sablona_cz</Template>
  <TotalTime>850</TotalTime>
  <Words>919</Words>
  <Application>Microsoft Office PowerPoint</Application>
  <PresentationFormat>Předvádění na obrazovce (4:3)</PresentationFormat>
  <Paragraphs>100</Paragraphs>
  <Slides>18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2" baseType="lpstr">
      <vt:lpstr>Arial</vt:lpstr>
      <vt:lpstr>Tahoma</vt:lpstr>
      <vt:lpstr>Wingdings</vt:lpstr>
      <vt:lpstr>Prezentace_MU_CZ</vt:lpstr>
      <vt:lpstr>Historie a vývoj organizace veřejné správy na území dnešní České republiky. </vt:lpstr>
      <vt:lpstr>Vývoj veřejné správy ve středověku</vt:lpstr>
      <vt:lpstr>Vývoj veřejné správy ve středověku</vt:lpstr>
      <vt:lpstr>Vývoj veřejné správy v období absolutismu</vt:lpstr>
      <vt:lpstr>Vývoj veřejné správy v období absolutismu</vt:lpstr>
      <vt:lpstr>Vývojové etapy veřejné správy</vt:lpstr>
      <vt:lpstr>Vývoj veřejné správy v 19. století</vt:lpstr>
      <vt:lpstr>Vývoj veřejné správy v 19. století</vt:lpstr>
      <vt:lpstr>Vývoj veřejné správy v 19. století</vt:lpstr>
      <vt:lpstr>Vývoj veřejné správy v 19. století</vt:lpstr>
      <vt:lpstr>Vývoj veřejné správy za 1. republiky a Protektorátu</vt:lpstr>
      <vt:lpstr>Vývoj veřejné správy za 1. republiky a Protektorátu</vt:lpstr>
      <vt:lpstr>Vývoj veřejné správy za 1. republiky a Protektorátu</vt:lpstr>
      <vt:lpstr>Vývoj veřejné správy v letech 1945 - 1960</vt:lpstr>
      <vt:lpstr>Vývoj veřejné správy v letech 1945 - 1960</vt:lpstr>
      <vt:lpstr>Vývoj veřejné správy v letech 1960 - 1990</vt:lpstr>
      <vt:lpstr>Vývoj veřejné správy v letech 1960 - 1990</vt:lpstr>
      <vt:lpstr>Prameny ke studiu (opakování):</vt:lpstr>
    </vt:vector>
  </TitlesOfParts>
  <Company>PrF MU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Lukas Potesil</dc:creator>
  <cp:lastModifiedBy>Lukas Potesil</cp:lastModifiedBy>
  <cp:revision>91</cp:revision>
  <cp:lastPrinted>2016-10-20T06:18:47Z</cp:lastPrinted>
  <dcterms:created xsi:type="dcterms:W3CDTF">2016-09-26T07:53:44Z</dcterms:created>
  <dcterms:modified xsi:type="dcterms:W3CDTF">2017-10-24T13:33:09Z</dcterms:modified>
</cp:coreProperties>
</file>