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72" r:id="rId4"/>
    <p:sldId id="258" r:id="rId5"/>
    <p:sldId id="302" r:id="rId6"/>
    <p:sldId id="261" r:id="rId7"/>
    <p:sldId id="262" r:id="rId8"/>
    <p:sldId id="263" r:id="rId9"/>
    <p:sldId id="301" r:id="rId10"/>
    <p:sldId id="289" r:id="rId11"/>
    <p:sldId id="327" r:id="rId12"/>
    <p:sldId id="300" r:id="rId13"/>
    <p:sldId id="284" r:id="rId14"/>
    <p:sldId id="304" r:id="rId15"/>
    <p:sldId id="330" r:id="rId16"/>
    <p:sldId id="328" r:id="rId17"/>
    <p:sldId id="329" r:id="rId18"/>
    <p:sldId id="305" r:id="rId19"/>
    <p:sldId id="307" r:id="rId20"/>
    <p:sldId id="298" r:id="rId21"/>
    <p:sldId id="299" r:id="rId22"/>
    <p:sldId id="303" r:id="rId23"/>
    <p:sldId id="306" r:id="rId24"/>
    <p:sldId id="333" r:id="rId25"/>
    <p:sldId id="273" r:id="rId26"/>
    <p:sldId id="271" r:id="rId27"/>
    <p:sldId id="308" r:id="rId28"/>
    <p:sldId id="311" r:id="rId29"/>
    <p:sldId id="331" r:id="rId30"/>
    <p:sldId id="312" r:id="rId31"/>
    <p:sldId id="309" r:id="rId32"/>
    <p:sldId id="310" r:id="rId33"/>
    <p:sldId id="313" r:id="rId34"/>
    <p:sldId id="279" r:id="rId35"/>
    <p:sldId id="280" r:id="rId36"/>
    <p:sldId id="315" r:id="rId37"/>
    <p:sldId id="316" r:id="rId38"/>
    <p:sldId id="281" r:id="rId39"/>
    <p:sldId id="282" r:id="rId40"/>
    <p:sldId id="265" r:id="rId41"/>
    <p:sldId id="317" r:id="rId42"/>
    <p:sldId id="318" r:id="rId43"/>
    <p:sldId id="319" r:id="rId44"/>
    <p:sldId id="283" r:id="rId45"/>
    <p:sldId id="266" r:id="rId46"/>
    <p:sldId id="288" r:id="rId47"/>
    <p:sldId id="320" r:id="rId48"/>
    <p:sldId id="321" r:id="rId49"/>
    <p:sldId id="322" r:id="rId50"/>
    <p:sldId id="323" r:id="rId51"/>
    <p:sldId id="325" r:id="rId52"/>
    <p:sldId id="326" r:id="rId53"/>
    <p:sldId id="290" r:id="rId54"/>
    <p:sldId id="324" r:id="rId55"/>
    <p:sldId id="332" r:id="rId56"/>
    <p:sldId id="293" r:id="rId57"/>
    <p:sldId id="295" r:id="rId58"/>
    <p:sldId id="294" r:id="rId59"/>
    <p:sldId id="268" r:id="rId60"/>
    <p:sldId id="260" r:id="rId61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99CC"/>
    <a:srgbClr val="EAEAEA"/>
    <a:srgbClr val="00FFCC"/>
    <a:srgbClr val="6699FF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C250-28A4-48AE-98BC-79816014F299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FA67-D1C5-414E-B5AE-BCFD847CF4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EE273-AEB5-401B-8B68-4A32F106E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D68178-A765-4FEB-9DC9-1DE09CB5A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F994E-D985-4518-BC89-6B2E6C42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7228E5-FCA0-4680-A994-1DCFD922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F3B152-0D02-44C1-90FF-5B27A5B6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921E-CDF0-4A3B-8C6D-034EDDA4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A3F5-73C7-484F-9A6A-F33A08E6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F4897E-4CAA-44D3-AB4D-0EAC33903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0258C0-3424-4553-BE0A-7566E2DC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B94E8E-9B0F-4275-9576-BADBED4A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2394A0-11CA-46F5-B264-553DE738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7A39-59CE-4D10-A217-7C4698C9C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831D3B-A93E-4235-B6D4-E69A1847B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94BDE6-CA79-470C-A229-631DABB13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EC47B1-7F16-44D4-8741-F2CAEA65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EBDECE-8049-4C0A-9576-ADCAF278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8CA831-39F3-453D-9CFF-5DE97C23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F3D-DE72-4A87-8AE1-0DCDC38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A0C43-5D57-451E-9BE1-9C219DF6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AA314-341E-4916-8EB0-AFCB4E37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2FB31D-A811-4009-A641-9ED7B2A8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D6C74B-CB01-40FE-939D-3283EB40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74AEC-2D15-4D3B-88A8-9CD5D666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68EB7-1166-495A-896A-5E4F6CB03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5F140F3-21B5-4355-AC7E-54B72ECF7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D3DE6B-24F8-4535-B786-6E88CAAE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3E167-ED97-4FDE-9FED-C5A31777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A6DF1D-4BE8-4F54-B50F-4C7FEF8E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A6EF-561C-42C6-B5F8-7C662BAF5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8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76BC0-E826-4B0F-817F-6CDFEC5B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D87B6C-B5BB-4DB1-820A-E03FB3BD1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B175A9-B62C-467A-B6D6-1C3BF961D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69D8F2-B000-42E4-8635-2B5A4019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5DCB79-5F71-4494-89BC-F4C964EE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7D2DD3-E6BD-4A03-9705-4D9D13C6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D8FF-38B9-4826-B3F1-5A741E7288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12920-1D44-426A-99C7-026C7BBC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C523FE-9116-4736-8729-F6A4C841C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7EABFF-702F-464C-A754-1B701AAC0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0884BC6-ED8B-4DDB-B64A-20564C91C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5BB40D-54B0-460A-828D-E6D37ACFB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A24DDB-5873-4F3F-93E7-CA47F10F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E9F395-8506-439A-9C09-9C4E3B3F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A5B461-257F-4F33-A262-6E67E561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A278-736D-4903-98CD-EE1808511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7738B-6BD3-4330-A828-56C496A2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14DD84-A362-4956-88B9-C0D78A4B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266279-1801-443A-A47B-5232C74D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6EFF34-A7BB-4DC8-8F3A-901905D4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B639EE8-65C5-4D1C-BD2B-C9098D37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947311-FEB3-435E-9194-3447B478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72DBD8-3262-47A5-B25B-F2C82654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046-E8D9-407F-8B21-A0844C125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9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B9AB6-A17D-49B7-89D9-BC7D23CA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62910-52C8-412C-8A23-B6A39FE6B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DFCEF62-527F-4057-9A81-E1CB4F878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08A2F6-134B-469F-9060-83D20266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0767F4-F532-446C-815A-9AC35AAA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ECCB04-A0DE-42E0-97D0-4AAD7CA1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ED-D7AA-4E2B-96CC-461A01E06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8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4EC06-FA65-422F-B41C-91249F74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B02121-9D9D-4E84-8921-72AB2E2D7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3EA0D0-6495-4C8D-BB93-084E5B24E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2627BF-490F-4A7C-942F-01996021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C4AF48-C29F-416C-9A24-D898FC31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365BE4-45A4-46F2-94FB-03A011CA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45C7-64F0-42FC-8732-AB8E4C8D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F26191-7290-4A0D-8E41-2EE7CC4E8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22934D-F464-4B25-B691-855F3CF80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AEB86B-19EF-4BDC-ADD8-A9EB2B207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8953B6-BDE3-4CBF-A610-729CECCFB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16D019-17CA-4C14-9179-1FFEFB9CC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aktualne/tiskove-zpravy-2010/desatero-dobre-praxe-pro-posouzeni-zadosti-o-odskodne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305800" cy="3352800"/>
          </a:xfrm>
        </p:spPr>
        <p:txBody>
          <a:bodyPr>
            <a:normAutofit fontScale="90000"/>
          </a:bodyPr>
          <a:lstStyle/>
          <a:p>
            <a:pPr marL="2743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tx1"/>
                </a:solidFill>
              </a:rPr>
              <a:t>Odpovědnost veřejné správy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za škodu nebo nemateriální újmu způsobenou rozhodnutím nebo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nesprávným úředním postupem </a:t>
            </a:r>
            <a:br>
              <a:rPr lang="cs-CZ" sz="4000" b="1" dirty="0">
                <a:solidFill>
                  <a:schemeClr val="tx1"/>
                </a:solidFill>
              </a:rPr>
            </a:b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JUDr. Veronika Smutná, Ph.D.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MP717Z Správní právo 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7. 12. 20167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VEŘEJNÁ MOC </a:t>
            </a:r>
            <a:r>
              <a:rPr lang="cs-CZ" sz="2800" dirty="0">
                <a:solidFill>
                  <a:schemeClr val="tx1"/>
                </a:solidFill>
              </a:rPr>
              <a:t>= taková moc, jež přímo či zprostředkovaně a autoritativně rozhoduje o právech a povinnostech subjektů, které nejsou v rovnoprávném postavení s orgánem veřejné moci a na jejichž vůli činnost tohoto orgánu nezávisí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6781800" cy="4114800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Státní správa a Samospráva</a:t>
            </a:r>
          </a:p>
          <a:p>
            <a:r>
              <a:rPr lang="cs-CZ" sz="3200" dirty="0">
                <a:solidFill>
                  <a:schemeClr val="tx1"/>
                </a:solidFill>
              </a:rPr>
              <a:t>Územní a neúzemní samospráva </a:t>
            </a:r>
          </a:p>
          <a:p>
            <a:r>
              <a:rPr lang="cs-CZ" sz="3200" dirty="0">
                <a:solidFill>
                  <a:schemeClr val="tx1"/>
                </a:solidFill>
              </a:rPr>
              <a:t>Nositel a Vykonavatel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Územní samosprávný celek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- za škodu způsobenou </a:t>
            </a:r>
            <a:r>
              <a:rPr lang="cs-CZ" sz="2600" u="sng" dirty="0">
                <a:solidFill>
                  <a:schemeClr val="tx1"/>
                </a:solidFill>
              </a:rPr>
              <a:t>při výkonu státní moci</a:t>
            </a:r>
            <a:br>
              <a:rPr lang="cs-CZ" sz="2600" u="sng" dirty="0">
                <a:solidFill>
                  <a:schemeClr val="tx1"/>
                </a:solidFill>
              </a:rPr>
            </a:br>
            <a:r>
              <a:rPr lang="cs-CZ" sz="2600" dirty="0">
                <a:solidFill>
                  <a:schemeClr val="tx1"/>
                </a:solidFill>
              </a:rPr>
              <a:t>- kterou způsobily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státní orgány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právnické a fyzické osoby při výkonu </a:t>
            </a:r>
            <a:r>
              <a:rPr lang="cs-CZ" sz="2600" i="1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která jim byla svěřena zákonem nebo na základě zákona („úřední osoby“)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orgány územních samosprávných celků, pokud ke škodě došlo při výkonu </a:t>
            </a:r>
            <a:r>
              <a:rPr lang="cs-CZ" sz="2600" u="sng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který na ně byl přenesen zákonem nebo na základě zákona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2590800"/>
            <a:ext cx="6248400" cy="2057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cs-CZ" sz="3200" dirty="0">
                <a:solidFill>
                  <a:schemeClr val="tx1"/>
                </a:solidFill>
              </a:rPr>
              <a:t>V honitbě mysliveckého sdružení člen myslivecké stráže usmrtil střelnou zbraní psa - německého ovčáka.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6705600" cy="4114800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§ 12 zákona o myslivosti</a:t>
            </a:r>
          </a:p>
          <a:p>
            <a:pPr>
              <a:buNone/>
            </a:pPr>
            <a:r>
              <a:rPr lang="cs-CZ" sz="2400" b="1" i="1" dirty="0">
                <a:solidFill>
                  <a:schemeClr val="tx1"/>
                </a:solidFill>
              </a:rPr>
              <a:t>Mysliveckou stráž ustanovuje orgán státní správy myslivosti</a:t>
            </a:r>
            <a:r>
              <a:rPr lang="cs-CZ" sz="2400" i="1" dirty="0">
                <a:solidFill>
                  <a:schemeClr val="tx1"/>
                </a:solidFill>
              </a:rPr>
              <a:t> na období 10 let…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Ustanovení mysliveckou stráží provede </a:t>
            </a:r>
            <a:r>
              <a:rPr lang="cs-CZ" sz="2400" b="1" i="1" dirty="0">
                <a:solidFill>
                  <a:schemeClr val="tx1"/>
                </a:solidFill>
              </a:rPr>
              <a:t>vydáním služebního odznaku se státním znakem a průkazu myslivecké stráže</a:t>
            </a:r>
            <a:r>
              <a:rPr lang="cs-CZ" sz="2400" i="1" dirty="0">
                <a:solidFill>
                  <a:schemeClr val="tx1"/>
                </a:solidFill>
              </a:rPr>
              <a:t>, ve kterém uvede dobu jeho platnosti a obvod působnosti. Obvod působnosti myslivecké stráže je vymezován honitbou (honitbami).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§ 14 odst. 1 písm. e)</a:t>
            </a:r>
          </a:p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Myslivecká stráž je </a:t>
            </a:r>
            <a:r>
              <a:rPr lang="cs-CZ" sz="2800" b="1" i="1" dirty="0">
                <a:solidFill>
                  <a:schemeClr val="tx1"/>
                </a:solidFill>
              </a:rPr>
              <a:t>oprávněna usmrcovat v honitbě toulavé psy</a:t>
            </a:r>
            <a:r>
              <a:rPr lang="cs-CZ" sz="2800" i="1" dirty="0">
                <a:solidFill>
                  <a:schemeClr val="tx1"/>
                </a:solidFill>
              </a:rPr>
              <a:t>, kteří mimo vliv svého vedoucího ve vzdálenosti větší než 200 m od nejbližší nemovitosti sloužící k bydlení pronásledují zvěř…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§ 14 odst. 1 písm. e)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…</a:t>
            </a:r>
            <a:r>
              <a:rPr lang="cs-CZ" sz="2800" i="1" dirty="0">
                <a:solidFill>
                  <a:schemeClr val="tx1"/>
                </a:solidFill>
              </a:rPr>
              <a:t>Toto oprávnění se </a:t>
            </a:r>
            <a:r>
              <a:rPr lang="cs-CZ" sz="2800" b="1" i="1" dirty="0">
                <a:solidFill>
                  <a:schemeClr val="tx1"/>
                </a:solidFill>
              </a:rPr>
              <a:t>nevztahuje na psy ovčáckých a loveckých plemen</a:t>
            </a:r>
            <a:r>
              <a:rPr lang="cs-CZ" sz="2800" i="1" dirty="0">
                <a:solidFill>
                  <a:schemeClr val="tx1"/>
                </a:solidFill>
              </a:rPr>
              <a:t>, na psy slepecké, zdravotnické, záchranářské a služební…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209800"/>
            <a:ext cx="7467600" cy="4267200"/>
          </a:xfrm>
        </p:spPr>
        <p:txBody>
          <a:bodyPr/>
          <a:lstStyle/>
          <a:p>
            <a:pPr marL="0" indent="0" algn="just"/>
            <a:r>
              <a:rPr lang="cs-CZ" sz="2800" dirty="0">
                <a:solidFill>
                  <a:schemeClr val="tx1"/>
                </a:solidFill>
              </a:rPr>
              <a:t> Jednalo se o výkon státní správy?</a:t>
            </a:r>
          </a:p>
          <a:p>
            <a:pPr marL="0" indent="0" algn="just"/>
            <a:r>
              <a:rPr lang="cs-CZ" sz="2800" dirty="0">
                <a:solidFill>
                  <a:schemeClr val="tx1"/>
                </a:solidFill>
              </a:rPr>
              <a:t> Někým, na koho bylo přeneseno oprávnění ji vykonávat?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tx1"/>
                </a:solidFill>
              </a:rPr>
              <a:t>Stát odpovídá za škodu způsobenou členem myslivecké stráže, pokud plnil její úkoly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(25 </a:t>
            </a:r>
            <a:r>
              <a:rPr lang="cs-CZ" sz="2800" b="1" dirty="0" err="1">
                <a:solidFill>
                  <a:schemeClr val="tx1"/>
                </a:solidFill>
              </a:rPr>
              <a:t>Cdo</a:t>
            </a:r>
            <a:r>
              <a:rPr lang="cs-CZ" sz="2800" b="1" dirty="0">
                <a:solidFill>
                  <a:schemeClr val="tx1"/>
                </a:solidFill>
              </a:rPr>
              <a:t> 896/2009)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Notáři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veřejných listin o právních úkonech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zápisech skutečností do veřejného rejstříku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úkonech notáře jako soudního komisaře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Soudní exekutoři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výkonu exekuční činnosti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exekutorských zápisů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činnostech vykonávaných z pověření soudu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Odpovědnost – zařazení a pojem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Ústavní a zákonná východiska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Kdo odpovídá a za co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Systém regresních úhrad</a:t>
            </a:r>
          </a:p>
          <a:p>
            <a:r>
              <a:rPr lang="cs-CZ" sz="2400" dirty="0">
                <a:solidFill>
                  <a:schemeClr val="tx1"/>
                </a:solidFill>
              </a:rPr>
              <a:t>Zvláštní případy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Shrnutí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Územní samosprávné celky (ÚSC)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- </a:t>
            </a:r>
            <a:r>
              <a:rPr lang="cs-CZ" sz="2800" dirty="0">
                <a:solidFill>
                  <a:schemeClr val="tx1"/>
                </a:solidFill>
              </a:rPr>
              <a:t>za škodu způsobenou při výkonu veřejné moci svěřené jim zákonem v </a:t>
            </a:r>
            <a:r>
              <a:rPr lang="cs-CZ" sz="2800" u="sng" dirty="0">
                <a:solidFill>
                  <a:schemeClr val="tx1"/>
                </a:solidFill>
              </a:rPr>
              <a:t>rámci samostatné působnosti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samostatná vs. přenesená působnost?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800" b="1" dirty="0">
                <a:solidFill>
                  <a:schemeClr val="tx2"/>
                </a:solidFill>
              </a:rPr>
              <a:t>Stát i ÚSC odpovídají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na základě objektivní odpovědnosti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na základě absolutní odpovědnosti (odpovědnosti za škodu dle </a:t>
            </a:r>
            <a:r>
              <a:rPr lang="cs-CZ" sz="2400" dirty="0" err="1">
                <a:solidFill>
                  <a:schemeClr val="tx2"/>
                </a:solidFill>
              </a:rPr>
              <a:t>OdpŠk</a:t>
            </a:r>
            <a:r>
              <a:rPr lang="cs-CZ" sz="2400" dirty="0">
                <a:solidFill>
                  <a:schemeClr val="tx2"/>
                </a:solidFill>
              </a:rPr>
              <a:t> se nelze zprostit - § 2)</a:t>
            </a:r>
          </a:p>
          <a:p>
            <a:r>
              <a:rPr lang="cs-CZ" sz="2800" b="1" dirty="0">
                <a:solidFill>
                  <a:schemeClr val="tx2"/>
                </a:solidFill>
              </a:rPr>
              <a:t>Stát a ÚSC </a:t>
            </a:r>
            <a:r>
              <a:rPr lang="cs-CZ" sz="2800" b="1" u="sng" dirty="0" err="1">
                <a:solidFill>
                  <a:schemeClr val="tx2"/>
                </a:solidFill>
              </a:rPr>
              <a:t>NE</a:t>
            </a:r>
            <a:r>
              <a:rPr lang="cs-CZ" sz="2800" b="1" dirty="0" err="1">
                <a:solidFill>
                  <a:schemeClr val="tx2"/>
                </a:solidFill>
              </a:rPr>
              <a:t>odpovídají</a:t>
            </a:r>
            <a:endParaRPr lang="cs-CZ" sz="2800" b="1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pokud vystupují v soukromoprávních vztazích  (např. pracovněprávní či majetkové spory)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excesu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981200"/>
            <a:ext cx="61722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Poškozený byl přepaden jinými osobami a oloupen o peníze a cenné předměty v hodnotě 11 M. Přepadení zorganizovali i dva policisté, a to jako účastníci zločinného spolčení. Tito policisté posléze i mařili vyšetřování. Pro popsanou TČ bylo proti oběma policistům vedeno trestní stíhání.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Jednalo se o plnění úkolů veřejné správy?</a:t>
            </a:r>
          </a:p>
          <a:p>
            <a:pPr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tx1"/>
                </a:solidFill>
              </a:rPr>
              <a:t>Oba policisté při páchání trestné činnosti </a:t>
            </a:r>
            <a:r>
              <a:rPr lang="cs-CZ" sz="2400" b="1" i="1" dirty="0">
                <a:solidFill>
                  <a:schemeClr val="tx1"/>
                </a:solidFill>
              </a:rPr>
              <a:t>neplnili služební povinnosti </a:t>
            </a:r>
            <a:r>
              <a:rPr lang="cs-CZ" sz="2400" i="1" dirty="0">
                <a:solidFill>
                  <a:schemeClr val="tx1"/>
                </a:solidFill>
              </a:rPr>
              <a:t>(resp. úkoly a povinnosti) plynoucí jim jako (tehdejším) příslušníkům Policie České republiky ze zákona č. 283/1991 Sb., o Policii České republiky. Jejich jednání není možné považovat za plnění úkolů státu, jestliže jím sledovali výlučně uspokojování svých vlastních zájmů a potřeb. </a:t>
            </a:r>
            <a:r>
              <a:rPr lang="cs-CZ" sz="2400" b="1" dirty="0">
                <a:solidFill>
                  <a:schemeClr val="tx1"/>
                </a:solidFill>
              </a:rPr>
              <a:t>(28 </a:t>
            </a:r>
            <a:r>
              <a:rPr lang="cs-CZ" sz="2400" b="1" dirty="0" err="1">
                <a:solidFill>
                  <a:schemeClr val="tx1"/>
                </a:solidFill>
              </a:rPr>
              <a:t>Cdo</a:t>
            </a:r>
            <a:r>
              <a:rPr lang="cs-CZ" sz="2400" b="1" dirty="0">
                <a:solidFill>
                  <a:schemeClr val="tx1"/>
                </a:solidFill>
              </a:rPr>
              <a:t> 2699/2010)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7467600" cy="4648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Kdo tedy odpovídá?</a:t>
            </a:r>
          </a:p>
          <a:p>
            <a:pPr marL="0" indent="0">
              <a:buNone/>
            </a:pPr>
            <a:endParaRPr lang="cs-CZ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tx1"/>
                </a:solidFill>
              </a:rPr>
              <a:t>Jednalo se tedy o tzv. exces z plnění služebních povinností, kdy za vzniklou majetkovou újmu </a:t>
            </a:r>
            <a:r>
              <a:rPr lang="cs-CZ" sz="2400" i="1" u="sng" dirty="0">
                <a:solidFill>
                  <a:schemeClr val="tx1"/>
                </a:solidFill>
              </a:rPr>
              <a:t>odpovídá škůdce sám</a:t>
            </a:r>
            <a:r>
              <a:rPr lang="cs-CZ" sz="2400" i="1" dirty="0">
                <a:solidFill>
                  <a:schemeClr val="tx1"/>
                </a:solidFill>
              </a:rPr>
              <a:t>, nikoliv o škodu způsobenou při výkonu státní moci (§ 1 odst. 1 zákona č. 82/1998 Sb.). </a:t>
            </a:r>
            <a:r>
              <a:rPr lang="cs-CZ" sz="2400" b="1" dirty="0">
                <a:solidFill>
                  <a:schemeClr val="tx1"/>
                </a:solidFill>
              </a:rPr>
              <a:t>(28 </a:t>
            </a:r>
            <a:r>
              <a:rPr lang="cs-CZ" sz="2400" b="1" dirty="0" err="1">
                <a:solidFill>
                  <a:schemeClr val="tx1"/>
                </a:solidFill>
              </a:rPr>
              <a:t>Cdo</a:t>
            </a:r>
            <a:r>
              <a:rPr lang="cs-CZ" sz="2400" b="1" dirty="0">
                <a:solidFill>
                  <a:schemeClr val="tx1"/>
                </a:solidFill>
              </a:rPr>
              <a:t> 2699/2010)</a:t>
            </a:r>
          </a:p>
        </p:txBody>
      </p:sp>
    </p:spTree>
    <p:extLst>
      <p:ext uri="{BB962C8B-B14F-4D97-AF65-F5344CB8AC3E}">
        <p14:creationId xmlns:p14="http://schemas.microsoft.com/office/powerpoint/2010/main" val="42292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Předpoklady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</a:t>
            </a:r>
            <a:r>
              <a:rPr lang="cs-CZ" sz="2800" b="1" dirty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Škoda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267200"/>
          </a:xfrm>
        </p:spPr>
        <p:txBody>
          <a:bodyPr/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>
                <a:solidFill>
                  <a:schemeClr val="tx1"/>
                </a:solidFill>
              </a:rPr>
              <a:t>vyjádřitelná v penězích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skutečná škoda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ušlý zisk</a:t>
            </a:r>
          </a:p>
          <a:p>
            <a:r>
              <a:rPr lang="cs-CZ" sz="2800" dirty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>
                <a:solidFill>
                  <a:schemeClr val="tx1"/>
                </a:solidFill>
              </a:rPr>
              <a:t>nemajetková újma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600" dirty="0">
                <a:solidFill>
                  <a:schemeClr val="tx1"/>
                </a:solidFill>
              </a:rPr>
              <a:t>§ 26 </a:t>
            </a:r>
            <a:r>
              <a:rPr lang="cs-CZ" sz="2600" i="1" dirty="0">
                <a:solidFill>
                  <a:schemeClr val="tx1"/>
                </a:solidFill>
              </a:rPr>
              <a:t>Pokud není stanoveno jinak, řídí se právní vztahy upravené v tomto zákoně </a:t>
            </a:r>
            <a:r>
              <a:rPr lang="cs-CZ" sz="2600" b="1" i="1" dirty="0">
                <a:solidFill>
                  <a:schemeClr val="tx1"/>
                </a:solidFill>
              </a:rPr>
              <a:t>občanským zákoníkem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27 řeší právo na náhradu nákladů na výživu po poškozeném, který zemřel v důsledku výkonu veřejné moci, jako i právo na náhradu nákladů spojených s jeho léčením a náklady pohřbu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28 - § 30 modifikuje výpočet ušlého zisku (mj. stanovením subsidiární částky 170 Kč / započatý den „omezení na svobodě“)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752600"/>
            <a:ext cx="7086600" cy="464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Náměstkyně ministerstva byla v r. 2006 obviněna z toho, že přijala úplatek ve výši 2 M, </a:t>
            </a:r>
            <a:r>
              <a:rPr lang="cs-CZ" sz="2400" i="1" u="sng" dirty="0">
                <a:solidFill>
                  <a:schemeClr val="tx1"/>
                </a:solidFill>
              </a:rPr>
              <a:t>33 dní strávila ve vazbě </a:t>
            </a:r>
            <a:r>
              <a:rPr lang="cs-CZ" sz="2400" i="1" dirty="0">
                <a:solidFill>
                  <a:schemeClr val="tx1"/>
                </a:solidFill>
              </a:rPr>
              <a:t>(a to ze zákonných důvodů, vazba tedy byla zákonná).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Stíhání skončilo konstatováním, </a:t>
            </a:r>
            <a:r>
              <a:rPr lang="cs-CZ" sz="2400" i="1" u="sng" dirty="0">
                <a:solidFill>
                  <a:schemeClr val="tx1"/>
                </a:solidFill>
              </a:rPr>
              <a:t>že se skutek vůbec nestal.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Vůči státu požaduje jako náhradu škody asi 2,7 M, což vyjadřuje ušlý zisk (a úroky z prodlení), které měla získat prací pro zahraniční spol., s níž měla podepsanou smlouvu o odměně nejméně 450 € denně (jakkoli na plnění kvůli vazbě nedošlo).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752600"/>
            <a:ext cx="7315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Náleží náměstkyni náhrada škody - ušlého zisku?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Náhrada škody náleží, a to z důvodu vazby i „nedůvodného“ trestního stíhání (vyšší standard ochrany omezení na svobodě) - § 9 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Co když se TČ stal, ale pouze se v trestním stíhání nenašel dostatek důkazů pro to, aby došlo k odsouzení?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V odškodňovacím řízení musíme ctít presumpci neviny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>
                <a:solidFill>
                  <a:schemeClr val="tx1"/>
                </a:solidFill>
                <a:effectLst/>
              </a:rPr>
            </a:br>
            <a:r>
              <a:rPr lang="cs-CZ" sz="2400" dirty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ve veřejném zájmu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 subjekty, které ji vykonávají, ji realizují jako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 činnost </a:t>
            </a:r>
            <a:r>
              <a:rPr lang="cs-CZ" sz="2400" dirty="0" err="1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>
                <a:solidFill>
                  <a:schemeClr val="tx1"/>
                </a:solidFill>
                <a:effectLst/>
              </a:rPr>
              <a:t> nestačí právem regulovat, a spoléhat na to, že s ním automaticky bude v souladu, je třeba ustavit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>
                <a:solidFill>
                  <a:schemeClr val="tx1"/>
                </a:solidFill>
                <a:effectLst/>
              </a:rPr>
              <a:t>(zda je vykonávána v souladu se zákonem, zda plní vymezené cíle a úkoly)</a:t>
            </a: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391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V jaké výši by měl být přiznán ušlý zisk?</a:t>
            </a:r>
            <a:endParaRPr lang="cs-CZ" sz="2600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200" i="1" dirty="0">
                <a:solidFill>
                  <a:schemeClr val="tx1"/>
                </a:solidFill>
              </a:rPr>
              <a:t>§ 30 Náhrada ušlého zisku se poskytuje v prokázané výši; není-li to možné, pak za každý započatý den výkonu vazby, trestu odnětí svobody, ochranné výchovy, zabezpečovací detence nebo ochranného léčení náleží poškozenému náhrada ušlého zisku ve výši 170 Kč.</a:t>
            </a:r>
          </a:p>
          <a:p>
            <a:pPr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Soud prvního stupně (</a:t>
            </a:r>
            <a:r>
              <a:rPr lang="cs-CZ" sz="2400" b="1" dirty="0">
                <a:solidFill>
                  <a:schemeClr val="tx1"/>
                </a:solidFill>
              </a:rPr>
              <a:t>41 C 123/2012</a:t>
            </a:r>
            <a:r>
              <a:rPr lang="cs-CZ" sz="2400" dirty="0">
                <a:solidFill>
                  <a:schemeClr val="tx1"/>
                </a:solidFill>
              </a:rPr>
              <a:t>) pravomocně přiznal ušlý zisk dle předložené smlouvy (2,7 M). Kdyby mělo jít o podvrh, musela by to asi v řízení protistrana tvrdit a muselo by se to prokázat.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§ 31 Náklady řízení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které byly poškozeným </a:t>
            </a:r>
            <a:r>
              <a:rPr lang="cs-CZ" sz="2400" b="1" dirty="0">
                <a:solidFill>
                  <a:schemeClr val="tx1"/>
                </a:solidFill>
              </a:rPr>
              <a:t>účelně vynaloženy </a:t>
            </a:r>
            <a:r>
              <a:rPr lang="cs-CZ" sz="2400" dirty="0">
                <a:solidFill>
                  <a:schemeClr val="tx1"/>
                </a:solidFill>
              </a:rPr>
              <a:t>na zrušení nebo změnu nezákonného rozhodnutí nebo na nápravu nesprávného úředního postupu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tx1"/>
                </a:solidFill>
              </a:rPr>
              <a:t>jen</a:t>
            </a:r>
            <a:r>
              <a:rPr lang="cs-CZ" sz="2400" dirty="0">
                <a:solidFill>
                  <a:schemeClr val="tx1"/>
                </a:solidFill>
              </a:rPr>
              <a:t> pokud je poškozený nemohl uplatnit v průběhu řízení na základě procesních předpisů, anebo jestliže mu náhrada nákladů takto již nebyla přiznána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patří tam </a:t>
            </a:r>
            <a:r>
              <a:rPr lang="cs-CZ" sz="2400" b="1" dirty="0">
                <a:solidFill>
                  <a:schemeClr val="tx1"/>
                </a:solidFill>
              </a:rPr>
              <a:t>náklady zastoupení </a:t>
            </a:r>
            <a:r>
              <a:rPr lang="cs-CZ" sz="2400" dirty="0">
                <a:solidFill>
                  <a:schemeClr val="tx1"/>
                </a:solidFill>
              </a:rPr>
              <a:t>(účelně vynaložené hotové výdaje a odměnu za zastupování dle </a:t>
            </a:r>
            <a:r>
              <a:rPr lang="cs-CZ" sz="2400" dirty="0" err="1">
                <a:solidFill>
                  <a:schemeClr val="tx1"/>
                </a:solidFill>
              </a:rPr>
              <a:t>advikátního</a:t>
            </a:r>
            <a:r>
              <a:rPr lang="cs-CZ" sz="2400" dirty="0">
                <a:solidFill>
                  <a:schemeClr val="tx1"/>
                </a:solidFill>
              </a:rPr>
              <a:t> tarifu), ne však na mimosoudní uplatnění nároku na náhradu škody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2209800"/>
            <a:ext cx="7848600" cy="4267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poskytuje se </a:t>
            </a:r>
            <a:r>
              <a:rPr lang="cs-CZ" sz="2800" u="sng" dirty="0">
                <a:solidFill>
                  <a:schemeClr val="tx1"/>
                </a:solidFill>
              </a:rPr>
              <a:t>bez ohledu na vznik škody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v penězích, jestliže nemajetkovou újmu nebylo možno nahradit </a:t>
            </a:r>
            <a:r>
              <a:rPr lang="cs-CZ" sz="2800" u="sng" dirty="0">
                <a:solidFill>
                  <a:schemeClr val="tx1"/>
                </a:solidFill>
              </a:rPr>
              <a:t>jinak</a:t>
            </a:r>
            <a:r>
              <a:rPr lang="cs-CZ" sz="2800" dirty="0">
                <a:solidFill>
                  <a:schemeClr val="tx1"/>
                </a:solidFill>
              </a:rPr>
              <a:t> a samotné </a:t>
            </a:r>
            <a:r>
              <a:rPr lang="cs-CZ" sz="2800" u="sng" dirty="0">
                <a:solidFill>
                  <a:schemeClr val="tx1"/>
                </a:solidFill>
              </a:rPr>
              <a:t>konstatování porušení práva </a:t>
            </a:r>
            <a:r>
              <a:rPr lang="cs-CZ" sz="2800" dirty="0">
                <a:solidFill>
                  <a:schemeClr val="tx1"/>
                </a:solidFill>
              </a:rPr>
              <a:t>by se nejevilo jako dostačující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848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při stanovení výše </a:t>
            </a:r>
            <a:r>
              <a:rPr lang="cs-CZ" sz="2200" b="1" dirty="0">
                <a:solidFill>
                  <a:schemeClr val="tx1"/>
                </a:solidFill>
              </a:rPr>
              <a:t>za újmu způsobenou nepřiměřenou délkou řízení </a:t>
            </a:r>
            <a:r>
              <a:rPr lang="cs-CZ" sz="2200" dirty="0">
                <a:solidFill>
                  <a:schemeClr val="tx1"/>
                </a:solidFill>
              </a:rPr>
              <a:t>se přihlédne </a:t>
            </a:r>
            <a:r>
              <a:rPr lang="cs-CZ" sz="2000" dirty="0">
                <a:solidFill>
                  <a:schemeClr val="tx1"/>
                </a:solidFill>
              </a:rPr>
              <a:t>(stanovisko </a:t>
            </a:r>
            <a:r>
              <a:rPr lang="cs-CZ" sz="2000" dirty="0" err="1">
                <a:solidFill>
                  <a:schemeClr val="tx1"/>
                </a:solidFill>
              </a:rPr>
              <a:t>Cpjn</a:t>
            </a:r>
            <a:r>
              <a:rPr lang="cs-CZ" sz="2000" dirty="0">
                <a:solidFill>
                  <a:schemeClr val="tx1"/>
                </a:solidFill>
              </a:rPr>
              <a:t> 206/2010)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tx1"/>
                </a:solidFill>
              </a:rPr>
              <a:t>k závažnosti vzniklé újmy</a:t>
            </a:r>
          </a:p>
          <a:p>
            <a:r>
              <a:rPr lang="cs-CZ" sz="2200" dirty="0">
                <a:solidFill>
                  <a:schemeClr val="tx1"/>
                </a:solidFill>
              </a:rPr>
              <a:t>k okolnostem, za nichž k ní došlo</a:t>
            </a:r>
          </a:p>
          <a:p>
            <a:r>
              <a:rPr lang="cs-CZ" sz="2200" dirty="0">
                <a:solidFill>
                  <a:schemeClr val="tx1"/>
                </a:solidFill>
              </a:rPr>
              <a:t>ke konkrétním okolnostem případu, zejména 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celkové délce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složitosti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jednání poškozeného, kterým přispěl k průtahům v řízení, a k tomu, zda využil dostupných prostředků způsobilých odstranit průtahy v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postupu orgánů veřejné moci během řízení 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významu předmětu řízení pro poškozeného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Příčinná souvislost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je třeba se ptát, zda by ke škodě došlo či nikoli, nebýt nezákonného rozhodnutí či nesprávného úředního postupu</a:t>
            </a:r>
          </a:p>
          <a:p>
            <a:r>
              <a:rPr lang="cs-CZ" sz="2400" dirty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>
                <a:solidFill>
                  <a:schemeClr val="tx1"/>
                </a:solidFill>
              </a:rPr>
              <a:t>zavinění poškozeného</a:t>
            </a:r>
            <a:r>
              <a:rPr lang="cs-CZ" sz="2400" dirty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2390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např. dle § 9 </a:t>
            </a:r>
            <a:r>
              <a:rPr lang="cs-CZ" sz="2400" dirty="0" err="1">
                <a:solidFill>
                  <a:schemeClr val="tx1"/>
                </a:solidFill>
              </a:rPr>
              <a:t>SprŘ</a:t>
            </a:r>
            <a:r>
              <a:rPr lang="cs-CZ" sz="2400" dirty="0">
                <a:solidFill>
                  <a:schemeClr val="tx1"/>
                </a:solidFill>
              </a:rPr>
              <a:t>: </a:t>
            </a:r>
            <a:r>
              <a:rPr lang="cs-CZ" sz="2400" i="1" dirty="0">
                <a:solidFill>
                  <a:schemeClr val="tx1"/>
                </a:solidFill>
              </a:rPr>
              <a:t>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pokud bylo pro nezákonnost zrušeno nebo změněno</a:t>
            </a:r>
          </a:p>
          <a:p>
            <a:pPr>
              <a:buNone/>
            </a:pP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je třeba, aby bylo pravomocné?</a:t>
            </a:r>
          </a:p>
          <a:p>
            <a:pPr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288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200" dirty="0">
                <a:solidFill>
                  <a:schemeClr val="tx1"/>
                </a:solidFill>
              </a:rPr>
              <a:t>může založit odpovědnostní vztah pouze pokud poškozený využil v zákonem stanovených lhůtách všech procesních prostředků, které mu zákon k ochraně jeho práva poskytuje (kromě případů zvláštního zřetele hodných), tedy využil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řádný opravný prostředek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mimořádný opravný prostředek (vyjma návrhu na obnovu řízení)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jiný procesní prostředek k ochraně práva, s jehož uplatněním je spojeno zahájení soudního, správního nebo jiného právního řízení, nebo návrh na zastavení exekuce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Nicotné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není shoda na tom, zda má být považováno za nezákonné rozhodnutí či za nesprávný úřední postup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proč rozhodnutí?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proč nesprávný úřední postup?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Zejména porušení povinnosti učinit úkon nebo vydat rozhodnutí v zákonem stanovené, popř. přiměřené, lhůtě (§ 13 / § 22 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>
                <a:solidFill>
                  <a:schemeClr val="tx1"/>
                </a:solidFill>
              </a:rPr>
              <a:t>x </a:t>
            </a:r>
            <a:r>
              <a:rPr lang="cs-CZ" sz="2400" b="1" dirty="0">
                <a:solidFill>
                  <a:schemeClr val="tx1"/>
                </a:solidFill>
              </a:rPr>
              <a:t>není jím </a:t>
            </a:r>
            <a:r>
              <a:rPr lang="cs-CZ" sz="2400" dirty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>
                <a:solidFill>
                  <a:schemeClr val="tx1"/>
                </a:solidFill>
              </a:rPr>
              <a:t>porušení práva EU </a:t>
            </a:r>
            <a:r>
              <a:rPr lang="cs-CZ" sz="2400" dirty="0">
                <a:solidFill>
                  <a:schemeClr val="tx1"/>
                </a:solidFill>
              </a:rPr>
              <a:t>– typicky </a:t>
            </a:r>
            <a:r>
              <a:rPr lang="cs-CZ" sz="2400" dirty="0" err="1">
                <a:solidFill>
                  <a:schemeClr val="tx1"/>
                </a:solidFill>
              </a:rPr>
              <a:t>neimplementací</a:t>
            </a:r>
            <a:r>
              <a:rPr lang="cs-CZ" sz="2400" dirty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5720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Nesprávným úředním postupem </a:t>
            </a:r>
            <a:r>
              <a:rPr lang="cs-CZ" sz="2800" dirty="0">
                <a:solidFill>
                  <a:schemeClr val="tx1"/>
                </a:solidFill>
              </a:rPr>
              <a:t>je </a:t>
            </a:r>
            <a:r>
              <a:rPr lang="cs-CZ" sz="2800" u="sng" dirty="0">
                <a:solidFill>
                  <a:schemeClr val="tx1"/>
                </a:solidFill>
              </a:rPr>
              <a:t>dle judikatury</a:t>
            </a:r>
            <a:r>
              <a:rPr lang="cs-CZ" sz="2800" dirty="0">
                <a:solidFill>
                  <a:schemeClr val="tx1"/>
                </a:solidFill>
              </a:rPr>
              <a:t> např.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výpis z Rejstříku </a:t>
            </a:r>
            <a:r>
              <a:rPr lang="cs-CZ" sz="2400" dirty="0" err="1">
                <a:solidFill>
                  <a:schemeClr val="tx1"/>
                </a:solidFill>
              </a:rPr>
              <a:t>tr</a:t>
            </a:r>
            <a:r>
              <a:rPr lang="cs-CZ" sz="2400" dirty="0">
                <a:solidFill>
                  <a:schemeClr val="tx1"/>
                </a:solidFill>
              </a:rPr>
              <a:t>. či vyznačení doložky PM na rozhodnutí, které není dosud pravomocné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zveřejnění nepravdivých údajů zjištěných při kontrole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75438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>
                <a:solidFill>
                  <a:schemeClr val="tx1"/>
                </a:solidFill>
              </a:rPr>
              <a:t>Záruky zákonnosti </a:t>
            </a:r>
            <a:r>
              <a:rPr lang="cs-CZ" sz="2600" dirty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Kontrola</a:t>
            </a:r>
          </a:p>
          <a:p>
            <a:r>
              <a:rPr lang="cs-CZ" sz="2600" dirty="0">
                <a:solidFill>
                  <a:schemeClr val="tx1"/>
                </a:solidFill>
              </a:rPr>
              <a:t>Změna, zrušení, sistace vadných správních aktů</a:t>
            </a:r>
          </a:p>
          <a:p>
            <a:r>
              <a:rPr lang="cs-CZ" sz="2600" dirty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600" dirty="0">
                <a:solidFill>
                  <a:schemeClr val="tx1"/>
                </a:solidFill>
              </a:rPr>
              <a:t>Přímé donucení ke splnění právní povinnosti</a:t>
            </a:r>
          </a:p>
          <a:p>
            <a:r>
              <a:rPr lang="cs-CZ" sz="2600" dirty="0">
                <a:solidFill>
                  <a:schemeClr val="tx1"/>
                </a:solidFill>
              </a:rPr>
              <a:t>Svobodný přístup k informacím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Vznik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800" dirty="0">
                <a:solidFill>
                  <a:schemeClr val="tx1"/>
                </a:solidFill>
              </a:rPr>
              <a:t>Kvalifikované jednání – škoda – kausální nexus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„klasické“ civilní odpovědnosti je kvalifikovaným jednáním protiprávnost, zde 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A) nezákonné rozhodnutí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Ve formálním smyslu, tj. nezákonnost musí být deklarována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B) 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6858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účastník řízení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příslušných procesních předpisů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judikatury též manžel či druh, který zvolil a zaplatil obhájce v trestním řízení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ten, s nímž nebylo jednáno jako s účastníkem, třebaže mělo být </a:t>
            </a:r>
            <a:br>
              <a:rPr lang="cs-CZ" sz="32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V souvislosti s vazbou, trestem nebo </a:t>
            </a:r>
            <a:r>
              <a:rPr lang="cs-CZ" sz="2200" b="1" dirty="0" err="1">
                <a:solidFill>
                  <a:schemeClr val="tx1"/>
                </a:solidFill>
              </a:rPr>
              <a:t>ochr</a:t>
            </a:r>
            <a:r>
              <a:rPr lang="cs-CZ" sz="2200" b="1" dirty="0">
                <a:solidFill>
                  <a:schemeClr val="tx1"/>
                </a:solidFill>
              </a:rPr>
              <a:t>. opatřením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kom byla vykonána vazba,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bylo trestní stíhání zastaveno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dotyčný zproštěn obžaloby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byla věc postoupena jinému orgánu;</a:t>
            </a:r>
          </a:p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	není třeba, aby rozhodnutí o vazbě bylo zrušeno (vyšší standard ochrany práv) - rozhodný je výsledek </a:t>
            </a:r>
            <a:r>
              <a:rPr lang="cs-CZ" sz="2200" dirty="0" err="1">
                <a:solidFill>
                  <a:schemeClr val="tx1"/>
                </a:solidFill>
              </a:rPr>
              <a:t>tr</a:t>
            </a:r>
            <a:r>
              <a:rPr lang="cs-CZ" sz="2200" dirty="0">
                <a:solidFill>
                  <a:schemeClr val="tx1"/>
                </a:solidFill>
              </a:rPr>
              <a:t>. říz.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němž byl vykonán trest dle § 52 </a:t>
            </a:r>
            <a:r>
              <a:rPr lang="cs-CZ" sz="2200" dirty="0" err="1">
                <a:solidFill>
                  <a:schemeClr val="tx1"/>
                </a:solidFill>
              </a:rPr>
              <a:t>TrZ</a:t>
            </a:r>
            <a:r>
              <a:rPr lang="cs-CZ" sz="2200" dirty="0">
                <a:solidFill>
                  <a:schemeClr val="tx1"/>
                </a:solidFill>
              </a:rPr>
              <a:t> nebo § 24 Z o soudnictví ve věcech mládeže,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zrušen rozsudek, na jehož základě byl vykonán trest, a zároveň byl vysloven zprošťující rozsudek nebo zastaveno stíhání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v pozdějším řízení odsouzen k mírnějšímu trestu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podobně u ochranného opatření</a:t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391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Nesprávný úřední postup</a:t>
            </a:r>
          </a:p>
          <a:p>
            <a:r>
              <a:rPr lang="cs-CZ" sz="2400" dirty="0">
                <a:solidFill>
                  <a:schemeClr val="tx1"/>
                </a:solidFill>
              </a:rPr>
              <a:t>ten, komu byla způsobena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typicky v případě </a:t>
            </a:r>
            <a:r>
              <a:rPr lang="cs-CZ" sz="2400" u="sng" dirty="0">
                <a:solidFill>
                  <a:schemeClr val="tx1"/>
                </a:solidFill>
              </a:rPr>
              <a:t>nepřiměřené délky řízení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reálně není problém u správních řízení (jednotky případů ročně), neb existují prostředky nápravy (zejména opatření proti nečinnosti dle § 80 </a:t>
            </a:r>
            <a:r>
              <a:rPr lang="cs-CZ" sz="2200" dirty="0" err="1">
                <a:solidFill>
                  <a:schemeClr val="tx1"/>
                </a:solidFill>
              </a:rPr>
              <a:t>SprŘ</a:t>
            </a:r>
            <a:r>
              <a:rPr lang="cs-CZ" sz="2200" dirty="0">
                <a:solidFill>
                  <a:schemeClr val="tx1"/>
                </a:solidFill>
              </a:rPr>
              <a:t>, podobně v DŘ)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problém u soudních řízení, kde výslovné garance nejsou (v r. 2013 u </a:t>
            </a:r>
            <a:r>
              <a:rPr lang="cs-CZ" sz="2200" dirty="0" err="1">
                <a:solidFill>
                  <a:schemeClr val="tx1"/>
                </a:solidFill>
              </a:rPr>
              <a:t>MSpr</a:t>
            </a:r>
            <a:r>
              <a:rPr lang="cs-CZ" sz="2200" dirty="0">
                <a:solidFill>
                  <a:schemeClr val="tx1"/>
                </a:solidFill>
              </a:rPr>
              <a:t> uplatněno 841 žádostí v </a:t>
            </a:r>
            <a:r>
              <a:rPr lang="cs-CZ" sz="2200" dirty="0" err="1">
                <a:solidFill>
                  <a:schemeClr val="tx1"/>
                </a:solidFill>
              </a:rPr>
              <a:t>ObčP</a:t>
            </a:r>
            <a:r>
              <a:rPr lang="cs-CZ" sz="2200" dirty="0">
                <a:solidFill>
                  <a:schemeClr val="tx1"/>
                </a:solidFill>
              </a:rPr>
              <a:t> věcech)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vyčerpání prostředků není podmínkou pro náhradu škody</a:t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ÚSC</a:t>
            </a:r>
          </a:p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něj jedná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nositel ≠ jednatel (orgán příslušný jednat)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>
                <a:solidFill>
                  <a:schemeClr val="tx1"/>
                </a:solidFill>
              </a:rPr>
              <a:t>x </a:t>
            </a:r>
            <a:r>
              <a:rPr lang="cs-CZ" sz="2000" b="1" dirty="0">
                <a:solidFill>
                  <a:schemeClr val="tx1"/>
                </a:solidFill>
              </a:rPr>
              <a:t>ne</a:t>
            </a:r>
            <a:r>
              <a:rPr lang="cs-CZ" sz="2000" dirty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>
                <a:solidFill>
                  <a:schemeClr val="tx1"/>
                </a:solidFill>
              </a:rPr>
              <a:t>soud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	jaký soud?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495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Příslušný ústřední úřad (dle kompetenčního zákona - č. 2/1969 Sb., o zřízení ministerstev a jiných ústředních orgánů státní správy ČR)</a:t>
            </a:r>
          </a:p>
          <a:p>
            <a:pPr lvl="1"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došlo-li ke škodě v odvětví státní správy, jež náleží do jeho působnosti, a dále v případech, kdy bylo soudem ve správním soudnictví vydáno nezákonné rozhodnutí, jímž soud rozhodl o žalobě proti rozhodnutí vydanému v odvětví státní správy, jež náleží do působnosti tohoto úřadu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zvláštních případech </a:t>
            </a:r>
            <a:r>
              <a:rPr lang="cs-CZ" sz="2400" dirty="0" err="1">
                <a:solidFill>
                  <a:schemeClr val="tx1"/>
                </a:solidFill>
              </a:rPr>
              <a:t>MSpr</a:t>
            </a:r>
            <a:r>
              <a:rPr lang="cs-CZ" sz="2400" dirty="0">
                <a:solidFill>
                  <a:schemeClr val="tx1"/>
                </a:solidFill>
              </a:rPr>
              <a:t> a MF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stanovených případech ČNB a NKÚ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Dle kompetenčního zákona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, Min. zahraničních věcí, MŠMT,  Mini.  kultury, MPSV, Min. zdravotnictví, </a:t>
            </a: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  <a:r>
              <a:rPr lang="cs-CZ" sz="2000" dirty="0">
                <a:solidFill>
                  <a:schemeClr val="tx1"/>
                </a:solidFill>
              </a:rPr>
              <a:t>, Ministerstvo vnitra, MPO, Ministerstvo pro místní rozvoj, Ministerstvo zemědělství, Ministerstvo obrany, Ministerstvo dopravy, Ministerstvo životního prostředí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vlády České republiky, Český telekomunikační úřad, Rada pro rozhlasové a telekomunikační vysílání, Úřad pro ochranu osobních údajů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343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případě, že ke škodě došlo v odvětví státní správy, jež náleží do jeho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došlo-li ke škodě v občanském soudním řízení nebo v </a:t>
            </a:r>
            <a:r>
              <a:rPr lang="cs-CZ" sz="2000" dirty="0" err="1">
                <a:solidFill>
                  <a:schemeClr val="tx1"/>
                </a:solidFill>
              </a:rPr>
              <a:t>tr</a:t>
            </a:r>
            <a:r>
              <a:rPr lang="cs-CZ" sz="2000" dirty="0">
                <a:solidFill>
                  <a:schemeClr val="tx1"/>
                </a:solidFill>
              </a:rPr>
              <a:t>. řízení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bylo soudem ve správním soudnictví vydáno nezákonné rozhodnutí, jímž soud rozhodl o žalobě proti rozhodnutí územního celku v samostatné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škoda byla způsobena notářem nebo soudním exekutorem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není-li možné určit příslušný ústřední úřad  (Ústavní soud, moc zákonodárná)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projednání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zákon požaduje, aby byl nárok nejdříve uplatněn u odpovědného subjektu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jednající orgán </a:t>
            </a:r>
            <a:r>
              <a:rPr lang="cs-CZ" sz="2400" u="sng" dirty="0">
                <a:solidFill>
                  <a:schemeClr val="tx1"/>
                </a:solidFill>
              </a:rPr>
              <a:t>o nároku nerozhoduje</a:t>
            </a:r>
            <a:r>
              <a:rPr lang="cs-CZ" sz="2400" dirty="0">
                <a:solidFill>
                  <a:schemeClr val="tx1"/>
                </a:solidFill>
              </a:rPr>
              <a:t>, v praxi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uzavírá dohody o narovnání (MV)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sděluje, zda uznává a že vyplácí (</a:t>
            </a:r>
            <a:r>
              <a:rPr lang="cs-CZ" sz="2000" dirty="0" err="1">
                <a:solidFill>
                  <a:schemeClr val="tx1"/>
                </a:solidFill>
              </a:rPr>
              <a:t>MSpr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VOP formuloval v r. 2010 Desatero pro vyřizování žádostí o náhradu škody 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http://www.ochrance.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cz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aktualne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tiskove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zpravy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-2010/desatero-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dobre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-praxe-pro-posouzeni-zadosti-o-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odskodneni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endParaRPr lang="cs-CZ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Odpovědnost </a:t>
            </a:r>
            <a:r>
              <a:rPr lang="cs-CZ" sz="3200" dirty="0">
                <a:solidFill>
                  <a:schemeClr val="tx1"/>
                </a:solidFill>
              </a:rPr>
              <a:t>za porušení norem správního práva</a:t>
            </a:r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Odpovědnost adresátů, popř. „zaměstnanců“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Odpovědnost nositelů</a:t>
            </a:r>
            <a:endParaRPr lang="cs-CZ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x občanskoprávní, trestněprávní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086600" cy="4114800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Po 6 měsících od uplatnění nároku</a:t>
            </a:r>
          </a:p>
          <a:p>
            <a:r>
              <a:rPr lang="cs-CZ" sz="3200" dirty="0">
                <a:solidFill>
                  <a:schemeClr val="tx1"/>
                </a:solidFill>
              </a:rPr>
              <a:t>U okresního soudu dle sídla jednajícího orgánu či ÚSC</a:t>
            </a:r>
          </a:p>
          <a:p>
            <a:r>
              <a:rPr lang="cs-CZ" sz="3200" dirty="0">
                <a:solidFill>
                  <a:schemeClr val="tx1"/>
                </a:solidFill>
              </a:rPr>
              <a:t>Soudní poplatek 2.000 Kč (do 29. 9. 2017 osvobození od tohoto poplatku)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086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škody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3 roky ode dne, kdy se poškozený dozvěděl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 škodě a o tom, kdo za ni odpovídá; nebo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ode dne doručení (oznámení) zrušovacího rozhodnutí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bylo doručeno (oznámeno) nezákonné rozhodnutí, kterým byla způsobena škoda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Nepromlčuje se </a:t>
            </a:r>
            <a:r>
              <a:rPr lang="cs-CZ" sz="2000" dirty="0">
                <a:solidFill>
                  <a:schemeClr val="tx1"/>
                </a:solidFill>
              </a:rPr>
              <a:t>nárok na náhradu škody na zdraví</a:t>
            </a:r>
          </a:p>
          <a:p>
            <a:r>
              <a:rPr lang="cs-CZ" sz="2000" dirty="0">
                <a:solidFill>
                  <a:schemeClr val="tx1"/>
                </a:solidFill>
              </a:rPr>
              <a:t>Zvláštní lhůta v případě škody způsobené </a:t>
            </a:r>
            <a:r>
              <a:rPr lang="cs-CZ" sz="2000" u="sng" dirty="0">
                <a:solidFill>
                  <a:schemeClr val="tx1"/>
                </a:solidFill>
              </a:rPr>
              <a:t>rozhodnutím o vazbě, trestu nebo ochranném opatření </a:t>
            </a:r>
            <a:r>
              <a:rPr lang="cs-CZ" sz="2000" dirty="0">
                <a:solidFill>
                  <a:schemeClr val="tx1"/>
                </a:solidFill>
              </a:rPr>
              <a:t>– 2 roky ode dne, kdy nabylo právní moci rozhodné [„zprošťující“] rozhodnutí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nemajetkové újmy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6 měsíců ode dne, kdy se poškozený dozvěděl o vzniklé nemajetkové újmě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nastala právní skutečnost, se kterou je vznik nemajetkové újmy spojen</a:t>
            </a:r>
          </a:p>
          <a:p>
            <a:pPr>
              <a:spcBef>
                <a:spcPts val="1200"/>
              </a:spcBef>
            </a:pPr>
            <a:r>
              <a:rPr lang="cs-CZ" sz="2000" u="sng" dirty="0">
                <a:solidFill>
                  <a:schemeClr val="tx1"/>
                </a:solidFill>
              </a:rPr>
              <a:t>Výjimka u „průtahů“ </a:t>
            </a:r>
            <a:r>
              <a:rPr lang="cs-CZ" sz="2000" dirty="0">
                <a:solidFill>
                  <a:schemeClr val="tx1"/>
                </a:solidFill>
              </a:rPr>
              <a:t>– promlčecí doba neskončí dříve než za 6 měsíců od skončení řízení, v němž k tomuto nesprávnému úřednímu postupu došlo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239000" cy="44958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SMYSLEM je, aby následky nesl ten, jehož jednáním škoda vznikla, resp. aby osoby zúčastněné na výkonu veřejné moci byly vedeny k odpovědnosti tak, aby nedocházelo k porušování práv osob, vůči nimž je veřejná moc vykonávána</a:t>
            </a:r>
          </a:p>
          <a:p>
            <a:r>
              <a:rPr lang="cs-CZ" sz="2800" dirty="0">
                <a:solidFill>
                  <a:schemeClr val="tx1"/>
                </a:solidFill>
              </a:rPr>
              <a:t>má více stupňů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státu vůči nestátnímu subjektu, kterému byl svěřen výkon státní správy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vůči fyzickým osobám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464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princip oportunity (může)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právo na regresní úhradu vznikne pouze tehdy, byla-li škoda způsobena </a:t>
            </a:r>
            <a:r>
              <a:rPr lang="cs-CZ" sz="2200" b="1" dirty="0">
                <a:solidFill>
                  <a:schemeClr val="tx1"/>
                </a:solidFill>
              </a:rPr>
              <a:t>zaviněným</a:t>
            </a:r>
            <a:r>
              <a:rPr lang="cs-CZ" sz="2200" dirty="0">
                <a:solidFill>
                  <a:schemeClr val="tx1"/>
                </a:solidFill>
              </a:rPr>
              <a:t> porušením právní povinnosti; prokazuje ten, kdo uplatňuje nárok na regresní úhradu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soudce nebo státního zástupce jen pokud byla vina zjištěna v kárném nebo trestním řízení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osoby, jejíž účast na výkonu veřejné moci náleží k povinnostem vyplývajícím z pracovního poměru nebo z poměru mu na roveň postaveného anebo z poměru služebního, řídí se výše regresní úhrady zvláštními předpisy (l</a:t>
            </a:r>
            <a:r>
              <a:rPr lang="cs-CZ" sz="2200" b="1" dirty="0">
                <a:solidFill>
                  <a:schemeClr val="tx1"/>
                </a:solidFill>
              </a:rPr>
              <a:t>imitace</a:t>
            </a:r>
            <a:r>
              <a:rPr lang="cs-CZ" sz="2200" dirty="0">
                <a:solidFill>
                  <a:schemeClr val="tx1"/>
                </a:solidFill>
              </a:rPr>
              <a:t> dle </a:t>
            </a:r>
            <a:r>
              <a:rPr lang="cs-CZ" sz="2200" dirty="0" err="1">
                <a:solidFill>
                  <a:schemeClr val="tx1"/>
                </a:solidFill>
              </a:rPr>
              <a:t>ZPr</a:t>
            </a:r>
            <a:r>
              <a:rPr lang="cs-CZ" sz="22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soud může regresní úhradu přiměřeně </a:t>
            </a:r>
            <a:r>
              <a:rPr lang="cs-CZ" sz="2400" b="1" dirty="0">
                <a:solidFill>
                  <a:schemeClr val="tx1"/>
                </a:solidFill>
              </a:rPr>
              <a:t>snížit </a:t>
            </a:r>
            <a:r>
              <a:rPr lang="cs-CZ" sz="2400" dirty="0">
                <a:solidFill>
                  <a:schemeClr val="tx1"/>
                </a:solidFill>
              </a:rPr>
              <a:t>(ne v případě úmyslu) zejména s přihlédnutím k tomu, jak ke škodě došlo, jakož i k osobním a majetkovým poměrům FO, která ji způsobila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promlčení 1 rok (od zaplacení škody, újmy nebo regresu tím, kdo požaduje regres)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Například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Policii ČR (§ 95 - § 96)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obecní policii (§ 24)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BIS (§ 17)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ozbrojených silách ČR (§ 43)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pozemních komunikacích (§ 27)…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Odpovědnost za škodu způsobenou obecní policií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odpovídá obec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hradí se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která byla způsobená strážníkem v souvislosti s plněním úkolů stanovených zákonem o obecní policii nebo zvláštním zákonem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osobě, která poskytla pomoc strážníkovi na jeho žádost nebo s jeho vědomím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kterou způsobila jiná osoba než strážník v souvislosti s pomocí poskytnutou strážníkovi nebo obecní policii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24000"/>
            <a:ext cx="7848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Odpovědnost za škodu způsobenou policií (§ 95)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odpovídá stát, náhradu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hradí </a:t>
            </a:r>
            <a:r>
              <a:rPr lang="cs-CZ" sz="2200" u="sng" dirty="0">
                <a:solidFill>
                  <a:schemeClr val="tx1"/>
                </a:solidFill>
              </a:rPr>
              <a:t>se škoda způsobená policií v souvislosti s plněním jejích úkolů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osobě, která poskytla pomoc policii nebo policistovi na jeho žádost anebo s jeho vědomím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kterou osoba způsobila (někomu jinému) v souvislosti s pomocí poskytnutou policii nebo policistovi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rozsah a způsob náhrady</a:t>
            </a:r>
          </a:p>
          <a:p>
            <a:pPr marL="0" indent="0"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Peněžní náhrada za poskytnutí věcné pomoci (§ 96)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úhradu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osobě, která věcnou pomoc poskytla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stanovení náhrady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5720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Uplatňovat jej lze u nositelů, v případě státu u příslušných zpravidla ústředních orgánů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dobrovolně, lze se obrátit na civilní soud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 nahrazení škody přichází v úvahu regresní nárok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„odpovědnost“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543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Odpovědnost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sekundární následek porušení právní povinnosti (povinnost nést nepříznivé následky)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vědomí nutnosti plnit řádně své povinnosti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Může </a:t>
            </a:r>
            <a:r>
              <a:rPr lang="cs-CZ" sz="2400" b="1" dirty="0">
                <a:solidFill>
                  <a:schemeClr val="tx1"/>
                </a:solidFill>
              </a:rPr>
              <a:t>vzniknout </a:t>
            </a:r>
            <a:r>
              <a:rPr lang="cs-CZ" sz="2400" dirty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>
                <a:solidFill>
                  <a:schemeClr val="tx1"/>
                </a:solidFill>
              </a:rPr>
              <a:t>subjektivní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</a:t>
            </a:r>
            <a:r>
              <a:rPr lang="cs-CZ" sz="2000" dirty="0" err="1">
                <a:solidFill>
                  <a:schemeClr val="tx1"/>
                </a:solidFill>
              </a:rPr>
              <a:t>exkuplovat</a:t>
            </a:r>
            <a:r>
              <a:rPr lang="cs-CZ" sz="2000" dirty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>
                <a:solidFill>
                  <a:schemeClr val="tx1"/>
                </a:solidFill>
              </a:rPr>
              <a:t>objektivní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>
                <a:solidFill>
                  <a:schemeClr val="tx1"/>
                </a:solidFill>
              </a:rPr>
              <a:t>absolutní</a:t>
            </a:r>
            <a:endParaRPr lang="cs-CZ" sz="2400" u="sng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1066800"/>
            <a:ext cx="7407275" cy="2209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799" y="3581400"/>
            <a:ext cx="7391401" cy="2209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Literatura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MATES, P., SEVERA, J. Odpovědnost státu za výkon veřejné moci. Praha : </a:t>
            </a:r>
            <a:r>
              <a:rPr lang="cs-CZ" sz="2000" dirty="0" err="1">
                <a:solidFill>
                  <a:schemeClr val="tx1"/>
                </a:solidFill>
              </a:rPr>
              <a:t>Leges</a:t>
            </a:r>
            <a:r>
              <a:rPr lang="cs-CZ" sz="2000" dirty="0">
                <a:solidFill>
                  <a:schemeClr val="tx1"/>
                </a:solidFill>
              </a:rPr>
              <a:t>, 2014. 176 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VOJTEK, P. Odpovědnost za škodu při výkonu veřejné moci : komentář. 3. vydání. Praha : C. H. </a:t>
            </a:r>
            <a:r>
              <a:rPr lang="cs-CZ" sz="2000" dirty="0" err="1">
                <a:solidFill>
                  <a:schemeClr val="tx1"/>
                </a:solidFill>
              </a:rPr>
              <a:t>Beck</a:t>
            </a:r>
            <a:r>
              <a:rPr lang="cs-CZ" sz="2000" dirty="0">
                <a:solidFill>
                  <a:schemeClr val="tx1"/>
                </a:solidFill>
              </a:rPr>
              <a:t>, 2012. 370 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Ústavní</a:t>
            </a:r>
            <a:r>
              <a:rPr lang="cs-CZ" dirty="0"/>
              <a:t>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953000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</a:rPr>
              <a:t>Čl. 36 Listiny základních práv a svobod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</a:rPr>
              <a:t>(3) </a:t>
            </a:r>
            <a:r>
              <a:rPr lang="cs-CZ" sz="2000" b="1" i="1" dirty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(4) Podmínky a podrobnosti </a:t>
            </a:r>
            <a:r>
              <a:rPr lang="cs-CZ" sz="2000" u="sng" dirty="0">
                <a:solidFill>
                  <a:schemeClr val="tx1"/>
                </a:solidFill>
              </a:rPr>
              <a:t>upravuje zákon.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910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Zákon č. 82/1998 Sb., </a:t>
            </a:r>
            <a:r>
              <a:rPr lang="cs-CZ" sz="2400" b="1" dirty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>
                <a:solidFill>
                  <a:schemeClr val="tx1"/>
                </a:solidFill>
              </a:rPr>
              <a:t> [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] rozhodnutím nebo nesprávným úředním postupem…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Provádí ústavní východiska dle čl. 36 Listiny</a:t>
            </a:r>
          </a:p>
          <a:p>
            <a:pPr lvl="1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Subsidiárně se uplatní zákon </a:t>
            </a:r>
            <a:r>
              <a:rPr lang="cs-CZ" sz="2400" b="1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 (89/2012 Sb.), zejména jeho § 2894 a </a:t>
            </a:r>
            <a:r>
              <a:rPr lang="cs-CZ" sz="2400" dirty="0" err="1">
                <a:solidFill>
                  <a:schemeClr val="tx1"/>
                </a:solidFill>
              </a:rPr>
              <a:t>násl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Obsah a rozsah náhrady škody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Některé zvláštní předpisy (zákon o Policii ČR, o obecní policii…)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Zákon o odpovědnosti za škodu</a:t>
            </a:r>
          </a:p>
          <a:p>
            <a:r>
              <a:rPr lang="cs-CZ" sz="2800" dirty="0">
                <a:solidFill>
                  <a:schemeClr val="tx1"/>
                </a:solidFill>
              </a:rPr>
              <a:t>upravuje odpovědnost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škodu</a:t>
            </a:r>
            <a:r>
              <a:rPr lang="cs-CZ" sz="2400" dirty="0">
                <a:solidFill>
                  <a:schemeClr val="tx1"/>
                </a:solidFill>
              </a:rPr>
              <a:t> (= újma na jmění - § 2894 </a:t>
            </a:r>
            <a:r>
              <a:rPr lang="cs-CZ" sz="2400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; </a:t>
            </a:r>
            <a:r>
              <a:rPr lang="cs-CZ" sz="2400" dirty="0" err="1">
                <a:solidFill>
                  <a:schemeClr val="tx1"/>
                </a:solidFill>
              </a:rPr>
              <a:t>maj</a:t>
            </a:r>
            <a:r>
              <a:rPr lang="cs-CZ" sz="2400" dirty="0">
                <a:solidFill>
                  <a:schemeClr val="tx1"/>
                </a:solidFill>
              </a:rPr>
              <a:t>. újma vyčíslitelná v penězích, a to i ušlý zisk) a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nemajetkovou újmu</a:t>
            </a:r>
            <a:r>
              <a:rPr lang="cs-CZ" sz="2400" dirty="0">
                <a:solidFill>
                  <a:schemeClr val="tx1"/>
                </a:solidFill>
              </a:rPr>
              <a:t> (= újma nemateriální povahy; za ni náleží zadostiučinění, které může být i v penězích)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způsobenou při výkonu veřejné moci, a to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nezákonným rozhodnutím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nesprávným úředním postupem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</TotalTime>
  <Words>3126</Words>
  <Application>Microsoft Office PowerPoint</Application>
  <PresentationFormat>Předvádění na obrazovce (4:3)</PresentationFormat>
  <Paragraphs>354</Paragraphs>
  <Slides>60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Calibri</vt:lpstr>
      <vt:lpstr>Calibri Light</vt:lpstr>
      <vt:lpstr>Motiv Office</vt:lpstr>
      <vt:lpstr>Odpovědnost veřejné správy  za škodu nebo nemateriální újmu způsobenou rozhodnutím nebo  nesprávným úředním postupem   JUDr. Veronika Smutná, Ph.D. </vt:lpstr>
      <vt:lpstr>Obsah</vt:lpstr>
      <vt:lpstr>Východiska</vt:lpstr>
      <vt:lpstr>Zařazení odpovědnosti</vt:lpstr>
      <vt:lpstr>Zařazení odpovědnosti</vt:lpstr>
      <vt:lpstr>Pojem „odpovědnost“</vt:lpstr>
      <vt:lpstr>Ústavní základy</vt:lpstr>
      <vt:lpstr>Zákonná úprava</vt:lpstr>
      <vt:lpstr>Zákonná úprava</vt:lpstr>
      <vt:lpstr>Vybrané pojmy</vt:lpstr>
      <vt:lpstr>Vybrané pojmy</vt:lpstr>
      <vt:lpstr>Odpovědné subjekty</vt:lpstr>
      <vt:lpstr>Odpovědné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Odpovědné subjekty</vt:lpstr>
      <vt:lpstr>(Ne)odpovědnost</vt:lpstr>
      <vt:lpstr>(Ne)odpovědnost</vt:lpstr>
      <vt:lpstr>(Ne)odpovědnost</vt:lpstr>
      <vt:lpstr>(Ne)odpovědnost</vt:lpstr>
      <vt:lpstr>Předpoklady odpovědnosti</vt:lpstr>
      <vt:lpstr>Škoda</vt:lpstr>
      <vt:lpstr>Náhrada škody</vt:lpstr>
      <vt:lpstr>Náhrada škody</vt:lpstr>
      <vt:lpstr>Náhrada škody</vt:lpstr>
      <vt:lpstr>Náhrada škody</vt:lpstr>
      <vt:lpstr>Náhrada škody</vt:lpstr>
      <vt:lpstr>Zadostiučinění za nemajetkovou újmu</vt:lpstr>
      <vt:lpstr>Zadostiučinění za nemajetkovou újmu</vt:lpstr>
      <vt:lpstr>Příčinná souvislost</vt:lpstr>
      <vt:lpstr>Kvalifikované jednání</vt:lpstr>
      <vt:lpstr>Kvalifikované jednání</vt:lpstr>
      <vt:lpstr>Kvalifikované jednání</vt:lpstr>
      <vt:lpstr>Kvalifikované jednání</vt:lpstr>
      <vt:lpstr>Kvalifikované jednání</vt:lpstr>
      <vt:lpstr>Vznik nároku</vt:lpstr>
      <vt:lpstr>Oprávněná osoba</vt:lpstr>
      <vt:lpstr>Oprávněná osoba</vt:lpstr>
      <vt:lpstr>Oprávněná osoba</vt:lpstr>
      <vt:lpstr>Uplatnění nároku</vt:lpstr>
      <vt:lpstr>Uplatnění nároku</vt:lpstr>
      <vt:lpstr>Uplatnění nároku</vt:lpstr>
      <vt:lpstr>Příslušný ústřední úřad</vt:lpstr>
      <vt:lpstr>Příslušný ústřední úřad</vt:lpstr>
      <vt:lpstr>Mimosoudní projednání</vt:lpstr>
      <vt:lpstr>Soudní uplatnění nároku</vt:lpstr>
      <vt:lpstr>Promlčení</vt:lpstr>
      <vt:lpstr>Promlčení</vt:lpstr>
      <vt:lpstr>Systém regresních úhrad</vt:lpstr>
      <vt:lpstr>Sytém regresních úhrad</vt:lpstr>
      <vt:lpstr>Sytém regresních úhrad</vt:lpstr>
      <vt:lpstr>Zvláštní úprava</vt:lpstr>
      <vt:lpstr>Obecní policie</vt:lpstr>
      <vt:lpstr>Policie ČR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Veronika Smutná</cp:lastModifiedBy>
  <cp:revision>107</cp:revision>
  <dcterms:created xsi:type="dcterms:W3CDTF">1999-04-19T05:38:15Z</dcterms:created>
  <dcterms:modified xsi:type="dcterms:W3CDTF">2017-12-07T07:36:10Z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