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0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8000"/>
    <a:srgbClr val="F3A8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26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6BF2-87B9-4C7F-99BB-E0A63923BFDF}" type="datetimeFigureOut">
              <a:rPr lang="cs-CZ" smtClean="0"/>
              <a:t>19.12.2016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6497-A8ED-4619-829B-58C0B87F5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760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6BF2-87B9-4C7F-99BB-E0A63923BFDF}" type="datetimeFigureOut">
              <a:rPr lang="cs-CZ" smtClean="0"/>
              <a:t>19.12.2016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6497-A8ED-4619-829B-58C0B87F5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98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6BF2-87B9-4C7F-99BB-E0A63923BFDF}" type="datetimeFigureOut">
              <a:rPr lang="cs-CZ" smtClean="0"/>
              <a:t>19.12.2016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6497-A8ED-4619-829B-58C0B87F5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559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6BF2-87B9-4C7F-99BB-E0A63923BFDF}" type="datetimeFigureOut">
              <a:rPr lang="cs-CZ" smtClean="0"/>
              <a:t>19.12.2016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6497-A8ED-4619-829B-58C0B87F5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960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6BF2-87B9-4C7F-99BB-E0A63923BFDF}" type="datetimeFigureOut">
              <a:rPr lang="cs-CZ" smtClean="0"/>
              <a:t>19.12.2016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6497-A8ED-4619-829B-58C0B87F5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03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6BF2-87B9-4C7F-99BB-E0A63923BFDF}" type="datetimeFigureOut">
              <a:rPr lang="cs-CZ" smtClean="0"/>
              <a:t>19.12.2016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6497-A8ED-4619-829B-58C0B87F5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278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6BF2-87B9-4C7F-99BB-E0A63923BFDF}" type="datetimeFigureOut">
              <a:rPr lang="cs-CZ" smtClean="0"/>
              <a:t>19.12.2016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6497-A8ED-4619-829B-58C0B87F5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26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6BF2-87B9-4C7F-99BB-E0A63923BFDF}" type="datetimeFigureOut">
              <a:rPr lang="cs-CZ" smtClean="0"/>
              <a:t>19.12.2016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6497-A8ED-4619-829B-58C0B87F5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78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6BF2-87B9-4C7F-99BB-E0A63923BFDF}" type="datetimeFigureOut">
              <a:rPr lang="cs-CZ" smtClean="0"/>
              <a:t>19.12.2016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6497-A8ED-4619-829B-58C0B87F5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01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6BF2-87B9-4C7F-99BB-E0A63923BFDF}" type="datetimeFigureOut">
              <a:rPr lang="cs-CZ" smtClean="0"/>
              <a:t>19.12.2016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6497-A8ED-4619-829B-58C0B87F5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867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6BF2-87B9-4C7F-99BB-E0A63923BFDF}" type="datetimeFigureOut">
              <a:rPr lang="cs-CZ" smtClean="0"/>
              <a:t>19.12.2016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6497-A8ED-4619-829B-58C0B87F5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1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B6BF2-87B9-4C7F-99BB-E0A63923BFDF}" type="datetimeFigureOut">
              <a:rPr lang="cs-CZ" smtClean="0"/>
              <a:t>19.12.2016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76497-A8ED-4619-829B-58C0B87F5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755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ur-lex.europa.eu/summary/glossary/eu_council.html" TargetMode="External"/><Relationship Id="rId2" Type="http://schemas.openxmlformats.org/officeDocument/2006/relationships/hyperlink" Target="http://eur-lex.europa.eu/summary/glossary/european_council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ur-lex.europa.eu/summary/glossary/qualified_majority.html" TargetMode="External"/><Relationship Id="rId4" Type="http://schemas.openxmlformats.org/officeDocument/2006/relationships/hyperlink" Target="http://eur-lex.europa.eu/summary/glossary/unanimity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95966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b="1" dirty="0" smtClean="0"/>
              <a:t>Společná zahraniční a bezpečnostní politika EU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4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3A875"/>
          </a:solidFill>
        </p:spPr>
        <p:txBody>
          <a:bodyPr/>
          <a:lstStyle/>
          <a:p>
            <a:pPr algn="ctr"/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 smtClean="0">
                <a:effectLst/>
              </a:rPr>
              <a:t>Evropské politické společenství</a:t>
            </a:r>
            <a:r>
              <a:rPr lang="cs-CZ" dirty="0" smtClean="0">
                <a:effectLst/>
              </a:rPr>
              <a:t> (</a:t>
            </a:r>
            <a:r>
              <a:rPr lang="cs-CZ" dirty="0" err="1" smtClean="0">
                <a:effectLst/>
              </a:rPr>
              <a:t>EPS</a:t>
            </a:r>
            <a:r>
              <a:rPr lang="cs-CZ" dirty="0" smtClean="0">
                <a:effectLst/>
              </a:rPr>
              <a:t>) bylo koncipováno v roce 1952 jako kombinace existujícího </a:t>
            </a:r>
            <a:r>
              <a:rPr lang="cs-CZ" dirty="0" err="1" smtClean="0">
                <a:effectLst/>
              </a:rPr>
              <a:t>ESUO</a:t>
            </a:r>
            <a:r>
              <a:rPr lang="cs-CZ" dirty="0" smtClean="0">
                <a:effectLst/>
              </a:rPr>
              <a:t> a Evropského obranného společenství (</a:t>
            </a:r>
            <a:r>
              <a:rPr lang="cs-CZ" dirty="0" err="1" smtClean="0">
                <a:effectLst/>
              </a:rPr>
              <a:t>EOS</a:t>
            </a:r>
            <a:r>
              <a:rPr lang="cs-CZ" dirty="0" smtClean="0">
                <a:effectLst/>
              </a:rPr>
              <a:t>).</a:t>
            </a:r>
          </a:p>
          <a:p>
            <a:r>
              <a:rPr lang="cs-CZ" dirty="0" smtClean="0">
                <a:effectLst/>
              </a:rPr>
              <a:t>Návrh smlouvy o Evropském politickém společenství byl vypracován shromážděním </a:t>
            </a:r>
            <a:r>
              <a:rPr lang="cs-CZ" dirty="0" err="1" smtClean="0">
                <a:effectLst/>
              </a:rPr>
              <a:t>ESUO</a:t>
            </a:r>
            <a:r>
              <a:rPr lang="cs-CZ" dirty="0" smtClean="0">
                <a:effectLst/>
              </a:rPr>
              <a:t>.</a:t>
            </a:r>
          </a:p>
          <a:p>
            <a:r>
              <a:rPr lang="cs-CZ" dirty="0" smtClean="0">
                <a:effectLst/>
              </a:rPr>
              <a:t>Projekt Evropského politického společenství selhal v roce 1954, kdy bylo jasné, že smlouva Evropském obranném společenství nebude ratifikována Francií - nepřijatelná ztráta národní suverenity. Od plánu na Evropské politické společenství bylo tedy upuštěno.</a:t>
            </a:r>
          </a:p>
          <a:p>
            <a:r>
              <a:rPr lang="cs-CZ" dirty="0" err="1" smtClean="0"/>
              <a:t>EOS</a:t>
            </a:r>
            <a:r>
              <a:rPr lang="cs-CZ" dirty="0" smtClean="0"/>
              <a:t> padlo a tím i </a:t>
            </a:r>
            <a:r>
              <a:rPr lang="cs-CZ" dirty="0" err="1" smtClean="0"/>
              <a:t>EPS</a:t>
            </a:r>
            <a:r>
              <a:rPr lang="cs-CZ" dirty="0" smtClean="0"/>
              <a:t>.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2386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3A875"/>
          </a:solidFill>
        </p:spPr>
        <p:txBody>
          <a:bodyPr/>
          <a:lstStyle/>
          <a:p>
            <a:pPr algn="ctr"/>
            <a:r>
              <a:rPr lang="cs-CZ" dirty="0" smtClean="0"/>
              <a:t>Maastrichtská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vzkřísila myšlenku politické integrace</a:t>
            </a:r>
          </a:p>
          <a:p>
            <a:r>
              <a:rPr lang="cs-CZ" dirty="0" smtClean="0"/>
              <a:t>ekonomické síle neodpovídá politická síla v mezinárodních vztazích</a:t>
            </a:r>
          </a:p>
          <a:p>
            <a:r>
              <a:rPr lang="cs-CZ" dirty="0" smtClean="0"/>
              <a:t>druhý pilíř EU</a:t>
            </a:r>
          </a:p>
          <a:p>
            <a:r>
              <a:rPr lang="cs-CZ" dirty="0" smtClean="0"/>
              <a:t>jednomyslné rozhodování</a:t>
            </a:r>
          </a:p>
          <a:p>
            <a:r>
              <a:rPr lang="cs-CZ" dirty="0" smtClean="0"/>
              <a:t>různost stanovisek států – integrace v pravém slova smyslu nemožná, jen koordinace</a:t>
            </a:r>
          </a:p>
          <a:p>
            <a:r>
              <a:rPr lang="cs-CZ" dirty="0" smtClean="0"/>
              <a:t>Amsterodam: + </a:t>
            </a:r>
            <a:r>
              <a:rPr lang="cs-CZ" i="1" dirty="0" smtClean="0">
                <a:solidFill>
                  <a:schemeClr val="accent5">
                    <a:lumMod val="50000"/>
                  </a:schemeClr>
                </a:solidFill>
              </a:rPr>
              <a:t>společná bezpečnostní a obranná politika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504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3A875"/>
          </a:solidFill>
        </p:spPr>
        <p:txBody>
          <a:bodyPr/>
          <a:lstStyle/>
          <a:p>
            <a:pPr algn="ctr"/>
            <a:r>
              <a:rPr lang="cs-CZ" dirty="0" smtClean="0"/>
              <a:t>Lisabonská smlouva -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lvl="1"/>
            <a:endParaRPr lang="cs-CZ" dirty="0" smtClean="0"/>
          </a:p>
          <a:p>
            <a:pPr lvl="1"/>
            <a:r>
              <a:rPr lang="cs-CZ" sz="2800" dirty="0" smtClean="0"/>
              <a:t>Vysoký představitel Unie pro zahraniční věci a bezpečnostní politiku (= ministr zahraničních věcí EU)</a:t>
            </a:r>
          </a:p>
          <a:p>
            <a:pPr lvl="1"/>
            <a:r>
              <a:rPr lang="cs-CZ" sz="2800" dirty="0" smtClean="0"/>
              <a:t>Evropská služba pro vnější činnost (diplomatická služba EU) – rozhodnutí Rady č. 2010/427</a:t>
            </a:r>
          </a:p>
          <a:p>
            <a:pPr lvl="1"/>
            <a:r>
              <a:rPr lang="cs-CZ" sz="2800" dirty="0" smtClean="0"/>
              <a:t>Předseda Evropské rady (= prezident EU)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5031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84205"/>
            <a:ext cx="10515600" cy="1107625"/>
          </a:xfrm>
          <a:solidFill>
            <a:srgbClr val="F3A875"/>
          </a:solidFill>
        </p:spPr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Fungování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3211"/>
            <a:ext cx="10515600" cy="5122258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  <a:effectLst/>
                <a:hlinkClick r:id="rId2"/>
              </a:rPr>
              <a:t>Evropská rada</a:t>
            </a:r>
            <a:r>
              <a:rPr lang="cs-CZ" dirty="0" smtClean="0">
                <a:solidFill>
                  <a:srgbClr val="C00000"/>
                </a:solidFill>
                <a:effectLst/>
              </a:rPr>
              <a:t> EVROPSKÁ RADA (summit) stanoví strategické zájmy EU, určuje cíle a definuje hlavní zaměření </a:t>
            </a:r>
            <a:r>
              <a:rPr lang="cs-CZ" dirty="0" err="1" smtClean="0">
                <a:solidFill>
                  <a:srgbClr val="C00000"/>
                </a:solidFill>
                <a:effectLst/>
              </a:rPr>
              <a:t>SZBP</a:t>
            </a:r>
            <a:r>
              <a:rPr lang="cs-CZ" dirty="0" smtClean="0">
                <a:solidFill>
                  <a:srgbClr val="C00000"/>
                </a:solidFill>
                <a:effectLst/>
              </a:rPr>
              <a:t>. TAKÉ PŘIJÍMÁ KONKRÉTNÍ ROZHODNUTÍ (sankce proti Rusku, dohoda s Tureckem o migrantech)</a:t>
            </a:r>
          </a:p>
          <a:p>
            <a:r>
              <a:rPr lang="cs-CZ" dirty="0" smtClean="0">
                <a:effectLst/>
              </a:rPr>
              <a:t>S ohledem na tyto cíle a strategický směr hlasuje </a:t>
            </a:r>
            <a:r>
              <a:rPr lang="cs-CZ" dirty="0" smtClean="0">
                <a:effectLst/>
                <a:hlinkClick r:id="rId3"/>
              </a:rPr>
              <a:t>Rada EU</a:t>
            </a:r>
            <a:r>
              <a:rPr lang="cs-CZ" dirty="0" smtClean="0">
                <a:effectLst/>
              </a:rPr>
              <a:t> (Rada pro zahraniční věci pod vedením Vysoké představitelky) o opatřeních nebo pozicích, které se mají v rámci </a:t>
            </a:r>
            <a:r>
              <a:rPr lang="cs-CZ" dirty="0" err="1" smtClean="0">
                <a:effectLst/>
              </a:rPr>
              <a:t>SZBP</a:t>
            </a:r>
            <a:r>
              <a:rPr lang="cs-CZ" dirty="0" smtClean="0">
                <a:effectLst/>
              </a:rPr>
              <a:t> zaujmout. </a:t>
            </a:r>
          </a:p>
          <a:p>
            <a:r>
              <a:rPr lang="cs-CZ" dirty="0" smtClean="0">
                <a:effectLst/>
              </a:rPr>
              <a:t>Rozhodnutí, která činí Evropská rada a Rada EU, vyžadují </a:t>
            </a:r>
            <a:r>
              <a:rPr lang="cs-CZ" dirty="0" smtClean="0">
                <a:effectLst/>
                <a:hlinkClick r:id="rId4"/>
              </a:rPr>
              <a:t>jednomyslnost</a:t>
            </a:r>
            <a:r>
              <a:rPr lang="cs-CZ" dirty="0" smtClean="0">
                <a:effectLst/>
              </a:rPr>
              <a:t>, jen určité dílčí aspekty rozhodnutí lze rozhodovat hlasováním </a:t>
            </a:r>
            <a:r>
              <a:rPr lang="cs-CZ" dirty="0" smtClean="0">
                <a:effectLst/>
                <a:hlinkClick r:id="rId5"/>
              </a:rPr>
              <a:t>kvalifikovanou většinou</a:t>
            </a:r>
            <a:r>
              <a:rPr lang="cs-CZ" dirty="0" smtClean="0">
                <a:effectLst/>
              </a:rPr>
              <a:t>. Zdržení se hlasování nenarušuje jednomyslnost. Zdrží-li se nejméně 1/3 členů – hledá se řešení.</a:t>
            </a:r>
          </a:p>
          <a:p>
            <a:r>
              <a:rPr lang="cs-CZ" dirty="0" smtClean="0">
                <a:solidFill>
                  <a:srgbClr val="006600"/>
                </a:solidFill>
              </a:rPr>
              <a:t>„MEZIVLÁDNÍ PŘÍSTUP“ – „druhý pilíř“ přetrvává</a:t>
            </a:r>
            <a:endParaRPr lang="cs-CZ" dirty="0" smtClean="0">
              <a:solidFill>
                <a:srgbClr val="006600"/>
              </a:solidFill>
              <a:effectLst/>
            </a:endParaRPr>
          </a:p>
          <a:p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4143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NÁSTROJE </a:t>
            </a:r>
            <a:r>
              <a:rPr lang="cs-CZ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SZBP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Nástroje </a:t>
            </a:r>
            <a:r>
              <a:rPr lang="cs-CZ" dirty="0" err="1" smtClean="0"/>
              <a:t>SZBP</a:t>
            </a:r>
            <a:r>
              <a:rPr lang="cs-CZ" dirty="0" smtClean="0"/>
              <a:t> = formy, jimiž je </a:t>
            </a:r>
            <a:r>
              <a:rPr lang="cs-CZ" dirty="0" err="1" smtClean="0"/>
              <a:t>SZBP</a:t>
            </a:r>
            <a:r>
              <a:rPr lang="cs-CZ" dirty="0" smtClean="0"/>
              <a:t> prováděna. Některé nástroje jsou upraveny právně, a to ve Smlouvě o EU.  Nástroje </a:t>
            </a:r>
            <a:r>
              <a:rPr lang="cs-CZ" dirty="0" err="1" smtClean="0"/>
              <a:t>SZBP</a:t>
            </a:r>
            <a:r>
              <a:rPr lang="cs-CZ" dirty="0" smtClean="0"/>
              <a:t> zahrnují: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1. právně vymezené nástroje</a:t>
            </a:r>
            <a:br>
              <a:rPr lang="cs-CZ" b="1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C00000"/>
                </a:solidFill>
              </a:rPr>
              <a:t>-     obecné směry či strategické zájmy a cíle vytyčované Evropskou radou (+ rozhodnutí)</a:t>
            </a:r>
            <a:br>
              <a:rPr lang="cs-CZ" b="1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C00000"/>
                </a:solidFill>
              </a:rPr>
              <a:t>-     rozhodnutí přijímaná Radou </a:t>
            </a:r>
            <a:r>
              <a:rPr lang="cs-CZ" dirty="0" smtClean="0"/>
              <a:t>a vymezující:</a:t>
            </a:r>
          </a:p>
          <a:p>
            <a:pPr marL="457200" lvl="1" indent="0">
              <a:buNone/>
            </a:pPr>
            <a:r>
              <a:rPr lang="cs-CZ" b="1" dirty="0" smtClean="0"/>
              <a:t>	a) akce, které má Unie provést</a:t>
            </a:r>
            <a:br>
              <a:rPr lang="cs-CZ" b="1" dirty="0" smtClean="0"/>
            </a:br>
            <a:r>
              <a:rPr lang="cs-CZ" b="1" dirty="0" smtClean="0"/>
              <a:t>	b) postoje, které má Unie zaujmout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c) podrobnosti k těmto dvěma výše uvedeným rozhodnutím</a:t>
            </a:r>
          </a:p>
          <a:p>
            <a:pPr marL="0" indent="0">
              <a:buNone/>
            </a:pPr>
            <a:r>
              <a:rPr lang="cs-CZ" dirty="0" smtClean="0"/>
              <a:t>-     systematická spolupráce mezi členskými státy EU</a:t>
            </a:r>
          </a:p>
          <a:p>
            <a:pPr marL="0" indent="0">
              <a:buNone/>
            </a:pPr>
            <a:r>
              <a:rPr lang="cs-CZ" dirty="0" smtClean="0"/>
              <a:t>-     uzavírání mezinárodních smluv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2.   další nástroje</a:t>
            </a:r>
          </a:p>
          <a:p>
            <a:pPr marL="0" indent="0">
              <a:buNone/>
            </a:pPr>
            <a:r>
              <a:rPr lang="cs-CZ" dirty="0" smtClean="0"/>
              <a:t>-     	</a:t>
            </a:r>
            <a:r>
              <a:rPr lang="cs-CZ" i="1" dirty="0" smtClean="0"/>
              <a:t>deklarace, demarše</a:t>
            </a:r>
            <a:br>
              <a:rPr lang="cs-CZ" i="1" dirty="0" smtClean="0"/>
            </a:br>
            <a:r>
              <a:rPr lang="cs-CZ" i="1" dirty="0" smtClean="0"/>
              <a:t>-   	 politický dialog</a:t>
            </a:r>
          </a:p>
          <a:p>
            <a:pPr marL="0" indent="0">
              <a:buNone/>
            </a:pPr>
            <a:r>
              <a:rPr lang="cs-CZ" i="1" dirty="0" smtClean="0"/>
              <a:t>-     	volební pozorovatelské mise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230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3A875"/>
          </a:solidFill>
        </p:spPr>
        <p:txBody>
          <a:bodyPr/>
          <a:lstStyle/>
          <a:p>
            <a:pPr algn="ctr"/>
            <a:r>
              <a:rPr lang="cs-CZ" dirty="0" smtClean="0"/>
              <a:t>Příklad: Kosovo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nejednotnost stanovisek členských států</a:t>
            </a:r>
          </a:p>
          <a:p>
            <a:r>
              <a:rPr lang="cs-CZ" dirty="0" smtClean="0"/>
              <a:t>nekonkrétní závěry oficiálního závěrečného prohlášení Evropské rady ke vzniku Kosova</a:t>
            </a:r>
          </a:p>
          <a:p>
            <a:r>
              <a:rPr lang="cs-CZ" dirty="0" smtClean="0"/>
              <a:t>některé členské státy Kosovo neuznaly</a:t>
            </a:r>
          </a:p>
          <a:p>
            <a:r>
              <a:rPr lang="cs-CZ" dirty="0" smtClean="0"/>
              <a:t>zvláštní představitel EU pro Kosovo – podpora integrace do EU (??)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64282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B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321</Words>
  <Application>Microsoft Office PowerPoint</Application>
  <PresentationFormat>Širokoúhlá obrazovka</PresentationFormat>
  <Paragraphs>39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Společná zahraniční a bezpečnostní politika EU</vt:lpstr>
      <vt:lpstr>Historie</vt:lpstr>
      <vt:lpstr>Maastrichtská smlouva</vt:lpstr>
      <vt:lpstr>Lisabonská smlouva - změny</vt:lpstr>
      <vt:lpstr>Fungování</vt:lpstr>
      <vt:lpstr>NÁSTROJE SZBP</vt:lpstr>
      <vt:lpstr>Příklad: Kosovo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Společná zahraniční a bezpečnostní politika EU</dc:title>
  <dc:creator>Vladimír Týč</dc:creator>
  <cp:lastModifiedBy>Vladimír Týč</cp:lastModifiedBy>
  <cp:revision>9</cp:revision>
  <dcterms:created xsi:type="dcterms:W3CDTF">2016-12-19T08:51:51Z</dcterms:created>
  <dcterms:modified xsi:type="dcterms:W3CDTF">2016-12-19T10:00:56Z</dcterms:modified>
</cp:coreProperties>
</file>