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 id="2147484251" r:id="rId2"/>
    <p:sldMasterId id="2147484304" r:id="rId3"/>
  </p:sldMasterIdLst>
  <p:notesMasterIdLst>
    <p:notesMasterId r:id="rId67"/>
  </p:notesMasterIdLst>
  <p:handoutMasterIdLst>
    <p:handoutMasterId r:id="rId68"/>
  </p:handoutMasterIdLst>
  <p:sldIdLst>
    <p:sldId id="256" r:id="rId4"/>
    <p:sldId id="352" r:id="rId5"/>
    <p:sldId id="270" r:id="rId6"/>
    <p:sldId id="301" r:id="rId7"/>
    <p:sldId id="303" r:id="rId8"/>
    <p:sldId id="268" r:id="rId9"/>
    <p:sldId id="324" r:id="rId10"/>
    <p:sldId id="276" r:id="rId11"/>
    <p:sldId id="258" r:id="rId12"/>
    <p:sldId id="356" r:id="rId13"/>
    <p:sldId id="277" r:id="rId14"/>
    <p:sldId id="271" r:id="rId15"/>
    <p:sldId id="272" r:id="rId16"/>
    <p:sldId id="307" r:id="rId17"/>
    <p:sldId id="274" r:id="rId18"/>
    <p:sldId id="314" r:id="rId19"/>
    <p:sldId id="323" r:id="rId20"/>
    <p:sldId id="338" r:id="rId21"/>
    <p:sldId id="275" r:id="rId22"/>
    <p:sldId id="315" r:id="rId23"/>
    <p:sldId id="309" r:id="rId24"/>
    <p:sldId id="329" r:id="rId25"/>
    <p:sldId id="316" r:id="rId26"/>
    <p:sldId id="327" r:id="rId27"/>
    <p:sldId id="325" r:id="rId28"/>
    <p:sldId id="330" r:id="rId29"/>
    <p:sldId id="331" r:id="rId30"/>
    <p:sldId id="317" r:id="rId31"/>
    <p:sldId id="328" r:id="rId32"/>
    <p:sldId id="326" r:id="rId33"/>
    <p:sldId id="333" r:id="rId34"/>
    <p:sldId id="264" r:id="rId35"/>
    <p:sldId id="332" r:id="rId36"/>
    <p:sldId id="321" r:id="rId37"/>
    <p:sldId id="322" r:id="rId38"/>
    <p:sldId id="279" r:id="rId39"/>
    <p:sldId id="287" r:id="rId40"/>
    <p:sldId id="286" r:id="rId41"/>
    <p:sldId id="262" r:id="rId42"/>
    <p:sldId id="283" r:id="rId43"/>
    <p:sldId id="281" r:id="rId44"/>
    <p:sldId id="282" r:id="rId45"/>
    <p:sldId id="288" r:id="rId46"/>
    <p:sldId id="280" r:id="rId47"/>
    <p:sldId id="299" r:id="rId48"/>
    <p:sldId id="293" r:id="rId49"/>
    <p:sldId id="300" r:id="rId50"/>
    <p:sldId id="290" r:id="rId51"/>
    <p:sldId id="291" r:id="rId52"/>
    <p:sldId id="336" r:id="rId53"/>
    <p:sldId id="337" r:id="rId54"/>
    <p:sldId id="343" r:id="rId55"/>
    <p:sldId id="335" r:id="rId56"/>
    <p:sldId id="346" r:id="rId57"/>
    <p:sldId id="345" r:id="rId58"/>
    <p:sldId id="344" r:id="rId59"/>
    <p:sldId id="259" r:id="rId60"/>
    <p:sldId id="302" r:id="rId61"/>
    <p:sldId id="348" r:id="rId62"/>
    <p:sldId id="349" r:id="rId63"/>
    <p:sldId id="350" r:id="rId64"/>
    <p:sldId id="353" r:id="rId65"/>
    <p:sldId id="26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notesViewPr>
    <p:cSldViewPr snapToGrid="0">
      <p:cViewPr varScale="1">
        <p:scale>
          <a:sx n="51" d="100"/>
          <a:sy n="51" d="100"/>
        </p:scale>
        <p:origin x="2692"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89"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0A95F-1837-4E60-87EE-BAA622ADBC5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cs-CZ"/>
        </a:p>
      </dgm:t>
    </dgm:pt>
    <dgm:pt modelId="{3DE2DA42-66BB-48E0-BC73-CE609C23A477}">
      <dgm:prSet phldrT="[Text]"/>
      <dgm:spPr/>
      <dgm:t>
        <a:bodyPr/>
        <a:lstStyle/>
        <a:p>
          <a:r>
            <a:rPr lang="cs-CZ" dirty="0"/>
            <a:t>Právo na život</a:t>
          </a:r>
        </a:p>
      </dgm:t>
    </dgm:pt>
    <dgm:pt modelId="{D139335E-1360-4A34-A4E5-88F39D66E449}" type="parTrans" cxnId="{E9FF9DF0-E28E-4741-B958-1EAA951E8593}">
      <dgm:prSet/>
      <dgm:spPr/>
      <dgm:t>
        <a:bodyPr/>
        <a:lstStyle/>
        <a:p>
          <a:endParaRPr lang="cs-CZ"/>
        </a:p>
      </dgm:t>
    </dgm:pt>
    <dgm:pt modelId="{25E4E250-E36A-4AAA-8436-B85E0C1E57B8}" type="sibTrans" cxnId="{E9FF9DF0-E28E-4741-B958-1EAA951E8593}">
      <dgm:prSet/>
      <dgm:spPr/>
      <dgm:t>
        <a:bodyPr/>
        <a:lstStyle/>
        <a:p>
          <a:endParaRPr lang="cs-CZ"/>
        </a:p>
      </dgm:t>
    </dgm:pt>
    <dgm:pt modelId="{3FB0A833-BC2F-45A6-8547-EA5FAE0BD339}">
      <dgm:prSet phldrT="[Text]"/>
      <dgm:spPr/>
      <dgm:t>
        <a:bodyPr/>
        <a:lstStyle/>
        <a:p>
          <a:r>
            <a:rPr lang="cs-CZ" dirty="0"/>
            <a:t>Právo na příznivé životní prostředí</a:t>
          </a:r>
        </a:p>
      </dgm:t>
    </dgm:pt>
    <dgm:pt modelId="{2517202B-597E-4315-AB97-C5736D965170}" type="parTrans" cxnId="{E548B432-9366-468A-84EF-B30BC2EFE7C6}">
      <dgm:prSet/>
      <dgm:spPr/>
      <dgm:t>
        <a:bodyPr/>
        <a:lstStyle/>
        <a:p>
          <a:endParaRPr lang="cs-CZ"/>
        </a:p>
      </dgm:t>
    </dgm:pt>
    <dgm:pt modelId="{715D44A4-2366-4928-9E3F-9B15AED85C7D}" type="sibTrans" cxnId="{E548B432-9366-468A-84EF-B30BC2EFE7C6}">
      <dgm:prSet/>
      <dgm:spPr/>
      <dgm:t>
        <a:bodyPr/>
        <a:lstStyle/>
        <a:p>
          <a:endParaRPr lang="cs-CZ"/>
        </a:p>
      </dgm:t>
    </dgm:pt>
    <dgm:pt modelId="{B44D030E-0E94-463E-A030-DD57B312D2F6}">
      <dgm:prSet phldrT="[Text]"/>
      <dgm:spPr/>
      <dgm:t>
        <a:bodyPr/>
        <a:lstStyle/>
        <a:p>
          <a:r>
            <a:rPr lang="cs-CZ" dirty="0"/>
            <a:t>Právo na ochranu zdraví</a:t>
          </a:r>
        </a:p>
      </dgm:t>
    </dgm:pt>
    <dgm:pt modelId="{28D6B305-5DD1-44C9-929F-1193FE519778}" type="parTrans" cxnId="{1B672699-5129-4976-9CE1-B93E0656B0B3}">
      <dgm:prSet/>
      <dgm:spPr/>
      <dgm:t>
        <a:bodyPr/>
        <a:lstStyle/>
        <a:p>
          <a:endParaRPr lang="cs-CZ"/>
        </a:p>
      </dgm:t>
    </dgm:pt>
    <dgm:pt modelId="{59EF313A-60CF-4339-B964-2ADC701A4766}" type="sibTrans" cxnId="{1B672699-5129-4976-9CE1-B93E0656B0B3}">
      <dgm:prSet/>
      <dgm:spPr/>
      <dgm:t>
        <a:bodyPr/>
        <a:lstStyle/>
        <a:p>
          <a:endParaRPr lang="cs-CZ"/>
        </a:p>
      </dgm:t>
    </dgm:pt>
    <dgm:pt modelId="{5A66197F-745D-4BF7-8CD1-BCF3E78C24AA}" type="pres">
      <dgm:prSet presAssocID="{BA20A95F-1837-4E60-87EE-BAA622ADBC50}" presName="Name0" presStyleCnt="0">
        <dgm:presLayoutVars>
          <dgm:dir/>
          <dgm:resizeHandles val="exact"/>
        </dgm:presLayoutVars>
      </dgm:prSet>
      <dgm:spPr/>
      <dgm:t>
        <a:bodyPr/>
        <a:lstStyle/>
        <a:p>
          <a:endParaRPr lang="cs-CZ"/>
        </a:p>
      </dgm:t>
    </dgm:pt>
    <dgm:pt modelId="{9511DCDA-087E-44C4-B785-707061CF86C5}" type="pres">
      <dgm:prSet presAssocID="{BA20A95F-1837-4E60-87EE-BAA622ADBC50}" presName="cycle" presStyleCnt="0"/>
      <dgm:spPr/>
    </dgm:pt>
    <dgm:pt modelId="{B1B5E253-7E3C-499A-854E-7EEC963CBEE6}" type="pres">
      <dgm:prSet presAssocID="{3DE2DA42-66BB-48E0-BC73-CE609C23A477}" presName="nodeFirstNode" presStyleLbl="node1" presStyleIdx="0" presStyleCnt="3" custRadScaleRad="94500" custRadScaleInc="13690">
        <dgm:presLayoutVars>
          <dgm:bulletEnabled val="1"/>
        </dgm:presLayoutVars>
      </dgm:prSet>
      <dgm:spPr/>
      <dgm:t>
        <a:bodyPr/>
        <a:lstStyle/>
        <a:p>
          <a:endParaRPr lang="cs-CZ"/>
        </a:p>
      </dgm:t>
    </dgm:pt>
    <dgm:pt modelId="{68DDB706-A868-4F10-8168-85C8E95CA51D}" type="pres">
      <dgm:prSet presAssocID="{25E4E250-E36A-4AAA-8436-B85E0C1E57B8}" presName="sibTransFirstNode" presStyleLbl="bgShp" presStyleIdx="0" presStyleCnt="1"/>
      <dgm:spPr/>
      <dgm:t>
        <a:bodyPr/>
        <a:lstStyle/>
        <a:p>
          <a:endParaRPr lang="cs-CZ"/>
        </a:p>
      </dgm:t>
    </dgm:pt>
    <dgm:pt modelId="{E2C592F5-2CB7-44A9-BCEF-538DF34151D2}" type="pres">
      <dgm:prSet presAssocID="{3FB0A833-BC2F-45A6-8547-EA5FAE0BD339}" presName="nodeFollowingNodes" presStyleLbl="node1" presStyleIdx="1" presStyleCnt="3" custRadScaleRad="110814" custRadScaleInc="9504">
        <dgm:presLayoutVars>
          <dgm:bulletEnabled val="1"/>
        </dgm:presLayoutVars>
      </dgm:prSet>
      <dgm:spPr/>
      <dgm:t>
        <a:bodyPr/>
        <a:lstStyle/>
        <a:p>
          <a:endParaRPr lang="cs-CZ"/>
        </a:p>
      </dgm:t>
    </dgm:pt>
    <dgm:pt modelId="{9DFB2343-33C3-4995-8FDC-E12BD6C30872}" type="pres">
      <dgm:prSet presAssocID="{B44D030E-0E94-463E-A030-DD57B312D2F6}" presName="nodeFollowingNodes" presStyleLbl="node1" presStyleIdx="2" presStyleCnt="3" custRadScaleRad="90151" custRadScaleInc="19409">
        <dgm:presLayoutVars>
          <dgm:bulletEnabled val="1"/>
        </dgm:presLayoutVars>
      </dgm:prSet>
      <dgm:spPr/>
      <dgm:t>
        <a:bodyPr/>
        <a:lstStyle/>
        <a:p>
          <a:endParaRPr lang="cs-CZ"/>
        </a:p>
      </dgm:t>
    </dgm:pt>
  </dgm:ptLst>
  <dgm:cxnLst>
    <dgm:cxn modelId="{0D130258-8AB2-4D25-B1C4-74DD8EB31F38}" type="presOf" srcId="{3DE2DA42-66BB-48E0-BC73-CE609C23A477}" destId="{B1B5E253-7E3C-499A-854E-7EEC963CBEE6}" srcOrd="0" destOrd="0" presId="urn:microsoft.com/office/officeart/2005/8/layout/cycle3"/>
    <dgm:cxn modelId="{1B672699-5129-4976-9CE1-B93E0656B0B3}" srcId="{BA20A95F-1837-4E60-87EE-BAA622ADBC50}" destId="{B44D030E-0E94-463E-A030-DD57B312D2F6}" srcOrd="2" destOrd="0" parTransId="{28D6B305-5DD1-44C9-929F-1193FE519778}" sibTransId="{59EF313A-60CF-4339-B964-2ADC701A4766}"/>
    <dgm:cxn modelId="{AA03DF3F-2E8E-446C-8D2D-CE7996987DFB}" type="presOf" srcId="{25E4E250-E36A-4AAA-8436-B85E0C1E57B8}" destId="{68DDB706-A868-4F10-8168-85C8E95CA51D}" srcOrd="0" destOrd="0" presId="urn:microsoft.com/office/officeart/2005/8/layout/cycle3"/>
    <dgm:cxn modelId="{C8F29362-D8BF-4FD9-BEF2-1389B368400D}" type="presOf" srcId="{BA20A95F-1837-4E60-87EE-BAA622ADBC50}" destId="{5A66197F-745D-4BF7-8CD1-BCF3E78C24AA}" srcOrd="0" destOrd="0" presId="urn:microsoft.com/office/officeart/2005/8/layout/cycle3"/>
    <dgm:cxn modelId="{E548B432-9366-468A-84EF-B30BC2EFE7C6}" srcId="{BA20A95F-1837-4E60-87EE-BAA622ADBC50}" destId="{3FB0A833-BC2F-45A6-8547-EA5FAE0BD339}" srcOrd="1" destOrd="0" parTransId="{2517202B-597E-4315-AB97-C5736D965170}" sibTransId="{715D44A4-2366-4928-9E3F-9B15AED85C7D}"/>
    <dgm:cxn modelId="{2D9C8781-847F-45E9-AB95-DA0AC8230B4B}" type="presOf" srcId="{3FB0A833-BC2F-45A6-8547-EA5FAE0BD339}" destId="{E2C592F5-2CB7-44A9-BCEF-538DF34151D2}" srcOrd="0" destOrd="0" presId="urn:microsoft.com/office/officeart/2005/8/layout/cycle3"/>
    <dgm:cxn modelId="{968F075C-B1BF-4E60-BF43-F6D659778BB9}" type="presOf" srcId="{B44D030E-0E94-463E-A030-DD57B312D2F6}" destId="{9DFB2343-33C3-4995-8FDC-E12BD6C30872}" srcOrd="0" destOrd="0" presId="urn:microsoft.com/office/officeart/2005/8/layout/cycle3"/>
    <dgm:cxn modelId="{E9FF9DF0-E28E-4741-B958-1EAA951E8593}" srcId="{BA20A95F-1837-4E60-87EE-BAA622ADBC50}" destId="{3DE2DA42-66BB-48E0-BC73-CE609C23A477}" srcOrd="0" destOrd="0" parTransId="{D139335E-1360-4A34-A4E5-88F39D66E449}" sibTransId="{25E4E250-E36A-4AAA-8436-B85E0C1E57B8}"/>
    <dgm:cxn modelId="{3EB4E8E0-9BB3-4873-BF3E-4DAB63AA62B5}" type="presParOf" srcId="{5A66197F-745D-4BF7-8CD1-BCF3E78C24AA}" destId="{9511DCDA-087E-44C4-B785-707061CF86C5}" srcOrd="0" destOrd="0" presId="urn:microsoft.com/office/officeart/2005/8/layout/cycle3"/>
    <dgm:cxn modelId="{55FD867F-5DA0-4B68-9044-08BC2205E85C}" type="presParOf" srcId="{9511DCDA-087E-44C4-B785-707061CF86C5}" destId="{B1B5E253-7E3C-499A-854E-7EEC963CBEE6}" srcOrd="0" destOrd="0" presId="urn:microsoft.com/office/officeart/2005/8/layout/cycle3"/>
    <dgm:cxn modelId="{DEA8CA27-97C0-410D-8F6C-CC31A515A271}" type="presParOf" srcId="{9511DCDA-087E-44C4-B785-707061CF86C5}" destId="{68DDB706-A868-4F10-8168-85C8E95CA51D}" srcOrd="1" destOrd="0" presId="urn:microsoft.com/office/officeart/2005/8/layout/cycle3"/>
    <dgm:cxn modelId="{0ECA6A8B-85D9-4F19-ABF1-D1F7E2586C08}" type="presParOf" srcId="{9511DCDA-087E-44C4-B785-707061CF86C5}" destId="{E2C592F5-2CB7-44A9-BCEF-538DF34151D2}" srcOrd="2" destOrd="0" presId="urn:microsoft.com/office/officeart/2005/8/layout/cycle3"/>
    <dgm:cxn modelId="{1205C4C1-360A-4892-9665-D79022F0C024}" type="presParOf" srcId="{9511DCDA-087E-44C4-B785-707061CF86C5}" destId="{9DFB2343-33C3-4995-8FDC-E12BD6C30872}"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B706-A868-4F10-8168-85C8E95CA51D}">
      <dsp:nvSpPr>
        <dsp:cNvPr id="0" name=""/>
        <dsp:cNvSpPr/>
      </dsp:nvSpPr>
      <dsp:spPr>
        <a:xfrm>
          <a:off x="1066691" y="236937"/>
          <a:ext cx="3454790" cy="3454790"/>
        </a:xfrm>
        <a:prstGeom prst="circularArrow">
          <a:avLst>
            <a:gd name="adj1" fmla="val 5689"/>
            <a:gd name="adj2" fmla="val 340510"/>
            <a:gd name="adj3" fmla="val 12561786"/>
            <a:gd name="adj4" fmla="val 18170650"/>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B5E253-7E3C-499A-854E-7EEC963CBEE6}">
      <dsp:nvSpPr>
        <dsp:cNvPr id="0" name=""/>
        <dsp:cNvSpPr/>
      </dsp:nvSpPr>
      <dsp:spPr>
        <a:xfrm>
          <a:off x="1615119" y="404304"/>
          <a:ext cx="2357933" cy="11789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cs-CZ" sz="2300" kern="1200" dirty="0"/>
            <a:t>Právo na život</a:t>
          </a:r>
        </a:p>
      </dsp:txBody>
      <dsp:txXfrm>
        <a:off x="1672671" y="461856"/>
        <a:ext cx="2242829" cy="1063862"/>
      </dsp:txXfrm>
    </dsp:sp>
    <dsp:sp modelId="{E2C592F5-2CB7-44A9-BCEF-538DF34151D2}">
      <dsp:nvSpPr>
        <dsp:cNvPr id="0" name=""/>
        <dsp:cNvSpPr/>
      </dsp:nvSpPr>
      <dsp:spPr>
        <a:xfrm>
          <a:off x="2620466" y="2844393"/>
          <a:ext cx="2357933" cy="11789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cs-CZ" sz="2300" kern="1200" dirty="0"/>
            <a:t>Právo na příznivé životní prostředí</a:t>
          </a:r>
        </a:p>
      </dsp:txBody>
      <dsp:txXfrm>
        <a:off x="2678018" y="2901945"/>
        <a:ext cx="2242829" cy="1063862"/>
      </dsp:txXfrm>
    </dsp:sp>
    <dsp:sp modelId="{9DFB2343-33C3-4995-8FDC-E12BD6C30872}">
      <dsp:nvSpPr>
        <dsp:cNvPr id="0" name=""/>
        <dsp:cNvSpPr/>
      </dsp:nvSpPr>
      <dsp:spPr>
        <a:xfrm>
          <a:off x="0" y="2095937"/>
          <a:ext cx="2357933" cy="11789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cs-CZ" sz="2300" kern="1200" dirty="0"/>
            <a:t>Právo na ochranu zdraví</a:t>
          </a:r>
        </a:p>
      </dsp:txBody>
      <dsp:txXfrm>
        <a:off x="57552" y="2153489"/>
        <a:ext cx="2242829" cy="106386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3017C768-1B58-4026-864D-6D121C52184E}" type="datetimeFigureOut">
              <a:rPr lang="cs-CZ" smtClean="0"/>
              <a:t>07.12.2017</a:t>
            </a:fld>
            <a:endParaRPr lang="cs-CZ"/>
          </a:p>
        </p:txBody>
      </p:sp>
      <p:sp>
        <p:nvSpPr>
          <p:cNvPr id="4" name="Zástupný symbol pro zápatí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724A019F-2B3E-4A83-8637-7308CF8F5AF6}" type="slidenum">
              <a:rPr lang="cs-CZ" smtClean="0"/>
              <a:t>‹#›</a:t>
            </a:fld>
            <a:endParaRPr lang="cs-CZ"/>
          </a:p>
        </p:txBody>
      </p:sp>
    </p:spTree>
    <p:extLst>
      <p:ext uri="{BB962C8B-B14F-4D97-AF65-F5344CB8AC3E}">
        <p14:creationId xmlns:p14="http://schemas.microsoft.com/office/powerpoint/2010/main" val="4216940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42A4398C-6A6E-44DC-A1E4-4A1B484B041C}" type="datetimeFigureOut">
              <a:rPr lang="cs-CZ" smtClean="0"/>
              <a:t>07.12.2017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BFFC5285-F4E6-4597-BD2E-641C8B4A009D}" type="slidenum">
              <a:rPr lang="cs-CZ" smtClean="0"/>
              <a:t>‹#›</a:t>
            </a:fld>
            <a:endParaRPr lang="cs-CZ"/>
          </a:p>
        </p:txBody>
      </p:sp>
    </p:spTree>
    <p:extLst>
      <p:ext uri="{BB962C8B-B14F-4D97-AF65-F5344CB8AC3E}">
        <p14:creationId xmlns:p14="http://schemas.microsoft.com/office/powerpoint/2010/main" val="414399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a:r>
              <a:rPr lang="cs-CZ" dirty="0"/>
              <a:t>Stacionární zdroje</a:t>
            </a:r>
          </a:p>
          <a:p>
            <a:pPr lvl="2"/>
            <a:r>
              <a:rPr lang="cs-CZ" dirty="0"/>
              <a:t>stavby, objekty, provozovny a areály sloužící průmyslové a zemědělské výrobě, obchodní a administrativní činnosti a službám, včetně dopravy v těchto areálech, nepohybující se stroje a zařízení pevně fixované na své místo nebo ty, jejichž akční rádius je při pracovním nasazení omezen, dále přenosné a převozné stroje a zařízení, které se při svém použití jako celek nepohybují</a:t>
            </a:r>
          </a:p>
          <a:p>
            <a:pPr lvl="2"/>
            <a:r>
              <a:rPr lang="cs-CZ" dirty="0"/>
              <a:t>za stacionární zdroje hluku se pro účely tohoto nařízení nepovažují zdroje související s činnostmi spojenými s běžným užíváním bytu, bytového domu, rodinného domu, stavby pro rodinnou rekreaci a pozemků k nim náležejících, s výjimkou zařízení pro větrání a vytápění</a:t>
            </a:r>
          </a:p>
          <a:p>
            <a:pPr lvl="1"/>
            <a:r>
              <a:rPr lang="cs-CZ" dirty="0"/>
              <a:t>Vysokoenergetický impulsní hluk</a:t>
            </a:r>
          </a:p>
          <a:p>
            <a:pPr lvl="2"/>
            <a:r>
              <a:rPr lang="cs-CZ" dirty="0"/>
              <a:t>zvukové impulsy ve venkovním prostoru, jejichž zdrojem jsou výbuchy v lomech a dolech, sonické třesky, demoliční a průmyslové procesy s pomocí výbušnin, střelba z těžkých zbraní, zkoušky výbušnin, další zdroje výbuchů, jejichž ekvivalentní hmotnost trinitrotoluenu překračuje 25 g, a podobné zdroje</a:t>
            </a:r>
          </a:p>
          <a:p>
            <a:pPr lvl="1"/>
            <a:r>
              <a:rPr lang="cs-CZ" dirty="0"/>
              <a:t>Vysoce impulsní hluk </a:t>
            </a:r>
          </a:p>
          <a:p>
            <a:pPr lvl="2"/>
            <a:r>
              <a:rPr lang="cs-CZ" dirty="0"/>
              <a:t>zvukové impulsy ve venkovním prostoru, vznikající při střelbě z lehkých zbraní, explozí výbušnin s hmotností pod 25 g ekvivalentní hmotnosti trinitrotoluenu a při vzájemném nárazu pevných těles</a:t>
            </a:r>
          </a:p>
          <a:p>
            <a:pPr lvl="2"/>
            <a:r>
              <a:rPr lang="cs-CZ" dirty="0"/>
              <a:t>hlukem s tónovými složkami hluk, v jehož kmitočtovém spektru je hladina akustického tlaku v </a:t>
            </a:r>
            <a:r>
              <a:rPr lang="cs-CZ" dirty="0" err="1"/>
              <a:t>třetinooktávovém</a:t>
            </a:r>
            <a:r>
              <a:rPr lang="cs-CZ" dirty="0"/>
              <a:t> pásmu, případně i ve dvou bezprostředně sousedících </a:t>
            </a:r>
            <a:r>
              <a:rPr lang="cs-CZ" dirty="0" err="1"/>
              <a:t>třetinooktávových</a:t>
            </a:r>
            <a:r>
              <a:rPr lang="cs-CZ" dirty="0"/>
              <a:t> pásmech, o více než 5 dB vyšší než hladiny akustického tlaku v obou sousedních </a:t>
            </a:r>
            <a:r>
              <a:rPr lang="cs-CZ" dirty="0" err="1"/>
              <a:t>třetinooktávových</a:t>
            </a:r>
            <a:r>
              <a:rPr lang="cs-CZ" dirty="0"/>
              <a:t> pásmech a v pásmu kmitočtu 10 Hz až 160 Hz je ekvivalentní hladina akustického tlaku v tomto </a:t>
            </a:r>
            <a:r>
              <a:rPr lang="cs-CZ" dirty="0" err="1"/>
              <a:t>třetinooktávovém</a:t>
            </a:r>
            <a:r>
              <a:rPr lang="cs-CZ" dirty="0"/>
              <a:t> pásmu vyšší než hladina prahu slyšení stanovená pro toto kmitočtové pásmo v příloze č. 1 k tomuto nařízení; hlukem s tónovými složkami je vždy hudba nebo zpěv; pokud nelze hluk s tónovými složkami identifikovat na základě uvedené definice, lze použít definici vycházející z úzkopásmové analýzy,</a:t>
            </a:r>
          </a:p>
          <a:p>
            <a:pPr lvl="2"/>
            <a:endParaRPr lang="cs-CZ" dirty="0"/>
          </a:p>
        </p:txBody>
      </p:sp>
      <p:sp>
        <p:nvSpPr>
          <p:cNvPr id="4" name="Zástupný symbol pro číslo snímku 3"/>
          <p:cNvSpPr>
            <a:spLocks noGrp="1"/>
          </p:cNvSpPr>
          <p:nvPr>
            <p:ph type="sldNum" sz="quarter" idx="10"/>
          </p:nvPr>
        </p:nvSpPr>
        <p:spPr/>
        <p:txBody>
          <a:bodyPr/>
          <a:lstStyle/>
          <a:p>
            <a:fld id="{BFFC5285-F4E6-4597-BD2E-641C8B4A009D}" type="slidenum">
              <a:rPr lang="cs-CZ" smtClean="0"/>
              <a:t>20</a:t>
            </a:fld>
            <a:endParaRPr lang="cs-CZ"/>
          </a:p>
        </p:txBody>
      </p:sp>
    </p:spTree>
    <p:extLst>
      <p:ext uri="{BB962C8B-B14F-4D97-AF65-F5344CB8AC3E}">
        <p14:creationId xmlns:p14="http://schemas.microsoft.com/office/powerpoint/2010/main" val="137482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247959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252993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235507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2779090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2752830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376726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946DA2C-5E34-4DDB-B5B3-BA733B16EF48}" type="datetimeFigureOut">
              <a:rPr lang="cs-CZ" smtClean="0"/>
              <a:t>07.12.2017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484201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D946DA2C-5E34-4DDB-B5B3-BA733B16EF48}" type="datetimeFigureOut">
              <a:rPr lang="cs-CZ" smtClean="0"/>
              <a:t>07.12.2017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E3CF0A7-9D7D-4420-A76B-42B102DE75F6}"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987547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46DA2C-5E34-4DDB-B5B3-BA733B16EF48}" type="datetimeFigureOut">
              <a:rPr lang="cs-CZ" smtClean="0"/>
              <a:t>07.12.2017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E3CF0A7-9D7D-4420-A76B-42B102DE75F6}"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190130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6DA2C-5E34-4DDB-B5B3-BA733B16EF48}" type="datetimeFigureOut">
              <a:rPr lang="cs-CZ" smtClean="0"/>
              <a:t>07.12.2017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2605706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946DA2C-5E34-4DDB-B5B3-BA733B16EF48}" type="datetimeFigureOut">
              <a:rPr lang="cs-CZ" smtClean="0"/>
              <a:t>07.12.2017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260092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822169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946DA2C-5E34-4DDB-B5B3-BA733B16EF48}" type="datetimeFigureOut">
              <a:rPr lang="cs-CZ" smtClean="0"/>
              <a:t>07.12.2017</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3687851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1797922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831158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47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2912107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416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946DA2C-5E34-4DDB-B5B3-BA733B16EF48}" type="datetimeFigureOut">
              <a:rPr lang="cs-CZ" smtClean="0"/>
              <a:t>07.12.2017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1890966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D946DA2C-5E34-4DDB-B5B3-BA733B16EF48}" type="datetimeFigureOut">
              <a:rPr lang="cs-CZ" smtClean="0"/>
              <a:t>07.12.2017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2490002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D946DA2C-5E34-4DDB-B5B3-BA733B16EF48}" type="datetimeFigureOut">
              <a:rPr lang="cs-CZ" smtClean="0"/>
              <a:t>07.12.2017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3417541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46DA2C-5E34-4DDB-B5B3-BA733B16EF48}" type="datetimeFigureOut">
              <a:rPr lang="cs-CZ" smtClean="0"/>
              <a:t>07.12.2017</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47184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1338071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46DA2C-5E34-4DDB-B5B3-BA733B16EF48}" type="datetimeFigureOut">
              <a:rPr lang="cs-CZ" smtClean="0"/>
              <a:t>07.12.2017</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E3CF0A7-9D7D-4420-A76B-42B102DE75F6}" type="slidenum">
              <a:rPr lang="cs-CZ" smtClean="0"/>
              <a:t>‹#›</a:t>
            </a:fld>
            <a:endParaRPr lang="cs-CZ"/>
          </a:p>
        </p:txBody>
      </p:sp>
    </p:spTree>
    <p:extLst>
      <p:ext uri="{BB962C8B-B14F-4D97-AF65-F5344CB8AC3E}">
        <p14:creationId xmlns:p14="http://schemas.microsoft.com/office/powerpoint/2010/main" val="11488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946DA2C-5E34-4DDB-B5B3-BA733B16EF48}" type="datetimeFigureOut">
              <a:rPr lang="cs-CZ" smtClean="0"/>
              <a:t>07.12.2017</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4170762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2386058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946DA2C-5E34-4DDB-B5B3-BA733B16EF48}" type="datetimeFigureOut">
              <a:rPr lang="cs-CZ" smtClean="0"/>
              <a:t>07.12.2017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114488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946DA2C-5E34-4DDB-B5B3-BA733B16EF48}" type="datetimeFigureOut">
              <a:rPr lang="cs-CZ" smtClean="0"/>
              <a:t>07.12.2017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391167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D946DA2C-5E34-4DDB-B5B3-BA733B16EF48}" type="datetimeFigureOut">
              <a:rPr lang="cs-CZ" smtClean="0"/>
              <a:t>07.12.2017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E3CF0A7-9D7D-4420-A76B-42B102DE75F6}"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15946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46DA2C-5E34-4DDB-B5B3-BA733B16EF48}" type="datetimeFigureOut">
              <a:rPr lang="cs-CZ" smtClean="0"/>
              <a:t>07.12.2017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E3CF0A7-9D7D-4420-A76B-42B102DE75F6}"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05617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6DA2C-5E34-4DDB-B5B3-BA733B16EF48}" type="datetimeFigureOut">
              <a:rPr lang="cs-CZ" smtClean="0"/>
              <a:t>07.12.2017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68073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946DA2C-5E34-4DDB-B5B3-BA733B16EF48}" type="datetimeFigureOut">
              <a:rPr lang="cs-CZ" smtClean="0"/>
              <a:t>07.12.2017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375701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946DA2C-5E34-4DDB-B5B3-BA733B16EF48}" type="datetimeFigureOut">
              <a:rPr lang="cs-CZ" smtClean="0"/>
              <a:t>07.12.2017</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3CF0A7-9D7D-4420-A76B-42B102DE75F6}" type="slidenum">
              <a:rPr lang="cs-CZ" smtClean="0"/>
              <a:t>‹#›</a:t>
            </a:fld>
            <a:endParaRPr lang="cs-CZ"/>
          </a:p>
        </p:txBody>
      </p:sp>
    </p:spTree>
    <p:extLst>
      <p:ext uri="{BB962C8B-B14F-4D97-AF65-F5344CB8AC3E}">
        <p14:creationId xmlns:p14="http://schemas.microsoft.com/office/powerpoint/2010/main" val="312398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946DA2C-5E34-4DDB-B5B3-BA733B16EF48}" type="datetimeFigureOut">
              <a:rPr lang="cs-CZ" smtClean="0"/>
              <a:t>07.12.2017</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E3CF0A7-9D7D-4420-A76B-42B102DE75F6}" type="slidenum">
              <a:rPr lang="cs-CZ" smtClean="0"/>
              <a:t>‹#›</a:t>
            </a:fld>
            <a:endParaRPr lang="cs-CZ"/>
          </a:p>
        </p:txBody>
      </p:sp>
    </p:spTree>
    <p:extLst>
      <p:ext uri="{BB962C8B-B14F-4D97-AF65-F5344CB8AC3E}">
        <p14:creationId xmlns:p14="http://schemas.microsoft.com/office/powerpoint/2010/main" val="3532043093"/>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946DA2C-5E34-4DDB-B5B3-BA733B16EF48}" type="datetimeFigureOut">
              <a:rPr lang="cs-CZ" smtClean="0"/>
              <a:t>07.12.2017</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E3CF0A7-9D7D-4420-A76B-42B102DE75F6}" type="slidenum">
              <a:rPr lang="cs-CZ" smtClean="0"/>
              <a:t>‹#›</a:t>
            </a:fld>
            <a:endParaRPr lang="cs-CZ"/>
          </a:p>
        </p:txBody>
      </p:sp>
    </p:spTree>
    <p:extLst>
      <p:ext uri="{BB962C8B-B14F-4D97-AF65-F5344CB8AC3E}">
        <p14:creationId xmlns:p14="http://schemas.microsoft.com/office/powerpoint/2010/main" val="3955401370"/>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46DA2C-5E34-4DDB-B5B3-BA733B16EF48}" type="datetimeFigureOut">
              <a:rPr lang="cs-CZ" smtClean="0"/>
              <a:t>07.12.2017</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E3CF0A7-9D7D-4420-A76B-42B102DE75F6}"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347621"/>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9.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hyperlink" Target="https://www.mzcr.cz/dokumenty/vecny-zamer-zakona-o-ochrane-verejneho-zdravi-pred-hlukem-a-rizeni-hluku-v-komun_6160_1092_5.html" TargetMode="Externa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hyperlink" Target="http://www.khsjih.cz/soubory/HOK/doporuceni-regulace-hluku.pdf" TargetMode="Externa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hyperlink" Target="http://www.silnice-zeleznice.cz/clanek/udelovani-vyjimek-pro-hluk-z-dopravy-zamysleni-nad-velkym-problemem/" TargetMode="Externa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komorni-lhotka.cz/modul_dokument/prilohy/22036.pdf" TargetMode="Externa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hyperlink" Target="http://www.prg.aero/cs/o-letisti-praha/zivotni-prostredi/hlukova-problematika/" TargetMode="Externa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hyperlink" Target="file:///C:\_DATA\Jana\StahnuteSoubory\MNAP-MZ-20140414-2.pdf" TargetMode="External"/><Relationship Id="rId2" Type="http://schemas.openxmlformats.org/officeDocument/2006/relationships/hyperlink" Target="https://eregpublicsecure.ksrzis.cz/Registr/shm/" TargetMode="Externa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 Id="rId5" Type="http://schemas.openxmlformats.org/officeDocument/2006/relationships/image" Target="../media/image15.jpeg"/><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hyperlink" Target="http://www.cia.cz/" TargetMode="Externa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hyperlink" Target="http://www.szu.cz/tema/zivotni-prostredi/zdroje-hluku-a-jeho-mereni" TargetMode="External"/><Relationship Id="rId2" Type="http://schemas.openxmlformats.org/officeDocument/2006/relationships/hyperlink" Target="http://www.mzcr.cz/dokumenty/zdravotni-ustavy_7772_1204_5.html" TargetMode="External"/><Relationship Id="rId1" Type="http://schemas.openxmlformats.org/officeDocument/2006/relationships/slideLayout" Target="../slideLayouts/slideLayout27.xml"/><Relationship Id="rId5" Type="http://schemas.openxmlformats.org/officeDocument/2006/relationships/hyperlink" Target="http://www.szu.cz/publikace/monitoring-zdravi-a-zivotniho-prostredi" TargetMode="External"/><Relationship Id="rId4" Type="http://schemas.openxmlformats.org/officeDocument/2006/relationships/hyperlink" Target="http://www.szu.cz/centrum-zdravi-a-zivotniho-prostredi"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hyperlink" Target="http://www.nsoud.cz/JudikaturaNS_new/ns_web.nsf/Metodika" TargetMode="Externa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hyperlink" Target="http://www.mzcr.cz/unie/dokumenty/evidence-drzitelu-osvedceni-odborne-zpusobilosti-o-posuzovani-vlivu-naverejne-_6710_5.html" TargetMode="External"/><Relationship Id="rId2" Type="http://schemas.openxmlformats.org/officeDocument/2006/relationships/hyperlink" Target="http://www.who.int/hia/about/defin/en/" TargetMode="Externa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hyperlink" Target="http://www.szu.cz/tema/zivotni-prostredi"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327D74-01D4-4EC6-96CD-15812F555696}"/>
              </a:ext>
            </a:extLst>
          </p:cNvPr>
          <p:cNvSpPr>
            <a:spLocks noGrp="1"/>
          </p:cNvSpPr>
          <p:nvPr>
            <p:ph type="ctrTitle"/>
          </p:nvPr>
        </p:nvSpPr>
        <p:spPr/>
        <p:txBody>
          <a:bodyPr>
            <a:normAutofit fontScale="90000"/>
          </a:bodyPr>
          <a:lstStyle/>
          <a:p>
            <a:pPr lvl="0"/>
            <a:r>
              <a:rPr lang="cs-CZ" dirty="0"/>
              <a:t/>
            </a:r>
            <a:br>
              <a:rPr lang="cs-CZ" dirty="0"/>
            </a:br>
            <a:r>
              <a:rPr lang="cs-CZ" sz="4900" dirty="0"/>
              <a:t>Řešení střetů zájmů v území V.</a:t>
            </a:r>
            <a:r>
              <a:rPr lang="cs-CZ" dirty="0"/>
              <a:t/>
            </a:r>
            <a:br>
              <a:rPr lang="cs-CZ" dirty="0"/>
            </a:br>
            <a:r>
              <a:rPr lang="cs-CZ" dirty="0"/>
              <a:t>Ochrana veřejného zdraví před hlukem a jinými negativními vlivy prostředí. </a:t>
            </a:r>
          </a:p>
        </p:txBody>
      </p:sp>
      <p:sp>
        <p:nvSpPr>
          <p:cNvPr id="3" name="Podnadpis 2">
            <a:extLst>
              <a:ext uri="{FF2B5EF4-FFF2-40B4-BE49-F238E27FC236}">
                <a16:creationId xmlns:a16="http://schemas.microsoft.com/office/drawing/2014/main" id="{46C4F417-36C8-49A8-ADAC-4D4E9FFA1D92}"/>
              </a:ext>
            </a:extLst>
          </p:cNvPr>
          <p:cNvSpPr>
            <a:spLocks noGrp="1"/>
          </p:cNvSpPr>
          <p:nvPr>
            <p:ph type="subTitle" idx="1"/>
          </p:nvPr>
        </p:nvSpPr>
        <p:spPr>
          <a:xfrm>
            <a:off x="2011680" y="4393889"/>
            <a:ext cx="9144000" cy="1655762"/>
          </a:xfrm>
        </p:spPr>
        <p:txBody>
          <a:bodyPr>
            <a:normAutofit fontScale="77500" lnSpcReduction="20000"/>
          </a:bodyPr>
          <a:lstStyle/>
          <a:p>
            <a:pPr algn="r"/>
            <a:endParaRPr lang="cs-CZ" dirty="0"/>
          </a:p>
          <a:p>
            <a:pPr algn="r"/>
            <a:endParaRPr lang="cs-CZ" dirty="0"/>
          </a:p>
          <a:p>
            <a:pPr algn="r"/>
            <a:r>
              <a:rPr lang="cs-CZ" sz="2800" dirty="0"/>
              <a:t>JUDr. Jana </a:t>
            </a:r>
            <a:r>
              <a:rPr lang="cs-CZ" sz="2800" dirty="0" err="1"/>
              <a:t>Tkáčiková</a:t>
            </a:r>
            <a:r>
              <a:rPr lang="cs-CZ" sz="2800" dirty="0"/>
              <a:t>, Ph.D.</a:t>
            </a:r>
            <a:r>
              <a:rPr lang="cs-CZ" sz="2800" b="1" dirty="0"/>
              <a:t> </a:t>
            </a:r>
          </a:p>
          <a:p>
            <a:pPr lvl="2" algn="r"/>
            <a:endParaRPr lang="cs-CZ" sz="2800" dirty="0"/>
          </a:p>
          <a:p>
            <a:pPr lvl="2" algn="r"/>
            <a:r>
              <a:rPr lang="cs-CZ" sz="1800" dirty="0"/>
              <a:t>22.11.2017</a:t>
            </a:r>
          </a:p>
        </p:txBody>
      </p:sp>
    </p:spTree>
    <p:extLst>
      <p:ext uri="{BB962C8B-B14F-4D97-AF65-F5344CB8AC3E}">
        <p14:creationId xmlns:p14="http://schemas.microsoft.com/office/powerpoint/2010/main" val="177171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ýsledek obrázku pro hl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4533821" cy="636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ýsledek obrázku pro hl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8653" y="329046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ýsledek obrázku pro hluková zátě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2142" y="1"/>
            <a:ext cx="6279858" cy="30614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Výsledek obrázku pro hlu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84" name="Picture 12" descr="Výsledek obrázku pro hl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483" y="3184956"/>
            <a:ext cx="3604993" cy="296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34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76714-BF27-4681-84EB-8B59D4747368}"/>
              </a:ext>
            </a:extLst>
          </p:cNvPr>
          <p:cNvSpPr>
            <a:spLocks noGrp="1"/>
          </p:cNvSpPr>
          <p:nvPr>
            <p:ph type="title"/>
          </p:nvPr>
        </p:nvSpPr>
        <p:spPr/>
        <p:txBody>
          <a:bodyPr>
            <a:normAutofit/>
          </a:bodyPr>
          <a:lstStyle/>
          <a:p>
            <a:r>
              <a:rPr lang="cs-CZ" sz="3600" dirty="0"/>
              <a:t>7. akčním programu Unie pro životní prostředí a HLUK</a:t>
            </a:r>
            <a:endParaRPr lang="cs-CZ" dirty="0"/>
          </a:p>
        </p:txBody>
      </p:sp>
      <p:sp>
        <p:nvSpPr>
          <p:cNvPr id="3" name="Zástupný symbol pro obsah 2">
            <a:extLst>
              <a:ext uri="{FF2B5EF4-FFF2-40B4-BE49-F238E27FC236}">
                <a16:creationId xmlns:a16="http://schemas.microsoft.com/office/drawing/2014/main" id="{5B933551-DC1F-4C26-8204-74C332F7CAEB}"/>
              </a:ext>
            </a:extLst>
          </p:cNvPr>
          <p:cNvSpPr>
            <a:spLocks noGrp="1"/>
          </p:cNvSpPr>
          <p:nvPr>
            <p:ph idx="1"/>
          </p:nvPr>
        </p:nvSpPr>
        <p:spPr/>
        <p:txBody>
          <a:bodyPr>
            <a:normAutofit/>
          </a:bodyPr>
          <a:lstStyle/>
          <a:p>
            <a:r>
              <a:rPr lang="cs-CZ" dirty="0"/>
              <a:t>Východisko</a:t>
            </a:r>
          </a:p>
          <a:p>
            <a:pPr lvl="1"/>
            <a:r>
              <a:rPr lang="cs-CZ" dirty="0"/>
              <a:t>Dostupné údaje o dlouhodobém průměrném vystavení ukazují, že 65 % Evropanů žijících ve velkých městských oblastech je vystaveno vysokým úrovním hluku, a více než 20 % nočnímu hluku, který často způsobuje nepří­znivé dopady na zdraví.</a:t>
            </a:r>
          </a:p>
          <a:p>
            <a:r>
              <a:rPr lang="cs-CZ" dirty="0"/>
              <a:t>Cíl</a:t>
            </a:r>
          </a:p>
          <a:p>
            <a:pPr lvl="1"/>
            <a:r>
              <a:rPr lang="cs-CZ" dirty="0"/>
              <a:t>Výrazné snížení hlukového znečištění v Unii a přiblížení se úrovním doporučovaným WHO.</a:t>
            </a:r>
          </a:p>
          <a:p>
            <a:r>
              <a:rPr lang="cs-CZ" dirty="0"/>
              <a:t>Úkol</a:t>
            </a:r>
          </a:p>
          <a:p>
            <a:pPr lvl="1"/>
            <a:r>
              <a:rPr lang="cs-CZ" dirty="0"/>
              <a:t>Zavést aktualizovanou politiku Unie v oblasti hluku, která je v souladu s nejnovějšími vědeckými poznatky, a opatření zaměřená na snížení hluku u zdroje, a to včetně zlepšení v projektování měst.</a:t>
            </a:r>
          </a:p>
        </p:txBody>
      </p:sp>
    </p:spTree>
    <p:extLst>
      <p:ext uri="{BB962C8B-B14F-4D97-AF65-F5344CB8AC3E}">
        <p14:creationId xmlns:p14="http://schemas.microsoft.com/office/powerpoint/2010/main" val="366787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C8EC593C-49C9-4C89-9E6E-71372B5B9497}"/>
              </a:ext>
            </a:extLst>
          </p:cNvPr>
          <p:cNvSpPr>
            <a:spLocks noGrp="1"/>
          </p:cNvSpPr>
          <p:nvPr>
            <p:ph type="title"/>
          </p:nvPr>
        </p:nvSpPr>
        <p:spPr/>
        <p:txBody>
          <a:bodyPr>
            <a:normAutofit fontScale="90000"/>
          </a:bodyPr>
          <a:lstStyle/>
          <a:p>
            <a:r>
              <a:rPr lang="cs-CZ" dirty="0"/>
              <a:t>Hluk</a:t>
            </a:r>
            <a:br>
              <a:rPr lang="cs-CZ" dirty="0"/>
            </a:br>
            <a:r>
              <a:rPr lang="cs-CZ" sz="2000" i="1" dirty="0"/>
              <a:t>je neodstranitelnou součástí životního prostředí člověka, protože je důsledkem aktivního a produktivního života lidí. Snaha hluk beze zbytku odstranit (nebo jej totálně plánovat a regulovat) je neslučitelná se samotnou podstatou svobodné společnosti</a:t>
            </a:r>
            <a:r>
              <a:rPr lang="cs-CZ" sz="2000" dirty="0"/>
              <a:t>. </a:t>
            </a:r>
            <a:r>
              <a:rPr lang="cs-CZ" sz="1800" dirty="0"/>
              <a:t>(Václav Klaus – veto k návrhu zákona o hodnocení hluku v životním prostředí)</a:t>
            </a:r>
            <a:endParaRPr lang="cs-CZ" dirty="0"/>
          </a:p>
        </p:txBody>
      </p:sp>
      <p:sp>
        <p:nvSpPr>
          <p:cNvPr id="8" name="Zástupný symbol pro obsah 7">
            <a:extLst>
              <a:ext uri="{FF2B5EF4-FFF2-40B4-BE49-F238E27FC236}">
                <a16:creationId xmlns:a16="http://schemas.microsoft.com/office/drawing/2014/main" id="{6E9DD5E7-874D-46C6-BB0E-11C4B4810A50}"/>
              </a:ext>
            </a:extLst>
          </p:cNvPr>
          <p:cNvSpPr>
            <a:spLocks noGrp="1"/>
          </p:cNvSpPr>
          <p:nvPr>
            <p:ph idx="1"/>
          </p:nvPr>
        </p:nvSpPr>
        <p:spPr/>
        <p:txBody>
          <a:bodyPr>
            <a:normAutofit/>
          </a:bodyPr>
          <a:lstStyle/>
          <a:p>
            <a:r>
              <a:rPr lang="cs-CZ" dirty="0"/>
              <a:t>Z hlediska fyzikálního</a:t>
            </a:r>
          </a:p>
          <a:p>
            <a:pPr lvl="1"/>
            <a:r>
              <a:rPr lang="cs-CZ" dirty="0"/>
              <a:t>Zvuk = mechanické vlnění v rozsahu slyšitelných frekvencí 16 Hz až 20 kHz</a:t>
            </a:r>
          </a:p>
          <a:p>
            <a:pPr lvl="2"/>
            <a:r>
              <a:rPr lang="cs-CZ" dirty="0"/>
              <a:t>projevující se změnami akustického tlaku</a:t>
            </a:r>
          </a:p>
          <a:p>
            <a:pPr lvl="1"/>
            <a:r>
              <a:rPr lang="cs-CZ" dirty="0"/>
              <a:t>Hluk = specifický druh zvuku s časově proměnnou frekvencí i intenzitou, vyznačující se nehudebností, nelibozvučností a kolísáním akustického tlaku</a:t>
            </a:r>
          </a:p>
          <a:p>
            <a:pPr lvl="2"/>
            <a:r>
              <a:rPr lang="cs-CZ" dirty="0"/>
              <a:t>subjektivní vnímání</a:t>
            </a:r>
          </a:p>
          <a:p>
            <a:r>
              <a:rPr lang="cs-CZ" dirty="0"/>
              <a:t>Z hlediska zdravotního</a:t>
            </a:r>
          </a:p>
          <a:p>
            <a:pPr lvl="1"/>
            <a:r>
              <a:rPr lang="cs-CZ" dirty="0"/>
              <a:t>Každý nechtěný zvuk (bez ohledu na jeho hlasitost), který má rušivý nebo obtěžující charakter, nebo který má škodlivé účinky na lidské zdraví.</a:t>
            </a:r>
          </a:p>
          <a:p>
            <a:r>
              <a:rPr lang="cs-CZ" dirty="0"/>
              <a:t>Z hlediska právního (§ 30 ZOVZ)</a:t>
            </a:r>
          </a:p>
          <a:p>
            <a:pPr lvl="1"/>
            <a:r>
              <a:rPr lang="cs-CZ" dirty="0"/>
              <a:t>Zvuk, který může být škodlivý pro zdraví a jehož imisní hygienický limit stanoví prováděcí právní předpis.</a:t>
            </a:r>
          </a:p>
        </p:txBody>
      </p:sp>
    </p:spTree>
    <p:extLst>
      <p:ext uri="{BB962C8B-B14F-4D97-AF65-F5344CB8AC3E}">
        <p14:creationId xmlns:p14="http://schemas.microsoft.com/office/powerpoint/2010/main" val="1191498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91FDE4-425B-4C5A-AB79-08380D95D1A1}"/>
              </a:ext>
            </a:extLst>
          </p:cNvPr>
          <p:cNvSpPr>
            <a:spLocks noGrp="1"/>
          </p:cNvSpPr>
          <p:nvPr>
            <p:ph type="title"/>
          </p:nvPr>
        </p:nvSpPr>
        <p:spPr/>
        <p:txBody>
          <a:bodyPr/>
          <a:lstStyle/>
          <a:p>
            <a:r>
              <a:rPr lang="cs-CZ" dirty="0"/>
              <a:t>Negativní účinky hluku na zdraví</a:t>
            </a:r>
          </a:p>
        </p:txBody>
      </p:sp>
      <p:sp>
        <p:nvSpPr>
          <p:cNvPr id="3" name="Zástupný symbol pro obsah 2">
            <a:extLst>
              <a:ext uri="{FF2B5EF4-FFF2-40B4-BE49-F238E27FC236}">
                <a16:creationId xmlns:a16="http://schemas.microsoft.com/office/drawing/2014/main" id="{BCEF9B53-2BED-48E9-8D48-38F06B1BA48C}"/>
              </a:ext>
            </a:extLst>
          </p:cNvPr>
          <p:cNvSpPr>
            <a:spLocks noGrp="1"/>
          </p:cNvSpPr>
          <p:nvPr>
            <p:ph sz="half" idx="1"/>
          </p:nvPr>
        </p:nvSpPr>
        <p:spPr/>
        <p:txBody>
          <a:bodyPr>
            <a:normAutofit/>
          </a:bodyPr>
          <a:lstStyle/>
          <a:p>
            <a:r>
              <a:rPr lang="cs-CZ" dirty="0"/>
              <a:t>Specifické (auditivní)</a:t>
            </a:r>
          </a:p>
          <a:p>
            <a:pPr lvl="1"/>
            <a:r>
              <a:rPr lang="cs-CZ" dirty="0"/>
              <a:t>s účinkem na sluchový orgán (od cca 85 dB)</a:t>
            </a:r>
          </a:p>
          <a:p>
            <a:r>
              <a:rPr lang="cs-CZ" dirty="0"/>
              <a:t>Nespecifické (</a:t>
            </a:r>
            <a:r>
              <a:rPr lang="cs-CZ" dirty="0" err="1"/>
              <a:t>extraauditivní</a:t>
            </a:r>
            <a:r>
              <a:rPr lang="cs-CZ" dirty="0"/>
              <a:t>, </a:t>
            </a:r>
            <a:r>
              <a:rPr lang="cs-CZ" dirty="0" err="1"/>
              <a:t>mimosluchové</a:t>
            </a:r>
            <a:r>
              <a:rPr lang="cs-CZ" dirty="0"/>
              <a:t>, systémové)</a:t>
            </a:r>
          </a:p>
          <a:p>
            <a:pPr lvl="1"/>
            <a:r>
              <a:rPr lang="cs-CZ" dirty="0"/>
              <a:t>s účinkem na různé funkce organismu</a:t>
            </a:r>
          </a:p>
          <a:p>
            <a:r>
              <a:rPr lang="cs-CZ" dirty="0"/>
              <a:t>Akutní a chronické</a:t>
            </a:r>
          </a:p>
          <a:p>
            <a:pPr lvl="1"/>
            <a:r>
              <a:rPr lang="cs-CZ" dirty="0"/>
              <a:t>Stres a obrana organismu</a:t>
            </a:r>
          </a:p>
          <a:p>
            <a:pPr lvl="1"/>
            <a:r>
              <a:rPr lang="cs-CZ" dirty="0"/>
              <a:t>Civilizační choroby</a:t>
            </a:r>
          </a:p>
          <a:p>
            <a:endParaRPr lang="cs-CZ" dirty="0"/>
          </a:p>
        </p:txBody>
      </p:sp>
      <p:sp>
        <p:nvSpPr>
          <p:cNvPr id="4" name="Zástupný symbol pro obsah 3">
            <a:extLst>
              <a:ext uri="{FF2B5EF4-FFF2-40B4-BE49-F238E27FC236}">
                <a16:creationId xmlns:a16="http://schemas.microsoft.com/office/drawing/2014/main" id="{736C6CDA-C046-4C93-BC5E-EA727D715479}"/>
              </a:ext>
            </a:extLst>
          </p:cNvPr>
          <p:cNvSpPr>
            <a:spLocks noGrp="1"/>
          </p:cNvSpPr>
          <p:nvPr>
            <p:ph sz="half" idx="2"/>
          </p:nvPr>
        </p:nvSpPr>
        <p:spPr/>
        <p:txBody>
          <a:bodyPr>
            <a:normAutofit/>
          </a:bodyPr>
          <a:lstStyle/>
          <a:p>
            <a:r>
              <a:rPr lang="cs-CZ" dirty="0"/>
              <a:t>Dostatečně prokázané účinky </a:t>
            </a:r>
          </a:p>
          <a:p>
            <a:pPr lvl="1"/>
            <a:r>
              <a:rPr lang="cs-CZ" dirty="0"/>
              <a:t>poškození sluchového aparátu, ovlivnění kardiovaskulárního systému a negativní poruchy spánku</a:t>
            </a:r>
          </a:p>
          <a:p>
            <a:r>
              <a:rPr lang="cs-CZ" dirty="0"/>
              <a:t>Neprokázané, tj. omezené důkazy jsou </a:t>
            </a:r>
          </a:p>
          <a:p>
            <a:pPr lvl="1"/>
            <a:r>
              <a:rPr lang="cs-CZ" dirty="0"/>
              <a:t>např. u vlivu na hormonální systém, biochemické funkce, fetální vývoj, mentální zdraví a imunitní systém</a:t>
            </a:r>
          </a:p>
          <a:p>
            <a:endParaRPr lang="cs-CZ" dirty="0"/>
          </a:p>
        </p:txBody>
      </p:sp>
    </p:spTree>
    <p:extLst>
      <p:ext uri="{BB962C8B-B14F-4D97-AF65-F5344CB8AC3E}">
        <p14:creationId xmlns:p14="http://schemas.microsoft.com/office/powerpoint/2010/main" val="1365596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hshk.cz/e-learning/kurs2a/4_1_1.jpg">
            <a:extLst>
              <a:ext uri="{FF2B5EF4-FFF2-40B4-BE49-F238E27FC236}">
                <a16:creationId xmlns:a16="http://schemas.microsoft.com/office/drawing/2014/main" id="{2EE0A98F-D49F-45C2-9CB8-2AF1DDBCF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3" y="0"/>
            <a:ext cx="8256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E1CC9A4F-4786-412B-B763-0186B32B3E79}"/>
              </a:ext>
            </a:extLst>
          </p:cNvPr>
          <p:cNvSpPr txBox="1"/>
          <p:nvPr/>
        </p:nvSpPr>
        <p:spPr>
          <a:xfrm>
            <a:off x="361950" y="276225"/>
            <a:ext cx="3573463" cy="5355312"/>
          </a:xfrm>
          <a:prstGeom prst="rect">
            <a:avLst/>
          </a:prstGeom>
          <a:noFill/>
        </p:spPr>
        <p:txBody>
          <a:bodyPr wrap="square" rtlCol="0">
            <a:spAutoFit/>
          </a:bodyPr>
          <a:lstStyle/>
          <a:p>
            <a:r>
              <a:rPr lang="cs-CZ" dirty="0"/>
              <a:t>Základní kritérium = dlouhodobý průměr hladiny akustického tlaku </a:t>
            </a:r>
            <a:r>
              <a:rPr lang="cs-CZ" i="1" dirty="0" err="1"/>
              <a:t>L</a:t>
            </a:r>
            <a:r>
              <a:rPr lang="cs-CZ" i="1" baseline="-25000" dirty="0" err="1"/>
              <a:t>Aeq,T</a:t>
            </a:r>
            <a:r>
              <a:rPr lang="cs-CZ" dirty="0"/>
              <a:t> určený za období jednoho roku</a:t>
            </a:r>
          </a:p>
          <a:p>
            <a:r>
              <a:rPr lang="cs-CZ" dirty="0"/>
              <a:t>	</a:t>
            </a:r>
          </a:p>
          <a:p>
            <a:r>
              <a:rPr lang="cs-CZ" dirty="0"/>
              <a:t>Hluk jako </a:t>
            </a:r>
            <a:r>
              <a:rPr lang="cs-CZ" b="1" dirty="0"/>
              <a:t>bezprahová škodlivina </a:t>
            </a:r>
            <a:r>
              <a:rPr lang="cs-CZ" b="1" dirty="0">
                <a:sym typeface="Symbol" panose="05050102010706020507" pitchFamily="18" charset="2"/>
              </a:rPr>
              <a:t>  </a:t>
            </a:r>
            <a:r>
              <a:rPr lang="cs-CZ" dirty="0"/>
              <a:t>určité účinky, a tedy i jistá míra zdravotního rizika, se objevují i při nejnižších hladinách, kterými je člověk v komunálním prostředí běžně vystaven. </a:t>
            </a:r>
          </a:p>
          <a:p>
            <a:endParaRPr lang="cs-CZ" dirty="0"/>
          </a:p>
          <a:p>
            <a:endParaRPr lang="cs-CZ" dirty="0"/>
          </a:p>
          <a:p>
            <a:r>
              <a:rPr lang="cs-CZ" dirty="0"/>
              <a:t>Stanovení společensky přijatelné míry zdravotního rizika </a:t>
            </a:r>
          </a:p>
          <a:p>
            <a:endParaRPr lang="cs-CZ" dirty="0"/>
          </a:p>
          <a:p>
            <a:endParaRPr lang="cs-CZ" dirty="0"/>
          </a:p>
          <a:p>
            <a:r>
              <a:rPr lang="cs-CZ" dirty="0"/>
              <a:t>Interval přijatelného rizika v denní době  </a:t>
            </a:r>
            <a:r>
              <a:rPr lang="cs-CZ" i="1" dirty="0" err="1"/>
              <a:t>L</a:t>
            </a:r>
            <a:r>
              <a:rPr lang="cs-CZ" i="1" baseline="-25000" dirty="0" err="1"/>
              <a:t>Aeq,T</a:t>
            </a:r>
            <a:r>
              <a:rPr lang="cs-CZ" dirty="0"/>
              <a:t> = 30 -70 dB</a:t>
            </a:r>
          </a:p>
        </p:txBody>
      </p:sp>
      <p:sp>
        <p:nvSpPr>
          <p:cNvPr id="5" name="TextovéPole 4">
            <a:extLst>
              <a:ext uri="{FF2B5EF4-FFF2-40B4-BE49-F238E27FC236}">
                <a16:creationId xmlns:a16="http://schemas.microsoft.com/office/drawing/2014/main" id="{D4F5B1A5-D555-40F5-BAD0-0DF3D2FF73C9}"/>
              </a:ext>
            </a:extLst>
          </p:cNvPr>
          <p:cNvSpPr txBox="1"/>
          <p:nvPr/>
        </p:nvSpPr>
        <p:spPr>
          <a:xfrm>
            <a:off x="5648324" y="440293"/>
            <a:ext cx="6362700" cy="369332"/>
          </a:xfrm>
          <a:prstGeom prst="rect">
            <a:avLst/>
          </a:prstGeom>
          <a:noFill/>
        </p:spPr>
        <p:txBody>
          <a:bodyPr wrap="square" rtlCol="0">
            <a:spAutoFit/>
          </a:bodyPr>
          <a:lstStyle/>
          <a:p>
            <a:r>
              <a:rPr lang="cs-CZ" dirty="0"/>
              <a:t>Křivka závislosti mezi hlukovou zátěží a zdravotními účinky (ERF) </a:t>
            </a:r>
          </a:p>
        </p:txBody>
      </p:sp>
      <p:sp>
        <p:nvSpPr>
          <p:cNvPr id="6" name="TextovéPole 5">
            <a:extLst>
              <a:ext uri="{FF2B5EF4-FFF2-40B4-BE49-F238E27FC236}">
                <a16:creationId xmlns:a16="http://schemas.microsoft.com/office/drawing/2014/main" id="{90FA4FA4-C38F-41FE-8896-4ABA3390144D}"/>
              </a:ext>
            </a:extLst>
          </p:cNvPr>
          <p:cNvSpPr txBox="1"/>
          <p:nvPr/>
        </p:nvSpPr>
        <p:spPr>
          <a:xfrm>
            <a:off x="9848849" y="1619250"/>
            <a:ext cx="2162175" cy="369332"/>
          </a:xfrm>
          <a:prstGeom prst="rect">
            <a:avLst/>
          </a:prstGeom>
          <a:noFill/>
        </p:spPr>
        <p:txBody>
          <a:bodyPr wrap="square" rtlCol="0">
            <a:spAutoFit/>
          </a:bodyPr>
          <a:lstStyle/>
          <a:p>
            <a:r>
              <a:rPr lang="cs-CZ" dirty="0"/>
              <a:t>Exponenciální funkce</a:t>
            </a:r>
          </a:p>
        </p:txBody>
      </p:sp>
      <p:sp>
        <p:nvSpPr>
          <p:cNvPr id="7" name="Šipka: dolů 6">
            <a:extLst>
              <a:ext uri="{FF2B5EF4-FFF2-40B4-BE49-F238E27FC236}">
                <a16:creationId xmlns:a16="http://schemas.microsoft.com/office/drawing/2014/main" id="{FC86DBFB-84CB-41DD-9B07-0E3D8F074423}"/>
              </a:ext>
            </a:extLst>
          </p:cNvPr>
          <p:cNvSpPr/>
          <p:nvPr/>
        </p:nvSpPr>
        <p:spPr>
          <a:xfrm>
            <a:off x="1729581" y="3456503"/>
            <a:ext cx="419100" cy="325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lů 8">
            <a:extLst>
              <a:ext uri="{FF2B5EF4-FFF2-40B4-BE49-F238E27FC236}">
                <a16:creationId xmlns:a16="http://schemas.microsoft.com/office/drawing/2014/main" id="{4C2265B6-9E5B-4886-9BE9-92C491578BEF}"/>
              </a:ext>
            </a:extLst>
          </p:cNvPr>
          <p:cNvSpPr/>
          <p:nvPr/>
        </p:nvSpPr>
        <p:spPr>
          <a:xfrm>
            <a:off x="1803402" y="4625936"/>
            <a:ext cx="419100" cy="325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24258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0621B9-3A05-4111-B6AB-E45A3BF3E66E}"/>
              </a:ext>
            </a:extLst>
          </p:cNvPr>
          <p:cNvSpPr>
            <a:spLocks noGrp="1"/>
          </p:cNvSpPr>
          <p:nvPr>
            <p:ph type="title"/>
          </p:nvPr>
        </p:nvSpPr>
        <p:spPr/>
        <p:txBody>
          <a:bodyPr/>
          <a:lstStyle/>
          <a:p>
            <a:r>
              <a:rPr lang="cs-CZ" dirty="0"/>
              <a:t>Právní úprava hluku</a:t>
            </a:r>
          </a:p>
        </p:txBody>
      </p:sp>
      <p:sp>
        <p:nvSpPr>
          <p:cNvPr id="4" name="Zástupný symbol pro text 3">
            <a:extLst>
              <a:ext uri="{FF2B5EF4-FFF2-40B4-BE49-F238E27FC236}">
                <a16:creationId xmlns:a16="http://schemas.microsoft.com/office/drawing/2014/main" id="{C1F2D9CF-8C5D-4B76-909A-095FB2036FA0}"/>
              </a:ext>
            </a:extLst>
          </p:cNvPr>
          <p:cNvSpPr>
            <a:spLocks noGrp="1"/>
          </p:cNvSpPr>
          <p:nvPr>
            <p:ph type="body" idx="1"/>
          </p:nvPr>
        </p:nvSpPr>
        <p:spPr/>
        <p:txBody>
          <a:bodyPr/>
          <a:lstStyle/>
          <a:p>
            <a:r>
              <a:rPr lang="cs-CZ" dirty="0"/>
              <a:t>Základní</a:t>
            </a:r>
          </a:p>
        </p:txBody>
      </p:sp>
      <p:sp>
        <p:nvSpPr>
          <p:cNvPr id="3" name="Zástupný symbol pro obsah 2">
            <a:extLst>
              <a:ext uri="{FF2B5EF4-FFF2-40B4-BE49-F238E27FC236}">
                <a16:creationId xmlns:a16="http://schemas.microsoft.com/office/drawing/2014/main" id="{0B4A1B15-9238-42E1-8D10-1077DF0A5F37}"/>
              </a:ext>
            </a:extLst>
          </p:cNvPr>
          <p:cNvSpPr>
            <a:spLocks noGrp="1"/>
          </p:cNvSpPr>
          <p:nvPr>
            <p:ph sz="half" idx="2"/>
          </p:nvPr>
        </p:nvSpPr>
        <p:spPr/>
        <p:txBody>
          <a:bodyPr>
            <a:normAutofit fontScale="85000" lnSpcReduction="20000"/>
          </a:bodyPr>
          <a:lstStyle/>
          <a:p>
            <a:r>
              <a:rPr lang="cs-CZ" sz="2100" dirty="0"/>
              <a:t>Unijní</a:t>
            </a:r>
          </a:p>
          <a:p>
            <a:pPr lvl="1"/>
            <a:r>
              <a:rPr lang="cs-CZ" sz="1900" dirty="0"/>
              <a:t>Směrnice EU 2002/49/EC o hodnocení a řízení hluku ve venkovním prostředí</a:t>
            </a:r>
          </a:p>
          <a:p>
            <a:r>
              <a:rPr lang="cs-CZ" sz="2100" dirty="0"/>
              <a:t>Národní</a:t>
            </a:r>
          </a:p>
          <a:p>
            <a:pPr lvl="1"/>
            <a:r>
              <a:rPr lang="cs-CZ" sz="1900" dirty="0"/>
              <a:t>Zákon č. 258/2000 Sb., o ochraně veřejného zdraví </a:t>
            </a:r>
          </a:p>
          <a:p>
            <a:pPr lvl="1"/>
            <a:r>
              <a:rPr lang="cs-CZ" sz="1900" dirty="0"/>
              <a:t>Nařízení vlády č. 272/2011 Sb., o ochraně zdraví před nepříznivými účinky hluku a vibrací</a:t>
            </a:r>
          </a:p>
          <a:p>
            <a:pPr lvl="1"/>
            <a:r>
              <a:rPr lang="cs-CZ" sz="1900" dirty="0"/>
              <a:t>Vyhláška o hlukovém mapování č. 222/2006 Sb.</a:t>
            </a:r>
          </a:p>
          <a:p>
            <a:pPr lvl="1"/>
            <a:r>
              <a:rPr lang="cs-CZ" sz="1900" dirty="0"/>
              <a:t>Zákon č. 49/1997 Sb., o civilním letectví</a:t>
            </a:r>
          </a:p>
          <a:p>
            <a:endParaRPr lang="cs-CZ" sz="2100" dirty="0"/>
          </a:p>
          <a:p>
            <a:r>
              <a:rPr lang="cs-CZ" sz="2100" dirty="0"/>
              <a:t>De lege </a:t>
            </a:r>
            <a:r>
              <a:rPr lang="cs-CZ" sz="2100" dirty="0" err="1"/>
              <a:t>ferenda</a:t>
            </a:r>
            <a:endParaRPr lang="cs-CZ" sz="2100" dirty="0"/>
          </a:p>
          <a:p>
            <a:pPr lvl="1"/>
            <a:r>
              <a:rPr lang="cs-CZ" sz="1900" dirty="0">
                <a:hlinkClick r:id="rId2"/>
              </a:rPr>
              <a:t>Zákon o ochraně veřejného zdraví před hlukem (2012)</a:t>
            </a:r>
            <a:endParaRPr lang="cs-CZ" sz="1900" dirty="0"/>
          </a:p>
          <a:p>
            <a:pPr lvl="1"/>
            <a:endParaRPr lang="cs-CZ" dirty="0"/>
          </a:p>
          <a:p>
            <a:endParaRPr lang="cs-CZ" dirty="0"/>
          </a:p>
        </p:txBody>
      </p:sp>
      <p:sp>
        <p:nvSpPr>
          <p:cNvPr id="5" name="Zástupný symbol pro text 4">
            <a:extLst>
              <a:ext uri="{FF2B5EF4-FFF2-40B4-BE49-F238E27FC236}">
                <a16:creationId xmlns:a16="http://schemas.microsoft.com/office/drawing/2014/main" id="{D2624D91-3F0E-4210-84BC-29149DD2C9FD}"/>
              </a:ext>
            </a:extLst>
          </p:cNvPr>
          <p:cNvSpPr>
            <a:spLocks noGrp="1"/>
          </p:cNvSpPr>
          <p:nvPr>
            <p:ph type="body" sz="quarter" idx="3"/>
          </p:nvPr>
        </p:nvSpPr>
        <p:spPr/>
        <p:txBody>
          <a:bodyPr/>
          <a:lstStyle/>
          <a:p>
            <a:r>
              <a:rPr lang="cs-CZ" dirty="0"/>
              <a:t>Související</a:t>
            </a:r>
          </a:p>
        </p:txBody>
      </p:sp>
      <p:sp>
        <p:nvSpPr>
          <p:cNvPr id="6" name="Zástupný symbol pro obsah 5">
            <a:extLst>
              <a:ext uri="{FF2B5EF4-FFF2-40B4-BE49-F238E27FC236}">
                <a16:creationId xmlns:a16="http://schemas.microsoft.com/office/drawing/2014/main" id="{A32A827F-2FFA-4DB9-A35B-9C587080A935}"/>
              </a:ext>
            </a:extLst>
          </p:cNvPr>
          <p:cNvSpPr>
            <a:spLocks noGrp="1"/>
          </p:cNvSpPr>
          <p:nvPr>
            <p:ph sz="quarter" idx="4"/>
          </p:nvPr>
        </p:nvSpPr>
        <p:spPr/>
        <p:txBody>
          <a:bodyPr>
            <a:normAutofit/>
          </a:bodyPr>
          <a:lstStyle/>
          <a:p>
            <a:r>
              <a:rPr lang="cs-CZ" sz="2100" dirty="0"/>
              <a:t>Občanský zákoník</a:t>
            </a:r>
          </a:p>
          <a:p>
            <a:pPr lvl="1"/>
            <a:r>
              <a:rPr lang="cs-CZ" sz="1900" dirty="0"/>
              <a:t>Soukromoprávní ochrana před hlukem</a:t>
            </a:r>
          </a:p>
          <a:p>
            <a:pPr lvl="2"/>
            <a:r>
              <a:rPr lang="cs-CZ" sz="1600" dirty="0"/>
              <a:t>Sousedská práva a imise</a:t>
            </a:r>
          </a:p>
          <a:p>
            <a:pPr lvl="2"/>
            <a:r>
              <a:rPr lang="cs-CZ" sz="1600" dirty="0"/>
              <a:t>Odpovědnost za škodu</a:t>
            </a:r>
          </a:p>
          <a:p>
            <a:r>
              <a:rPr lang="cs-CZ" sz="2100" dirty="0"/>
              <a:t>Zákon č. 128/2000 Sb., o obcích</a:t>
            </a:r>
          </a:p>
          <a:p>
            <a:pPr lvl="1"/>
            <a:r>
              <a:rPr lang="cs-CZ" sz="1900" dirty="0"/>
              <a:t>Hudební produkce ve venkovním prostoru</a:t>
            </a:r>
          </a:p>
          <a:p>
            <a:r>
              <a:rPr lang="cs-CZ" sz="2100" dirty="0"/>
              <a:t>Zákon č. 22/1997 Sb.</a:t>
            </a:r>
          </a:p>
          <a:p>
            <a:pPr lvl="1"/>
            <a:r>
              <a:rPr lang="cs-CZ" sz="1900" dirty="0"/>
              <a:t>Technické požadavky na výrobky</a:t>
            </a:r>
          </a:p>
          <a:p>
            <a:endParaRPr lang="cs-CZ" dirty="0"/>
          </a:p>
        </p:txBody>
      </p:sp>
    </p:spTree>
    <p:extLst>
      <p:ext uri="{BB962C8B-B14F-4D97-AF65-F5344CB8AC3E}">
        <p14:creationId xmlns:p14="http://schemas.microsoft.com/office/powerpoint/2010/main" val="198335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262E9-3B41-49FF-907D-0204E6E55FF1}"/>
              </a:ext>
            </a:extLst>
          </p:cNvPr>
          <p:cNvSpPr>
            <a:spLocks noGrp="1"/>
          </p:cNvSpPr>
          <p:nvPr>
            <p:ph type="title"/>
          </p:nvPr>
        </p:nvSpPr>
        <p:spPr/>
        <p:txBody>
          <a:bodyPr/>
          <a:lstStyle/>
          <a:p>
            <a:r>
              <a:rPr lang="cs-CZ" dirty="0"/>
              <a:t>Hlukem není zvuk – hluk … </a:t>
            </a:r>
          </a:p>
        </p:txBody>
      </p:sp>
      <p:sp>
        <p:nvSpPr>
          <p:cNvPr id="3" name="Zástupný symbol pro obsah 2">
            <a:extLst>
              <a:ext uri="{FF2B5EF4-FFF2-40B4-BE49-F238E27FC236}">
                <a16:creationId xmlns:a16="http://schemas.microsoft.com/office/drawing/2014/main" id="{05601FBF-A130-49BF-A85E-AC90BFD8C8B6}"/>
              </a:ext>
            </a:extLst>
          </p:cNvPr>
          <p:cNvSpPr>
            <a:spLocks noGrp="1"/>
          </p:cNvSpPr>
          <p:nvPr>
            <p:ph idx="1"/>
          </p:nvPr>
        </p:nvSpPr>
        <p:spPr/>
        <p:txBody>
          <a:bodyPr>
            <a:normAutofit/>
          </a:bodyPr>
          <a:lstStyle/>
          <a:p>
            <a:r>
              <a:rPr lang="cs-CZ" sz="2400" dirty="0"/>
              <a:t>Za hluk dle ZOVZ se nepovažuje zvuk působený </a:t>
            </a:r>
          </a:p>
          <a:p>
            <a:pPr lvl="1"/>
            <a:r>
              <a:rPr lang="cs-CZ" sz="2000" dirty="0"/>
              <a:t>hlasovým projevem fyzické osoby, </a:t>
            </a:r>
            <a:r>
              <a:rPr lang="cs-CZ" sz="2000" dirty="0">
                <a:solidFill>
                  <a:srgbClr val="FF0000"/>
                </a:solidFill>
              </a:rPr>
              <a:t>nejde-li o součást veřejné produkce hudby v budově</a:t>
            </a:r>
            <a:r>
              <a:rPr lang="cs-CZ" sz="2000" dirty="0"/>
              <a:t>, </a:t>
            </a:r>
          </a:p>
          <a:p>
            <a:pPr lvl="1"/>
            <a:r>
              <a:rPr lang="cs-CZ" sz="2000" dirty="0"/>
              <a:t>hlasovým projevem zvířete, </a:t>
            </a:r>
          </a:p>
          <a:p>
            <a:pPr lvl="1"/>
            <a:r>
              <a:rPr lang="cs-CZ" sz="2000" dirty="0"/>
              <a:t>zvuk z produkce hudby provozované ve venkovním prostoru, </a:t>
            </a:r>
          </a:p>
          <a:p>
            <a:pPr lvl="1"/>
            <a:r>
              <a:rPr lang="cs-CZ" sz="2000" dirty="0"/>
              <a:t>zvuk z akustického výstražného nebo varovného signálu souvisejícího s bezpečnostním opatřením,</a:t>
            </a:r>
          </a:p>
          <a:p>
            <a:pPr lvl="1"/>
            <a:r>
              <a:rPr lang="cs-CZ" sz="2000" dirty="0"/>
              <a:t>zvuk působený přelivem povrchové vody přes vodní dílo sloužící k nakládání s vodami, </a:t>
            </a:r>
          </a:p>
          <a:p>
            <a:pPr lvl="1"/>
            <a:r>
              <a:rPr lang="cs-CZ" sz="2000" dirty="0"/>
              <a:t>zvuk působený v přímé souvislosti s činností související se záchranou lidského života, zdraví nebo majetku, řešením mimořádné události, přípravou jejího řešení nebo prováděním bezpečnostní akce nebo mimořádné vojenské akce. </a:t>
            </a:r>
          </a:p>
          <a:p>
            <a:endParaRPr lang="cs-CZ" dirty="0"/>
          </a:p>
        </p:txBody>
      </p:sp>
    </p:spTree>
    <p:extLst>
      <p:ext uri="{BB962C8B-B14F-4D97-AF65-F5344CB8AC3E}">
        <p14:creationId xmlns:p14="http://schemas.microsoft.com/office/powerpoint/2010/main" val="347595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422413-8B96-4541-8E18-C5A3EDE9049A}"/>
              </a:ext>
            </a:extLst>
          </p:cNvPr>
          <p:cNvSpPr>
            <a:spLocks noGrp="1"/>
          </p:cNvSpPr>
          <p:nvPr>
            <p:ph type="title"/>
          </p:nvPr>
        </p:nvSpPr>
        <p:spPr/>
        <p:txBody>
          <a:bodyPr/>
          <a:lstStyle/>
          <a:p>
            <a:r>
              <a:rPr lang="cs-CZ" dirty="0">
                <a:hlinkClick r:id="rId2"/>
              </a:rPr>
              <a:t>Hluk z produkce hudby ve venkovním prostoru</a:t>
            </a:r>
            <a:endParaRPr lang="cs-CZ" dirty="0"/>
          </a:p>
        </p:txBody>
      </p:sp>
      <p:sp>
        <p:nvSpPr>
          <p:cNvPr id="3" name="Zástupný symbol pro obsah 2">
            <a:extLst>
              <a:ext uri="{FF2B5EF4-FFF2-40B4-BE49-F238E27FC236}">
                <a16:creationId xmlns:a16="http://schemas.microsoft.com/office/drawing/2014/main" id="{F9F141E6-FB74-4DF0-BAAD-78C08BF7FCA9}"/>
              </a:ext>
            </a:extLst>
          </p:cNvPr>
          <p:cNvSpPr>
            <a:spLocks noGrp="1"/>
          </p:cNvSpPr>
          <p:nvPr>
            <p:ph sz="half" idx="1"/>
          </p:nvPr>
        </p:nvSpPr>
        <p:spPr/>
        <p:txBody>
          <a:bodyPr>
            <a:normAutofit/>
          </a:bodyPr>
          <a:lstStyle/>
          <a:p>
            <a:r>
              <a:rPr lang="cs-CZ" dirty="0"/>
              <a:t>Převážně se týká krátkodobých (trvání 1-3 dny) a zároveň ojedinělých (maximálně několikrát krát za rok) expozic (koncerty, hudební festivaly, poutě, jarmarky, slavnosti, adventní koncerty apod.)</a:t>
            </a:r>
          </a:p>
          <a:p>
            <a:pPr marL="0" indent="0">
              <a:buNone/>
            </a:pPr>
            <a:r>
              <a:rPr lang="cs-CZ" dirty="0"/>
              <a:t> </a:t>
            </a:r>
          </a:p>
          <a:p>
            <a:endParaRPr lang="cs-CZ" dirty="0"/>
          </a:p>
          <a:p>
            <a:r>
              <a:rPr lang="cs-CZ" dirty="0"/>
              <a:t>nelze stanovit zdravotně odůvodněný hygienický limit, protože vztah mezi takovými krátkodobými a ojedinělými expozicemi a přímými dlouhodobými zdravotními účinky neexistuje.</a:t>
            </a:r>
          </a:p>
        </p:txBody>
      </p:sp>
      <p:sp>
        <p:nvSpPr>
          <p:cNvPr id="4" name="Zástupný symbol pro obsah 3">
            <a:extLst>
              <a:ext uri="{FF2B5EF4-FFF2-40B4-BE49-F238E27FC236}">
                <a16:creationId xmlns:a16="http://schemas.microsoft.com/office/drawing/2014/main" id="{5E31AE1D-6C99-4358-9D59-57F2ED8288FC}"/>
              </a:ext>
            </a:extLst>
          </p:cNvPr>
          <p:cNvSpPr>
            <a:spLocks noGrp="1"/>
          </p:cNvSpPr>
          <p:nvPr>
            <p:ph sz="half" idx="2"/>
          </p:nvPr>
        </p:nvSpPr>
        <p:spPr/>
        <p:txBody>
          <a:bodyPr>
            <a:normAutofit/>
          </a:bodyPr>
          <a:lstStyle/>
          <a:p>
            <a:r>
              <a:rPr lang="cs-CZ" dirty="0"/>
              <a:t>Nařízení vlády č. 272/2011 Sb., o ochraně zdraví před nepříznivými účinky hluku a vibrací, ve znění do 30. 11. 2015, bylo v části regulující hluk z veřejné produkce hudby v rozporu s čl. 4 odst. 1 Listiny základních práv a svobod a čl. 2 odst. 4 Ústavy; </a:t>
            </a:r>
          </a:p>
          <a:p>
            <a:pPr lvl="1"/>
            <a:r>
              <a:rPr lang="cs-CZ" dirty="0"/>
              <a:t>na případy regulace hluku z veřejné produkce hudby jej nebylo možno aplikovat.</a:t>
            </a:r>
          </a:p>
          <a:p>
            <a:r>
              <a:rPr lang="cs-CZ" dirty="0"/>
              <a:t>Podle nařízení vlády nebylo možno pořádat koncert či jinou hudební produkci v zastavěné části obce nebo v její blízkosti a současně dodržet limity stanovené nařízením.</a:t>
            </a:r>
          </a:p>
          <a:p>
            <a:pPr lvl="1"/>
            <a:r>
              <a:rPr lang="cs-CZ" dirty="0"/>
              <a:t>NSS 6 As 44/2014-88</a:t>
            </a:r>
          </a:p>
          <a:p>
            <a:endParaRPr lang="cs-CZ" dirty="0"/>
          </a:p>
        </p:txBody>
      </p:sp>
      <p:sp>
        <p:nvSpPr>
          <p:cNvPr id="5" name="Šipka: dolů 4">
            <a:extLst>
              <a:ext uri="{FF2B5EF4-FFF2-40B4-BE49-F238E27FC236}">
                <a16:creationId xmlns:a16="http://schemas.microsoft.com/office/drawing/2014/main" id="{4A51121C-4821-428E-963F-7A382EDB009C}"/>
              </a:ext>
            </a:extLst>
          </p:cNvPr>
          <p:cNvSpPr/>
          <p:nvPr/>
        </p:nvSpPr>
        <p:spPr>
          <a:xfrm>
            <a:off x="2579077" y="3502986"/>
            <a:ext cx="1483360" cy="477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07638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099F4A-2879-42AB-BD86-765D5BFC582C}"/>
              </a:ext>
            </a:extLst>
          </p:cNvPr>
          <p:cNvSpPr>
            <a:spLocks noGrp="1"/>
          </p:cNvSpPr>
          <p:nvPr>
            <p:ph type="title"/>
          </p:nvPr>
        </p:nvSpPr>
        <p:spPr/>
        <p:txBody>
          <a:bodyPr>
            <a:normAutofit/>
          </a:bodyPr>
          <a:lstStyle/>
          <a:p>
            <a:r>
              <a:rPr lang="cs-CZ" dirty="0"/>
              <a:t>Hluk z produkce hudby ve venkovním prostoru (§ 10 </a:t>
            </a:r>
            <a:r>
              <a:rPr lang="cs-CZ" dirty="0" err="1"/>
              <a:t>OZř</a:t>
            </a:r>
            <a:r>
              <a:rPr lang="cs-CZ" dirty="0"/>
              <a:t>)</a:t>
            </a:r>
          </a:p>
        </p:txBody>
      </p:sp>
      <p:sp>
        <p:nvSpPr>
          <p:cNvPr id="3" name="Zástupný symbol pro obsah 2">
            <a:extLst>
              <a:ext uri="{FF2B5EF4-FFF2-40B4-BE49-F238E27FC236}">
                <a16:creationId xmlns:a16="http://schemas.microsoft.com/office/drawing/2014/main" id="{EA4FAFCD-E0F5-4E79-8E32-6458611711B2}"/>
              </a:ext>
            </a:extLst>
          </p:cNvPr>
          <p:cNvSpPr>
            <a:spLocks noGrp="1"/>
          </p:cNvSpPr>
          <p:nvPr>
            <p:ph sz="half" idx="1"/>
          </p:nvPr>
        </p:nvSpPr>
        <p:spPr/>
        <p:txBody>
          <a:bodyPr>
            <a:normAutofit fontScale="55000" lnSpcReduction="20000"/>
          </a:bodyPr>
          <a:lstStyle/>
          <a:p>
            <a:pPr lvl="1"/>
            <a:r>
              <a:rPr lang="cs-CZ" sz="2900" dirty="0"/>
              <a:t>Povinnosti </a:t>
            </a:r>
          </a:p>
          <a:p>
            <a:r>
              <a:rPr lang="cs-CZ" sz="3400" dirty="0"/>
              <a:t>k zabezpečení místních záležitostí veřejného pořádku; zejména může stanovit, které činnosti, jež by mohly narušit veřejný pořádek v obci nebo být v rozporu s dobrými mravy, ochranou bezpečnosti, zdraví a majetku, lze vykonávat pouze na místech a v čase obecně závaznou vyhláškou určených, nebo stanovit, že na některých veřejných prostranstvích v obci jsou takové činnosti zakázány</a:t>
            </a:r>
          </a:p>
          <a:p>
            <a:r>
              <a:rPr lang="cs-CZ" sz="3400" dirty="0"/>
              <a:t>pro pořádání, průběh a ukončení veřejnosti přístupných sportovních a kulturních podniků, včetně tanečních zábav a diskoték, stanovením závazných podmínek v rozsahu nezbytném k zajištění veřejného pořádku</a:t>
            </a:r>
          </a:p>
        </p:txBody>
      </p:sp>
      <p:sp>
        <p:nvSpPr>
          <p:cNvPr id="4" name="Zástupný symbol pro obsah 3">
            <a:extLst>
              <a:ext uri="{FF2B5EF4-FFF2-40B4-BE49-F238E27FC236}">
                <a16:creationId xmlns:a16="http://schemas.microsoft.com/office/drawing/2014/main" id="{FCA668C4-74BB-4F68-A7AD-70A92B87900B}"/>
              </a:ext>
            </a:extLst>
          </p:cNvPr>
          <p:cNvSpPr>
            <a:spLocks noGrp="1"/>
          </p:cNvSpPr>
          <p:nvPr>
            <p:ph sz="half" idx="2"/>
          </p:nvPr>
        </p:nvSpPr>
        <p:spPr/>
        <p:txBody>
          <a:bodyPr>
            <a:normAutofit fontScale="55000" lnSpcReduction="20000"/>
          </a:bodyPr>
          <a:lstStyle/>
          <a:p>
            <a:pPr lvl="1"/>
            <a:r>
              <a:rPr lang="cs-CZ" sz="3800" dirty="0"/>
              <a:t>Obecně závazné vyhlášky obcí</a:t>
            </a:r>
          </a:p>
          <a:p>
            <a:r>
              <a:rPr lang="cs-CZ" sz="3800" dirty="0"/>
              <a:t>Úprava </a:t>
            </a:r>
            <a:r>
              <a:rPr lang="cs-CZ" sz="3800" b="1" dirty="0"/>
              <a:t>místa, kde nemůže být produkce pořádána a/nebo jiné závazné podmínky pro její konání, např. </a:t>
            </a:r>
            <a:r>
              <a:rPr lang="cs-CZ" sz="3800" dirty="0"/>
              <a:t>časové rozmezí, kdy je možné produkci konat, povinnost předchozího oznámení produkce, zajištění pořadatelské služby</a:t>
            </a:r>
          </a:p>
          <a:p>
            <a:r>
              <a:rPr lang="cs-CZ" sz="3800" dirty="0"/>
              <a:t>Možnost stanovit </a:t>
            </a:r>
            <a:r>
              <a:rPr lang="cs-CZ" sz="3800" b="1" dirty="0"/>
              <a:t>výjimečné případy</a:t>
            </a:r>
            <a:r>
              <a:rPr lang="cs-CZ" sz="3800" dirty="0"/>
              <a:t>, zejména slavnosti nebo obdobné společenské nebo rodinné akce, </a:t>
            </a:r>
            <a:r>
              <a:rPr lang="cs-CZ" sz="3800" b="1" dirty="0"/>
              <a:t>při nichž je doba nočního klidu vymezena dobou kratší nebo žádnou.</a:t>
            </a:r>
          </a:p>
        </p:txBody>
      </p:sp>
    </p:spTree>
    <p:extLst>
      <p:ext uri="{BB962C8B-B14F-4D97-AF65-F5344CB8AC3E}">
        <p14:creationId xmlns:p14="http://schemas.microsoft.com/office/powerpoint/2010/main" val="425553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900E25-0CCD-4B59-A868-FD73E610F2F3}"/>
              </a:ext>
            </a:extLst>
          </p:cNvPr>
          <p:cNvSpPr>
            <a:spLocks noGrp="1"/>
          </p:cNvSpPr>
          <p:nvPr>
            <p:ph type="title"/>
          </p:nvPr>
        </p:nvSpPr>
        <p:spPr/>
        <p:txBody>
          <a:bodyPr>
            <a:normAutofit/>
          </a:bodyPr>
          <a:lstStyle/>
          <a:p>
            <a:r>
              <a:rPr lang="cs-CZ" dirty="0"/>
              <a:t>Povinné subjekty na úseku ochrany veřejného zdraví před hlukem </a:t>
            </a:r>
          </a:p>
        </p:txBody>
      </p:sp>
      <p:sp>
        <p:nvSpPr>
          <p:cNvPr id="5" name="Zástupný symbol pro obsah 4">
            <a:extLst>
              <a:ext uri="{FF2B5EF4-FFF2-40B4-BE49-F238E27FC236}">
                <a16:creationId xmlns:a16="http://schemas.microsoft.com/office/drawing/2014/main" id="{2FDBF14C-8611-4FAD-853E-E5BC1F74F575}"/>
              </a:ext>
            </a:extLst>
          </p:cNvPr>
          <p:cNvSpPr>
            <a:spLocks noGrp="1"/>
          </p:cNvSpPr>
          <p:nvPr>
            <p:ph sz="half" idx="1"/>
          </p:nvPr>
        </p:nvSpPr>
        <p:spPr/>
        <p:txBody>
          <a:bodyPr>
            <a:normAutofit lnSpcReduction="10000"/>
          </a:bodyPr>
          <a:lstStyle/>
          <a:p>
            <a:r>
              <a:rPr lang="cs-CZ" dirty="0"/>
              <a:t>osoba, která používá, popřípadě provozuje stroje a zařízení, které jsou zdrojem hluku </a:t>
            </a:r>
          </a:p>
          <a:p>
            <a:r>
              <a:rPr lang="cs-CZ" dirty="0"/>
              <a:t>provozovatel letiště</a:t>
            </a:r>
          </a:p>
          <a:p>
            <a:r>
              <a:rPr lang="cs-CZ" dirty="0"/>
              <a:t>správce, popřípadě vlastník pozemní komunikace, </a:t>
            </a:r>
          </a:p>
          <a:p>
            <a:r>
              <a:rPr lang="cs-CZ" dirty="0"/>
              <a:t>provozovatel, popřípadě vlastník dráhy,</a:t>
            </a:r>
          </a:p>
          <a:p>
            <a:r>
              <a:rPr lang="cs-CZ" dirty="0"/>
              <a:t>osoba, která je pořadatelem veřejné produkce hudby a nelze-li pořadatele zjistit, pak osoba, která k pořádání veřejné produkce hudby poskytla stavbu, jiné zařízení nebo pozemek</a:t>
            </a:r>
          </a:p>
          <a:p>
            <a:r>
              <a:rPr lang="cs-CZ" dirty="0"/>
              <a:t>provozovatel provozovny a dalších objektů, jejichž provozem vzniká hluk</a:t>
            </a:r>
          </a:p>
        </p:txBody>
      </p:sp>
      <p:sp>
        <p:nvSpPr>
          <p:cNvPr id="3" name="Zástupný symbol pro obsah 2">
            <a:extLst>
              <a:ext uri="{FF2B5EF4-FFF2-40B4-BE49-F238E27FC236}">
                <a16:creationId xmlns:a16="http://schemas.microsoft.com/office/drawing/2014/main" id="{3FEB3BF6-5CE5-472F-9ED3-BAB26BB1D43F}"/>
              </a:ext>
            </a:extLst>
          </p:cNvPr>
          <p:cNvSpPr>
            <a:spLocks noGrp="1"/>
          </p:cNvSpPr>
          <p:nvPr>
            <p:ph sz="half" idx="2"/>
          </p:nvPr>
        </p:nvSpPr>
        <p:spPr/>
        <p:txBody>
          <a:bodyPr>
            <a:normAutofit lnSpcReduction="10000"/>
          </a:bodyPr>
          <a:lstStyle/>
          <a:p>
            <a:r>
              <a:rPr lang="cs-CZ" dirty="0"/>
              <a:t>Povinnost zajistit </a:t>
            </a:r>
          </a:p>
          <a:p>
            <a:pPr lvl="1"/>
            <a:r>
              <a:rPr lang="cs-CZ" dirty="0"/>
              <a:t>technickými, </a:t>
            </a:r>
          </a:p>
          <a:p>
            <a:pPr lvl="1"/>
            <a:r>
              <a:rPr lang="cs-CZ" dirty="0"/>
              <a:t>organizačními, </a:t>
            </a:r>
          </a:p>
          <a:p>
            <a:pPr lvl="1"/>
            <a:r>
              <a:rPr lang="cs-CZ" dirty="0"/>
              <a:t>dalšími opatřeními, </a:t>
            </a:r>
          </a:p>
          <a:p>
            <a:r>
              <a:rPr lang="cs-CZ" dirty="0"/>
              <a:t>aby </a:t>
            </a:r>
            <a:r>
              <a:rPr lang="cs-CZ" b="1" dirty="0">
                <a:solidFill>
                  <a:srgbClr val="FF0000"/>
                </a:solidFill>
              </a:rPr>
              <a:t>hluk nepřekračoval hygienické limity pro chráněné prostory</a:t>
            </a:r>
          </a:p>
          <a:p>
            <a:pPr marL="457200" lvl="1" indent="0">
              <a:buNone/>
            </a:pPr>
            <a:r>
              <a:rPr lang="cs-CZ" dirty="0">
                <a:sym typeface="Symbol" panose="05050102010706020507" pitchFamily="18" charset="2"/>
              </a:rPr>
              <a:t> Imisní limit bez ohledu na počet zdrojů hluku</a:t>
            </a:r>
            <a:endParaRPr lang="cs-CZ" dirty="0"/>
          </a:p>
        </p:txBody>
      </p:sp>
    </p:spTree>
    <p:extLst>
      <p:ext uri="{BB962C8B-B14F-4D97-AF65-F5344CB8AC3E}">
        <p14:creationId xmlns:p14="http://schemas.microsoft.com/office/powerpoint/2010/main" val="125083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5B8781-FC24-4945-B79B-6972F4B6245C}"/>
              </a:ext>
            </a:extLst>
          </p:cNvPr>
          <p:cNvSpPr>
            <a:spLocks noGrp="1"/>
          </p:cNvSpPr>
          <p:nvPr>
            <p:ph type="title"/>
          </p:nvPr>
        </p:nvSpPr>
        <p:spPr/>
        <p:txBody>
          <a:bodyPr/>
          <a:lstStyle/>
          <a:p>
            <a:r>
              <a:rPr lang="cs-CZ" dirty="0"/>
              <a:t>Veřejné zdraví</a:t>
            </a:r>
          </a:p>
        </p:txBody>
      </p:sp>
      <p:sp>
        <p:nvSpPr>
          <p:cNvPr id="3" name="Zástupný symbol pro obsah 2">
            <a:extLst>
              <a:ext uri="{FF2B5EF4-FFF2-40B4-BE49-F238E27FC236}">
                <a16:creationId xmlns:a16="http://schemas.microsoft.com/office/drawing/2014/main" id="{C7E9B1D6-C461-47A6-B45F-316FE93710FE}"/>
              </a:ext>
            </a:extLst>
          </p:cNvPr>
          <p:cNvSpPr>
            <a:spLocks noGrp="1"/>
          </p:cNvSpPr>
          <p:nvPr>
            <p:ph sz="half" idx="1"/>
          </p:nvPr>
        </p:nvSpPr>
        <p:spPr/>
        <p:txBody>
          <a:bodyPr>
            <a:normAutofit/>
          </a:bodyPr>
          <a:lstStyle/>
          <a:p>
            <a:r>
              <a:rPr lang="cs-CZ" dirty="0"/>
              <a:t>Zdravotní stav obyvatelstva a jeho skupin. </a:t>
            </a:r>
          </a:p>
          <a:p>
            <a:pPr lvl="1"/>
            <a:r>
              <a:rPr lang="cs-CZ" dirty="0"/>
              <a:t>určován souhrnem přírodních, životních a pracovních podmínek a způsobem života. </a:t>
            </a:r>
          </a:p>
          <a:p>
            <a:r>
              <a:rPr lang="cs-CZ" dirty="0" smtClean="0"/>
              <a:t>Ochrana </a:t>
            </a:r>
            <a:r>
              <a:rPr lang="cs-CZ" dirty="0"/>
              <a:t>veřejného zdraví</a:t>
            </a:r>
          </a:p>
          <a:p>
            <a:pPr lvl="1"/>
            <a:r>
              <a:rPr lang="cs-CZ" dirty="0"/>
              <a:t>Souhrn činností a opatření k vytváření a ochraně zdravých životních a pracovních podmínek, vč. dozoru nad jejich zachováním. </a:t>
            </a:r>
          </a:p>
          <a:p>
            <a:endParaRPr lang="cs-CZ" dirty="0"/>
          </a:p>
        </p:txBody>
      </p:sp>
      <p:sp>
        <p:nvSpPr>
          <p:cNvPr id="4" name="Zástupný symbol pro obsah 3">
            <a:extLst>
              <a:ext uri="{FF2B5EF4-FFF2-40B4-BE49-F238E27FC236}">
                <a16:creationId xmlns:a16="http://schemas.microsoft.com/office/drawing/2014/main" id="{245F9B49-AEA0-439E-B0A0-7A7C566A8B86}"/>
              </a:ext>
            </a:extLst>
          </p:cNvPr>
          <p:cNvSpPr>
            <a:spLocks noGrp="1"/>
          </p:cNvSpPr>
          <p:nvPr>
            <p:ph sz="half" idx="2"/>
          </p:nvPr>
        </p:nvSpPr>
        <p:spPr/>
        <p:txBody>
          <a:bodyPr>
            <a:normAutofit/>
          </a:bodyPr>
          <a:lstStyle/>
          <a:p>
            <a:r>
              <a:rPr lang="cs-CZ" dirty="0" smtClean="0"/>
              <a:t>Ohrožením </a:t>
            </a:r>
            <a:r>
              <a:rPr lang="cs-CZ" dirty="0"/>
              <a:t>veřejného zdraví </a:t>
            </a:r>
          </a:p>
          <a:p>
            <a:pPr lvl="1"/>
            <a:r>
              <a:rPr lang="cs-CZ" dirty="0"/>
              <a:t>stav, při kterém jsou obyvatelstvo nebo jeho skupiny vystaveny nebezpečí, z něhož míra zátěže rizikovými faktory přírodních, životních nebo pracovních podmínek překračuje obecně přijatelnou úroveň a představuje významné riziko poškození zdraví</a:t>
            </a:r>
          </a:p>
        </p:txBody>
      </p:sp>
    </p:spTree>
    <p:extLst>
      <p:ext uri="{BB962C8B-B14F-4D97-AF65-F5344CB8AC3E}">
        <p14:creationId xmlns:p14="http://schemas.microsoft.com/office/powerpoint/2010/main" val="314890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332C87EF-5EFF-4075-B800-A185C1DC96AC}"/>
              </a:ext>
            </a:extLst>
          </p:cNvPr>
          <p:cNvSpPr>
            <a:spLocks noGrp="1"/>
          </p:cNvSpPr>
          <p:nvPr>
            <p:ph type="title"/>
          </p:nvPr>
        </p:nvSpPr>
        <p:spPr/>
        <p:txBody>
          <a:bodyPr/>
          <a:lstStyle/>
          <a:p>
            <a:r>
              <a:rPr lang="cs-CZ" dirty="0"/>
              <a:t>Kategorizace hygienických limitů hluku</a:t>
            </a:r>
          </a:p>
        </p:txBody>
      </p:sp>
      <p:sp>
        <p:nvSpPr>
          <p:cNvPr id="6" name="Zástupný symbol pro obsah 5">
            <a:extLst>
              <a:ext uri="{FF2B5EF4-FFF2-40B4-BE49-F238E27FC236}">
                <a16:creationId xmlns:a16="http://schemas.microsoft.com/office/drawing/2014/main" id="{50446DB8-CCEA-4430-9883-BC344EE538AD}"/>
              </a:ext>
            </a:extLst>
          </p:cNvPr>
          <p:cNvSpPr>
            <a:spLocks noGrp="1"/>
          </p:cNvSpPr>
          <p:nvPr>
            <p:ph sz="half" idx="1"/>
          </p:nvPr>
        </p:nvSpPr>
        <p:spPr/>
        <p:txBody>
          <a:bodyPr>
            <a:normAutofit/>
          </a:bodyPr>
          <a:lstStyle/>
          <a:p>
            <a:r>
              <a:rPr lang="cs-CZ" dirty="0"/>
              <a:t>Dle zdroje</a:t>
            </a:r>
          </a:p>
          <a:p>
            <a:pPr lvl="1"/>
            <a:r>
              <a:rPr lang="cs-CZ" dirty="0"/>
              <a:t>Doprava na pozemních komunikacích a drahách</a:t>
            </a:r>
          </a:p>
          <a:p>
            <a:pPr lvl="1"/>
            <a:r>
              <a:rPr lang="cs-CZ" dirty="0"/>
              <a:t>Letecký provoz</a:t>
            </a:r>
          </a:p>
          <a:p>
            <a:pPr lvl="1"/>
            <a:r>
              <a:rPr lang="cs-CZ" dirty="0"/>
              <a:t>Hluk s tónovými složkami</a:t>
            </a:r>
          </a:p>
          <a:p>
            <a:pPr lvl="2"/>
            <a:r>
              <a:rPr lang="cs-CZ" dirty="0"/>
              <a:t>vždy hudba a zpěv</a:t>
            </a:r>
          </a:p>
          <a:p>
            <a:pPr lvl="1"/>
            <a:r>
              <a:rPr lang="cs-CZ" dirty="0"/>
              <a:t>Stacionární zdroje hluku</a:t>
            </a:r>
          </a:p>
          <a:p>
            <a:pPr lvl="2"/>
            <a:r>
              <a:rPr lang="cs-CZ" dirty="0"/>
              <a:t>za stacionární zdroje hluku se nepovažují zdroje související s činnostmi spojenými s běžným užíváním bytu, bytového domu, rodinného domu, stavby pro rodinnou rekreaci a pozemků k nim náležejících, s výjimkou zařízení pro větrání a vytápění</a:t>
            </a:r>
          </a:p>
          <a:p>
            <a:pPr lvl="1"/>
            <a:r>
              <a:rPr lang="cs-CZ" dirty="0"/>
              <a:t>Vysokoenergetický impulsní hluk</a:t>
            </a:r>
          </a:p>
          <a:p>
            <a:pPr lvl="1"/>
            <a:r>
              <a:rPr lang="cs-CZ" dirty="0"/>
              <a:t>Vysoce impulsní hluk </a:t>
            </a:r>
          </a:p>
          <a:p>
            <a:pPr lvl="1"/>
            <a:r>
              <a:rPr lang="cs-CZ" dirty="0"/>
              <a:t>Stavební činnost</a:t>
            </a:r>
          </a:p>
        </p:txBody>
      </p:sp>
      <p:sp>
        <p:nvSpPr>
          <p:cNvPr id="4" name="Zástupný symbol pro obsah 3">
            <a:extLst>
              <a:ext uri="{FF2B5EF4-FFF2-40B4-BE49-F238E27FC236}">
                <a16:creationId xmlns:a16="http://schemas.microsoft.com/office/drawing/2014/main" id="{7AD5E034-97BF-4BEA-BC6F-EDCA4731C1D0}"/>
              </a:ext>
            </a:extLst>
          </p:cNvPr>
          <p:cNvSpPr>
            <a:spLocks noGrp="1"/>
          </p:cNvSpPr>
          <p:nvPr>
            <p:ph sz="half" idx="2"/>
          </p:nvPr>
        </p:nvSpPr>
        <p:spPr/>
        <p:txBody>
          <a:bodyPr>
            <a:normAutofit/>
          </a:bodyPr>
          <a:lstStyle/>
          <a:p>
            <a:r>
              <a:rPr lang="cs-CZ" dirty="0"/>
              <a:t>Dle doby </a:t>
            </a:r>
          </a:p>
          <a:p>
            <a:pPr lvl="1"/>
            <a:r>
              <a:rPr lang="cs-CZ" dirty="0"/>
              <a:t>Denní 6.00 – 22.00</a:t>
            </a:r>
          </a:p>
          <a:p>
            <a:pPr lvl="1"/>
            <a:r>
              <a:rPr lang="cs-CZ" dirty="0"/>
              <a:t>Noční 22.00 – 6.00</a:t>
            </a:r>
          </a:p>
          <a:p>
            <a:r>
              <a:rPr lang="cs-CZ" dirty="0"/>
              <a:t>Dle chráněného prostoru</a:t>
            </a:r>
          </a:p>
          <a:p>
            <a:pPr lvl="1"/>
            <a:r>
              <a:rPr lang="cs-CZ" dirty="0"/>
              <a:t>Chráněný vnitřní prostor staveb</a:t>
            </a:r>
          </a:p>
          <a:p>
            <a:pPr lvl="1"/>
            <a:r>
              <a:rPr lang="cs-CZ" dirty="0"/>
              <a:t>Chráněný vnější prostor staveb</a:t>
            </a:r>
          </a:p>
          <a:p>
            <a:pPr lvl="1"/>
            <a:r>
              <a:rPr lang="cs-CZ" dirty="0"/>
              <a:t>Chráněný vnější prostor</a:t>
            </a:r>
          </a:p>
        </p:txBody>
      </p:sp>
    </p:spTree>
    <p:extLst>
      <p:ext uri="{BB962C8B-B14F-4D97-AF65-F5344CB8AC3E}">
        <p14:creationId xmlns:p14="http://schemas.microsoft.com/office/powerpoint/2010/main" val="1197309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52F8A8E-0863-466A-956E-7B24D0807D70}"/>
              </a:ext>
            </a:extLst>
          </p:cNvPr>
          <p:cNvSpPr>
            <a:spLocks noGrp="1"/>
          </p:cNvSpPr>
          <p:nvPr>
            <p:ph type="title"/>
          </p:nvPr>
        </p:nvSpPr>
        <p:spPr/>
        <p:txBody>
          <a:bodyPr/>
          <a:lstStyle/>
          <a:p>
            <a:r>
              <a:rPr lang="cs-CZ"/>
              <a:t>Chráněné prostory</a:t>
            </a:r>
            <a:endParaRPr lang="cs-CZ" dirty="0"/>
          </a:p>
        </p:txBody>
      </p:sp>
      <p:sp>
        <p:nvSpPr>
          <p:cNvPr id="6" name="Zástupný symbol pro obsah 5">
            <a:extLst>
              <a:ext uri="{FF2B5EF4-FFF2-40B4-BE49-F238E27FC236}">
                <a16:creationId xmlns:a16="http://schemas.microsoft.com/office/drawing/2014/main" id="{00FEB80F-50EB-4D40-8C1A-0B98EB6A5E53}"/>
              </a:ext>
            </a:extLst>
          </p:cNvPr>
          <p:cNvSpPr>
            <a:spLocks noGrp="1"/>
          </p:cNvSpPr>
          <p:nvPr>
            <p:ph idx="1"/>
          </p:nvPr>
        </p:nvSpPr>
        <p:spPr/>
        <p:txBody>
          <a:bodyPr>
            <a:normAutofit fontScale="92500" lnSpcReduction="20000"/>
          </a:bodyPr>
          <a:lstStyle/>
          <a:p>
            <a:r>
              <a:rPr lang="cs-CZ" dirty="0"/>
              <a:t>Chráněný venkovní prostor </a:t>
            </a:r>
          </a:p>
          <a:p>
            <a:pPr lvl="1"/>
            <a:r>
              <a:rPr lang="cs-CZ" dirty="0"/>
              <a:t>nezastavěné pozemky, které jsou užívány k rekreaci, lázeňské léčebně rehabilitační péči a výuce</a:t>
            </a:r>
          </a:p>
          <a:p>
            <a:pPr lvl="2"/>
            <a:r>
              <a:rPr lang="cs-CZ" dirty="0"/>
              <a:t>s výjimkou lesních a zemědělských pozemků a venkovních pracovišť. </a:t>
            </a:r>
          </a:p>
          <a:p>
            <a:pPr lvl="2"/>
            <a:r>
              <a:rPr lang="cs-CZ" dirty="0"/>
              <a:t>Rekreace zahrnuje i užívání pozemku na základě vlastnického, nájemního nebo podnájemního práva souvisejícího s vlastnictvím bytového nebo rodinného domu, nájmem nebo podnájmem bytu v nich. </a:t>
            </a:r>
          </a:p>
          <a:p>
            <a:r>
              <a:rPr lang="cs-CZ" dirty="0"/>
              <a:t>Chráněný venkovní prostor staveb</a:t>
            </a:r>
          </a:p>
          <a:p>
            <a:pPr lvl="1"/>
            <a:r>
              <a:rPr lang="cs-CZ" dirty="0"/>
              <a:t>prostor do vzdálenosti 2 m před částí jejich obvodového pláště, významný z hlediska pronikání hluku zvenčí do chráněného vnitřního prostoru bytových domů, rodinných domů, staveb pro předškolní a školní výchovu a vzdělávání, staveb pro zdravotní a sociální účely, jakož i funkčně obdobných staveb</a:t>
            </a:r>
          </a:p>
          <a:p>
            <a:pPr lvl="2"/>
            <a:r>
              <a:rPr lang="cs-CZ" dirty="0"/>
              <a:t>prostor před výplní otvoru obvodového pláště stavby zajišťující přímé přirozené větrání, za níž se nachází chráněný vnitřní prostor stavby, pokud tento chráněný prostor nelze přímo větrat jinak</a:t>
            </a:r>
          </a:p>
          <a:p>
            <a:r>
              <a:rPr lang="cs-CZ" dirty="0"/>
              <a:t>Chráněný vnitřní prostor staveb</a:t>
            </a:r>
          </a:p>
          <a:p>
            <a:pPr lvl="1"/>
            <a:r>
              <a:rPr lang="cs-CZ" dirty="0"/>
              <a:t>pobytové místnosti ve stavbách zařízení pro výchovu a vzdělávání, pro zdravotní a sociální účely a ve funkčně obdobných stavbách a obytné místnosti ve všech stavbách</a:t>
            </a:r>
          </a:p>
          <a:p>
            <a:pPr lvl="2"/>
            <a:r>
              <a:rPr lang="cs-CZ" dirty="0"/>
              <a:t>dle kolaudačního rozhodnutí/souhlasu</a:t>
            </a:r>
          </a:p>
          <a:p>
            <a:r>
              <a:rPr lang="cs-CZ" dirty="0"/>
              <a:t>Pracoviště</a:t>
            </a:r>
          </a:p>
        </p:txBody>
      </p:sp>
    </p:spTree>
    <p:extLst>
      <p:ext uri="{BB962C8B-B14F-4D97-AF65-F5344CB8AC3E}">
        <p14:creationId xmlns:p14="http://schemas.microsoft.com/office/powerpoint/2010/main" val="3115195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B7FE9C-1DD1-4F39-8D42-8463E6E15D49}"/>
              </a:ext>
            </a:extLst>
          </p:cNvPr>
          <p:cNvSpPr>
            <a:spLocks noGrp="1"/>
          </p:cNvSpPr>
          <p:nvPr>
            <p:ph type="title"/>
          </p:nvPr>
        </p:nvSpPr>
        <p:spPr/>
        <p:txBody>
          <a:bodyPr/>
          <a:lstStyle/>
          <a:p>
            <a:r>
              <a:rPr lang="cs-CZ" dirty="0"/>
              <a:t>Hygienické limity hluku</a:t>
            </a:r>
          </a:p>
        </p:txBody>
      </p:sp>
      <p:sp>
        <p:nvSpPr>
          <p:cNvPr id="4" name="Zástupný symbol pro text 3">
            <a:extLst>
              <a:ext uri="{FF2B5EF4-FFF2-40B4-BE49-F238E27FC236}">
                <a16:creationId xmlns:a16="http://schemas.microsoft.com/office/drawing/2014/main" id="{5D342E1B-0111-408C-A317-B1B73DE0DB67}"/>
              </a:ext>
            </a:extLst>
          </p:cNvPr>
          <p:cNvSpPr>
            <a:spLocks noGrp="1"/>
          </p:cNvSpPr>
          <p:nvPr>
            <p:ph type="body" idx="1"/>
          </p:nvPr>
        </p:nvSpPr>
        <p:spPr/>
        <p:txBody>
          <a:bodyPr/>
          <a:lstStyle/>
          <a:p>
            <a:r>
              <a:rPr lang="cs-CZ" dirty="0"/>
              <a:t>Chráněný vnitřní prostor staveb</a:t>
            </a:r>
          </a:p>
        </p:txBody>
      </p:sp>
      <p:sp>
        <p:nvSpPr>
          <p:cNvPr id="5" name="Zástupný symbol pro obsah 4">
            <a:extLst>
              <a:ext uri="{FF2B5EF4-FFF2-40B4-BE49-F238E27FC236}">
                <a16:creationId xmlns:a16="http://schemas.microsoft.com/office/drawing/2014/main" id="{13B56A7A-01B4-4C58-ACF8-151FE2387B62}"/>
              </a:ext>
            </a:extLst>
          </p:cNvPr>
          <p:cNvSpPr>
            <a:spLocks noGrp="1"/>
          </p:cNvSpPr>
          <p:nvPr>
            <p:ph sz="half" idx="2"/>
          </p:nvPr>
        </p:nvSpPr>
        <p:spPr/>
        <p:txBody>
          <a:bodyPr>
            <a:normAutofit fontScale="92500" lnSpcReduction="10000"/>
          </a:bodyPr>
          <a:lstStyle/>
          <a:p>
            <a:r>
              <a:rPr lang="cs-CZ" dirty="0"/>
              <a:t>Hluk ze stacionárních zdrojů zvenčí</a:t>
            </a:r>
          </a:p>
          <a:p>
            <a:pPr lvl="1"/>
            <a:r>
              <a:rPr lang="cs-CZ" dirty="0"/>
              <a:t>LAeq,8h = 40 dB </a:t>
            </a:r>
          </a:p>
          <a:p>
            <a:pPr lvl="1"/>
            <a:r>
              <a:rPr lang="cs-CZ" dirty="0"/>
              <a:t>LAeq,1h = 30 dB</a:t>
            </a:r>
          </a:p>
          <a:p>
            <a:r>
              <a:rPr lang="cs-CZ" dirty="0"/>
              <a:t>Zvuk elektronicky zesilované hudby v prostoru pro posluchače </a:t>
            </a:r>
          </a:p>
          <a:p>
            <a:pPr lvl="1"/>
            <a:r>
              <a:rPr lang="cs-CZ" dirty="0"/>
              <a:t>LAeq,4h = 100 dB</a:t>
            </a:r>
          </a:p>
          <a:p>
            <a:r>
              <a:rPr lang="cs-CZ" dirty="0"/>
              <a:t>Hluk ze stavební činnosti uvnitř objektu</a:t>
            </a:r>
          </a:p>
          <a:p>
            <a:pPr lvl="1"/>
            <a:r>
              <a:rPr lang="cs-CZ" dirty="0"/>
              <a:t>40 dB/55 dB (7.00 – 21.00 v pracovních dnech)</a:t>
            </a:r>
          </a:p>
          <a:p>
            <a:r>
              <a:rPr lang="cs-CZ" dirty="0"/>
              <a:t>Hluk s tónovými složkami</a:t>
            </a:r>
          </a:p>
          <a:p>
            <a:pPr lvl="1"/>
            <a:r>
              <a:rPr lang="cs-CZ" dirty="0"/>
              <a:t>35 dB</a:t>
            </a:r>
          </a:p>
        </p:txBody>
      </p:sp>
      <p:sp>
        <p:nvSpPr>
          <p:cNvPr id="6" name="Zástupný symbol pro text 5">
            <a:extLst>
              <a:ext uri="{FF2B5EF4-FFF2-40B4-BE49-F238E27FC236}">
                <a16:creationId xmlns:a16="http://schemas.microsoft.com/office/drawing/2014/main" id="{9671E870-ED49-4CA9-A488-2C35671C5E93}"/>
              </a:ext>
            </a:extLst>
          </p:cNvPr>
          <p:cNvSpPr>
            <a:spLocks noGrp="1"/>
          </p:cNvSpPr>
          <p:nvPr>
            <p:ph type="body" sz="quarter" idx="3"/>
          </p:nvPr>
        </p:nvSpPr>
        <p:spPr/>
        <p:txBody>
          <a:bodyPr/>
          <a:lstStyle/>
          <a:p>
            <a:r>
              <a:rPr lang="cs-CZ" dirty="0"/>
              <a:t>Chráněný venkovní prostor</a:t>
            </a:r>
          </a:p>
        </p:txBody>
      </p:sp>
      <p:sp>
        <p:nvSpPr>
          <p:cNvPr id="7" name="Zástupný symbol pro obsah 6">
            <a:extLst>
              <a:ext uri="{FF2B5EF4-FFF2-40B4-BE49-F238E27FC236}">
                <a16:creationId xmlns:a16="http://schemas.microsoft.com/office/drawing/2014/main" id="{FB2F9319-DF59-4596-AD6D-6E4D7F11ACCA}"/>
              </a:ext>
            </a:extLst>
          </p:cNvPr>
          <p:cNvSpPr>
            <a:spLocks noGrp="1"/>
          </p:cNvSpPr>
          <p:nvPr>
            <p:ph sz="quarter" idx="4"/>
          </p:nvPr>
        </p:nvSpPr>
        <p:spPr/>
        <p:txBody>
          <a:bodyPr>
            <a:normAutofit/>
          </a:bodyPr>
          <a:lstStyle/>
          <a:p>
            <a:r>
              <a:rPr lang="cs-CZ" dirty="0"/>
              <a:t>Hluk ze stacionárních zdrojů, základní hladina</a:t>
            </a:r>
          </a:p>
          <a:p>
            <a:pPr lvl="1"/>
            <a:r>
              <a:rPr lang="cs-CZ" dirty="0"/>
              <a:t>LAeq,8h = 50 dB </a:t>
            </a:r>
          </a:p>
          <a:p>
            <a:pPr lvl="1"/>
            <a:r>
              <a:rPr lang="cs-CZ" dirty="0"/>
              <a:t>LAeq,1h = 40 dB</a:t>
            </a:r>
          </a:p>
          <a:p>
            <a:r>
              <a:rPr lang="cs-CZ" dirty="0"/>
              <a:t>Hluk ze stavební činnosti</a:t>
            </a:r>
          </a:p>
          <a:p>
            <a:pPr lvl="1"/>
            <a:r>
              <a:rPr lang="cs-CZ" dirty="0"/>
              <a:t>50 dB + korekce 5 až 15 dB dle posuzované doby</a:t>
            </a:r>
          </a:p>
          <a:p>
            <a:r>
              <a:rPr lang="cs-CZ" dirty="0"/>
              <a:t>Hluk s tónovými složkami</a:t>
            </a:r>
          </a:p>
          <a:p>
            <a:pPr lvl="1"/>
            <a:r>
              <a:rPr lang="cs-CZ" dirty="0"/>
              <a:t>45 dB</a:t>
            </a:r>
          </a:p>
        </p:txBody>
      </p:sp>
    </p:spTree>
    <p:extLst>
      <p:ext uri="{BB962C8B-B14F-4D97-AF65-F5344CB8AC3E}">
        <p14:creationId xmlns:p14="http://schemas.microsoft.com/office/powerpoint/2010/main" val="667382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90993C-1C2C-4A24-B9F6-EA59ECD6173A}"/>
              </a:ext>
            </a:extLst>
          </p:cNvPr>
          <p:cNvSpPr>
            <a:spLocks noGrp="1"/>
          </p:cNvSpPr>
          <p:nvPr>
            <p:ph type="title"/>
          </p:nvPr>
        </p:nvSpPr>
        <p:spPr/>
        <p:txBody>
          <a:bodyPr>
            <a:normAutofit/>
          </a:bodyPr>
          <a:lstStyle/>
          <a:p>
            <a:r>
              <a:rPr lang="cs-CZ" dirty="0">
                <a:hlinkClick r:id="rId2"/>
              </a:rPr>
              <a:t>Hluk z dopravy na pozemních komunikacích a drahách</a:t>
            </a:r>
            <a:endParaRPr lang="cs-CZ" dirty="0"/>
          </a:p>
        </p:txBody>
      </p:sp>
      <p:sp>
        <p:nvSpPr>
          <p:cNvPr id="3" name="Zástupný symbol pro obsah 2">
            <a:extLst>
              <a:ext uri="{FF2B5EF4-FFF2-40B4-BE49-F238E27FC236}">
                <a16:creationId xmlns:a16="http://schemas.microsoft.com/office/drawing/2014/main" id="{A3680CB4-E574-42C7-B1E9-202435E45E2F}"/>
              </a:ext>
            </a:extLst>
          </p:cNvPr>
          <p:cNvSpPr>
            <a:spLocks noGrp="1"/>
          </p:cNvSpPr>
          <p:nvPr>
            <p:ph sz="half" idx="1"/>
          </p:nvPr>
        </p:nvSpPr>
        <p:spPr/>
        <p:txBody>
          <a:bodyPr>
            <a:normAutofit fontScale="92500" lnSpcReduction="10000"/>
          </a:bodyPr>
          <a:lstStyle/>
          <a:p>
            <a:r>
              <a:rPr lang="cs-CZ" dirty="0"/>
              <a:t>Ekvivalentní hladina akustického tlaku A </a:t>
            </a:r>
            <a:r>
              <a:rPr lang="cs-CZ" dirty="0" err="1"/>
              <a:t>LAeq,T</a:t>
            </a:r>
            <a:r>
              <a:rPr lang="cs-CZ" dirty="0"/>
              <a:t> </a:t>
            </a:r>
          </a:p>
          <a:p>
            <a:pPr lvl="1"/>
            <a:r>
              <a:rPr lang="cs-CZ" dirty="0"/>
              <a:t>pro celou denní (LAeq,16h) a celou noční dobu (LAeq,8h)</a:t>
            </a:r>
          </a:p>
          <a:p>
            <a:r>
              <a:rPr lang="cs-CZ" dirty="0">
                <a:solidFill>
                  <a:srgbClr val="FF0000"/>
                </a:solidFill>
              </a:rPr>
              <a:t>Splnění povinnosti </a:t>
            </a:r>
            <a:r>
              <a:rPr lang="cs-CZ" dirty="0"/>
              <a:t>k ochraně před hlukem z provozu na pozemních komunikacích nebo dráhách </a:t>
            </a:r>
            <a:r>
              <a:rPr lang="cs-CZ" dirty="0">
                <a:solidFill>
                  <a:srgbClr val="FF0000"/>
                </a:solidFill>
              </a:rPr>
              <a:t>v chráněném venkovním prostoru stavby se považuje i za splnění této povinnosti v chráněném vnitřním prostoru stavby</a:t>
            </a:r>
          </a:p>
          <a:p>
            <a:pPr lvl="1"/>
            <a:r>
              <a:rPr lang="cs-CZ" dirty="0"/>
              <a:t>Pokud stavba odpovídá technickým požadavkům stanoveným právními předpisy, pak se toto pravidlo potvrzuje. </a:t>
            </a:r>
          </a:p>
          <a:p>
            <a:pPr lvl="1"/>
            <a:r>
              <a:rPr lang="cs-CZ" dirty="0"/>
              <a:t>Pokud je stavba provedena v rozporu s právními předpisy, pak není namístě, aby za překročení limitu hluku v ní odpovídal správce nebo vlastník pozemní komunikace nebo dráhy.</a:t>
            </a:r>
          </a:p>
        </p:txBody>
      </p:sp>
      <p:sp>
        <p:nvSpPr>
          <p:cNvPr id="4" name="Zástupný symbol pro obsah 3">
            <a:extLst>
              <a:ext uri="{FF2B5EF4-FFF2-40B4-BE49-F238E27FC236}">
                <a16:creationId xmlns:a16="http://schemas.microsoft.com/office/drawing/2014/main" id="{B8E26A52-62D4-4210-9030-BCDA66D3AB77}"/>
              </a:ext>
            </a:extLst>
          </p:cNvPr>
          <p:cNvSpPr>
            <a:spLocks noGrp="1"/>
          </p:cNvSpPr>
          <p:nvPr>
            <p:ph sz="half" idx="2"/>
          </p:nvPr>
        </p:nvSpPr>
        <p:spPr/>
        <p:txBody>
          <a:bodyPr>
            <a:normAutofit fontScale="92500" lnSpcReduction="10000"/>
          </a:bodyPr>
          <a:lstStyle/>
          <a:p>
            <a:r>
              <a:rPr lang="cs-CZ" dirty="0"/>
              <a:t>Korekce „základních“ hlukových limitů</a:t>
            </a:r>
          </a:p>
          <a:p>
            <a:pPr lvl="1"/>
            <a:r>
              <a:rPr lang="cs-CZ" dirty="0"/>
              <a:t>Dálnice, silnice I. a II. tř. a místní komunikace I. a II. tř. a ochranné pásmo dráhy</a:t>
            </a:r>
          </a:p>
          <a:p>
            <a:pPr lvl="2"/>
            <a:r>
              <a:rPr lang="cs-CZ" dirty="0"/>
              <a:t>Až + 10 dB</a:t>
            </a:r>
          </a:p>
          <a:p>
            <a:pPr lvl="1"/>
            <a:r>
              <a:rPr lang="cs-CZ" dirty="0"/>
              <a:t>Silnice III. tř. a místní komunikace III. </a:t>
            </a:r>
            <a:r>
              <a:rPr lang="cs-CZ" dirty="0" err="1"/>
              <a:t>tř</a:t>
            </a:r>
            <a:r>
              <a:rPr lang="cs-CZ" dirty="0"/>
              <a:t> a účelové komunikace a dráhy</a:t>
            </a:r>
          </a:p>
          <a:p>
            <a:pPr lvl="2"/>
            <a:r>
              <a:rPr lang="cs-CZ" dirty="0"/>
              <a:t>+ 5 dB</a:t>
            </a:r>
          </a:p>
          <a:p>
            <a:pPr lvl="1"/>
            <a:r>
              <a:rPr lang="cs-CZ" dirty="0"/>
              <a:t>Stará hluková zátěž</a:t>
            </a:r>
          </a:p>
          <a:p>
            <a:pPr lvl="2"/>
            <a:r>
              <a:rPr lang="cs-CZ" dirty="0"/>
              <a:t>Až + 20 dB</a:t>
            </a:r>
          </a:p>
          <a:p>
            <a:pPr lvl="2"/>
            <a:endParaRPr lang="cs-CZ" dirty="0"/>
          </a:p>
          <a:p>
            <a:endParaRPr lang="cs-CZ" dirty="0"/>
          </a:p>
          <a:p>
            <a:pPr lvl="1"/>
            <a:endParaRPr lang="cs-CZ" dirty="0"/>
          </a:p>
        </p:txBody>
      </p:sp>
    </p:spTree>
    <p:extLst>
      <p:ext uri="{BB962C8B-B14F-4D97-AF65-F5344CB8AC3E}">
        <p14:creationId xmlns:p14="http://schemas.microsoft.com/office/powerpoint/2010/main" val="3904456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86BF6A-6480-4009-8303-8E97384F4903}"/>
              </a:ext>
            </a:extLst>
          </p:cNvPr>
          <p:cNvSpPr>
            <a:spLocks noGrp="1"/>
          </p:cNvSpPr>
          <p:nvPr>
            <p:ph type="title"/>
          </p:nvPr>
        </p:nvSpPr>
        <p:spPr/>
        <p:txBody>
          <a:bodyPr/>
          <a:lstStyle/>
          <a:p>
            <a:r>
              <a:rPr lang="cs-CZ" dirty="0"/>
              <a:t>Stará hluková zátěž</a:t>
            </a:r>
          </a:p>
        </p:txBody>
      </p:sp>
      <p:sp>
        <p:nvSpPr>
          <p:cNvPr id="3" name="Zástupný symbol pro obsah 2">
            <a:extLst>
              <a:ext uri="{FF2B5EF4-FFF2-40B4-BE49-F238E27FC236}">
                <a16:creationId xmlns:a16="http://schemas.microsoft.com/office/drawing/2014/main" id="{0E94418D-E53E-493E-A875-47E6C587D168}"/>
              </a:ext>
            </a:extLst>
          </p:cNvPr>
          <p:cNvSpPr>
            <a:spLocks noGrp="1"/>
          </p:cNvSpPr>
          <p:nvPr>
            <p:ph sz="half" idx="1"/>
          </p:nvPr>
        </p:nvSpPr>
        <p:spPr/>
        <p:txBody>
          <a:bodyPr>
            <a:normAutofit/>
          </a:bodyPr>
          <a:lstStyle/>
          <a:p>
            <a:r>
              <a:rPr lang="cs-CZ" dirty="0"/>
              <a:t>Hluk v chráněném venkovním prostoru a chráněných venkovních prostorech staveb </a:t>
            </a:r>
          </a:p>
          <a:p>
            <a:r>
              <a:rPr lang="cs-CZ" dirty="0"/>
              <a:t>Působený dopravou na pozemních komunikacích nebo drahách</a:t>
            </a:r>
          </a:p>
          <a:p>
            <a:r>
              <a:rPr lang="cs-CZ" dirty="0"/>
              <a:t>Existoval již před 1. lednem 2001</a:t>
            </a:r>
          </a:p>
          <a:p>
            <a:r>
              <a:rPr lang="cs-CZ" dirty="0"/>
              <a:t>Překračoval hodnoty hygienických limitů stanovené k tomuto datu</a:t>
            </a:r>
          </a:p>
          <a:p>
            <a:pPr lvl="2"/>
            <a:r>
              <a:rPr lang="cs-CZ" dirty="0"/>
              <a:t>§ 1 písm. n) nařízení</a:t>
            </a:r>
          </a:p>
        </p:txBody>
      </p:sp>
      <p:sp>
        <p:nvSpPr>
          <p:cNvPr id="4" name="Zástupný symbol pro obsah 3">
            <a:extLst>
              <a:ext uri="{FF2B5EF4-FFF2-40B4-BE49-F238E27FC236}">
                <a16:creationId xmlns:a16="http://schemas.microsoft.com/office/drawing/2014/main" id="{4CD24BDE-AF49-4CCD-9427-46C3DFF015E0}"/>
              </a:ext>
            </a:extLst>
          </p:cNvPr>
          <p:cNvSpPr>
            <a:spLocks noGrp="1"/>
          </p:cNvSpPr>
          <p:nvPr>
            <p:ph sz="half" idx="2"/>
          </p:nvPr>
        </p:nvSpPr>
        <p:spPr/>
        <p:txBody>
          <a:bodyPr>
            <a:normAutofit/>
          </a:bodyPr>
          <a:lstStyle/>
          <a:p>
            <a:r>
              <a:rPr lang="cs-CZ" dirty="0"/>
              <a:t>Srov. § 12 odst. 5 a 6 nařízení</a:t>
            </a:r>
          </a:p>
          <a:p>
            <a:r>
              <a:rPr lang="cs-CZ" dirty="0"/>
              <a:t>Korekci hlukového limitu pro tzv. starou hlukovou zátěž (dříve příloha č. 6 nařízení vlády č. 502/2000 Sb., dnes příloha č. 3 nařízení vlády 272/2011 Sb.) nelze aplikovat u hluku z provozu železniční tratě, která sice zachovává dosavadní směrové vedení původní tratě, ale je stavbou novou, a to zejména v případě, kdy došlo ke zhoršení hlučnosti v důsledku provozu nové tratě. </a:t>
            </a:r>
          </a:p>
          <a:p>
            <a:pPr lvl="1"/>
            <a:r>
              <a:rPr lang="nl-NL" dirty="0"/>
              <a:t>Sp. zn.: 5132/2013/VOP/TM</a:t>
            </a:r>
            <a:endParaRPr lang="cs-CZ" dirty="0"/>
          </a:p>
          <a:p>
            <a:endParaRPr lang="cs-CZ" dirty="0"/>
          </a:p>
        </p:txBody>
      </p:sp>
    </p:spTree>
    <p:extLst>
      <p:ext uri="{BB962C8B-B14F-4D97-AF65-F5344CB8AC3E}">
        <p14:creationId xmlns:p14="http://schemas.microsoft.com/office/powerpoint/2010/main" val="1265884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D9EB32-9C18-4094-95D1-2821079C86F5}"/>
              </a:ext>
            </a:extLst>
          </p:cNvPr>
          <p:cNvSpPr>
            <a:spLocks noGrp="1"/>
          </p:cNvSpPr>
          <p:nvPr>
            <p:ph type="title"/>
          </p:nvPr>
        </p:nvSpPr>
        <p:spPr/>
        <p:txBody>
          <a:bodyPr/>
          <a:lstStyle/>
          <a:p>
            <a:r>
              <a:rPr lang="cs-CZ" dirty="0">
                <a:hlinkClick r:id="rId2"/>
              </a:rPr>
              <a:t>Hlukové výjimky</a:t>
            </a:r>
            <a:endParaRPr lang="cs-CZ" dirty="0"/>
          </a:p>
        </p:txBody>
      </p:sp>
      <p:sp>
        <p:nvSpPr>
          <p:cNvPr id="3" name="Zástupný symbol pro obsah 2">
            <a:extLst>
              <a:ext uri="{FF2B5EF4-FFF2-40B4-BE49-F238E27FC236}">
                <a16:creationId xmlns:a16="http://schemas.microsoft.com/office/drawing/2014/main" id="{A7C3A6A9-282B-42E3-8039-0B42261446E6}"/>
              </a:ext>
            </a:extLst>
          </p:cNvPr>
          <p:cNvSpPr>
            <a:spLocks noGrp="1"/>
          </p:cNvSpPr>
          <p:nvPr>
            <p:ph sz="half" idx="1"/>
          </p:nvPr>
        </p:nvSpPr>
        <p:spPr/>
        <p:txBody>
          <a:bodyPr>
            <a:normAutofit fontScale="55000" lnSpcReduction="20000"/>
          </a:bodyPr>
          <a:lstStyle/>
          <a:p>
            <a:r>
              <a:rPr lang="cs-CZ" sz="4400" dirty="0"/>
              <a:t>Povolení používat/provozovat zdroje hluku, u nichž </a:t>
            </a:r>
            <a:r>
              <a:rPr lang="cs-CZ" sz="4400" u="sng" dirty="0"/>
              <a:t>nelze z vážných důvodů dodržet hygienické limity</a:t>
            </a:r>
          </a:p>
          <a:p>
            <a:pPr lvl="1"/>
            <a:r>
              <a:rPr lang="cs-CZ" sz="3600" dirty="0"/>
              <a:t>Na žádost provozovatele</a:t>
            </a:r>
          </a:p>
          <a:p>
            <a:pPr lvl="1"/>
            <a:r>
              <a:rPr lang="cs-CZ" sz="3600" dirty="0"/>
              <a:t>Časově omezené</a:t>
            </a:r>
          </a:p>
          <a:p>
            <a:pPr lvl="1"/>
            <a:r>
              <a:rPr lang="cs-CZ" sz="3600" dirty="0"/>
              <a:t>Vydává příslušný OOVZ = krajská hygienická stanice</a:t>
            </a:r>
          </a:p>
          <a:p>
            <a:pPr lvl="2"/>
            <a:r>
              <a:rPr lang="cs-CZ" sz="2500" dirty="0"/>
              <a:t>případně v rámci integrovaného povolení</a:t>
            </a:r>
          </a:p>
          <a:p>
            <a:pPr lvl="1"/>
            <a:r>
              <a:rPr lang="cs-CZ" sz="3600" dirty="0"/>
              <a:t>Omezení hluku na </a:t>
            </a:r>
          </a:p>
          <a:p>
            <a:pPr marL="0" indent="0">
              <a:buNone/>
            </a:pPr>
            <a:r>
              <a:rPr lang="cs-CZ" sz="4400" u="sng" dirty="0"/>
              <a:t>rozumně dosažitelnou míru</a:t>
            </a:r>
            <a:endParaRPr lang="cs-CZ" sz="3300" dirty="0"/>
          </a:p>
          <a:p>
            <a:pPr marL="457200" lvl="1" indent="0">
              <a:buNone/>
            </a:pPr>
            <a:r>
              <a:rPr lang="cs-CZ" sz="3300" dirty="0"/>
              <a:t>= poměr mezi náklady na protihluková opatření a jejich přínosem ke snížení hlukové zátěže fyzických osob stanovený i s ohledem na počet fyzických osob exponovaných nadlimitnímu hluku</a:t>
            </a:r>
          </a:p>
        </p:txBody>
      </p:sp>
      <p:sp>
        <p:nvSpPr>
          <p:cNvPr id="7" name="Zástupný symbol pro obsah 6">
            <a:extLst>
              <a:ext uri="{FF2B5EF4-FFF2-40B4-BE49-F238E27FC236}">
                <a16:creationId xmlns:a16="http://schemas.microsoft.com/office/drawing/2014/main" id="{31AD3257-54D5-4D78-AF92-519F4C95646E}"/>
              </a:ext>
            </a:extLst>
          </p:cNvPr>
          <p:cNvSpPr>
            <a:spLocks noGrp="1"/>
          </p:cNvSpPr>
          <p:nvPr>
            <p:ph sz="half" idx="2"/>
          </p:nvPr>
        </p:nvSpPr>
        <p:spPr/>
        <p:txBody>
          <a:bodyPr>
            <a:normAutofit fontScale="55000" lnSpcReduction="20000"/>
          </a:bodyPr>
          <a:lstStyle/>
          <a:p>
            <a:r>
              <a:rPr lang="cs-CZ" sz="2900" dirty="0"/>
              <a:t>Udělení časově omezeného povolení k provozu zdroje nadlimitního hluku by mělo přicházet v úvahu jako výjimečné opatření tam, kde není možné nebo praktické nařizovat zastavení provozu zdroje hluku. To bude platit především pro případy, kdy zdroj hluku plní významnou společenskou úlohu a nelze ho v této roli nahradit</a:t>
            </a:r>
          </a:p>
          <a:p>
            <a:r>
              <a:rPr lang="cs-CZ" sz="2900" dirty="0"/>
              <a:t>Z definice pojmu „rozumně dosažitelná míra“ vyplývá, že orgán ochrany veřejného zdraví musí v řízení o vydání výjimky vždy zjišťovat nejen dosud vynaložené náklady na protihluková opatření, ale i jejich výsledky (a kvalitu provedení). Na základě znaleckých posudků by pak měl zvážit i všechna možná protihluková opatření, která lze učinit, jejich náklady a předpokládaný přínos ke snížení hlukové zátěže.</a:t>
            </a:r>
          </a:p>
          <a:p>
            <a:r>
              <a:rPr lang="cs-CZ" sz="2900" dirty="0"/>
              <a:t>Časové omezení má mimo jiné i ten význam, že po uplynutí platnosti povolení je možno s přihlédnutím k technickému pokroku provést nové hodnocení rozumně dosažitelné míry hluku a před udělením další výjimky případně požadovat provedení dalších opatření.</a:t>
            </a:r>
          </a:p>
          <a:p>
            <a:pPr lvl="1"/>
            <a:r>
              <a:rPr lang="cs-CZ" dirty="0" err="1"/>
              <a:t>Sp</a:t>
            </a:r>
            <a:r>
              <a:rPr lang="cs-CZ" dirty="0"/>
              <a:t>. zn.: 2322/2002/VOP/</a:t>
            </a:r>
            <a:r>
              <a:rPr lang="cs-CZ" dirty="0" err="1"/>
              <a:t>Ka</a:t>
            </a:r>
            <a:r>
              <a:rPr lang="cs-CZ" dirty="0"/>
              <a:t> ze dne 1. 10. 2003</a:t>
            </a:r>
          </a:p>
        </p:txBody>
      </p:sp>
      <p:pic>
        <p:nvPicPr>
          <p:cNvPr id="2050" name="Picture 2" descr="Výsledek obrázku pro hl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420" y="97082"/>
            <a:ext cx="190500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793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B20F9B-C776-4882-81BE-121FD5B38C58}"/>
              </a:ext>
            </a:extLst>
          </p:cNvPr>
          <p:cNvSpPr>
            <a:spLocks noGrp="1"/>
          </p:cNvSpPr>
          <p:nvPr>
            <p:ph type="title"/>
          </p:nvPr>
        </p:nvSpPr>
        <p:spPr/>
        <p:txBody>
          <a:bodyPr/>
          <a:lstStyle/>
          <a:p>
            <a:r>
              <a:rPr lang="cs-CZ" dirty="0"/>
              <a:t>Žádost o hlukovou výjimku</a:t>
            </a:r>
          </a:p>
        </p:txBody>
      </p:sp>
      <p:sp>
        <p:nvSpPr>
          <p:cNvPr id="5" name="Zástupný symbol pro obsah 4">
            <a:extLst>
              <a:ext uri="{FF2B5EF4-FFF2-40B4-BE49-F238E27FC236}">
                <a16:creationId xmlns:a16="http://schemas.microsoft.com/office/drawing/2014/main" id="{FC503A49-40D3-4821-8EB6-55A6472898C5}"/>
              </a:ext>
            </a:extLst>
          </p:cNvPr>
          <p:cNvSpPr>
            <a:spLocks noGrp="1"/>
          </p:cNvSpPr>
          <p:nvPr>
            <p:ph idx="1"/>
          </p:nvPr>
        </p:nvSpPr>
        <p:spPr/>
        <p:txBody>
          <a:bodyPr>
            <a:normAutofit/>
          </a:bodyPr>
          <a:lstStyle/>
          <a:p>
            <a:r>
              <a:rPr lang="cs-CZ" dirty="0"/>
              <a:t>Náležitosti dle SŘ </a:t>
            </a:r>
          </a:p>
          <a:p>
            <a:r>
              <a:rPr lang="cs-CZ" dirty="0"/>
              <a:t>Náležitosti dle ZOVZ</a:t>
            </a:r>
          </a:p>
          <a:p>
            <a:pPr lvl="1"/>
            <a:r>
              <a:rPr lang="cs-CZ" dirty="0"/>
              <a:t>Popis zdroje hluku </a:t>
            </a:r>
          </a:p>
          <a:p>
            <a:pPr lvl="1"/>
            <a:r>
              <a:rPr lang="cs-CZ" dirty="0"/>
              <a:t>Změřené hodnoty hluku v referenčních kontrolních bodech, popřípadě v těchto bodech vypočtené hodnoty hluku v chráněných prostorech </a:t>
            </a:r>
          </a:p>
          <a:p>
            <a:pPr lvl="1"/>
            <a:r>
              <a:rPr lang="cs-CZ" dirty="0"/>
              <a:t>Odhad počtu fyzických osob vystavených nadlimitnímu hluku</a:t>
            </a:r>
          </a:p>
          <a:p>
            <a:pPr lvl="1"/>
            <a:r>
              <a:rPr lang="cs-CZ" dirty="0"/>
              <a:t>Důvod překročení hygienického limitu</a:t>
            </a:r>
          </a:p>
          <a:p>
            <a:pPr lvl="1"/>
            <a:r>
              <a:rPr lang="cs-CZ" dirty="0"/>
              <a:t>Návrh nadlimitní hodnoty hluku a doby trvání povolení</a:t>
            </a:r>
          </a:p>
          <a:p>
            <a:pPr lvl="1"/>
            <a:r>
              <a:rPr lang="cs-CZ" dirty="0"/>
              <a:t>Přehled provedených a navrhovaných protihlukových opatření </a:t>
            </a:r>
          </a:p>
          <a:p>
            <a:pPr lvl="2"/>
            <a:r>
              <a:rPr lang="cs-CZ" dirty="0"/>
              <a:t>Rámcový harmonogram jejich provedení</a:t>
            </a:r>
          </a:p>
          <a:p>
            <a:pPr lvl="2"/>
            <a:r>
              <a:rPr lang="cs-CZ" dirty="0"/>
              <a:t>Odhad jejich účinnosti</a:t>
            </a:r>
          </a:p>
          <a:p>
            <a:pPr lvl="1"/>
            <a:r>
              <a:rPr lang="cs-CZ" dirty="0"/>
              <a:t>Skutečnosti svědčící o omezení hluku nebo vibrací na rozumně dosažitelnou míru </a:t>
            </a:r>
          </a:p>
        </p:txBody>
      </p:sp>
    </p:spTree>
    <p:extLst>
      <p:ext uri="{BB962C8B-B14F-4D97-AF65-F5344CB8AC3E}">
        <p14:creationId xmlns:p14="http://schemas.microsoft.com/office/powerpoint/2010/main" val="1529222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6DBFA9-A1F0-445E-9ED2-737B45F756A4}"/>
              </a:ext>
            </a:extLst>
          </p:cNvPr>
          <p:cNvSpPr>
            <a:spLocks noGrp="1"/>
          </p:cNvSpPr>
          <p:nvPr>
            <p:ph type="title"/>
          </p:nvPr>
        </p:nvSpPr>
        <p:spPr/>
        <p:txBody>
          <a:bodyPr/>
          <a:lstStyle/>
          <a:p>
            <a:r>
              <a:rPr lang="cs-CZ" dirty="0"/>
              <a:t>Problémy hlukových výjimek</a:t>
            </a:r>
          </a:p>
        </p:txBody>
      </p:sp>
      <p:sp>
        <p:nvSpPr>
          <p:cNvPr id="3" name="Zástupný symbol pro obsah 2">
            <a:extLst>
              <a:ext uri="{FF2B5EF4-FFF2-40B4-BE49-F238E27FC236}">
                <a16:creationId xmlns:a16="http://schemas.microsoft.com/office/drawing/2014/main" id="{10994CF8-22BC-409B-8FDD-566D06217A92}"/>
              </a:ext>
            </a:extLst>
          </p:cNvPr>
          <p:cNvSpPr>
            <a:spLocks noGrp="1"/>
          </p:cNvSpPr>
          <p:nvPr>
            <p:ph sz="half" idx="1"/>
          </p:nvPr>
        </p:nvSpPr>
        <p:spPr/>
        <p:txBody>
          <a:bodyPr>
            <a:normAutofit/>
          </a:bodyPr>
          <a:lstStyle/>
          <a:p>
            <a:r>
              <a:rPr lang="cs-CZ" dirty="0"/>
              <a:t>Účast veřejnosti</a:t>
            </a:r>
          </a:p>
          <a:p>
            <a:pPr lvl="1"/>
            <a:r>
              <a:rPr lang="cs-CZ" dirty="0"/>
              <a:t>Účastníkem řízení o povolení výjimky je pouze žadatel (§ 94 odst. 2 ZOVZ)</a:t>
            </a:r>
          </a:p>
          <a:p>
            <a:pPr lvl="1"/>
            <a:r>
              <a:rPr lang="cs-CZ" dirty="0"/>
              <a:t>Rozpor s čl. 36 odst. 2 LZPS a </a:t>
            </a:r>
            <a:r>
              <a:rPr lang="cs-CZ" dirty="0" err="1"/>
              <a:t>Aarhuskou</a:t>
            </a:r>
            <a:r>
              <a:rPr lang="cs-CZ" dirty="0"/>
              <a:t> úmluvou</a:t>
            </a:r>
          </a:p>
          <a:p>
            <a:r>
              <a:rPr lang="cs-CZ" dirty="0"/>
              <a:t>Skutečná realizace účinných protihlukových opatření v budoucnu</a:t>
            </a:r>
          </a:p>
          <a:p>
            <a:pPr lvl="1"/>
            <a:r>
              <a:rPr lang="cs-CZ" dirty="0"/>
              <a:t>Monitoring – poskytování informací a průběžná měření</a:t>
            </a:r>
          </a:p>
          <a:p>
            <a:r>
              <a:rPr lang="cs-CZ" dirty="0"/>
              <a:t>Opakování a prodlužování výjimek</a:t>
            </a:r>
          </a:p>
          <a:p>
            <a:endParaRPr lang="cs-CZ" dirty="0"/>
          </a:p>
        </p:txBody>
      </p:sp>
      <p:sp>
        <p:nvSpPr>
          <p:cNvPr id="4" name="Zástupný symbol pro obsah 3">
            <a:extLst>
              <a:ext uri="{FF2B5EF4-FFF2-40B4-BE49-F238E27FC236}">
                <a16:creationId xmlns:a16="http://schemas.microsoft.com/office/drawing/2014/main" id="{1070255B-CFA2-42A2-A679-CCFA3D21126E}"/>
              </a:ext>
            </a:extLst>
          </p:cNvPr>
          <p:cNvSpPr>
            <a:spLocks noGrp="1"/>
          </p:cNvSpPr>
          <p:nvPr>
            <p:ph sz="half" idx="2"/>
          </p:nvPr>
        </p:nvSpPr>
        <p:spPr/>
        <p:txBody>
          <a:bodyPr>
            <a:normAutofit/>
          </a:bodyPr>
          <a:lstStyle/>
          <a:p>
            <a:r>
              <a:rPr lang="cs-CZ" dirty="0"/>
              <a:t>Vážné důvody </a:t>
            </a:r>
          </a:p>
          <a:p>
            <a:pPr lvl="1"/>
            <a:r>
              <a:rPr lang="cs-CZ" dirty="0"/>
              <a:t>Neurčitý právní pojem</a:t>
            </a:r>
          </a:p>
          <a:p>
            <a:pPr lvl="2"/>
            <a:r>
              <a:rPr lang="cs-CZ" dirty="0"/>
              <a:t>zhodnocení stávající hlukové situace (překročení hygienických limitů), </a:t>
            </a:r>
          </a:p>
          <a:p>
            <a:pPr lvl="2"/>
            <a:r>
              <a:rPr lang="cs-CZ" dirty="0"/>
              <a:t>počet obyvatel zasažených nadlimitním hlukem, </a:t>
            </a:r>
          </a:p>
          <a:p>
            <a:pPr lvl="2"/>
            <a:r>
              <a:rPr lang="cs-CZ" dirty="0"/>
              <a:t>zdůvodnění, proč nelze limity dodržet, </a:t>
            </a:r>
          </a:p>
          <a:p>
            <a:pPr lvl="2"/>
            <a:r>
              <a:rPr lang="cs-CZ" dirty="0"/>
              <a:t>jaká opatření k omezení hlukové zátěže byla provedena ke dni podání žádosti</a:t>
            </a:r>
          </a:p>
          <a:p>
            <a:r>
              <a:rPr lang="cs-CZ" dirty="0"/>
              <a:t>Rozumně dosažitelná míra</a:t>
            </a:r>
          </a:p>
          <a:p>
            <a:pPr lvl="1"/>
            <a:r>
              <a:rPr lang="cs-CZ" dirty="0"/>
              <a:t>Protihluková opatření nelze aplikovat na úkor dalších osob</a:t>
            </a:r>
          </a:p>
          <a:p>
            <a:endParaRPr lang="cs-CZ" dirty="0"/>
          </a:p>
        </p:txBody>
      </p:sp>
    </p:spTree>
    <p:extLst>
      <p:ext uri="{BB962C8B-B14F-4D97-AF65-F5344CB8AC3E}">
        <p14:creationId xmlns:p14="http://schemas.microsoft.com/office/powerpoint/2010/main" val="1970670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836F6A-84AB-4C48-9324-79CF76A0B956}"/>
              </a:ext>
            </a:extLst>
          </p:cNvPr>
          <p:cNvSpPr>
            <a:spLocks noGrp="1"/>
          </p:cNvSpPr>
          <p:nvPr>
            <p:ph type="title"/>
          </p:nvPr>
        </p:nvSpPr>
        <p:spPr/>
        <p:txBody>
          <a:bodyPr/>
          <a:lstStyle/>
          <a:p>
            <a:r>
              <a:rPr lang="cs-CZ" dirty="0"/>
              <a:t>Hluk z leteckého provozu</a:t>
            </a:r>
          </a:p>
        </p:txBody>
      </p:sp>
      <p:sp>
        <p:nvSpPr>
          <p:cNvPr id="3" name="Zástupný symbol pro obsah 2">
            <a:extLst>
              <a:ext uri="{FF2B5EF4-FFF2-40B4-BE49-F238E27FC236}">
                <a16:creationId xmlns:a16="http://schemas.microsoft.com/office/drawing/2014/main" id="{E6B9ED70-DF0A-43FD-9F43-0129D75327A4}"/>
              </a:ext>
            </a:extLst>
          </p:cNvPr>
          <p:cNvSpPr>
            <a:spLocks noGrp="1"/>
          </p:cNvSpPr>
          <p:nvPr>
            <p:ph sz="half" idx="1"/>
          </p:nvPr>
        </p:nvSpPr>
        <p:spPr/>
        <p:txBody>
          <a:bodyPr>
            <a:normAutofit fontScale="92500" lnSpcReduction="20000"/>
          </a:bodyPr>
          <a:lstStyle/>
          <a:p>
            <a:r>
              <a:rPr lang="cs-CZ" dirty="0"/>
              <a:t>Stanovení hygienického limitu pro charakteristický letový den</a:t>
            </a:r>
          </a:p>
          <a:p>
            <a:pPr lvl="1"/>
            <a:r>
              <a:rPr lang="cs-CZ" dirty="0"/>
              <a:t>průměrné provozní podmínky na letišti odvozené pro posouzení dlouhodobé expozice hluku, které se určí jako průměrný 24 hodinový počet vzletů a přistání letadel na daném letišti, vypočtený z celkového počtu vzletů a přistání všech letadel na daném letišti od 1. května do 31. října kalendářního roku; přitom se oddělí počet pohybů pro dobu denní a dobu noční</a:t>
            </a:r>
          </a:p>
          <a:p>
            <a:r>
              <a:rPr lang="cs-CZ" dirty="0"/>
              <a:t>Hygienické limity hluku</a:t>
            </a:r>
          </a:p>
          <a:p>
            <a:pPr lvl="1"/>
            <a:r>
              <a:rPr lang="cs-CZ" dirty="0"/>
              <a:t>60 dB, 50 dB, 40 dB</a:t>
            </a:r>
          </a:p>
          <a:p>
            <a:r>
              <a:rPr lang="cs-CZ" dirty="0">
                <a:hlinkClick r:id="rId2"/>
              </a:rPr>
              <a:t>http://www.prg.aero/cs/o-letisti-praha/zivotni-prostredi/hlukova-problematika/</a:t>
            </a:r>
            <a:r>
              <a:rPr lang="cs-CZ" dirty="0"/>
              <a:t> </a:t>
            </a:r>
          </a:p>
          <a:p>
            <a:endParaRPr lang="cs-CZ" dirty="0"/>
          </a:p>
        </p:txBody>
      </p:sp>
      <p:sp>
        <p:nvSpPr>
          <p:cNvPr id="4" name="Zástupný symbol pro obsah 3">
            <a:extLst>
              <a:ext uri="{FF2B5EF4-FFF2-40B4-BE49-F238E27FC236}">
                <a16:creationId xmlns:a16="http://schemas.microsoft.com/office/drawing/2014/main" id="{653FBE03-622E-44E8-A156-9C9ACA18529D}"/>
              </a:ext>
            </a:extLst>
          </p:cNvPr>
          <p:cNvSpPr>
            <a:spLocks noGrp="1"/>
          </p:cNvSpPr>
          <p:nvPr>
            <p:ph sz="half" idx="2"/>
          </p:nvPr>
        </p:nvSpPr>
        <p:spPr/>
        <p:txBody>
          <a:bodyPr>
            <a:normAutofit fontScale="92500" lnSpcReduction="20000"/>
          </a:bodyPr>
          <a:lstStyle/>
          <a:p>
            <a:r>
              <a:rPr lang="cs-CZ" dirty="0"/>
              <a:t>Překročení hygienických limitů hluku z leteckého provozu</a:t>
            </a:r>
          </a:p>
          <a:p>
            <a:pPr lvl="1"/>
            <a:r>
              <a:rPr lang="cs-CZ" dirty="0"/>
              <a:t>letiště zajišťující ročně více než 50 tisíc vzletů nebo přistání</a:t>
            </a:r>
          </a:p>
          <a:p>
            <a:pPr lvl="1"/>
            <a:r>
              <a:rPr lang="cs-CZ" dirty="0"/>
              <a:t>vojenská letiště</a:t>
            </a:r>
          </a:p>
          <a:p>
            <a:pPr>
              <a:buFont typeface="Symbol" panose="05050102010706020507" pitchFamily="18" charset="2"/>
              <a:buChar char="Þ"/>
            </a:pPr>
            <a:r>
              <a:rPr lang="cs-CZ" dirty="0">
                <a:sym typeface="Symbol" panose="05050102010706020507" pitchFamily="18" charset="2"/>
              </a:rPr>
              <a:t>povinnost z</a:t>
            </a:r>
            <a:r>
              <a:rPr lang="cs-CZ" dirty="0"/>
              <a:t>řídit ochranné hlukové pásmo </a:t>
            </a:r>
          </a:p>
          <a:p>
            <a:pPr lvl="1"/>
            <a:r>
              <a:rPr lang="cs-CZ" dirty="0"/>
              <a:t>opatření obecné povahy</a:t>
            </a:r>
          </a:p>
          <a:p>
            <a:pPr lvl="2"/>
            <a:r>
              <a:rPr lang="cs-CZ" dirty="0"/>
              <a:t>vydává Úřad pro civilní letectví v dohodě s KHS nebo Ministerstvo obrany</a:t>
            </a:r>
          </a:p>
          <a:p>
            <a:pPr lvl="1"/>
            <a:r>
              <a:rPr lang="cs-CZ" dirty="0"/>
              <a:t>Protihluková opatření pro dodržení limitů uvnitř chráněných staveb nebo řízení o změně v užívání nebo odstranění staveb</a:t>
            </a:r>
          </a:p>
          <a:p>
            <a:r>
              <a:rPr lang="cs-CZ" dirty="0"/>
              <a:t>Ostatní letiště</a:t>
            </a:r>
          </a:p>
          <a:p>
            <a:pPr lvl="1"/>
            <a:r>
              <a:rPr lang="cs-CZ" dirty="0"/>
              <a:t>Možnost zřídit ochranné hlukové pásmo dle zákona č. 49/1997 Sb., o civilním letectví</a:t>
            </a:r>
          </a:p>
          <a:p>
            <a:pPr lvl="2"/>
            <a:r>
              <a:rPr lang="cs-CZ" dirty="0"/>
              <a:t>Zřizuje Úřad pro civilní letectví po projednání s úřadem územního plánování v dohodě s KHS</a:t>
            </a:r>
          </a:p>
        </p:txBody>
      </p:sp>
    </p:spTree>
    <p:extLst>
      <p:ext uri="{BB962C8B-B14F-4D97-AF65-F5344CB8AC3E}">
        <p14:creationId xmlns:p14="http://schemas.microsoft.com/office/powerpoint/2010/main" val="4203454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prg.aero/Files/zivotni-prostredi/hluk-reporty/mapa-ohp/">
            <a:extLst>
              <a:ext uri="{FF2B5EF4-FFF2-40B4-BE49-F238E27FC236}">
                <a16:creationId xmlns:a16="http://schemas.microsoft.com/office/drawing/2014/main" id="{A60C10B7-BDCC-4B3C-9A0C-B300890EEC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17" b="1715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0E088397-3334-4867-92A3-34F1A92CD94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bg1"/>
                </a:solidFill>
              </a:rPr>
              <a:t>Ochranné hlukové pásmo letiště</a:t>
            </a:r>
          </a:p>
        </p:txBody>
      </p:sp>
    </p:spTree>
    <p:extLst>
      <p:ext uri="{BB962C8B-B14F-4D97-AF65-F5344CB8AC3E}">
        <p14:creationId xmlns:p14="http://schemas.microsoft.com/office/powerpoint/2010/main" val="289470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terminanty1">
            <a:extLst>
              <a:ext uri="{FF2B5EF4-FFF2-40B4-BE49-F238E27FC236}">
                <a16:creationId xmlns:a16="http://schemas.microsoft.com/office/drawing/2014/main" id="{5364E557-D7F9-4EAB-9B4B-9ECF3D0D7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360" y="246276"/>
            <a:ext cx="8721846" cy="648980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60256238-0B55-4C9D-A8CD-067339A3790B}"/>
              </a:ext>
            </a:extLst>
          </p:cNvPr>
          <p:cNvSpPr txBox="1"/>
          <p:nvPr/>
        </p:nvSpPr>
        <p:spPr>
          <a:xfrm>
            <a:off x="9086850" y="6505575"/>
            <a:ext cx="2828925" cy="369332"/>
          </a:xfrm>
          <a:prstGeom prst="rect">
            <a:avLst/>
          </a:prstGeom>
          <a:noFill/>
        </p:spPr>
        <p:txBody>
          <a:bodyPr wrap="square" rtlCol="0">
            <a:spAutoFit/>
          </a:bodyPr>
          <a:lstStyle/>
          <a:p>
            <a:r>
              <a:rPr lang="cs-CZ" dirty="0"/>
              <a:t>Zdroj: www.med.muni.cz</a:t>
            </a:r>
          </a:p>
        </p:txBody>
      </p:sp>
    </p:spTree>
    <p:extLst>
      <p:ext uri="{BB962C8B-B14F-4D97-AF65-F5344CB8AC3E}">
        <p14:creationId xmlns:p14="http://schemas.microsoft.com/office/powerpoint/2010/main" val="1895213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DC29C9-0DB5-421C-9FC9-04BF28D0F5D1}"/>
              </a:ext>
            </a:extLst>
          </p:cNvPr>
          <p:cNvSpPr>
            <a:spLocks noGrp="1"/>
          </p:cNvSpPr>
          <p:nvPr>
            <p:ph type="title"/>
          </p:nvPr>
        </p:nvSpPr>
        <p:spPr/>
        <p:txBody>
          <a:bodyPr/>
          <a:lstStyle/>
          <a:p>
            <a:r>
              <a:rPr lang="cs-CZ" dirty="0"/>
              <a:t>Ochranné hlukové pásmo letiště</a:t>
            </a:r>
          </a:p>
        </p:txBody>
      </p:sp>
      <p:sp>
        <p:nvSpPr>
          <p:cNvPr id="6" name="Zástupný symbol pro obsah 5">
            <a:extLst>
              <a:ext uri="{FF2B5EF4-FFF2-40B4-BE49-F238E27FC236}">
                <a16:creationId xmlns:a16="http://schemas.microsoft.com/office/drawing/2014/main" id="{B12C7E25-D29B-4FAF-8A73-1CBA2CA1814A}"/>
              </a:ext>
            </a:extLst>
          </p:cNvPr>
          <p:cNvSpPr>
            <a:spLocks noGrp="1"/>
          </p:cNvSpPr>
          <p:nvPr>
            <p:ph idx="1"/>
          </p:nvPr>
        </p:nvSpPr>
        <p:spPr/>
        <p:txBody>
          <a:bodyPr>
            <a:normAutofit fontScale="92500"/>
          </a:bodyPr>
          <a:lstStyle/>
          <a:p>
            <a:r>
              <a:rPr lang="cs-CZ" dirty="0"/>
              <a:t>NSS 2 </a:t>
            </a:r>
            <a:r>
              <a:rPr lang="cs-CZ" dirty="0" err="1"/>
              <a:t>Ao</a:t>
            </a:r>
            <a:r>
              <a:rPr lang="cs-CZ" dirty="0"/>
              <a:t> 6/2010 – 93</a:t>
            </a:r>
          </a:p>
          <a:p>
            <a:pPr lvl="1"/>
            <a:r>
              <a:rPr lang="cs-CZ" dirty="0"/>
              <a:t>Je třeba zdůraznit, že smyslem a účelem zřízení ochranného pásma byla ochrana okolí letiště před hlukem z jeho provozu; </a:t>
            </a:r>
          </a:p>
          <a:p>
            <a:pPr lvl="2"/>
            <a:r>
              <a:rPr lang="cs-CZ" dirty="0"/>
              <a:t>nejednalo se o ochranné pásmo zajišťující řádný provoz letiště např. omezením výškových staveb v jeho okolí. </a:t>
            </a:r>
          </a:p>
          <a:p>
            <a:pPr lvl="1"/>
            <a:r>
              <a:rPr lang="cs-CZ" dirty="0"/>
              <a:t>Tato ochrana míří na subjekty zde existující, včetně navrhovatele. Omezení s ochranným pásmem spojené je logicky vyváženo zájmem na ochraně zdraví. Nelze skutečně dospět k závěru, že zájem navrhovatele na využití jeho vlastnictví podle jeho úvahy převažuje nad zájmem na ochraně zdraví obyvatel. </a:t>
            </a:r>
          </a:p>
          <a:p>
            <a:pPr lvl="1"/>
            <a:r>
              <a:rPr lang="cs-CZ" dirty="0"/>
              <a:t>Soud tedy nevážil proti zájmu na ochraně vlastnictví navrhovatele zájem na ochraně soukromého podnikání provozovatele letiště, ale veřejný zájem na ochraně obyvatel před účinky hluku. Dospěl k závěru, že převažujícím je zájem na ochraně zdraví obyvatel. Na tom nemůže nic změnit ani to, že si navrhovatel zřejmě nepřeje být takto chráněn. Poukazuje-li na nemožnost využít pozemky k výstavbě, pak výstavba může probíhat jen v limitech daných ochranným pásmem a jeho účinky se tak vztahují i na případné budoucí uživatele staveb. </a:t>
            </a:r>
          </a:p>
          <a:p>
            <a:r>
              <a:rPr lang="cs-CZ" dirty="0"/>
              <a:t>MS 6 A 228/2016 – 456</a:t>
            </a:r>
          </a:p>
          <a:p>
            <a:pPr lvl="1"/>
            <a:r>
              <a:rPr lang="cs-CZ" dirty="0"/>
              <a:t>K problematice postupu při zřizování ochranného hlukového pásma Letiště Praha/Vodochody</a:t>
            </a:r>
          </a:p>
        </p:txBody>
      </p:sp>
    </p:spTree>
    <p:extLst>
      <p:ext uri="{BB962C8B-B14F-4D97-AF65-F5344CB8AC3E}">
        <p14:creationId xmlns:p14="http://schemas.microsoft.com/office/powerpoint/2010/main" val="2534402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2AEC63-ADFA-4C64-9621-8479882517BC}"/>
              </a:ext>
            </a:extLst>
          </p:cNvPr>
          <p:cNvSpPr>
            <a:spLocks noGrp="1"/>
          </p:cNvSpPr>
          <p:nvPr>
            <p:ph type="title"/>
          </p:nvPr>
        </p:nvSpPr>
        <p:spPr/>
        <p:txBody>
          <a:bodyPr/>
          <a:lstStyle/>
          <a:p>
            <a:r>
              <a:rPr lang="cs-CZ" dirty="0"/>
              <a:t>Snížení hluku na letištích</a:t>
            </a:r>
          </a:p>
        </p:txBody>
      </p:sp>
      <p:sp>
        <p:nvSpPr>
          <p:cNvPr id="7" name="Zástupný symbol pro text 6">
            <a:extLst>
              <a:ext uri="{FF2B5EF4-FFF2-40B4-BE49-F238E27FC236}">
                <a16:creationId xmlns:a16="http://schemas.microsoft.com/office/drawing/2014/main" id="{762D4C49-99D4-4659-A4B6-116537F14529}"/>
              </a:ext>
            </a:extLst>
          </p:cNvPr>
          <p:cNvSpPr>
            <a:spLocks noGrp="1"/>
          </p:cNvSpPr>
          <p:nvPr>
            <p:ph type="body" idx="1"/>
          </p:nvPr>
        </p:nvSpPr>
        <p:spPr/>
        <p:txBody>
          <a:bodyPr>
            <a:normAutofit/>
          </a:bodyPr>
          <a:lstStyle/>
          <a:p>
            <a:r>
              <a:rPr lang="cs-CZ" dirty="0"/>
              <a:t>Nařízení Evropského parlamentu a Rady (EU) č. 598/2014</a:t>
            </a:r>
          </a:p>
        </p:txBody>
      </p:sp>
      <p:sp>
        <p:nvSpPr>
          <p:cNvPr id="3" name="Zástupný symbol pro obsah 2">
            <a:extLst>
              <a:ext uri="{FF2B5EF4-FFF2-40B4-BE49-F238E27FC236}">
                <a16:creationId xmlns:a16="http://schemas.microsoft.com/office/drawing/2014/main" id="{1943E520-6A17-48FB-A679-5D3799E05C55}"/>
              </a:ext>
            </a:extLst>
          </p:cNvPr>
          <p:cNvSpPr>
            <a:spLocks noGrp="1"/>
          </p:cNvSpPr>
          <p:nvPr>
            <p:ph sz="half" idx="2"/>
          </p:nvPr>
        </p:nvSpPr>
        <p:spPr/>
        <p:txBody>
          <a:bodyPr>
            <a:normAutofit fontScale="77500" lnSpcReduction="20000"/>
          </a:bodyPr>
          <a:lstStyle/>
          <a:p>
            <a:r>
              <a:rPr lang="cs-CZ" dirty="0"/>
              <a:t>o pravidlech a postupech pro zavedení provozních omezení ke snížení hluku na letištích Unie v rámci vyváženého přístupu</a:t>
            </a:r>
          </a:p>
          <a:p>
            <a:pPr lvl="1"/>
            <a:r>
              <a:rPr lang="cs-CZ" dirty="0"/>
              <a:t>proces vypracovaný Mezinárodní organizací pro civilní letectví, podle něhož se škála možných opatření, </a:t>
            </a:r>
            <a:r>
              <a:rPr lang="cs-CZ" sz="2200" dirty="0"/>
              <a:t>tj. snížení hluku z letadel u zdroje, územní plánování, provozní postupy a provozní omezení ke snížení hluku</a:t>
            </a:r>
            <a:r>
              <a:rPr lang="cs-CZ" dirty="0"/>
              <a:t>, systematicky posuzuje za účelem řešení problému hluku nákladově nejefektivnějším způsobem podle konkrétní situace na jednotlivých letištích</a:t>
            </a:r>
          </a:p>
          <a:p>
            <a:r>
              <a:rPr lang="cs-CZ" dirty="0"/>
              <a:t>Provozní omezení </a:t>
            </a:r>
          </a:p>
          <a:p>
            <a:pPr lvl="1"/>
            <a:r>
              <a:rPr lang="cs-CZ" dirty="0"/>
              <a:t>opatření ke snížení hluku, která omezují přístup letadel na letiště či snižují jeho provozní kapacitu, včetně provozních omezení zaměřených na stažení letadel téměř vyhovujících předpisům z provozu na určitých letištích nebo částečných provozních omezení, která se vztahují například na stanovenou dobu během dne nebo pouze na některé letištní dráhy</a:t>
            </a:r>
          </a:p>
        </p:txBody>
      </p:sp>
      <p:sp>
        <p:nvSpPr>
          <p:cNvPr id="8" name="Zástupný symbol pro text 7">
            <a:extLst>
              <a:ext uri="{FF2B5EF4-FFF2-40B4-BE49-F238E27FC236}">
                <a16:creationId xmlns:a16="http://schemas.microsoft.com/office/drawing/2014/main" id="{5305CF4B-080D-498B-8B08-17298A1DAC82}"/>
              </a:ext>
            </a:extLst>
          </p:cNvPr>
          <p:cNvSpPr>
            <a:spLocks noGrp="1"/>
          </p:cNvSpPr>
          <p:nvPr>
            <p:ph type="body" sz="quarter" idx="3"/>
          </p:nvPr>
        </p:nvSpPr>
        <p:spPr/>
        <p:txBody>
          <a:bodyPr/>
          <a:lstStyle/>
          <a:p>
            <a:r>
              <a:rPr lang="cs-CZ" dirty="0"/>
              <a:t>Zákon o civilním letectví § 42a</a:t>
            </a:r>
          </a:p>
        </p:txBody>
      </p:sp>
      <p:sp>
        <p:nvSpPr>
          <p:cNvPr id="9" name="Zástupný symbol pro obsah 8">
            <a:extLst>
              <a:ext uri="{FF2B5EF4-FFF2-40B4-BE49-F238E27FC236}">
                <a16:creationId xmlns:a16="http://schemas.microsoft.com/office/drawing/2014/main" id="{5FAC43BF-32D9-4D12-B67D-B44F5BE5DE00}"/>
              </a:ext>
            </a:extLst>
          </p:cNvPr>
          <p:cNvSpPr>
            <a:spLocks noGrp="1"/>
          </p:cNvSpPr>
          <p:nvPr>
            <p:ph sz="quarter" idx="4"/>
          </p:nvPr>
        </p:nvSpPr>
        <p:spPr/>
        <p:txBody>
          <a:bodyPr>
            <a:normAutofit fontScale="85000" lnSpcReduction="10000"/>
          </a:bodyPr>
          <a:lstStyle/>
          <a:p>
            <a:r>
              <a:rPr lang="cs-CZ" dirty="0"/>
              <a:t>Zpráva o hlukové situaci</a:t>
            </a:r>
          </a:p>
          <a:p>
            <a:pPr lvl="1"/>
            <a:r>
              <a:rPr lang="cs-CZ" dirty="0"/>
              <a:t>Zpracovává za kalendářní rok provozovatel letiště</a:t>
            </a:r>
          </a:p>
          <a:p>
            <a:pPr lvl="1"/>
            <a:r>
              <a:rPr lang="cs-CZ" dirty="0"/>
              <a:t>údaje o provozu a hlukové situaci na letišti a o zavedených a zamýšlených opatřeních ke snížení hluku a zhodnocení jejich dopadů</a:t>
            </a:r>
          </a:p>
          <a:p>
            <a:r>
              <a:rPr lang="cs-CZ" dirty="0"/>
              <a:t>Doplněná zpráva o hlukové situaci</a:t>
            </a:r>
          </a:p>
          <a:p>
            <a:pPr lvl="1"/>
            <a:r>
              <a:rPr lang="cs-CZ" dirty="0"/>
              <a:t>jsou-li na letišti po dobu dvou po sobě jdoucích kalendářních let překračovány hygienické limity hluku stanovené zákonem</a:t>
            </a:r>
          </a:p>
          <a:p>
            <a:r>
              <a:rPr lang="cs-CZ" dirty="0"/>
              <a:t>Provozní omezení ke snížení hluku na letišti </a:t>
            </a:r>
          </a:p>
          <a:p>
            <a:pPr lvl="1"/>
            <a:r>
              <a:rPr lang="cs-CZ" dirty="0"/>
              <a:t>zavedení na základě rozhodnutí Úřadu z moci úřední, jsou-li v souvislosti s provozováním letiště po dobu tří po sobě jdoucích kalendářních let překračovány hygienické limity hluku stanovené zákonem</a:t>
            </a:r>
          </a:p>
        </p:txBody>
      </p:sp>
    </p:spTree>
    <p:extLst>
      <p:ext uri="{BB962C8B-B14F-4D97-AF65-F5344CB8AC3E}">
        <p14:creationId xmlns:p14="http://schemas.microsoft.com/office/powerpoint/2010/main" val="3813638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B2C22B-7553-416E-8BDE-054645E29443}"/>
              </a:ext>
            </a:extLst>
          </p:cNvPr>
          <p:cNvSpPr>
            <a:spLocks noGrp="1"/>
          </p:cNvSpPr>
          <p:nvPr>
            <p:ph type="title"/>
          </p:nvPr>
        </p:nvSpPr>
        <p:spPr/>
        <p:txBody>
          <a:bodyPr/>
          <a:lstStyle/>
          <a:p>
            <a:r>
              <a:rPr lang="cs-CZ" dirty="0"/>
              <a:t>Hlukové mapování</a:t>
            </a:r>
          </a:p>
        </p:txBody>
      </p:sp>
      <p:sp>
        <p:nvSpPr>
          <p:cNvPr id="3" name="Zástupný symbol pro obsah 2">
            <a:extLst>
              <a:ext uri="{FF2B5EF4-FFF2-40B4-BE49-F238E27FC236}">
                <a16:creationId xmlns:a16="http://schemas.microsoft.com/office/drawing/2014/main" id="{0E18BFFB-47B0-4CAC-A529-1CED0A2B6015}"/>
              </a:ext>
            </a:extLst>
          </p:cNvPr>
          <p:cNvSpPr>
            <a:spLocks noGrp="1"/>
          </p:cNvSpPr>
          <p:nvPr>
            <p:ph sz="half" idx="1"/>
          </p:nvPr>
        </p:nvSpPr>
        <p:spPr/>
        <p:txBody>
          <a:bodyPr>
            <a:normAutofit/>
          </a:bodyPr>
          <a:lstStyle/>
          <a:p>
            <a:r>
              <a:rPr lang="cs-CZ" dirty="0"/>
              <a:t>Prezentace údajů o stávající hlukové situaci s použitím hlukového ukazatele, které ukazují </a:t>
            </a:r>
          </a:p>
          <a:p>
            <a:pPr lvl="1"/>
            <a:r>
              <a:rPr lang="cs-CZ" dirty="0"/>
              <a:t>překročení příslušné mezní hodnoty, </a:t>
            </a:r>
          </a:p>
          <a:p>
            <a:pPr lvl="1"/>
            <a:r>
              <a:rPr lang="cs-CZ" dirty="0"/>
              <a:t>údaje o počtu osob a staveb pro bydlení, škol, školských poradenských zařízení, školských zařízení pro zájmové a další vzdělávání, školských výchovných a ubytovacích zařízení, zařízení školního stravování, diagnostických ústavů, dětských domovů, dětských domovů se školou, výchovných ústavů, středisek výchovné péče a nemocnic </a:t>
            </a:r>
          </a:p>
          <a:p>
            <a:pPr lvl="2"/>
            <a:r>
              <a:rPr lang="cs-CZ" dirty="0"/>
              <a:t>vystavených definovaným hodnotám hlukového ukazatele v oblasti, pro kterou se zpracovává hluková mapa</a:t>
            </a:r>
          </a:p>
        </p:txBody>
      </p:sp>
      <p:sp>
        <p:nvSpPr>
          <p:cNvPr id="4" name="Zástupný symbol pro obsah 3">
            <a:extLst>
              <a:ext uri="{FF2B5EF4-FFF2-40B4-BE49-F238E27FC236}">
                <a16:creationId xmlns:a16="http://schemas.microsoft.com/office/drawing/2014/main" id="{DEA1E6F5-28C2-410A-81F6-2595B3079C10}"/>
              </a:ext>
            </a:extLst>
          </p:cNvPr>
          <p:cNvSpPr>
            <a:spLocks noGrp="1"/>
          </p:cNvSpPr>
          <p:nvPr>
            <p:ph sz="half" idx="2"/>
          </p:nvPr>
        </p:nvSpPr>
        <p:spPr/>
        <p:txBody>
          <a:bodyPr>
            <a:normAutofit/>
          </a:bodyPr>
          <a:lstStyle/>
          <a:p>
            <a:r>
              <a:rPr lang="cs-CZ" dirty="0">
                <a:solidFill>
                  <a:srgbClr val="FF0000"/>
                </a:solidFill>
              </a:rPr>
              <a:t>Hluk relevantní pro hlukové mapování </a:t>
            </a:r>
          </a:p>
          <a:p>
            <a:r>
              <a:rPr lang="cs-CZ" dirty="0"/>
              <a:t>Takový, kterému jsou lidé vystaveni v zastavěných územích, ve veřejných parcích a tichých oblastech v aglomeracích, v tichých oblastech ve volné krajině, v blízkosti škol, nemocnic a ostatních oblastech a územích citlivých na hluk</a:t>
            </a:r>
          </a:p>
          <a:p>
            <a:pPr lvl="1"/>
            <a:r>
              <a:rPr lang="cs-CZ" dirty="0"/>
              <a:t>Nepovažuje se za něj hluk způsobený osobou, která je mu vystavena, hluk v domácnostech, sousedský hluk, hluk z rekreačních aktivit, hluk na pracovištích, hluk uvnitř dopravních prostředků a hluk způsobený vojenskou činností v objektech důležitých pro obranu státu.</a:t>
            </a:r>
          </a:p>
        </p:txBody>
      </p:sp>
    </p:spTree>
    <p:extLst>
      <p:ext uri="{BB962C8B-B14F-4D97-AF65-F5344CB8AC3E}">
        <p14:creationId xmlns:p14="http://schemas.microsoft.com/office/powerpoint/2010/main" val="401683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3543B774-33E2-4F02-865A-C50455ABA25D}"/>
              </a:ext>
            </a:extLst>
          </p:cNvPr>
          <p:cNvSpPr>
            <a:spLocks noGrp="1"/>
          </p:cNvSpPr>
          <p:nvPr>
            <p:ph type="title"/>
          </p:nvPr>
        </p:nvSpPr>
        <p:spPr/>
        <p:txBody>
          <a:bodyPr/>
          <a:lstStyle/>
          <a:p>
            <a:r>
              <a:rPr lang="cs-CZ" dirty="0"/>
              <a:t>Nástroje hlukového mapování</a:t>
            </a:r>
          </a:p>
        </p:txBody>
      </p:sp>
      <p:sp>
        <p:nvSpPr>
          <p:cNvPr id="6" name="Zástupný symbol pro text 5">
            <a:extLst>
              <a:ext uri="{FF2B5EF4-FFF2-40B4-BE49-F238E27FC236}">
                <a16:creationId xmlns:a16="http://schemas.microsoft.com/office/drawing/2014/main" id="{B2596DE8-5280-43FB-933A-E6CFD4A120C9}"/>
              </a:ext>
            </a:extLst>
          </p:cNvPr>
          <p:cNvSpPr>
            <a:spLocks noGrp="1"/>
          </p:cNvSpPr>
          <p:nvPr>
            <p:ph type="body" idx="1"/>
          </p:nvPr>
        </p:nvSpPr>
        <p:spPr/>
        <p:txBody>
          <a:bodyPr/>
          <a:lstStyle/>
          <a:p>
            <a:r>
              <a:rPr lang="cs-CZ" dirty="0">
                <a:hlinkClick r:id="rId2"/>
              </a:rPr>
              <a:t>Strategické hlukové mapy</a:t>
            </a:r>
            <a:endParaRPr lang="cs-CZ" dirty="0"/>
          </a:p>
        </p:txBody>
      </p:sp>
      <p:sp>
        <p:nvSpPr>
          <p:cNvPr id="3" name="Zástupný symbol pro obsah 2">
            <a:extLst>
              <a:ext uri="{FF2B5EF4-FFF2-40B4-BE49-F238E27FC236}">
                <a16:creationId xmlns:a16="http://schemas.microsoft.com/office/drawing/2014/main" id="{0A558CC1-FABF-4BE7-A104-A8E745834697}"/>
              </a:ext>
            </a:extLst>
          </p:cNvPr>
          <p:cNvSpPr>
            <a:spLocks noGrp="1"/>
          </p:cNvSpPr>
          <p:nvPr>
            <p:ph sz="half" idx="2"/>
          </p:nvPr>
        </p:nvSpPr>
        <p:spPr/>
        <p:txBody>
          <a:bodyPr>
            <a:normAutofit/>
          </a:bodyPr>
          <a:lstStyle/>
          <a:p>
            <a:r>
              <a:rPr lang="cs-CZ" dirty="0"/>
              <a:t>grafické výstupy</a:t>
            </a:r>
          </a:p>
          <a:p>
            <a:r>
              <a:rPr lang="cs-CZ" dirty="0"/>
              <a:t>mapy znázorňující překročení mezních hodnot hlukového ukazatele, </a:t>
            </a:r>
          </a:p>
          <a:p>
            <a:r>
              <a:rPr lang="cs-CZ" dirty="0"/>
              <a:t>diferenční mapy, na kterých se stávající situace porovnává s různými možnými budoucími situacemi</a:t>
            </a:r>
          </a:p>
          <a:p>
            <a:r>
              <a:rPr lang="cs-CZ" dirty="0"/>
              <a:t>mapy ukazující hodnotu hlukového ukazatele případně v jiné výšce, než je výška 4 m nad terénem</a:t>
            </a:r>
          </a:p>
          <a:p>
            <a:endParaRPr lang="cs-CZ" dirty="0"/>
          </a:p>
        </p:txBody>
      </p:sp>
      <p:sp>
        <p:nvSpPr>
          <p:cNvPr id="7" name="Zástupný symbol pro text 6">
            <a:extLst>
              <a:ext uri="{FF2B5EF4-FFF2-40B4-BE49-F238E27FC236}">
                <a16:creationId xmlns:a16="http://schemas.microsoft.com/office/drawing/2014/main" id="{DEA2EBD7-E2BD-498E-8EA2-13060DF1A910}"/>
              </a:ext>
            </a:extLst>
          </p:cNvPr>
          <p:cNvSpPr>
            <a:spLocks noGrp="1"/>
          </p:cNvSpPr>
          <p:nvPr>
            <p:ph type="body" sz="quarter" idx="3"/>
          </p:nvPr>
        </p:nvSpPr>
        <p:spPr/>
        <p:txBody>
          <a:bodyPr/>
          <a:lstStyle/>
          <a:p>
            <a:r>
              <a:rPr lang="cs-CZ" dirty="0">
                <a:hlinkClick r:id="rId3"/>
              </a:rPr>
              <a:t>Akční plány </a:t>
            </a:r>
            <a:endParaRPr lang="cs-CZ" dirty="0"/>
          </a:p>
        </p:txBody>
      </p:sp>
      <p:sp>
        <p:nvSpPr>
          <p:cNvPr id="4" name="Zástupný symbol pro obsah 3">
            <a:extLst>
              <a:ext uri="{FF2B5EF4-FFF2-40B4-BE49-F238E27FC236}">
                <a16:creationId xmlns:a16="http://schemas.microsoft.com/office/drawing/2014/main" id="{305ADD60-BA24-453E-9740-37539DE594C7}"/>
              </a:ext>
            </a:extLst>
          </p:cNvPr>
          <p:cNvSpPr>
            <a:spLocks noGrp="1"/>
          </p:cNvSpPr>
          <p:nvPr>
            <p:ph sz="quarter" idx="4"/>
          </p:nvPr>
        </p:nvSpPr>
        <p:spPr/>
        <p:txBody>
          <a:bodyPr>
            <a:normAutofit fontScale="92500" lnSpcReduction="10000"/>
          </a:bodyPr>
          <a:lstStyle/>
          <a:p>
            <a:pPr lvl="1"/>
            <a:r>
              <a:rPr lang="cs-CZ" dirty="0"/>
              <a:t>obsahující</a:t>
            </a:r>
          </a:p>
          <a:p>
            <a:r>
              <a:rPr lang="cs-CZ" dirty="0"/>
              <a:t>opatření, jejichž účelem je ochrana před škodlivými a obtěžujícími účinky hluku, včetně snížení hluku</a:t>
            </a:r>
          </a:p>
          <a:p>
            <a:r>
              <a:rPr lang="cs-CZ" dirty="0"/>
              <a:t>vymezení tichých oblastí v aglomeracích a tichých oblastí ve volné krajině zajišťujících ochranu území nezatížených hlukem</a:t>
            </a:r>
          </a:p>
          <a:p>
            <a:pPr lvl="1"/>
            <a:r>
              <a:rPr lang="cs-CZ" dirty="0"/>
              <a:t>Zpracovatelé</a:t>
            </a:r>
          </a:p>
          <a:p>
            <a:pPr lvl="2"/>
            <a:r>
              <a:rPr lang="cs-CZ" dirty="0"/>
              <a:t>Krajské úřady a Ministerstvo dopravy</a:t>
            </a:r>
          </a:p>
          <a:p>
            <a:r>
              <a:rPr lang="cs-CZ" dirty="0"/>
              <a:t>Souhrn akčního plánu</a:t>
            </a:r>
          </a:p>
          <a:p>
            <a:pPr lvl="1"/>
            <a:r>
              <a:rPr lang="cs-CZ" dirty="0"/>
              <a:t>Pořizuje Ministerstvo zdravotnictví</a:t>
            </a:r>
          </a:p>
          <a:p>
            <a:endParaRPr lang="cs-CZ" dirty="0"/>
          </a:p>
        </p:txBody>
      </p:sp>
    </p:spTree>
    <p:extLst>
      <p:ext uri="{BB962C8B-B14F-4D97-AF65-F5344CB8AC3E}">
        <p14:creationId xmlns:p14="http://schemas.microsoft.com/office/powerpoint/2010/main" val="578768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0FEDA9-B8BD-4F31-B0EE-A33527CE7135}"/>
              </a:ext>
            </a:extLst>
          </p:cNvPr>
          <p:cNvSpPr>
            <a:spLocks noGrp="1"/>
          </p:cNvSpPr>
          <p:nvPr>
            <p:ph type="title"/>
          </p:nvPr>
        </p:nvSpPr>
        <p:spPr/>
        <p:txBody>
          <a:bodyPr/>
          <a:lstStyle/>
          <a:p>
            <a:r>
              <a:rPr lang="cs-CZ" dirty="0"/>
              <a:t>Hlukové ukazatele a mezní hodnoty</a:t>
            </a:r>
          </a:p>
        </p:txBody>
      </p:sp>
      <p:sp>
        <p:nvSpPr>
          <p:cNvPr id="4" name="Zástupný symbol pro text 3">
            <a:extLst>
              <a:ext uri="{FF2B5EF4-FFF2-40B4-BE49-F238E27FC236}">
                <a16:creationId xmlns:a16="http://schemas.microsoft.com/office/drawing/2014/main" id="{DE546EF1-4BC1-470E-A304-BC769E00A19D}"/>
              </a:ext>
            </a:extLst>
          </p:cNvPr>
          <p:cNvSpPr>
            <a:spLocks noGrp="1"/>
          </p:cNvSpPr>
          <p:nvPr>
            <p:ph type="body" idx="1"/>
          </p:nvPr>
        </p:nvSpPr>
        <p:spPr/>
        <p:txBody>
          <a:bodyPr/>
          <a:lstStyle/>
          <a:p>
            <a:r>
              <a:rPr lang="cs-CZ" dirty="0"/>
              <a:t>Hlukové ukazatele dle doby</a:t>
            </a:r>
          </a:p>
        </p:txBody>
      </p:sp>
      <p:sp>
        <p:nvSpPr>
          <p:cNvPr id="3" name="Zástupný symbol pro obsah 2">
            <a:extLst>
              <a:ext uri="{FF2B5EF4-FFF2-40B4-BE49-F238E27FC236}">
                <a16:creationId xmlns:a16="http://schemas.microsoft.com/office/drawing/2014/main" id="{C3724A4A-4AB4-426A-B420-DCC696FEF90F}"/>
              </a:ext>
            </a:extLst>
          </p:cNvPr>
          <p:cNvSpPr>
            <a:spLocks noGrp="1"/>
          </p:cNvSpPr>
          <p:nvPr>
            <p:ph sz="half" idx="2"/>
          </p:nvPr>
        </p:nvSpPr>
        <p:spPr/>
        <p:txBody>
          <a:bodyPr>
            <a:normAutofit fontScale="92500" lnSpcReduction="10000"/>
          </a:bodyPr>
          <a:lstStyle/>
          <a:p>
            <a:r>
              <a:rPr lang="cs-CZ" dirty="0"/>
              <a:t>Hlukový ukazatel den-večer-noc (</a:t>
            </a:r>
            <a:r>
              <a:rPr lang="cs-CZ" dirty="0" err="1"/>
              <a:t>Ldvn</a:t>
            </a:r>
            <a:r>
              <a:rPr lang="cs-CZ" dirty="0"/>
              <a:t>)  pro celodenní obtěžování hlukem</a:t>
            </a:r>
          </a:p>
          <a:p>
            <a:r>
              <a:rPr lang="cs-CZ" dirty="0"/>
              <a:t>Hlukový ukazatel den (</a:t>
            </a:r>
            <a:r>
              <a:rPr lang="cs-CZ" dirty="0" err="1"/>
              <a:t>Ld</a:t>
            </a:r>
            <a:r>
              <a:rPr lang="cs-CZ" dirty="0"/>
              <a:t>) pro obtěžování hlukem během dne</a:t>
            </a:r>
          </a:p>
          <a:p>
            <a:pPr lvl="1"/>
            <a:r>
              <a:rPr lang="pl-PL" dirty="0"/>
              <a:t>od 6:00 hodin do 18:00 hodin</a:t>
            </a:r>
            <a:endParaRPr lang="cs-CZ" dirty="0"/>
          </a:p>
          <a:p>
            <a:r>
              <a:rPr lang="cs-CZ" dirty="0"/>
              <a:t>Hlukový ukazatel večer (</a:t>
            </a:r>
            <a:r>
              <a:rPr lang="cs-CZ" dirty="0" err="1"/>
              <a:t>Lv</a:t>
            </a:r>
            <a:r>
              <a:rPr lang="cs-CZ" dirty="0"/>
              <a:t>) pro obtěžování hlukem během večera</a:t>
            </a:r>
          </a:p>
          <a:p>
            <a:pPr lvl="1"/>
            <a:r>
              <a:rPr lang="pl-PL" dirty="0"/>
              <a:t>od 18:00 hodin do 22:00 hodin</a:t>
            </a:r>
            <a:endParaRPr lang="cs-CZ" dirty="0"/>
          </a:p>
          <a:p>
            <a:r>
              <a:rPr lang="cs-CZ" dirty="0"/>
              <a:t>Hlukový ukazatel noc (</a:t>
            </a:r>
            <a:r>
              <a:rPr lang="cs-CZ" dirty="0" err="1"/>
              <a:t>Ln</a:t>
            </a:r>
            <a:r>
              <a:rPr lang="cs-CZ" dirty="0"/>
              <a:t>) je hlukovým ukazatelem pro rušení spánku</a:t>
            </a:r>
          </a:p>
          <a:p>
            <a:pPr lvl="1"/>
            <a:r>
              <a:rPr lang="pl-PL" dirty="0"/>
              <a:t>od 22:00 hodin do 6:00 hodin</a:t>
            </a:r>
            <a:endParaRPr lang="cs-CZ" dirty="0"/>
          </a:p>
        </p:txBody>
      </p:sp>
      <p:sp>
        <p:nvSpPr>
          <p:cNvPr id="5" name="Zástupný symbol pro text 4">
            <a:extLst>
              <a:ext uri="{FF2B5EF4-FFF2-40B4-BE49-F238E27FC236}">
                <a16:creationId xmlns:a16="http://schemas.microsoft.com/office/drawing/2014/main" id="{AA05D1BC-6E53-406D-95DE-3AB1509B13B5}"/>
              </a:ext>
            </a:extLst>
          </p:cNvPr>
          <p:cNvSpPr>
            <a:spLocks noGrp="1"/>
          </p:cNvSpPr>
          <p:nvPr>
            <p:ph type="body" sz="quarter" idx="3"/>
          </p:nvPr>
        </p:nvSpPr>
        <p:spPr/>
        <p:txBody>
          <a:bodyPr/>
          <a:lstStyle/>
          <a:p>
            <a:r>
              <a:rPr lang="cs-CZ" dirty="0"/>
              <a:t>Mezní hodnoty pro (</a:t>
            </a:r>
            <a:r>
              <a:rPr lang="cs-CZ" dirty="0" err="1"/>
              <a:t>L</a:t>
            </a:r>
            <a:r>
              <a:rPr lang="cs-CZ" cap="none" dirty="0" err="1"/>
              <a:t>dvn</a:t>
            </a:r>
            <a:r>
              <a:rPr lang="cs-CZ" dirty="0"/>
              <a:t>) a (</a:t>
            </a:r>
            <a:r>
              <a:rPr lang="cs-CZ" dirty="0" err="1"/>
              <a:t>L</a:t>
            </a:r>
            <a:r>
              <a:rPr lang="cs-CZ" cap="none" dirty="0" err="1"/>
              <a:t>n</a:t>
            </a:r>
            <a:r>
              <a:rPr lang="cs-CZ" dirty="0"/>
              <a:t>) </a:t>
            </a:r>
          </a:p>
        </p:txBody>
      </p:sp>
      <p:sp>
        <p:nvSpPr>
          <p:cNvPr id="6" name="Zástupný symbol pro obsah 5">
            <a:extLst>
              <a:ext uri="{FF2B5EF4-FFF2-40B4-BE49-F238E27FC236}">
                <a16:creationId xmlns:a16="http://schemas.microsoft.com/office/drawing/2014/main" id="{F9D6ECD9-514F-429C-99EA-FE75A1BDA545}"/>
              </a:ext>
            </a:extLst>
          </p:cNvPr>
          <p:cNvSpPr>
            <a:spLocks noGrp="1"/>
          </p:cNvSpPr>
          <p:nvPr>
            <p:ph sz="quarter" idx="4"/>
          </p:nvPr>
        </p:nvSpPr>
        <p:spPr/>
        <p:txBody>
          <a:bodyPr>
            <a:normAutofit fontScale="70000" lnSpcReduction="20000"/>
          </a:bodyPr>
          <a:lstStyle/>
          <a:p>
            <a:r>
              <a:rPr lang="cs-CZ" sz="2300" dirty="0"/>
              <a:t>Pro silniční dopravu </a:t>
            </a:r>
          </a:p>
          <a:p>
            <a:pPr lvl="1"/>
            <a:r>
              <a:rPr lang="cs-CZ" sz="2000" dirty="0"/>
              <a:t>70 dB a 60 dB</a:t>
            </a:r>
          </a:p>
          <a:p>
            <a:r>
              <a:rPr lang="cs-CZ" sz="2300" dirty="0"/>
              <a:t>Pro železniční dopravu </a:t>
            </a:r>
          </a:p>
          <a:p>
            <a:pPr lvl="1"/>
            <a:r>
              <a:rPr lang="cs-CZ" sz="2000" dirty="0"/>
              <a:t>70 dB a 65 dB</a:t>
            </a:r>
          </a:p>
          <a:p>
            <a:r>
              <a:rPr lang="cs-CZ" sz="2300" dirty="0"/>
              <a:t>Pro leteckou dopravu </a:t>
            </a:r>
          </a:p>
          <a:p>
            <a:pPr lvl="1"/>
            <a:r>
              <a:rPr lang="cs-CZ" sz="2000" dirty="0"/>
              <a:t>60 dB a 50 dB</a:t>
            </a:r>
          </a:p>
          <a:p>
            <a:r>
              <a:rPr lang="cs-CZ" sz="2300" dirty="0"/>
              <a:t>Pro integrovaná zařízení </a:t>
            </a:r>
          </a:p>
          <a:p>
            <a:pPr lvl="1"/>
            <a:r>
              <a:rPr lang="cs-CZ" sz="2000" dirty="0"/>
              <a:t>50 dB a 40 dB</a:t>
            </a:r>
            <a:endParaRPr lang="cs-CZ" dirty="0"/>
          </a:p>
          <a:p>
            <a:r>
              <a:rPr lang="cs-CZ" sz="2300" dirty="0">
                <a:solidFill>
                  <a:srgbClr val="FF0000"/>
                </a:solidFill>
              </a:rPr>
              <a:t>!!! Nejde o hygienické limity hluku !!!</a:t>
            </a:r>
          </a:p>
          <a:p>
            <a:r>
              <a:rPr lang="cs-CZ" sz="2300" dirty="0"/>
              <a:t>Při překročení dochází ke škodlivému zatížení životního prostředí, k jehož odstranění nebo snížení příslušné subjekty (OOVZ) vypracovávají akční plány</a:t>
            </a:r>
          </a:p>
        </p:txBody>
      </p:sp>
    </p:spTree>
    <p:extLst>
      <p:ext uri="{BB962C8B-B14F-4D97-AF65-F5344CB8AC3E}">
        <p14:creationId xmlns:p14="http://schemas.microsoft.com/office/powerpoint/2010/main" val="958170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D84BA5-F339-415F-9786-9C494F7B194D}"/>
              </a:ext>
            </a:extLst>
          </p:cNvPr>
          <p:cNvSpPr>
            <a:spLocks noGrp="1"/>
          </p:cNvSpPr>
          <p:nvPr>
            <p:ph type="title"/>
          </p:nvPr>
        </p:nvSpPr>
        <p:spPr/>
        <p:txBody>
          <a:bodyPr/>
          <a:lstStyle/>
          <a:p>
            <a:r>
              <a:rPr lang="cs-CZ" dirty="0"/>
              <a:t>Cykly </a:t>
            </a:r>
            <a:r>
              <a:rPr lang="cs-CZ"/>
              <a:t>(pětileté) </a:t>
            </a:r>
            <a:r>
              <a:rPr lang="cs-CZ" dirty="0"/>
              <a:t>hlukového mapování</a:t>
            </a:r>
          </a:p>
        </p:txBody>
      </p:sp>
      <p:sp>
        <p:nvSpPr>
          <p:cNvPr id="9" name="Zástupný symbol pro text 8">
            <a:extLst>
              <a:ext uri="{FF2B5EF4-FFF2-40B4-BE49-F238E27FC236}">
                <a16:creationId xmlns:a16="http://schemas.microsoft.com/office/drawing/2014/main" id="{55992D04-28B4-4AD4-BC83-4B53C090B357}"/>
              </a:ext>
            </a:extLst>
          </p:cNvPr>
          <p:cNvSpPr>
            <a:spLocks noGrp="1"/>
          </p:cNvSpPr>
          <p:nvPr>
            <p:ph type="body" idx="1"/>
          </p:nvPr>
        </p:nvSpPr>
        <p:spPr/>
        <p:txBody>
          <a:bodyPr/>
          <a:lstStyle/>
          <a:p>
            <a:r>
              <a:rPr lang="cs-CZ" dirty="0"/>
              <a:t>1. kolo (2007) zpracování SHM pro</a:t>
            </a:r>
          </a:p>
        </p:txBody>
      </p:sp>
      <p:sp>
        <p:nvSpPr>
          <p:cNvPr id="7" name="Zástupný symbol pro obsah 6">
            <a:extLst>
              <a:ext uri="{FF2B5EF4-FFF2-40B4-BE49-F238E27FC236}">
                <a16:creationId xmlns:a16="http://schemas.microsoft.com/office/drawing/2014/main" id="{57E8C886-7A6E-4479-BAC5-5CA33E9CA531}"/>
              </a:ext>
            </a:extLst>
          </p:cNvPr>
          <p:cNvSpPr>
            <a:spLocks noGrp="1"/>
          </p:cNvSpPr>
          <p:nvPr>
            <p:ph sz="half" idx="2"/>
          </p:nvPr>
        </p:nvSpPr>
        <p:spPr/>
        <p:txBody>
          <a:bodyPr>
            <a:normAutofit fontScale="92500" lnSpcReduction="20000"/>
          </a:bodyPr>
          <a:lstStyle/>
          <a:p>
            <a:r>
              <a:rPr lang="cs-CZ" dirty="0"/>
              <a:t>Hlavní železniční tratě (železnice, po kterých projede více než 60 000 vlaků za rok)</a:t>
            </a:r>
          </a:p>
          <a:p>
            <a:pPr lvl="1"/>
            <a:r>
              <a:rPr lang="cs-CZ" dirty="0"/>
              <a:t>v celkové délce cca 300 km.</a:t>
            </a:r>
          </a:p>
          <a:p>
            <a:r>
              <a:rPr lang="cs-CZ" dirty="0"/>
              <a:t>Hlavní pozemní komunikace (silnice, po kterých projede více než 6 000 000 vozidel za rok)</a:t>
            </a:r>
          </a:p>
          <a:p>
            <a:pPr lvl="1"/>
            <a:r>
              <a:rPr lang="cs-CZ" dirty="0"/>
              <a:t>v celkové délce cca 1350 km </a:t>
            </a:r>
          </a:p>
          <a:p>
            <a:r>
              <a:rPr lang="cs-CZ" dirty="0"/>
              <a:t>Hlavní letiště (</a:t>
            </a:r>
            <a:r>
              <a:rPr lang="pl-PL" dirty="0"/>
              <a:t>s více jak 50 000 vzletů a přistání za rok)</a:t>
            </a:r>
          </a:p>
          <a:p>
            <a:pPr lvl="1"/>
            <a:r>
              <a:rPr lang="cs-CZ" dirty="0"/>
              <a:t>Praha-Ruzyně</a:t>
            </a:r>
          </a:p>
          <a:p>
            <a:r>
              <a:rPr lang="cs-CZ" dirty="0"/>
              <a:t>Aglomerace (</a:t>
            </a:r>
            <a:r>
              <a:rPr lang="pl-PL" dirty="0"/>
              <a:t>s více než 250 000 obyvateli) </a:t>
            </a:r>
          </a:p>
          <a:p>
            <a:pPr lvl="1"/>
            <a:r>
              <a:rPr lang="cs-CZ" dirty="0"/>
              <a:t>Praha, Brno a Ostrava</a:t>
            </a:r>
          </a:p>
          <a:p>
            <a:pPr lvl="1"/>
            <a:endParaRPr lang="cs-CZ" dirty="0"/>
          </a:p>
        </p:txBody>
      </p:sp>
      <p:sp>
        <p:nvSpPr>
          <p:cNvPr id="10" name="Zástupný symbol pro text 9">
            <a:extLst>
              <a:ext uri="{FF2B5EF4-FFF2-40B4-BE49-F238E27FC236}">
                <a16:creationId xmlns:a16="http://schemas.microsoft.com/office/drawing/2014/main" id="{364489BD-6542-4B46-BEE2-85329318465A}"/>
              </a:ext>
            </a:extLst>
          </p:cNvPr>
          <p:cNvSpPr>
            <a:spLocks noGrp="1"/>
          </p:cNvSpPr>
          <p:nvPr>
            <p:ph type="body" sz="quarter" idx="3"/>
          </p:nvPr>
        </p:nvSpPr>
        <p:spPr/>
        <p:txBody>
          <a:bodyPr/>
          <a:lstStyle/>
          <a:p>
            <a:r>
              <a:rPr lang="cs-CZ" dirty="0"/>
              <a:t>2. kolo (2012) a 3. kolo(2017) zpracování SHM pro</a:t>
            </a:r>
          </a:p>
        </p:txBody>
      </p:sp>
      <p:sp>
        <p:nvSpPr>
          <p:cNvPr id="8" name="Zástupný symbol pro obsah 7">
            <a:extLst>
              <a:ext uri="{FF2B5EF4-FFF2-40B4-BE49-F238E27FC236}">
                <a16:creationId xmlns:a16="http://schemas.microsoft.com/office/drawing/2014/main" id="{B18E88C1-66F4-4556-9785-7727CCB88241}"/>
              </a:ext>
            </a:extLst>
          </p:cNvPr>
          <p:cNvSpPr>
            <a:spLocks noGrp="1"/>
          </p:cNvSpPr>
          <p:nvPr>
            <p:ph sz="quarter" idx="4"/>
          </p:nvPr>
        </p:nvSpPr>
        <p:spPr/>
        <p:txBody>
          <a:bodyPr>
            <a:normAutofit lnSpcReduction="10000"/>
          </a:bodyPr>
          <a:lstStyle/>
          <a:p>
            <a:r>
              <a:rPr lang="cs-CZ" dirty="0"/>
              <a:t>Úseky hlavních pozemních komunikací, po kterých projede více než 3 000 000 vozidel za rok</a:t>
            </a:r>
          </a:p>
          <a:p>
            <a:r>
              <a:rPr lang="cs-CZ" dirty="0"/>
              <a:t>Úseky hlavních železničních tratí, po kterých projede více než 30 000 vlaků za rok</a:t>
            </a:r>
          </a:p>
          <a:p>
            <a:r>
              <a:rPr lang="cs-CZ" dirty="0"/>
              <a:t>Aglomerace s více než 100 000 obyvateli</a:t>
            </a:r>
          </a:p>
          <a:p>
            <a:pPr lvl="1"/>
            <a:r>
              <a:rPr lang="cs-CZ" dirty="0"/>
              <a:t>Praha, Brno, Ostrava, Olomouc, Plzeň, Ústí nad Labem - Teplice, Liberec</a:t>
            </a:r>
          </a:p>
          <a:p>
            <a:r>
              <a:rPr lang="cs-CZ" dirty="0"/>
              <a:t>Hlavní letiště s více jak 50 000 vzletů a přistání za rok</a:t>
            </a:r>
          </a:p>
          <a:p>
            <a:pPr lvl="1"/>
            <a:endParaRPr lang="cs-CZ" dirty="0"/>
          </a:p>
        </p:txBody>
      </p:sp>
    </p:spTree>
    <p:extLst>
      <p:ext uri="{BB962C8B-B14F-4D97-AF65-F5344CB8AC3E}">
        <p14:creationId xmlns:p14="http://schemas.microsoft.com/office/powerpoint/2010/main" val="1876100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3DCA9-A55F-486C-8AE0-800E2EB9CE06}"/>
              </a:ext>
            </a:extLst>
          </p:cNvPr>
          <p:cNvSpPr>
            <a:spLocks noGrp="1"/>
          </p:cNvSpPr>
          <p:nvPr>
            <p:ph type="title"/>
          </p:nvPr>
        </p:nvSpPr>
        <p:spPr/>
        <p:txBody>
          <a:bodyPr/>
          <a:lstStyle/>
          <a:p>
            <a:r>
              <a:rPr lang="cs-CZ" dirty="0"/>
              <a:t>Vibrace</a:t>
            </a:r>
          </a:p>
        </p:txBody>
      </p:sp>
      <p:sp>
        <p:nvSpPr>
          <p:cNvPr id="3" name="Zástupný symbol pro obsah 2">
            <a:extLst>
              <a:ext uri="{FF2B5EF4-FFF2-40B4-BE49-F238E27FC236}">
                <a16:creationId xmlns:a16="http://schemas.microsoft.com/office/drawing/2014/main" id="{8AAFB97C-ACF8-4E7E-9B38-514DF7E3EA86}"/>
              </a:ext>
            </a:extLst>
          </p:cNvPr>
          <p:cNvSpPr>
            <a:spLocks noGrp="1"/>
          </p:cNvSpPr>
          <p:nvPr>
            <p:ph sz="half" idx="1"/>
          </p:nvPr>
        </p:nvSpPr>
        <p:spPr/>
        <p:txBody>
          <a:bodyPr>
            <a:normAutofit fontScale="92500" lnSpcReduction="10000"/>
          </a:bodyPr>
          <a:lstStyle/>
          <a:p>
            <a:r>
              <a:rPr lang="cs-CZ" dirty="0"/>
              <a:t>V režimu ZOVZ</a:t>
            </a:r>
          </a:p>
          <a:p>
            <a:pPr lvl="1"/>
            <a:r>
              <a:rPr lang="cs-CZ" dirty="0"/>
              <a:t>vibrace přenášené pevnými tělesy na lidské tělo, které mohou být škodlivé pro zdraví a jejichž hygienický limit stanoví prováděcí právní předpis</a:t>
            </a:r>
          </a:p>
          <a:p>
            <a:pPr lvl="1"/>
            <a:r>
              <a:rPr lang="cs-CZ" dirty="0"/>
              <a:t>NE vibrace </a:t>
            </a:r>
          </a:p>
          <a:p>
            <a:pPr lvl="2"/>
            <a:r>
              <a:rPr lang="cs-CZ" dirty="0"/>
              <a:t>působené přelivem povrchové vody přes vodní dílo sloužící k nakládání s vodami</a:t>
            </a:r>
          </a:p>
          <a:p>
            <a:pPr lvl="2"/>
            <a:r>
              <a:rPr lang="cs-CZ" dirty="0"/>
              <a:t>působené v přímé souvislosti s činností související se záchranou lidského života, zdraví nebo majetku, řešením mimořádné události, přípravou jejího řešení nebo prováděním bezpečnostní akce nebo mimořádné vojenské akce</a:t>
            </a:r>
          </a:p>
          <a:p>
            <a:r>
              <a:rPr lang="cs-CZ" dirty="0"/>
              <a:t>Právní regulace obdobná HLUKU</a:t>
            </a:r>
          </a:p>
          <a:p>
            <a:pPr lvl="1"/>
            <a:r>
              <a:rPr lang="cs-CZ" dirty="0"/>
              <a:t>Povinné osoby</a:t>
            </a:r>
          </a:p>
          <a:p>
            <a:pPr lvl="1"/>
            <a:r>
              <a:rPr lang="cs-CZ" dirty="0"/>
              <a:t>Hygienické limity POUZE pro chráněné vnitřní prostory staveb</a:t>
            </a:r>
          </a:p>
          <a:p>
            <a:pPr lvl="1"/>
            <a:r>
              <a:rPr lang="cs-CZ" dirty="0"/>
              <a:t>Vibrační výjimky</a:t>
            </a:r>
          </a:p>
        </p:txBody>
      </p:sp>
      <p:sp>
        <p:nvSpPr>
          <p:cNvPr id="4" name="Zástupný symbol pro obsah 3">
            <a:extLst>
              <a:ext uri="{FF2B5EF4-FFF2-40B4-BE49-F238E27FC236}">
                <a16:creationId xmlns:a16="http://schemas.microsoft.com/office/drawing/2014/main" id="{1109EB1E-D17F-482D-862F-606F40D89109}"/>
              </a:ext>
            </a:extLst>
          </p:cNvPr>
          <p:cNvSpPr>
            <a:spLocks noGrp="1"/>
          </p:cNvSpPr>
          <p:nvPr>
            <p:ph sz="half" idx="2"/>
          </p:nvPr>
        </p:nvSpPr>
        <p:spPr/>
        <p:txBody>
          <a:bodyPr>
            <a:normAutofit fontScale="92500" lnSpcReduction="10000"/>
          </a:bodyPr>
          <a:lstStyle/>
          <a:p>
            <a:r>
              <a:rPr lang="cs-CZ" dirty="0"/>
              <a:t>Zákaz instalace strojů a zařízení o základním kmitočtu od 4 do 8 Hz v  chráněných vnitřních prostorech staveb</a:t>
            </a:r>
          </a:p>
          <a:p>
            <a:pPr lvl="1"/>
            <a:r>
              <a:rPr lang="cs-CZ" dirty="0"/>
              <a:t>Osoba může instalovat takový stroj nebo zařízení v okolí bytových domů, rodinných domů, staveb pro předškolní a školní výchovu a vzdělávání a pro zdravotní a sociální účely, jakož i funkčně obdobných staveb, jen pokud na základě studie o přenosu vibrací příslušnému orgánu ochrany veřejného zdraví prokáže, že nedojde k nadlimitnímu přenosu vibrací na fyzické osoby v těchto stavbách</a:t>
            </a:r>
            <a:r>
              <a:rPr lang="cs-CZ" dirty="0" smtClean="0"/>
              <a:t>.</a:t>
            </a:r>
          </a:p>
          <a:p>
            <a:r>
              <a:rPr lang="cs-CZ" dirty="0" smtClean="0"/>
              <a:t>Hygienické limity a korekce</a:t>
            </a:r>
          </a:p>
          <a:p>
            <a:pPr lvl="1"/>
            <a:r>
              <a:rPr lang="cs-CZ" dirty="0"/>
              <a:t>Dle typu prostoru, denní době a povaze vibrací </a:t>
            </a:r>
          </a:p>
          <a:p>
            <a:pPr lvl="1"/>
            <a:endParaRPr lang="cs-CZ" dirty="0"/>
          </a:p>
          <a:p>
            <a:endParaRPr lang="cs-CZ" dirty="0"/>
          </a:p>
        </p:txBody>
      </p:sp>
    </p:spTree>
    <p:extLst>
      <p:ext uri="{BB962C8B-B14F-4D97-AF65-F5344CB8AC3E}">
        <p14:creationId xmlns:p14="http://schemas.microsoft.com/office/powerpoint/2010/main" val="1728746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ýsledek obrázku pro elektromagnetické spektrum">
            <a:extLst>
              <a:ext uri="{FF2B5EF4-FFF2-40B4-BE49-F238E27FC236}">
                <a16:creationId xmlns:a16="http://schemas.microsoft.com/office/drawing/2014/main" id="{40009546-C4C8-40FF-A5D9-8AA90E51D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307180"/>
            <a:ext cx="11155680" cy="620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460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B4097B-2DE5-47C5-9298-624BC3162365}"/>
              </a:ext>
            </a:extLst>
          </p:cNvPr>
          <p:cNvSpPr>
            <a:spLocks noGrp="1"/>
          </p:cNvSpPr>
          <p:nvPr>
            <p:ph type="title"/>
          </p:nvPr>
        </p:nvSpPr>
        <p:spPr/>
        <p:txBody>
          <a:bodyPr/>
          <a:lstStyle/>
          <a:p>
            <a:r>
              <a:rPr lang="cs-CZ" dirty="0"/>
              <a:t>Neionizující záření</a:t>
            </a:r>
          </a:p>
        </p:txBody>
      </p:sp>
      <p:sp>
        <p:nvSpPr>
          <p:cNvPr id="3" name="Zástupný symbol pro obsah 2">
            <a:extLst>
              <a:ext uri="{FF2B5EF4-FFF2-40B4-BE49-F238E27FC236}">
                <a16:creationId xmlns:a16="http://schemas.microsoft.com/office/drawing/2014/main" id="{AA12F63F-1969-45F6-8A8D-06FE4C1550B4}"/>
              </a:ext>
            </a:extLst>
          </p:cNvPr>
          <p:cNvSpPr>
            <a:spLocks noGrp="1"/>
          </p:cNvSpPr>
          <p:nvPr>
            <p:ph sz="half" idx="1"/>
          </p:nvPr>
        </p:nvSpPr>
        <p:spPr/>
        <p:txBody>
          <a:bodyPr>
            <a:normAutofit/>
          </a:bodyPr>
          <a:lstStyle/>
          <a:p>
            <a:r>
              <a:rPr lang="cs-CZ" dirty="0" smtClean="0"/>
              <a:t>Záření </a:t>
            </a:r>
            <a:r>
              <a:rPr lang="cs-CZ" dirty="0"/>
              <a:t>a pole elektromagnetického spektra (dle vlnových délek)</a:t>
            </a:r>
          </a:p>
          <a:p>
            <a:pPr lvl="1"/>
            <a:r>
              <a:rPr lang="cs-CZ" dirty="0"/>
              <a:t>Ultrafialové záření</a:t>
            </a:r>
          </a:p>
          <a:p>
            <a:pPr lvl="1"/>
            <a:r>
              <a:rPr lang="cs-CZ" dirty="0"/>
              <a:t>Viditelné světlo</a:t>
            </a:r>
          </a:p>
          <a:p>
            <a:pPr lvl="2"/>
            <a:r>
              <a:rPr lang="cs-CZ" dirty="0"/>
              <a:t>Laserové záření (</a:t>
            </a:r>
            <a:r>
              <a:rPr lang="en-US" dirty="0"/>
              <a:t>Light Amplification by Stimulated Emission of Radiation</a:t>
            </a:r>
            <a:r>
              <a:rPr lang="cs-CZ" dirty="0"/>
              <a:t>)</a:t>
            </a:r>
          </a:p>
          <a:p>
            <a:pPr lvl="1"/>
            <a:r>
              <a:rPr lang="cs-CZ" dirty="0"/>
              <a:t>Infračervené záření</a:t>
            </a:r>
          </a:p>
          <a:p>
            <a:pPr lvl="1"/>
            <a:r>
              <a:rPr lang="cs-CZ" dirty="0"/>
              <a:t>Mikrovlny </a:t>
            </a:r>
          </a:p>
          <a:p>
            <a:pPr lvl="1"/>
            <a:r>
              <a:rPr lang="cs-CZ" dirty="0"/>
              <a:t>Rádiové vlny</a:t>
            </a:r>
          </a:p>
        </p:txBody>
      </p:sp>
      <p:sp>
        <p:nvSpPr>
          <p:cNvPr id="4" name="Zástupný symbol pro obsah 3">
            <a:extLst>
              <a:ext uri="{FF2B5EF4-FFF2-40B4-BE49-F238E27FC236}">
                <a16:creationId xmlns:a16="http://schemas.microsoft.com/office/drawing/2014/main" id="{A3B67304-59D8-47DB-968F-67954B92E0A1}"/>
              </a:ext>
            </a:extLst>
          </p:cNvPr>
          <p:cNvSpPr>
            <a:spLocks noGrp="1"/>
          </p:cNvSpPr>
          <p:nvPr>
            <p:ph sz="half" idx="2"/>
          </p:nvPr>
        </p:nvSpPr>
        <p:spPr/>
        <p:txBody>
          <a:bodyPr>
            <a:normAutofit/>
          </a:bodyPr>
          <a:lstStyle/>
          <a:p>
            <a:r>
              <a:rPr lang="cs-CZ" dirty="0"/>
              <a:t>Zdroje</a:t>
            </a:r>
          </a:p>
          <a:p>
            <a:pPr lvl="1"/>
            <a:r>
              <a:rPr lang="cs-CZ" dirty="0"/>
              <a:t>Přírodní</a:t>
            </a:r>
          </a:p>
          <a:p>
            <a:pPr lvl="1"/>
            <a:r>
              <a:rPr lang="cs-CZ" dirty="0"/>
              <a:t>Umělé </a:t>
            </a:r>
          </a:p>
          <a:p>
            <a:pPr lvl="2"/>
            <a:r>
              <a:rPr lang="cs-CZ" dirty="0"/>
              <a:t>Rozhlasové a televizní vysílače</a:t>
            </a:r>
          </a:p>
          <a:p>
            <a:pPr lvl="2"/>
            <a:r>
              <a:rPr lang="cs-CZ" dirty="0"/>
              <a:t>Mikrovlnné trouby</a:t>
            </a:r>
          </a:p>
          <a:p>
            <a:pPr lvl="2"/>
            <a:r>
              <a:rPr lang="cs-CZ" dirty="0"/>
              <a:t>Mobilní telefony</a:t>
            </a:r>
          </a:p>
          <a:p>
            <a:pPr lvl="2"/>
            <a:r>
              <a:rPr lang="cs-CZ" dirty="0"/>
              <a:t>Radary</a:t>
            </a:r>
          </a:p>
          <a:p>
            <a:pPr lvl="2"/>
            <a:r>
              <a:rPr lang="cs-CZ" dirty="0"/>
              <a:t>Magnetická rezonance</a:t>
            </a:r>
          </a:p>
          <a:p>
            <a:pPr lvl="2"/>
            <a:r>
              <a:rPr lang="cs-CZ" dirty="0"/>
              <a:t>Lasery </a:t>
            </a:r>
          </a:p>
          <a:p>
            <a:pPr lvl="2"/>
            <a:r>
              <a:rPr lang="cs-CZ" dirty="0"/>
              <a:t>Svařování kovů</a:t>
            </a:r>
          </a:p>
          <a:p>
            <a:pPr lvl="2"/>
            <a:r>
              <a:rPr lang="cs-CZ" dirty="0"/>
              <a:t>Solária</a:t>
            </a:r>
          </a:p>
        </p:txBody>
      </p:sp>
    </p:spTree>
    <p:extLst>
      <p:ext uri="{BB962C8B-B14F-4D97-AF65-F5344CB8AC3E}">
        <p14:creationId xmlns:p14="http://schemas.microsoft.com/office/powerpoint/2010/main" val="1892526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AE170A-CB7A-41E9-B120-192ABBBA5616}"/>
              </a:ext>
            </a:extLst>
          </p:cNvPr>
          <p:cNvSpPr>
            <a:spLocks noGrp="1"/>
          </p:cNvSpPr>
          <p:nvPr>
            <p:ph type="title"/>
          </p:nvPr>
        </p:nvSpPr>
        <p:spPr/>
        <p:txBody>
          <a:bodyPr>
            <a:normAutofit/>
          </a:bodyPr>
          <a:lstStyle/>
          <a:p>
            <a:r>
              <a:rPr lang="cs-CZ" dirty="0"/>
              <a:t>Neionizující elektromagnetické záření v právní úpravě</a:t>
            </a:r>
          </a:p>
        </p:txBody>
      </p:sp>
      <p:sp>
        <p:nvSpPr>
          <p:cNvPr id="3" name="Zástupný symbol pro obsah 2">
            <a:extLst>
              <a:ext uri="{FF2B5EF4-FFF2-40B4-BE49-F238E27FC236}">
                <a16:creationId xmlns:a16="http://schemas.microsoft.com/office/drawing/2014/main" id="{BE1065E9-5884-460C-A567-43FE8FBA44CC}"/>
              </a:ext>
            </a:extLst>
          </p:cNvPr>
          <p:cNvSpPr>
            <a:spLocks noGrp="1"/>
          </p:cNvSpPr>
          <p:nvPr>
            <p:ph idx="1"/>
          </p:nvPr>
        </p:nvSpPr>
        <p:spPr/>
        <p:txBody>
          <a:bodyPr>
            <a:normAutofit lnSpcReduction="10000"/>
          </a:bodyPr>
          <a:lstStyle/>
          <a:p>
            <a:r>
              <a:rPr lang="cs-CZ" dirty="0"/>
              <a:t>Definice</a:t>
            </a:r>
          </a:p>
          <a:p>
            <a:pPr lvl="1"/>
            <a:r>
              <a:rPr lang="cs-CZ" dirty="0"/>
              <a:t>elektrická a magnetická pole a elektromagnetické záření o frekvenci do </a:t>
            </a:r>
            <a:r>
              <a:rPr lang="cs-CZ" dirty="0" smtClean="0"/>
              <a:t>1,7.10na15 </a:t>
            </a:r>
            <a:r>
              <a:rPr lang="cs-CZ" dirty="0"/>
              <a:t>Hz</a:t>
            </a:r>
          </a:p>
          <a:p>
            <a:pPr lvl="1"/>
            <a:r>
              <a:rPr lang="cs-CZ" dirty="0"/>
              <a:t>statická i časově proměnná pole a elektromagnetická záření </a:t>
            </a:r>
            <a:r>
              <a:rPr lang="cs-CZ" b="1" u="sng" dirty="0"/>
              <a:t>z umělých zdrojů</a:t>
            </a:r>
          </a:p>
          <a:p>
            <a:r>
              <a:rPr lang="cs-CZ" dirty="0"/>
              <a:t>Zdroje </a:t>
            </a:r>
          </a:p>
          <a:p>
            <a:pPr lvl="1"/>
            <a:r>
              <a:rPr lang="cs-CZ" dirty="0"/>
              <a:t>stroj nebo zařízení, které je zdrojem neionizujícího záření včetně laserů</a:t>
            </a:r>
          </a:p>
          <a:p>
            <a:r>
              <a:rPr lang="cs-CZ" dirty="0"/>
              <a:t>Právní úprava</a:t>
            </a:r>
          </a:p>
          <a:p>
            <a:pPr lvl="1"/>
            <a:r>
              <a:rPr lang="cs-CZ" dirty="0"/>
              <a:t>Směrnice EP a Rady 2006/25/ES </a:t>
            </a:r>
          </a:p>
          <a:p>
            <a:pPr lvl="2"/>
            <a:r>
              <a:rPr lang="cs-CZ" dirty="0"/>
              <a:t>o minimálních požadavcích na bezpečnost a ochranu zdraví před expozicí zaměstnanců rizikům spojeným s fyzikálními činiteli (optickým zářením z umělých zdrojů)</a:t>
            </a:r>
          </a:p>
          <a:p>
            <a:pPr lvl="1"/>
            <a:r>
              <a:rPr lang="cs-CZ" dirty="0"/>
              <a:t>Směrnice EP a Rady 2013/35/EU </a:t>
            </a:r>
          </a:p>
          <a:p>
            <a:pPr lvl="2"/>
            <a:r>
              <a:rPr lang="cs-CZ" dirty="0"/>
              <a:t>o minimálních požadavcích na bezpečnost a ochranu zdraví před expozicí zaměstnanců rizikům spojeným s fyzikálními činiteli (elektromagnetickými poli)</a:t>
            </a:r>
          </a:p>
          <a:p>
            <a:pPr lvl="1"/>
            <a:r>
              <a:rPr lang="cs-CZ" dirty="0"/>
              <a:t>Zákon o ochraně veřejného zdraví</a:t>
            </a:r>
          </a:p>
          <a:p>
            <a:pPr lvl="1"/>
            <a:endParaRPr lang="cs-CZ" dirty="0"/>
          </a:p>
          <a:p>
            <a:pPr lvl="1"/>
            <a:endParaRPr lang="cs-CZ" dirty="0"/>
          </a:p>
        </p:txBody>
      </p:sp>
    </p:spTree>
    <p:extLst>
      <p:ext uri="{BB962C8B-B14F-4D97-AF65-F5344CB8AC3E}">
        <p14:creationId xmlns:p14="http://schemas.microsoft.com/office/powerpoint/2010/main" val="268345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26AD77CC-F541-450F-8350-FC5DBA66AB36}"/>
              </a:ext>
            </a:extLst>
          </p:cNvPr>
          <p:cNvSpPr>
            <a:spLocks noGrp="1"/>
          </p:cNvSpPr>
          <p:nvPr>
            <p:ph type="title"/>
          </p:nvPr>
        </p:nvSpPr>
        <p:spPr/>
        <p:txBody>
          <a:bodyPr/>
          <a:lstStyle/>
          <a:p>
            <a:r>
              <a:rPr lang="cs-CZ" dirty="0"/>
              <a:t>Hodnocení zdravotních rizik (HRA)</a:t>
            </a:r>
          </a:p>
        </p:txBody>
      </p:sp>
      <p:sp>
        <p:nvSpPr>
          <p:cNvPr id="10" name="Zástupný symbol pro text 9">
            <a:extLst>
              <a:ext uri="{FF2B5EF4-FFF2-40B4-BE49-F238E27FC236}">
                <a16:creationId xmlns:a16="http://schemas.microsoft.com/office/drawing/2014/main" id="{DE6E7247-C4F4-47B3-8BF6-91C7AB1AFE72}"/>
              </a:ext>
            </a:extLst>
          </p:cNvPr>
          <p:cNvSpPr>
            <a:spLocks noGrp="1"/>
          </p:cNvSpPr>
          <p:nvPr>
            <p:ph type="body" idx="1"/>
          </p:nvPr>
        </p:nvSpPr>
        <p:spPr/>
        <p:txBody>
          <a:bodyPr/>
          <a:lstStyle/>
          <a:p>
            <a:r>
              <a:rPr lang="cs-CZ" dirty="0"/>
              <a:t>Metodika</a:t>
            </a:r>
          </a:p>
        </p:txBody>
      </p:sp>
      <p:sp>
        <p:nvSpPr>
          <p:cNvPr id="8" name="Zástupný symbol pro obsah 7">
            <a:extLst>
              <a:ext uri="{FF2B5EF4-FFF2-40B4-BE49-F238E27FC236}">
                <a16:creationId xmlns:a16="http://schemas.microsoft.com/office/drawing/2014/main" id="{4AEEAD7B-0788-43D8-AF1A-3BA45BD03E1D}"/>
              </a:ext>
            </a:extLst>
          </p:cNvPr>
          <p:cNvSpPr>
            <a:spLocks noGrp="1"/>
          </p:cNvSpPr>
          <p:nvPr>
            <p:ph sz="half" idx="2"/>
          </p:nvPr>
        </p:nvSpPr>
        <p:spPr/>
        <p:txBody>
          <a:bodyPr>
            <a:normAutofit lnSpcReduction="10000"/>
          </a:bodyPr>
          <a:lstStyle/>
          <a:p>
            <a:r>
              <a:rPr lang="cs-CZ" dirty="0"/>
              <a:t>Identifikaci nebezpečnosti</a:t>
            </a:r>
          </a:p>
          <a:p>
            <a:r>
              <a:rPr lang="cs-CZ" dirty="0"/>
              <a:t>Určení vztahu mezi dávkou a účinkem</a:t>
            </a:r>
          </a:p>
          <a:p>
            <a:pPr lvl="1"/>
            <a:r>
              <a:rPr lang="cs-CZ" dirty="0"/>
              <a:t>Bezprahový a prahový (toxicita)</a:t>
            </a:r>
          </a:p>
          <a:p>
            <a:r>
              <a:rPr lang="cs-CZ" dirty="0"/>
              <a:t>Hodnocení expozice</a:t>
            </a:r>
          </a:p>
          <a:p>
            <a:pPr lvl="1"/>
            <a:r>
              <a:rPr lang="cs-CZ" dirty="0"/>
              <a:t>Jak? Jak moc? Jak dlouho? Kdo?</a:t>
            </a:r>
          </a:p>
          <a:p>
            <a:r>
              <a:rPr lang="cs-CZ" dirty="0"/>
              <a:t>Charakterizaci rizika</a:t>
            </a:r>
          </a:p>
          <a:p>
            <a:pPr lvl="1"/>
            <a:r>
              <a:rPr lang="cs-CZ" dirty="0"/>
              <a:t>Pravděpodobnost poškození lidského zdraví účinkem expozice člověka určitému faktoru (chemickému, fyzikálnímu, biologickému)</a:t>
            </a:r>
          </a:p>
          <a:p>
            <a:pPr lvl="1"/>
            <a:r>
              <a:rPr lang="cs-CZ" dirty="0"/>
              <a:t>Vč. analýzy nejistot</a:t>
            </a:r>
          </a:p>
          <a:p>
            <a:pPr lvl="1"/>
            <a:endParaRPr lang="cs-CZ" dirty="0"/>
          </a:p>
        </p:txBody>
      </p:sp>
      <p:sp>
        <p:nvSpPr>
          <p:cNvPr id="11" name="Zástupný symbol pro text 10">
            <a:extLst>
              <a:ext uri="{FF2B5EF4-FFF2-40B4-BE49-F238E27FC236}">
                <a16:creationId xmlns:a16="http://schemas.microsoft.com/office/drawing/2014/main" id="{573D92BA-5D88-4357-9653-0A3FCC9C15E0}"/>
              </a:ext>
            </a:extLst>
          </p:cNvPr>
          <p:cNvSpPr>
            <a:spLocks noGrp="1"/>
          </p:cNvSpPr>
          <p:nvPr>
            <p:ph type="body" sz="quarter" idx="3"/>
          </p:nvPr>
        </p:nvSpPr>
        <p:spPr/>
        <p:txBody>
          <a:bodyPr/>
          <a:lstStyle/>
          <a:p>
            <a:r>
              <a:rPr lang="cs-CZ" dirty="0"/>
              <a:t>Definice</a:t>
            </a:r>
          </a:p>
        </p:txBody>
      </p:sp>
      <p:sp>
        <p:nvSpPr>
          <p:cNvPr id="9" name="Zástupný symbol pro obsah 8">
            <a:extLst>
              <a:ext uri="{FF2B5EF4-FFF2-40B4-BE49-F238E27FC236}">
                <a16:creationId xmlns:a16="http://schemas.microsoft.com/office/drawing/2014/main" id="{23803D1C-2CA7-4E80-BAA7-9B375AA9CECE}"/>
              </a:ext>
            </a:extLst>
          </p:cNvPr>
          <p:cNvSpPr>
            <a:spLocks noGrp="1"/>
          </p:cNvSpPr>
          <p:nvPr>
            <p:ph sz="quarter" idx="4"/>
          </p:nvPr>
        </p:nvSpPr>
        <p:spPr/>
        <p:txBody>
          <a:bodyPr>
            <a:normAutofit lnSpcReduction="10000"/>
          </a:bodyPr>
          <a:lstStyle/>
          <a:p>
            <a:r>
              <a:rPr lang="cs-CZ" dirty="0"/>
              <a:t>Posouzení míry závažnosti zátěže populace vystavené rizikovým faktorům životních a pracovních podmínek a způsobu života. </a:t>
            </a:r>
          </a:p>
          <a:p>
            <a:r>
              <a:rPr lang="cs-CZ" dirty="0"/>
              <a:t>Podkladem je kvalitativní a kvantitativní odhad rizika </a:t>
            </a:r>
          </a:p>
          <a:p>
            <a:pPr lvl="1"/>
            <a:r>
              <a:rPr lang="cs-CZ" dirty="0"/>
              <a:t>Závislost na existenci dostatečného množství relevantních informací a dat</a:t>
            </a:r>
          </a:p>
          <a:p>
            <a:r>
              <a:rPr lang="cs-CZ" dirty="0"/>
              <a:t>Výsledek je podkladem pro </a:t>
            </a:r>
            <a:r>
              <a:rPr lang="cs-CZ" b="1" u="sng" dirty="0"/>
              <a:t>řízení zdravotních rizik</a:t>
            </a:r>
            <a:r>
              <a:rPr lang="cs-CZ" dirty="0"/>
              <a:t>, tj. pro rozhodovací proces s cílem snížit zdravotní rizika</a:t>
            </a:r>
          </a:p>
          <a:p>
            <a:pPr lvl="1"/>
            <a:r>
              <a:rPr lang="cs-CZ" dirty="0"/>
              <a:t>Proces optimalizace rizika</a:t>
            </a:r>
          </a:p>
        </p:txBody>
      </p:sp>
    </p:spTree>
    <p:extLst>
      <p:ext uri="{BB962C8B-B14F-4D97-AF65-F5344CB8AC3E}">
        <p14:creationId xmlns:p14="http://schemas.microsoft.com/office/powerpoint/2010/main" val="4053436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2AAB31-030F-4E1C-A836-F349A313383E}"/>
              </a:ext>
            </a:extLst>
          </p:cNvPr>
          <p:cNvSpPr>
            <a:spLocks noGrp="1"/>
          </p:cNvSpPr>
          <p:nvPr>
            <p:ph type="title"/>
          </p:nvPr>
        </p:nvSpPr>
        <p:spPr/>
        <p:txBody>
          <a:bodyPr>
            <a:normAutofit/>
          </a:bodyPr>
          <a:lstStyle/>
          <a:p>
            <a:r>
              <a:rPr lang="cs-CZ" dirty="0"/>
              <a:t>Povinnosti osob používající/provozující zdroj</a:t>
            </a:r>
          </a:p>
        </p:txBody>
      </p:sp>
      <p:sp>
        <p:nvSpPr>
          <p:cNvPr id="3" name="Zástupný symbol pro obsah 2">
            <a:extLst>
              <a:ext uri="{FF2B5EF4-FFF2-40B4-BE49-F238E27FC236}">
                <a16:creationId xmlns:a16="http://schemas.microsoft.com/office/drawing/2014/main" id="{37F56B78-1DBF-4DAA-9472-C3C132021362}"/>
              </a:ext>
            </a:extLst>
          </p:cNvPr>
          <p:cNvSpPr>
            <a:spLocks noGrp="1"/>
          </p:cNvSpPr>
          <p:nvPr>
            <p:ph idx="1"/>
          </p:nvPr>
        </p:nvSpPr>
        <p:spPr/>
        <p:txBody>
          <a:bodyPr>
            <a:normAutofit/>
          </a:bodyPr>
          <a:lstStyle/>
          <a:p>
            <a:pPr lvl="1"/>
            <a:r>
              <a:rPr lang="cs-CZ" dirty="0"/>
              <a:t>činit taková technická a organizační opatření, aby expozice fyzických osob v rozsahu upraveném prováděcím právním předpisem nepřekračovaly </a:t>
            </a:r>
            <a:r>
              <a:rPr lang="cs-CZ" b="1" u="sng" dirty="0"/>
              <a:t>nejvyšší přípustné hodnoty neionizujícího záření</a:t>
            </a:r>
            <a:r>
              <a:rPr lang="cs-CZ" dirty="0"/>
              <a:t>,</a:t>
            </a:r>
          </a:p>
          <a:p>
            <a:pPr lvl="1"/>
            <a:r>
              <a:rPr lang="cs-CZ" dirty="0"/>
              <a:t>při </a:t>
            </a:r>
            <a:r>
              <a:rPr lang="cs-CZ" b="1" u="sng" dirty="0"/>
              <a:t>zjišťování a hodnocení expozice </a:t>
            </a:r>
            <a:r>
              <a:rPr lang="cs-CZ" dirty="0"/>
              <a:t>fyzických osob a úrovně neionizujícího záření postupovat způsobem stanoveným prováděcím právním předpisem,</a:t>
            </a:r>
          </a:p>
          <a:p>
            <a:pPr lvl="1"/>
            <a:r>
              <a:rPr lang="cs-CZ" dirty="0"/>
              <a:t>před zahájením používání nebo provozu </a:t>
            </a:r>
            <a:r>
              <a:rPr lang="cs-CZ" b="1" u="sng" dirty="0"/>
              <a:t>stacionárního zdroje neionizujícího záření sítě elektronických komunikací v obytné zástavbě </a:t>
            </a:r>
            <a:r>
              <a:rPr lang="cs-CZ" dirty="0"/>
              <a:t>vypracovat dokumentaci, ve které bude doloženo výpočtem nebo měřením dodržení nejvyšších přípustných hodnot neionizujícího záření z hlediska možné expozice fyzických osob, a předložit tuto dokumentaci příslušnému orgánu ochrany veřejného zdraví,</a:t>
            </a:r>
          </a:p>
          <a:p>
            <a:pPr lvl="1"/>
            <a:r>
              <a:rPr lang="cs-CZ" dirty="0"/>
              <a:t>v případech stanovených prováděcím právním předpisem </a:t>
            </a:r>
            <a:r>
              <a:rPr lang="cs-CZ" b="1" u="sng" dirty="0"/>
              <a:t>označit výstrahou místa </a:t>
            </a:r>
            <a:r>
              <a:rPr lang="cs-CZ" dirty="0"/>
              <a:t>(oblasti, pásma), ve kterých expozice osob neionizujícímu záření může překročit nejvyšší přípustné hodnoty.</a:t>
            </a:r>
          </a:p>
          <a:p>
            <a:endParaRPr lang="cs-CZ" dirty="0"/>
          </a:p>
        </p:txBody>
      </p:sp>
    </p:spTree>
    <p:extLst>
      <p:ext uri="{BB962C8B-B14F-4D97-AF65-F5344CB8AC3E}">
        <p14:creationId xmlns:p14="http://schemas.microsoft.com/office/powerpoint/2010/main" val="3132966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17217A-7F13-4457-B849-118E893A9458}"/>
              </a:ext>
            </a:extLst>
          </p:cNvPr>
          <p:cNvSpPr>
            <a:spLocks noGrp="1"/>
          </p:cNvSpPr>
          <p:nvPr>
            <p:ph type="title"/>
          </p:nvPr>
        </p:nvSpPr>
        <p:spPr/>
        <p:txBody>
          <a:bodyPr>
            <a:normAutofit/>
          </a:bodyPr>
          <a:lstStyle/>
          <a:p>
            <a:r>
              <a:rPr lang="cs-CZ" dirty="0"/>
              <a:t>Nařízení č. 291/2015 Sb., o ochraně zdraví před neionizujícím záření</a:t>
            </a:r>
          </a:p>
        </p:txBody>
      </p:sp>
      <p:sp>
        <p:nvSpPr>
          <p:cNvPr id="3" name="Zástupný symbol pro obsah 2">
            <a:extLst>
              <a:ext uri="{FF2B5EF4-FFF2-40B4-BE49-F238E27FC236}">
                <a16:creationId xmlns:a16="http://schemas.microsoft.com/office/drawing/2014/main" id="{CC10D559-CA95-450F-AAA8-BF3F50FE1311}"/>
              </a:ext>
            </a:extLst>
          </p:cNvPr>
          <p:cNvSpPr>
            <a:spLocks noGrp="1"/>
          </p:cNvSpPr>
          <p:nvPr>
            <p:ph idx="1"/>
          </p:nvPr>
        </p:nvSpPr>
        <p:spPr/>
        <p:txBody>
          <a:bodyPr>
            <a:normAutofit/>
          </a:bodyPr>
          <a:lstStyle/>
          <a:p>
            <a:r>
              <a:rPr lang="cs-CZ" dirty="0"/>
              <a:t>Pozitivní vymezení předmětu úpravy</a:t>
            </a:r>
          </a:p>
          <a:p>
            <a:pPr lvl="1"/>
            <a:r>
              <a:rPr lang="cs-CZ" dirty="0"/>
              <a:t>nejvyšší přípustné hodnoty neionizujícího záření </a:t>
            </a:r>
          </a:p>
          <a:p>
            <a:pPr lvl="2"/>
            <a:r>
              <a:rPr lang="cs-CZ" dirty="0"/>
              <a:t>pro zaměstnance a fyzické osoby v komunálním prostředí</a:t>
            </a:r>
          </a:p>
          <a:p>
            <a:pPr lvl="2"/>
            <a:r>
              <a:rPr lang="cs-CZ" dirty="0"/>
              <a:t>způsob jeho zjišťování, hodnocení expozice, minimální rozsah informací o ochraně zdraví při práci a minimální rozsah opatření k ochraně zdraví zaměstnance</a:t>
            </a:r>
          </a:p>
          <a:p>
            <a:r>
              <a:rPr lang="cs-CZ" dirty="0"/>
              <a:t>Negativní vymezení předmětu úpravy, nevztahuje se na</a:t>
            </a:r>
          </a:p>
          <a:p>
            <a:pPr lvl="1"/>
            <a:r>
              <a:rPr lang="cs-CZ" dirty="0"/>
              <a:t>pacienty, kteří jsou při poskytování zdravotní služby exponováni neionizujícímu záření </a:t>
            </a:r>
          </a:p>
          <a:p>
            <a:pPr lvl="1"/>
            <a:r>
              <a:rPr lang="cs-CZ" dirty="0"/>
              <a:t>spotřebitele, kteří jsou vědomě a dobrovolně exponováni neionizujícímu záření překračujícímu nejvyšší přípustné hodnoty při používání speciálních přístrojů k péči o tělo.</a:t>
            </a:r>
          </a:p>
          <a:p>
            <a:pPr lvl="1"/>
            <a:r>
              <a:rPr lang="cs-CZ" dirty="0"/>
              <a:t>riziko spojené s dlouhodobým tepelným stresem organizmu spojeným s expozicí nekoherentnímu infračervenému záření </a:t>
            </a:r>
          </a:p>
          <a:p>
            <a:pPr lvl="1"/>
            <a:r>
              <a:rPr lang="cs-CZ" dirty="0"/>
              <a:t>riziko spojené s dotykem vodičů pod napětím, které převyšuje bezpečné dotykové napětí.</a:t>
            </a:r>
          </a:p>
        </p:txBody>
      </p:sp>
    </p:spTree>
    <p:extLst>
      <p:ext uri="{BB962C8B-B14F-4D97-AF65-F5344CB8AC3E}">
        <p14:creationId xmlns:p14="http://schemas.microsoft.com/office/powerpoint/2010/main" val="320914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1B972F-F698-4C93-ABE0-1312254AC000}"/>
              </a:ext>
            </a:extLst>
          </p:cNvPr>
          <p:cNvSpPr>
            <a:spLocks noGrp="1"/>
          </p:cNvSpPr>
          <p:nvPr>
            <p:ph type="title"/>
          </p:nvPr>
        </p:nvSpPr>
        <p:spPr/>
        <p:txBody>
          <a:bodyPr/>
          <a:lstStyle/>
          <a:p>
            <a:r>
              <a:rPr lang="cs-CZ" dirty="0"/>
              <a:t>Nejvyšší přípustné hodnoty</a:t>
            </a:r>
          </a:p>
        </p:txBody>
      </p:sp>
      <p:sp>
        <p:nvSpPr>
          <p:cNvPr id="3" name="Zástupný symbol pro obsah 2">
            <a:extLst>
              <a:ext uri="{FF2B5EF4-FFF2-40B4-BE49-F238E27FC236}">
                <a16:creationId xmlns:a16="http://schemas.microsoft.com/office/drawing/2014/main" id="{B0D7E4C6-C885-46E7-AE53-F8B7C627DF84}"/>
              </a:ext>
            </a:extLst>
          </p:cNvPr>
          <p:cNvSpPr>
            <a:spLocks noGrp="1"/>
          </p:cNvSpPr>
          <p:nvPr>
            <p:ph idx="1"/>
          </p:nvPr>
        </p:nvSpPr>
        <p:spPr>
          <a:xfrm>
            <a:off x="1178560" y="1847374"/>
            <a:ext cx="9977120" cy="4351338"/>
          </a:xfrm>
        </p:spPr>
        <p:txBody>
          <a:bodyPr/>
          <a:lstStyle/>
          <a:p>
            <a:r>
              <a:rPr lang="cs-CZ" dirty="0"/>
              <a:t>mezní hodnoty, které vycházejí přímo </a:t>
            </a:r>
            <a:r>
              <a:rPr lang="cs-CZ" u="sng" dirty="0"/>
              <a:t>z prokázaných účinků na zdraví </a:t>
            </a:r>
            <a:r>
              <a:rPr lang="cs-CZ" dirty="0"/>
              <a:t>a z údajů o jejich biologickém působení a jejichž nepřekročení zaručuje, že zaměstnanci a fyzické osoby v komunálním prostředí, exponované neionizujícímu záření, jsou chráněny proti všem jeho </a:t>
            </a:r>
            <a:r>
              <a:rPr lang="cs-CZ" u="sng" dirty="0"/>
              <a:t>známým</a:t>
            </a:r>
            <a:r>
              <a:rPr lang="cs-CZ" dirty="0"/>
              <a:t> přímým biofyzikálním a nepřímým účinkům</a:t>
            </a:r>
          </a:p>
        </p:txBody>
      </p:sp>
      <p:pic>
        <p:nvPicPr>
          <p:cNvPr id="1028" name="Picture 4" descr="Výsledek obrázku pro nebezpečné laserové záření">
            <a:extLst>
              <a:ext uri="{FF2B5EF4-FFF2-40B4-BE49-F238E27FC236}">
                <a16:creationId xmlns:a16="http://schemas.microsoft.com/office/drawing/2014/main" id="{7948C398-42E5-4186-A2DE-A2FFAA6F3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870" y="3583989"/>
            <a:ext cx="2153920" cy="21539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ýsledek obrázku pro nebezpečné neionizující záření">
            <a:extLst>
              <a:ext uri="{FF2B5EF4-FFF2-40B4-BE49-F238E27FC236}">
                <a16:creationId xmlns:a16="http://schemas.microsoft.com/office/drawing/2014/main" id="{20BE35E3-9471-43D8-AE2D-8B45F8143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635" y="3583989"/>
            <a:ext cx="2153920" cy="21539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ýsledek obrázku pro nebezpečné silné magnetické pole">
            <a:extLst>
              <a:ext uri="{FF2B5EF4-FFF2-40B4-BE49-F238E27FC236}">
                <a16:creationId xmlns:a16="http://schemas.microsoft.com/office/drawing/2014/main" id="{C7C727DB-7613-405A-B0E4-525A20B79A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9400" y="3609389"/>
            <a:ext cx="2128520" cy="21285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ýsledek obrázku pro nepovolaným vstup zakázán">
            <a:extLst>
              <a:ext uri="{FF2B5EF4-FFF2-40B4-BE49-F238E27FC236}">
                <a16:creationId xmlns:a16="http://schemas.microsoft.com/office/drawing/2014/main" id="{77910BE7-3B58-4A6C-87C0-15194F487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440479"/>
            <a:ext cx="2297430" cy="229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85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BA749E-14B8-4B1A-999B-41C565AB774E}"/>
              </a:ext>
            </a:extLst>
          </p:cNvPr>
          <p:cNvSpPr>
            <a:spLocks noGrp="1"/>
          </p:cNvSpPr>
          <p:nvPr>
            <p:ph type="title"/>
          </p:nvPr>
        </p:nvSpPr>
        <p:spPr/>
        <p:txBody>
          <a:bodyPr/>
          <a:lstStyle/>
          <a:p>
            <a:r>
              <a:rPr lang="cs-CZ" dirty="0"/>
              <a:t>Účinky a zdravotní rizika</a:t>
            </a:r>
          </a:p>
        </p:txBody>
      </p:sp>
      <p:sp>
        <p:nvSpPr>
          <p:cNvPr id="3" name="Zástupný symbol pro obsah 2">
            <a:extLst>
              <a:ext uri="{FF2B5EF4-FFF2-40B4-BE49-F238E27FC236}">
                <a16:creationId xmlns:a16="http://schemas.microsoft.com/office/drawing/2014/main" id="{E3DC53EA-CAA5-4A9D-B6F9-88C92F541609}"/>
              </a:ext>
            </a:extLst>
          </p:cNvPr>
          <p:cNvSpPr>
            <a:spLocks noGrp="1"/>
          </p:cNvSpPr>
          <p:nvPr>
            <p:ph sz="half" idx="1"/>
          </p:nvPr>
        </p:nvSpPr>
        <p:spPr/>
        <p:txBody>
          <a:bodyPr>
            <a:normAutofit fontScale="92500" lnSpcReduction="20000"/>
          </a:bodyPr>
          <a:lstStyle/>
          <a:p>
            <a:r>
              <a:rPr lang="cs-CZ" dirty="0"/>
              <a:t>Tepelné a netepelné působení</a:t>
            </a:r>
          </a:p>
          <a:p>
            <a:r>
              <a:rPr lang="cs-CZ" dirty="0" err="1"/>
              <a:t>Elektrosmog</a:t>
            </a:r>
            <a:endParaRPr lang="cs-CZ" dirty="0"/>
          </a:p>
          <a:p>
            <a:pPr lvl="1"/>
            <a:r>
              <a:rPr lang="cs-CZ" dirty="0"/>
              <a:t>Znečišťování prostředí elektromagnetickým polem</a:t>
            </a:r>
          </a:p>
          <a:p>
            <a:r>
              <a:rPr lang="cs-CZ" dirty="0"/>
              <a:t>Biochemické reakce</a:t>
            </a:r>
          </a:p>
          <a:p>
            <a:pPr lvl="1"/>
            <a:r>
              <a:rPr lang="cs-CZ" dirty="0"/>
              <a:t>Nervové/svalové podráždění</a:t>
            </a:r>
          </a:p>
          <a:p>
            <a:pPr lvl="1"/>
            <a:r>
              <a:rPr lang="cs-CZ" dirty="0"/>
              <a:t>Podrážděnost očí/šedý zákal</a:t>
            </a:r>
          </a:p>
          <a:p>
            <a:pPr lvl="1"/>
            <a:r>
              <a:rPr lang="cs-CZ" dirty="0"/>
              <a:t>Přecitlivělost</a:t>
            </a:r>
          </a:p>
          <a:p>
            <a:pPr lvl="2"/>
            <a:r>
              <a:rPr lang="cs-CZ" dirty="0"/>
              <a:t>Bolesti hlavy, poruchy spánku,…</a:t>
            </a:r>
          </a:p>
          <a:p>
            <a:endParaRPr lang="cs-CZ" dirty="0"/>
          </a:p>
        </p:txBody>
      </p:sp>
      <p:sp>
        <p:nvSpPr>
          <p:cNvPr id="4" name="Zástupný symbol pro obsah 3">
            <a:extLst>
              <a:ext uri="{FF2B5EF4-FFF2-40B4-BE49-F238E27FC236}">
                <a16:creationId xmlns:a16="http://schemas.microsoft.com/office/drawing/2014/main" id="{3A10F2C5-A4D9-4ED6-BAB3-C659083538B4}"/>
              </a:ext>
            </a:extLst>
          </p:cNvPr>
          <p:cNvSpPr>
            <a:spLocks noGrp="1"/>
          </p:cNvSpPr>
          <p:nvPr>
            <p:ph sz="half" idx="2"/>
          </p:nvPr>
        </p:nvSpPr>
        <p:spPr/>
        <p:txBody>
          <a:bodyPr>
            <a:normAutofit fontScale="92500" lnSpcReduction="20000"/>
          </a:bodyPr>
          <a:lstStyle/>
          <a:p>
            <a:r>
              <a:rPr lang="cs-CZ" dirty="0"/>
              <a:t>Zařazení elektromagnetického pole do kategorie 2B karcinogenů</a:t>
            </a:r>
          </a:p>
          <a:p>
            <a:pPr lvl="1"/>
            <a:r>
              <a:rPr lang="cs-CZ" dirty="0"/>
              <a:t>Nízkofrekvenčního od roku 2002</a:t>
            </a:r>
          </a:p>
          <a:p>
            <a:pPr lvl="1"/>
            <a:r>
              <a:rPr lang="cs-CZ" dirty="0"/>
              <a:t>Vysokofrekvenčního od roku 2011</a:t>
            </a:r>
          </a:p>
          <a:p>
            <a:r>
              <a:rPr lang="cs-CZ" dirty="0"/>
              <a:t>Předpoklad zařazení</a:t>
            </a:r>
          </a:p>
          <a:p>
            <a:pPr lvl="1"/>
            <a:r>
              <a:rPr lang="cs-CZ" dirty="0"/>
              <a:t>omezená evidence karcinogenity u lidí a nedostatečná evidence u experimentálních zvířat</a:t>
            </a:r>
          </a:p>
          <a:p>
            <a:pPr lvl="1"/>
            <a:r>
              <a:rPr lang="cs-CZ" dirty="0"/>
              <a:t>nepostačující evidence karcinogenity u lidí, ale dostatečná evidence u experimentálních zvířat</a:t>
            </a:r>
          </a:p>
          <a:p>
            <a:pPr lvl="1"/>
            <a:r>
              <a:rPr lang="cs-CZ" dirty="0"/>
              <a:t>nepostačující evidence karcinogenity u lidí a nedostatečná evidence u experimentálních zvířat, avšak podporuje ji evidence mechanismu či jiná relevantní data</a:t>
            </a:r>
          </a:p>
          <a:p>
            <a:r>
              <a:rPr lang="cs-CZ" dirty="0"/>
              <a:t>Karcinogenita neprokázána, je nutný další výzkum</a:t>
            </a:r>
          </a:p>
          <a:p>
            <a:endParaRPr lang="cs-CZ" dirty="0"/>
          </a:p>
        </p:txBody>
      </p:sp>
    </p:spTree>
    <p:extLst>
      <p:ext uri="{BB962C8B-B14F-4D97-AF65-F5344CB8AC3E}">
        <p14:creationId xmlns:p14="http://schemas.microsoft.com/office/powerpoint/2010/main" val="3955487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3C6BD9-3596-40A7-81A7-B046967A7E5C}"/>
              </a:ext>
            </a:extLst>
          </p:cNvPr>
          <p:cNvSpPr>
            <a:spLocks noGrp="1"/>
          </p:cNvSpPr>
          <p:nvPr>
            <p:ph type="title"/>
          </p:nvPr>
        </p:nvSpPr>
        <p:spPr/>
        <p:txBody>
          <a:bodyPr/>
          <a:lstStyle/>
          <a:p>
            <a:r>
              <a:rPr lang="cs-CZ" dirty="0"/>
              <a:t>Specifické povinnosti</a:t>
            </a:r>
          </a:p>
        </p:txBody>
      </p:sp>
      <p:sp>
        <p:nvSpPr>
          <p:cNvPr id="3" name="Zástupný symbol pro obsah 2">
            <a:extLst>
              <a:ext uri="{FF2B5EF4-FFF2-40B4-BE49-F238E27FC236}">
                <a16:creationId xmlns:a16="http://schemas.microsoft.com/office/drawing/2014/main" id="{6C78BED4-5608-4580-A02F-8F35DBAD4B42}"/>
              </a:ext>
            </a:extLst>
          </p:cNvPr>
          <p:cNvSpPr>
            <a:spLocks noGrp="1"/>
          </p:cNvSpPr>
          <p:nvPr>
            <p:ph idx="1"/>
          </p:nvPr>
        </p:nvSpPr>
        <p:spPr/>
        <p:txBody>
          <a:bodyPr>
            <a:normAutofit/>
          </a:bodyPr>
          <a:lstStyle/>
          <a:p>
            <a:r>
              <a:rPr lang="cs-CZ" dirty="0"/>
              <a:t>Povinnosti provozovatele služby, při které se používá k péči o tělo zdroj</a:t>
            </a:r>
          </a:p>
          <a:p>
            <a:pPr lvl="1"/>
            <a:r>
              <a:rPr lang="cs-CZ" dirty="0"/>
              <a:t>vést evidenci pro každý zdroj o délce časového úseku, po který je zdroj denně v provozu,</a:t>
            </a:r>
          </a:p>
          <a:p>
            <a:pPr lvl="1"/>
            <a:r>
              <a:rPr lang="cs-CZ" dirty="0"/>
              <a:t>uchovávat evidenci po dobu životnosti zdroje,</a:t>
            </a:r>
          </a:p>
          <a:p>
            <a:pPr lvl="1"/>
            <a:r>
              <a:rPr lang="cs-CZ" dirty="0"/>
              <a:t>ukončit provoz zdroje po vyčerpání doby provozu zdroje určené nebo doporučené jeho výrobcem.</a:t>
            </a:r>
          </a:p>
          <a:p>
            <a:r>
              <a:rPr lang="cs-CZ" dirty="0"/>
              <a:t>Povinnosti výrobce a dovozce laseru </a:t>
            </a:r>
          </a:p>
          <a:p>
            <a:pPr lvl="1"/>
            <a:r>
              <a:rPr lang="cs-CZ" dirty="0"/>
              <a:t>zařadit laser do třídy způsobem stanoveným prováděcím právním předpisem a označit laser štítkem s uvedením tohoto zařazení,</a:t>
            </a:r>
          </a:p>
          <a:p>
            <a:pPr lvl="1"/>
            <a:r>
              <a:rPr lang="cs-CZ" dirty="0"/>
              <a:t>opatřit laser zařazený do třídy 1M a vyšší výstražným textem a laserů třídy 3B a 4 signalizací chodu,</a:t>
            </a:r>
          </a:p>
          <a:p>
            <a:pPr lvl="1"/>
            <a:r>
              <a:rPr lang="cs-CZ" dirty="0"/>
              <a:t>uvést údaje nezbytné pro ochranu zdraví stanovených prováděcím právním předpisem v technické dokumentaci připojené ke každému laseru.</a:t>
            </a:r>
          </a:p>
        </p:txBody>
      </p:sp>
    </p:spTree>
    <p:extLst>
      <p:ext uri="{BB962C8B-B14F-4D97-AF65-F5344CB8AC3E}">
        <p14:creationId xmlns:p14="http://schemas.microsoft.com/office/powerpoint/2010/main" val="1442703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EC42B0-7C64-4E4F-9143-6548984D3088}"/>
              </a:ext>
            </a:extLst>
          </p:cNvPr>
          <p:cNvSpPr>
            <a:spLocks noGrp="1"/>
          </p:cNvSpPr>
          <p:nvPr>
            <p:ph type="title"/>
          </p:nvPr>
        </p:nvSpPr>
        <p:spPr/>
        <p:txBody>
          <a:bodyPr>
            <a:normAutofit/>
          </a:bodyPr>
          <a:lstStyle/>
          <a:p>
            <a:r>
              <a:rPr lang="cs-CZ" dirty="0"/>
              <a:t>Orgány státní správy v ochraně veřejného zdraví a jejich úkoly</a:t>
            </a:r>
          </a:p>
        </p:txBody>
      </p:sp>
      <p:sp>
        <p:nvSpPr>
          <p:cNvPr id="10" name="Zástupný symbol pro text 9">
            <a:extLst>
              <a:ext uri="{FF2B5EF4-FFF2-40B4-BE49-F238E27FC236}">
                <a16:creationId xmlns:a16="http://schemas.microsoft.com/office/drawing/2014/main" id="{9286535E-CA24-4348-91F6-F2AB049F53A5}"/>
              </a:ext>
            </a:extLst>
          </p:cNvPr>
          <p:cNvSpPr>
            <a:spLocks noGrp="1"/>
          </p:cNvSpPr>
          <p:nvPr>
            <p:ph type="body" idx="1"/>
          </p:nvPr>
        </p:nvSpPr>
        <p:spPr/>
        <p:txBody>
          <a:bodyPr/>
          <a:lstStyle/>
          <a:p>
            <a:r>
              <a:rPr lang="cs-CZ" dirty="0"/>
              <a:t>Orgány ochrany veřejného zdraví</a:t>
            </a:r>
          </a:p>
        </p:txBody>
      </p:sp>
      <p:sp>
        <p:nvSpPr>
          <p:cNvPr id="8" name="Zástupný symbol pro obsah 7">
            <a:extLst>
              <a:ext uri="{FF2B5EF4-FFF2-40B4-BE49-F238E27FC236}">
                <a16:creationId xmlns:a16="http://schemas.microsoft.com/office/drawing/2014/main" id="{4E692F87-CAE6-4ED5-8095-D79156528DA5}"/>
              </a:ext>
            </a:extLst>
          </p:cNvPr>
          <p:cNvSpPr>
            <a:spLocks noGrp="1"/>
          </p:cNvSpPr>
          <p:nvPr>
            <p:ph sz="half" idx="2"/>
          </p:nvPr>
        </p:nvSpPr>
        <p:spPr/>
        <p:txBody>
          <a:bodyPr>
            <a:normAutofit fontScale="85000" lnSpcReduction="20000"/>
          </a:bodyPr>
          <a:lstStyle/>
          <a:p>
            <a:r>
              <a:rPr lang="cs-CZ" dirty="0"/>
              <a:t>Ministerstvo </a:t>
            </a:r>
            <a:r>
              <a:rPr lang="cs-CZ" dirty="0" smtClean="0"/>
              <a:t>zdravotnictví</a:t>
            </a:r>
          </a:p>
          <a:p>
            <a:pPr lvl="1"/>
            <a:r>
              <a:rPr lang="cs-CZ" dirty="0" smtClean="0"/>
              <a:t>Řídí, kontroluje a usměrňuje výkon státní správy</a:t>
            </a:r>
            <a:endParaRPr lang="cs-CZ" dirty="0"/>
          </a:p>
          <a:p>
            <a:r>
              <a:rPr lang="cs-CZ" dirty="0"/>
              <a:t>krajské hygienické </a:t>
            </a:r>
            <a:r>
              <a:rPr lang="cs-CZ" dirty="0" smtClean="0"/>
              <a:t>stanice</a:t>
            </a:r>
          </a:p>
          <a:p>
            <a:pPr lvl="1"/>
            <a:r>
              <a:rPr lang="cs-CZ" dirty="0" smtClean="0"/>
              <a:t>Státní zdravotní dozor</a:t>
            </a:r>
          </a:p>
          <a:p>
            <a:pPr lvl="1"/>
            <a:r>
              <a:rPr lang="cs-CZ" dirty="0" smtClean="0"/>
              <a:t>Vydávání správních aktů</a:t>
            </a:r>
          </a:p>
          <a:p>
            <a:pPr lvl="1"/>
            <a:r>
              <a:rPr lang="cs-CZ" dirty="0" smtClean="0"/>
              <a:t>Dotčený správní úřad</a:t>
            </a:r>
          </a:p>
          <a:p>
            <a:pPr lvl="1"/>
            <a:r>
              <a:rPr lang="cs-CZ" dirty="0" smtClean="0"/>
              <a:t>Projednávání přestupků</a:t>
            </a:r>
          </a:p>
          <a:p>
            <a:pPr lvl="1"/>
            <a:r>
              <a:rPr lang="cs-CZ" dirty="0" smtClean="0"/>
              <a:t>Hodnocení a řízení zdravotních rizik</a:t>
            </a:r>
            <a:endParaRPr lang="cs-CZ" dirty="0"/>
          </a:p>
          <a:p>
            <a:r>
              <a:rPr lang="cs-CZ" dirty="0"/>
              <a:t>Ministerstvo </a:t>
            </a:r>
            <a:r>
              <a:rPr lang="cs-CZ" dirty="0" smtClean="0"/>
              <a:t>obrany</a:t>
            </a:r>
          </a:p>
          <a:p>
            <a:pPr lvl="1"/>
            <a:r>
              <a:rPr lang="cs-CZ" dirty="0" smtClean="0"/>
              <a:t>Státní správa a zdravotní dozor v ozbrojených silách</a:t>
            </a:r>
            <a:endParaRPr lang="cs-CZ" dirty="0"/>
          </a:p>
          <a:p>
            <a:r>
              <a:rPr lang="cs-CZ" dirty="0"/>
              <a:t>Ministerstvo </a:t>
            </a:r>
            <a:r>
              <a:rPr lang="cs-CZ" dirty="0" smtClean="0"/>
              <a:t>vnitra</a:t>
            </a:r>
          </a:p>
          <a:p>
            <a:pPr lvl="1"/>
            <a:r>
              <a:rPr lang="cs-CZ" dirty="0"/>
              <a:t>Státní správa a zdravotní dozor </a:t>
            </a:r>
            <a:r>
              <a:rPr lang="cs-CZ" dirty="0" smtClean="0"/>
              <a:t>v bezpečnostních sborech s výjimkou Vězeňské služby</a:t>
            </a:r>
            <a:endParaRPr lang="cs-CZ" dirty="0"/>
          </a:p>
        </p:txBody>
      </p:sp>
      <p:sp>
        <p:nvSpPr>
          <p:cNvPr id="11" name="Zástupný symbol pro text 10">
            <a:extLst>
              <a:ext uri="{FF2B5EF4-FFF2-40B4-BE49-F238E27FC236}">
                <a16:creationId xmlns:a16="http://schemas.microsoft.com/office/drawing/2014/main" id="{6EC66540-2EDD-434F-8435-96D34E3EA675}"/>
              </a:ext>
            </a:extLst>
          </p:cNvPr>
          <p:cNvSpPr>
            <a:spLocks noGrp="1"/>
          </p:cNvSpPr>
          <p:nvPr>
            <p:ph type="body" sz="quarter" idx="3"/>
          </p:nvPr>
        </p:nvSpPr>
        <p:spPr/>
        <p:txBody>
          <a:bodyPr>
            <a:normAutofit fontScale="92500" lnSpcReduction="10000"/>
          </a:bodyPr>
          <a:lstStyle/>
          <a:p>
            <a:r>
              <a:rPr lang="cs-CZ" dirty="0"/>
              <a:t>Další orgány státní </a:t>
            </a:r>
            <a:r>
              <a:rPr lang="cs-CZ" dirty="0" smtClean="0"/>
              <a:t>správy</a:t>
            </a:r>
          </a:p>
          <a:p>
            <a:r>
              <a:rPr lang="cs-CZ" cap="none" dirty="0" smtClean="0"/>
              <a:t>v oblasti hodnocení a snižování hluku</a:t>
            </a:r>
            <a:endParaRPr lang="cs-CZ" cap="none" dirty="0"/>
          </a:p>
        </p:txBody>
      </p:sp>
      <p:sp>
        <p:nvSpPr>
          <p:cNvPr id="12" name="Zástupný symbol pro obsah 11">
            <a:extLst>
              <a:ext uri="{FF2B5EF4-FFF2-40B4-BE49-F238E27FC236}">
                <a16:creationId xmlns:a16="http://schemas.microsoft.com/office/drawing/2014/main" id="{1DE77960-A161-41D7-B6D2-DC5F02D27C40}"/>
              </a:ext>
            </a:extLst>
          </p:cNvPr>
          <p:cNvSpPr>
            <a:spLocks noGrp="1"/>
          </p:cNvSpPr>
          <p:nvPr>
            <p:ph sz="quarter" idx="4"/>
          </p:nvPr>
        </p:nvSpPr>
        <p:spPr/>
        <p:txBody>
          <a:bodyPr>
            <a:normAutofit fontScale="85000" lnSpcReduction="20000"/>
          </a:bodyPr>
          <a:lstStyle/>
          <a:p>
            <a:r>
              <a:rPr lang="cs-CZ" dirty="0"/>
              <a:t>Ministerstvo </a:t>
            </a:r>
            <a:r>
              <a:rPr lang="cs-CZ" dirty="0" smtClean="0"/>
              <a:t>dopravy</a:t>
            </a:r>
          </a:p>
          <a:p>
            <a:pPr lvl="1"/>
            <a:r>
              <a:rPr lang="cs-CZ" dirty="0" smtClean="0"/>
              <a:t>Údaje o dopravě</a:t>
            </a:r>
          </a:p>
          <a:p>
            <a:pPr lvl="1"/>
            <a:r>
              <a:rPr lang="cs-CZ" dirty="0" smtClean="0"/>
              <a:t>Akční plány pro hlavní pozemní komunikace, hlavní železniční tratě a hlavní letiště</a:t>
            </a:r>
            <a:endParaRPr lang="cs-CZ" dirty="0"/>
          </a:p>
          <a:p>
            <a:r>
              <a:rPr lang="cs-CZ" dirty="0"/>
              <a:t>Ministerstvo pro místní </a:t>
            </a:r>
            <a:r>
              <a:rPr lang="cs-CZ" dirty="0" smtClean="0"/>
              <a:t>rozvoj</a:t>
            </a:r>
          </a:p>
          <a:p>
            <a:pPr lvl="1"/>
            <a:r>
              <a:rPr lang="cs-CZ" dirty="0" smtClean="0"/>
              <a:t>Stanoví seznam aglomerací</a:t>
            </a:r>
            <a:endParaRPr lang="cs-CZ" dirty="0"/>
          </a:p>
          <a:p>
            <a:r>
              <a:rPr lang="cs-CZ" dirty="0"/>
              <a:t>Ministerstvo životního </a:t>
            </a:r>
            <a:r>
              <a:rPr lang="cs-CZ" dirty="0" smtClean="0"/>
              <a:t>prostředí</a:t>
            </a:r>
          </a:p>
          <a:p>
            <a:pPr lvl="1"/>
            <a:r>
              <a:rPr lang="cs-CZ" dirty="0" smtClean="0"/>
              <a:t>Upraví vyhláškou tiché oblasti ve volné krajině</a:t>
            </a:r>
            <a:endParaRPr lang="cs-CZ" dirty="0"/>
          </a:p>
          <a:p>
            <a:r>
              <a:rPr lang="cs-CZ" dirty="0"/>
              <a:t>krajské </a:t>
            </a:r>
            <a:r>
              <a:rPr lang="cs-CZ" dirty="0" smtClean="0"/>
              <a:t>úřady ve spolupráci s obcemi</a:t>
            </a:r>
          </a:p>
          <a:p>
            <a:pPr lvl="1"/>
            <a:r>
              <a:rPr lang="cs-CZ" dirty="0" smtClean="0"/>
              <a:t>Údaje o zdrojích hluku dle IPPC</a:t>
            </a:r>
          </a:p>
          <a:p>
            <a:pPr lvl="1"/>
            <a:r>
              <a:rPr lang="cs-CZ" dirty="0" smtClean="0"/>
              <a:t>Údaje o dopravě </a:t>
            </a:r>
          </a:p>
          <a:p>
            <a:pPr lvl="1"/>
            <a:r>
              <a:rPr lang="cs-CZ" dirty="0" smtClean="0"/>
              <a:t>Akční plány</a:t>
            </a:r>
          </a:p>
          <a:p>
            <a:pPr lvl="2"/>
            <a:r>
              <a:rPr lang="cs-CZ" dirty="0" smtClean="0"/>
              <a:t>Vč. Vymezení tichých oblastí v aglomeracích</a:t>
            </a:r>
            <a:endParaRPr lang="cs-CZ" dirty="0"/>
          </a:p>
        </p:txBody>
      </p:sp>
    </p:spTree>
    <p:extLst>
      <p:ext uri="{BB962C8B-B14F-4D97-AF65-F5344CB8AC3E}">
        <p14:creationId xmlns:p14="http://schemas.microsoft.com/office/powerpoint/2010/main" val="35608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B23EE405-E323-4D5A-BE06-9329F50DBD11}"/>
              </a:ext>
            </a:extLst>
          </p:cNvPr>
          <p:cNvSpPr>
            <a:spLocks noGrp="1"/>
          </p:cNvSpPr>
          <p:nvPr>
            <p:ph type="title"/>
          </p:nvPr>
        </p:nvSpPr>
        <p:spPr/>
        <p:txBody>
          <a:bodyPr/>
          <a:lstStyle/>
          <a:p>
            <a:r>
              <a:rPr lang="cs-CZ" dirty="0"/>
              <a:t>Odborně způsobilé subjekty</a:t>
            </a:r>
          </a:p>
        </p:txBody>
      </p:sp>
      <p:sp>
        <p:nvSpPr>
          <p:cNvPr id="2" name="Zástupný symbol pro text 1">
            <a:extLst>
              <a:ext uri="{FF2B5EF4-FFF2-40B4-BE49-F238E27FC236}">
                <a16:creationId xmlns:a16="http://schemas.microsoft.com/office/drawing/2014/main" id="{6111364B-5887-49BD-975B-660A77339E08}"/>
              </a:ext>
            </a:extLst>
          </p:cNvPr>
          <p:cNvSpPr>
            <a:spLocks noGrp="1"/>
          </p:cNvSpPr>
          <p:nvPr>
            <p:ph type="body" idx="1"/>
          </p:nvPr>
        </p:nvSpPr>
        <p:spPr/>
        <p:txBody>
          <a:bodyPr/>
          <a:lstStyle/>
          <a:p>
            <a:r>
              <a:rPr lang="cs-CZ" dirty="0"/>
              <a:t>Držitel autorizace (§ 83a ZOVZ)</a:t>
            </a:r>
          </a:p>
        </p:txBody>
      </p:sp>
      <p:sp>
        <p:nvSpPr>
          <p:cNvPr id="8" name="Zástupný symbol pro obsah 7">
            <a:extLst>
              <a:ext uri="{FF2B5EF4-FFF2-40B4-BE49-F238E27FC236}">
                <a16:creationId xmlns:a16="http://schemas.microsoft.com/office/drawing/2014/main" id="{CB2CDED7-BD5C-4EDC-BFD7-B3DDA4B427E3}"/>
              </a:ext>
            </a:extLst>
          </p:cNvPr>
          <p:cNvSpPr>
            <a:spLocks noGrp="1"/>
          </p:cNvSpPr>
          <p:nvPr>
            <p:ph sz="half" idx="2"/>
          </p:nvPr>
        </p:nvSpPr>
        <p:spPr/>
        <p:txBody>
          <a:bodyPr>
            <a:normAutofit fontScale="77500" lnSpcReduction="20000"/>
          </a:bodyPr>
          <a:lstStyle/>
          <a:p>
            <a:r>
              <a:rPr lang="cs-CZ" dirty="0"/>
              <a:t>Autorizace </a:t>
            </a:r>
            <a:r>
              <a:rPr lang="cs-CZ" dirty="0">
                <a:sym typeface="Symbol" panose="05050102010706020507" pitchFamily="18" charset="2"/>
              </a:rPr>
              <a:t></a:t>
            </a:r>
            <a:r>
              <a:rPr lang="cs-CZ" dirty="0"/>
              <a:t> osvědčení o způsobilosti subjektu provádět</a:t>
            </a:r>
          </a:p>
          <a:p>
            <a:pPr lvl="1"/>
            <a:r>
              <a:rPr lang="cs-CZ" dirty="0"/>
              <a:t>měření intenzit hluku, vibrací a neionizujícího záření v komunálním a pracovním prostředí</a:t>
            </a:r>
          </a:p>
          <a:p>
            <a:pPr lvl="1"/>
            <a:r>
              <a:rPr lang="cs-CZ" dirty="0"/>
              <a:t>odběr vzorků a vyšetření jakosti pitné a teplé vody, vody v umělých nebo přírodních koupalištích a vody ve zdroji umělého koupaliště nebo sauny </a:t>
            </a:r>
          </a:p>
          <a:p>
            <a:pPr lvl="1"/>
            <a:r>
              <a:rPr lang="cs-CZ" dirty="0"/>
              <a:t>další činnosti viz § 83a ZOVZ</a:t>
            </a:r>
          </a:p>
          <a:p>
            <a:r>
              <a:rPr lang="cs-CZ" dirty="0"/>
              <a:t>Osvědčení o autorizaci k hodnocení zdravotních rizik (§ 83e ZOVZ)</a:t>
            </a:r>
          </a:p>
          <a:p>
            <a:pPr lvl="1"/>
            <a:r>
              <a:rPr lang="cs-CZ" dirty="0"/>
              <a:t>Specifická oblast, zkouška odborné způsobilosti</a:t>
            </a:r>
          </a:p>
          <a:p>
            <a:pPr lvl="1"/>
            <a:r>
              <a:rPr lang="cs-CZ" dirty="0"/>
              <a:t>Předpoklad pro získání osvědčení pro HIA</a:t>
            </a:r>
          </a:p>
          <a:p>
            <a:pPr lvl="1"/>
            <a:r>
              <a:rPr lang="cs-CZ" dirty="0"/>
              <a:t>Autorizovanou může být pouze fyzická osoba</a:t>
            </a:r>
          </a:p>
          <a:p>
            <a:r>
              <a:rPr lang="cs-CZ" dirty="0"/>
              <a:t>Autorizující osoba (pověřená Ministerstvem zdravotnictví)</a:t>
            </a:r>
          </a:p>
          <a:p>
            <a:pPr lvl="1"/>
            <a:r>
              <a:rPr lang="cs-CZ" dirty="0"/>
              <a:t>Státní zdravotní ústav</a:t>
            </a:r>
          </a:p>
        </p:txBody>
      </p:sp>
      <p:sp>
        <p:nvSpPr>
          <p:cNvPr id="3" name="Zástupný symbol pro text 2">
            <a:extLst>
              <a:ext uri="{FF2B5EF4-FFF2-40B4-BE49-F238E27FC236}">
                <a16:creationId xmlns:a16="http://schemas.microsoft.com/office/drawing/2014/main" id="{45A67F41-1C2C-4D82-BC60-88C2173B5DDE}"/>
              </a:ext>
            </a:extLst>
          </p:cNvPr>
          <p:cNvSpPr>
            <a:spLocks noGrp="1"/>
          </p:cNvSpPr>
          <p:nvPr>
            <p:ph type="body" sz="quarter" idx="3"/>
          </p:nvPr>
        </p:nvSpPr>
        <p:spPr/>
        <p:txBody>
          <a:bodyPr/>
          <a:lstStyle/>
          <a:p>
            <a:r>
              <a:rPr lang="cs-CZ" dirty="0"/>
              <a:t>Držitel osvědčení o akreditaci</a:t>
            </a:r>
          </a:p>
        </p:txBody>
      </p:sp>
      <p:sp>
        <p:nvSpPr>
          <p:cNvPr id="4" name="Zástupný symbol pro obsah 3">
            <a:extLst>
              <a:ext uri="{FF2B5EF4-FFF2-40B4-BE49-F238E27FC236}">
                <a16:creationId xmlns:a16="http://schemas.microsoft.com/office/drawing/2014/main" id="{8BEF7D11-D473-40C0-86F8-14BB818CFBD6}"/>
              </a:ext>
            </a:extLst>
          </p:cNvPr>
          <p:cNvSpPr>
            <a:spLocks noGrp="1"/>
          </p:cNvSpPr>
          <p:nvPr>
            <p:ph sz="quarter" idx="4"/>
          </p:nvPr>
        </p:nvSpPr>
        <p:spPr/>
        <p:txBody>
          <a:bodyPr>
            <a:normAutofit/>
          </a:bodyPr>
          <a:lstStyle/>
          <a:p>
            <a:r>
              <a:rPr lang="cs-CZ" dirty="0"/>
              <a:t>Akreditace dle zákona č. 22/1997 Sb.</a:t>
            </a:r>
          </a:p>
          <a:p>
            <a:pPr lvl="1"/>
            <a:r>
              <a:rPr lang="cs-CZ" dirty="0"/>
              <a:t>Osvědčení o odborné způsobilosti subjektu pro vykonávání činnosti posuzování shody</a:t>
            </a:r>
          </a:p>
          <a:p>
            <a:r>
              <a:rPr lang="cs-CZ" dirty="0"/>
              <a:t>Akreditační orgán (pověřený Ministerstvem průmyslu a obchodu)</a:t>
            </a:r>
          </a:p>
          <a:p>
            <a:pPr lvl="1"/>
            <a:r>
              <a:rPr lang="cs-CZ" dirty="0">
                <a:hlinkClick r:id="rId2"/>
              </a:rPr>
              <a:t>Český institut pro akreditaci</a:t>
            </a:r>
            <a:endParaRPr lang="cs-CZ" dirty="0"/>
          </a:p>
        </p:txBody>
      </p:sp>
    </p:spTree>
    <p:extLst>
      <p:ext uri="{BB962C8B-B14F-4D97-AF65-F5344CB8AC3E}">
        <p14:creationId xmlns:p14="http://schemas.microsoft.com/office/powerpoint/2010/main" val="854955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FCE4D9FA-3490-4BCB-8857-2F80C9604398}"/>
              </a:ext>
            </a:extLst>
          </p:cNvPr>
          <p:cNvSpPr>
            <a:spLocks noGrp="1"/>
          </p:cNvSpPr>
          <p:nvPr>
            <p:ph type="title"/>
          </p:nvPr>
        </p:nvSpPr>
        <p:spPr/>
        <p:txBody>
          <a:bodyPr/>
          <a:lstStyle/>
          <a:p>
            <a:r>
              <a:rPr lang="cs-CZ" dirty="0"/>
              <a:t>Odborné subjekty Ministerstva zdravotnictví</a:t>
            </a:r>
          </a:p>
        </p:txBody>
      </p:sp>
      <p:sp>
        <p:nvSpPr>
          <p:cNvPr id="9" name="Zástupný symbol pro text 8">
            <a:extLst>
              <a:ext uri="{FF2B5EF4-FFF2-40B4-BE49-F238E27FC236}">
                <a16:creationId xmlns:a16="http://schemas.microsoft.com/office/drawing/2014/main" id="{F64CA66D-790D-4884-BF42-AAEB6B6C6F6F}"/>
              </a:ext>
            </a:extLst>
          </p:cNvPr>
          <p:cNvSpPr>
            <a:spLocks noGrp="1"/>
          </p:cNvSpPr>
          <p:nvPr>
            <p:ph type="body" idx="1"/>
          </p:nvPr>
        </p:nvSpPr>
        <p:spPr/>
        <p:txBody>
          <a:bodyPr/>
          <a:lstStyle/>
          <a:p>
            <a:r>
              <a:rPr lang="cs-CZ" dirty="0">
                <a:hlinkClick r:id="rId2"/>
              </a:rPr>
              <a:t>Zdravotní ústavy</a:t>
            </a:r>
            <a:endParaRPr lang="cs-CZ" dirty="0"/>
          </a:p>
        </p:txBody>
      </p:sp>
      <p:sp>
        <p:nvSpPr>
          <p:cNvPr id="8" name="Zástupný symbol pro obsah 7">
            <a:extLst>
              <a:ext uri="{FF2B5EF4-FFF2-40B4-BE49-F238E27FC236}">
                <a16:creationId xmlns:a16="http://schemas.microsoft.com/office/drawing/2014/main" id="{AAC2E45F-E0C8-41CC-917F-27B58D4365FF}"/>
              </a:ext>
            </a:extLst>
          </p:cNvPr>
          <p:cNvSpPr>
            <a:spLocks noGrp="1"/>
          </p:cNvSpPr>
          <p:nvPr>
            <p:ph sz="half" idx="2"/>
          </p:nvPr>
        </p:nvSpPr>
        <p:spPr/>
        <p:txBody>
          <a:bodyPr>
            <a:normAutofit fontScale="85000" lnSpcReduction="10000"/>
          </a:bodyPr>
          <a:lstStyle/>
          <a:p>
            <a:r>
              <a:rPr lang="cs-CZ" dirty="0"/>
              <a:t>Vyšetřování a měření složek životních a pracovních podmínek.</a:t>
            </a:r>
          </a:p>
          <a:p>
            <a:r>
              <a:rPr lang="cs-CZ" dirty="0"/>
              <a:t>Sledování ukazatelů zdravotního stavu obyvatelstva.</a:t>
            </a:r>
          </a:p>
          <a:p>
            <a:r>
              <a:rPr lang="cs-CZ" dirty="0"/>
              <a:t>Monitorování vztahů zdravotního stavu obyvatelstva a faktorů životního prostředí a životních a pracovních podmínek.</a:t>
            </a:r>
          </a:p>
          <a:p>
            <a:r>
              <a:rPr lang="cs-CZ" dirty="0"/>
              <a:t>Příprava podkladů pro hodnocení a řízení zdravotních rizik a pro činnost orgánu ochrany veřejného zdraví jako složky integrovaného záchranného systému.</a:t>
            </a:r>
          </a:p>
          <a:p>
            <a:r>
              <a:rPr lang="cs-CZ" dirty="0"/>
              <a:t>Poskytování poradenských služeb a dalších služeb na úseku ochrany veřejného zdraví.</a:t>
            </a:r>
          </a:p>
        </p:txBody>
      </p:sp>
      <p:sp>
        <p:nvSpPr>
          <p:cNvPr id="10" name="Zástupný symbol pro text 9">
            <a:extLst>
              <a:ext uri="{FF2B5EF4-FFF2-40B4-BE49-F238E27FC236}">
                <a16:creationId xmlns:a16="http://schemas.microsoft.com/office/drawing/2014/main" id="{0FED2F00-AB47-4456-87ED-C4E3EA7F9255}"/>
              </a:ext>
            </a:extLst>
          </p:cNvPr>
          <p:cNvSpPr>
            <a:spLocks noGrp="1"/>
          </p:cNvSpPr>
          <p:nvPr>
            <p:ph type="body" sz="quarter" idx="3"/>
          </p:nvPr>
        </p:nvSpPr>
        <p:spPr/>
        <p:txBody>
          <a:bodyPr/>
          <a:lstStyle/>
          <a:p>
            <a:r>
              <a:rPr lang="cs-CZ" dirty="0">
                <a:hlinkClick r:id="rId3"/>
              </a:rPr>
              <a:t>Státní zdravotní ústav</a:t>
            </a:r>
            <a:endParaRPr lang="cs-CZ" dirty="0"/>
          </a:p>
        </p:txBody>
      </p:sp>
      <p:sp>
        <p:nvSpPr>
          <p:cNvPr id="11" name="Zástupný symbol pro obsah 10">
            <a:extLst>
              <a:ext uri="{FF2B5EF4-FFF2-40B4-BE49-F238E27FC236}">
                <a16:creationId xmlns:a16="http://schemas.microsoft.com/office/drawing/2014/main" id="{FFE6B76C-BE2F-4B55-943E-265DC85BE02C}"/>
              </a:ext>
            </a:extLst>
          </p:cNvPr>
          <p:cNvSpPr>
            <a:spLocks noGrp="1"/>
          </p:cNvSpPr>
          <p:nvPr>
            <p:ph sz="quarter" idx="4"/>
          </p:nvPr>
        </p:nvSpPr>
        <p:spPr/>
        <p:txBody>
          <a:bodyPr>
            <a:normAutofit fontScale="85000" lnSpcReduction="20000"/>
          </a:bodyPr>
          <a:lstStyle/>
          <a:p>
            <a:r>
              <a:rPr lang="cs-CZ" dirty="0"/>
              <a:t>Příprava podkladů pro národní zdravotní politiku, pro ochranu a podporu zdraví.</a:t>
            </a:r>
          </a:p>
          <a:p>
            <a:r>
              <a:rPr lang="cs-CZ" dirty="0"/>
              <a:t>Zajištění metodické a referenční činnosti na úseku ochrany veřejného zdraví.</a:t>
            </a:r>
          </a:p>
          <a:p>
            <a:r>
              <a:rPr lang="cs-CZ" dirty="0"/>
              <a:t>Monitorování a výzkum vztahů životních podmínek a zdraví.</a:t>
            </a:r>
          </a:p>
          <a:p>
            <a:r>
              <a:rPr lang="cs-CZ" dirty="0"/>
              <a:t>Mezinárodní spolupráce.</a:t>
            </a:r>
          </a:p>
          <a:p>
            <a:r>
              <a:rPr lang="cs-CZ" dirty="0"/>
              <a:t>Kontrola kvality poskytovaných služeb v ochraně veřejného zdraví.</a:t>
            </a:r>
          </a:p>
          <a:p>
            <a:endParaRPr lang="cs-CZ" dirty="0">
              <a:hlinkClick r:id="rId4"/>
            </a:endParaRPr>
          </a:p>
          <a:p>
            <a:r>
              <a:rPr lang="cs-CZ" dirty="0">
                <a:hlinkClick r:id="rId4"/>
              </a:rPr>
              <a:t>Centrum zdraví a životního prostředí</a:t>
            </a:r>
            <a:endParaRPr lang="cs-CZ" dirty="0"/>
          </a:p>
          <a:p>
            <a:pPr lvl="1"/>
            <a:r>
              <a:rPr lang="cs-CZ" dirty="0">
                <a:hlinkClick r:id="rId5"/>
              </a:rPr>
              <a:t>Monitoring zdraví a životního prostředí</a:t>
            </a:r>
            <a:endParaRPr lang="cs-CZ" dirty="0"/>
          </a:p>
        </p:txBody>
      </p:sp>
    </p:spTree>
    <p:extLst>
      <p:ext uri="{BB962C8B-B14F-4D97-AF65-F5344CB8AC3E}">
        <p14:creationId xmlns:p14="http://schemas.microsoft.com/office/powerpoint/2010/main" val="1093769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85574D-4C36-462F-92E5-008790CF79F9}"/>
              </a:ext>
            </a:extLst>
          </p:cNvPr>
          <p:cNvSpPr>
            <a:spLocks noGrp="1"/>
          </p:cNvSpPr>
          <p:nvPr>
            <p:ph type="title"/>
          </p:nvPr>
        </p:nvSpPr>
        <p:spPr/>
        <p:txBody>
          <a:bodyPr>
            <a:normAutofit/>
          </a:bodyPr>
          <a:lstStyle/>
          <a:p>
            <a:r>
              <a:rPr lang="cs-CZ" dirty="0"/>
              <a:t>Orgány ochrany veřejného zdraví jako dotčené orgány § 77 ZOVZ</a:t>
            </a:r>
          </a:p>
        </p:txBody>
      </p:sp>
      <p:sp>
        <p:nvSpPr>
          <p:cNvPr id="3" name="Zástupný symbol pro obsah 2">
            <a:extLst>
              <a:ext uri="{FF2B5EF4-FFF2-40B4-BE49-F238E27FC236}">
                <a16:creationId xmlns:a16="http://schemas.microsoft.com/office/drawing/2014/main" id="{92641880-7ADA-4E34-B7D9-F95F2C16A08B}"/>
              </a:ext>
            </a:extLst>
          </p:cNvPr>
          <p:cNvSpPr>
            <a:spLocks noGrp="1"/>
          </p:cNvSpPr>
          <p:nvPr>
            <p:ph sz="half" idx="1"/>
          </p:nvPr>
        </p:nvSpPr>
        <p:spPr/>
        <p:txBody>
          <a:bodyPr>
            <a:normAutofit/>
          </a:bodyPr>
          <a:lstStyle/>
          <a:p>
            <a:r>
              <a:rPr lang="cs-CZ" sz="2400" dirty="0"/>
              <a:t>„Preventivní dozor“</a:t>
            </a:r>
          </a:p>
          <a:p>
            <a:r>
              <a:rPr lang="cs-CZ" sz="2400" dirty="0"/>
              <a:t>Při rozhodování ve věcech upravených zvláštními právními předpisy, které se dotýkají zájmů chráněných orgánem ochrany veřejného zdraví</a:t>
            </a:r>
          </a:p>
          <a:p>
            <a:pPr lvl="1"/>
            <a:r>
              <a:rPr lang="cs-CZ" sz="2000" dirty="0"/>
              <a:t>podle tohoto zákona a zvláštních právních předpisů včetně hodnocení a řízení zdravotních rizik</a:t>
            </a:r>
          </a:p>
        </p:txBody>
      </p:sp>
      <p:sp>
        <p:nvSpPr>
          <p:cNvPr id="7" name="Zástupný symbol pro obsah 6">
            <a:extLst>
              <a:ext uri="{FF2B5EF4-FFF2-40B4-BE49-F238E27FC236}">
                <a16:creationId xmlns:a16="http://schemas.microsoft.com/office/drawing/2014/main" id="{24D11E84-2C9D-4034-BE05-8225CB9058DA}"/>
              </a:ext>
            </a:extLst>
          </p:cNvPr>
          <p:cNvSpPr>
            <a:spLocks noGrp="1"/>
          </p:cNvSpPr>
          <p:nvPr>
            <p:ph sz="half" idx="2"/>
          </p:nvPr>
        </p:nvSpPr>
        <p:spPr/>
        <p:txBody>
          <a:bodyPr>
            <a:normAutofit/>
          </a:bodyPr>
          <a:lstStyle/>
          <a:p>
            <a:r>
              <a:rPr lang="cs-CZ" sz="2400" dirty="0"/>
              <a:t>Stanovisko OOVZ</a:t>
            </a:r>
          </a:p>
          <a:p>
            <a:pPr lvl="1"/>
            <a:r>
              <a:rPr lang="cs-CZ" sz="2000" dirty="0"/>
              <a:t>Souhlas může být vázán na splnění podmínek </a:t>
            </a:r>
          </a:p>
          <a:p>
            <a:pPr lvl="1"/>
            <a:r>
              <a:rPr lang="cs-CZ" sz="2000" dirty="0"/>
              <a:t>Právní povaha</a:t>
            </a:r>
          </a:p>
          <a:p>
            <a:pPr lvl="2"/>
            <a:r>
              <a:rPr lang="cs-CZ" sz="1600" dirty="0"/>
              <a:t>Stanovisko</a:t>
            </a:r>
          </a:p>
          <a:p>
            <a:pPr lvl="2"/>
            <a:r>
              <a:rPr lang="cs-CZ" sz="1600" dirty="0"/>
              <a:t>Závazné stanovisko</a:t>
            </a:r>
          </a:p>
          <a:p>
            <a:pPr lvl="3"/>
            <a:r>
              <a:rPr lang="cs-CZ" sz="1600" dirty="0"/>
              <a:t>Formální náležitosti (viz § 149 odst. 2 SŘ od 1. 1. 2018)</a:t>
            </a:r>
          </a:p>
          <a:p>
            <a:endParaRPr lang="cs-CZ" dirty="0"/>
          </a:p>
        </p:txBody>
      </p:sp>
    </p:spTree>
    <p:extLst>
      <p:ext uri="{BB962C8B-B14F-4D97-AF65-F5344CB8AC3E}">
        <p14:creationId xmlns:p14="http://schemas.microsoft.com/office/powerpoint/2010/main" val="2948314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0703C-D714-490A-9A00-6BE9ABF73C4C}"/>
              </a:ext>
            </a:extLst>
          </p:cNvPr>
          <p:cNvSpPr>
            <a:spLocks noGrp="1"/>
          </p:cNvSpPr>
          <p:nvPr>
            <p:ph type="title"/>
          </p:nvPr>
        </p:nvSpPr>
        <p:spPr/>
        <p:txBody>
          <a:bodyPr>
            <a:normAutofit/>
          </a:bodyPr>
          <a:lstStyle/>
          <a:p>
            <a:r>
              <a:rPr lang="cs-CZ" dirty="0"/>
              <a:t>„Chráněné“ stavby a jejich umisťování do území z hlediska ochrany před hlukem</a:t>
            </a:r>
          </a:p>
        </p:txBody>
      </p:sp>
      <p:sp>
        <p:nvSpPr>
          <p:cNvPr id="3" name="Zástupný symbol pro obsah 2">
            <a:extLst>
              <a:ext uri="{FF2B5EF4-FFF2-40B4-BE49-F238E27FC236}">
                <a16:creationId xmlns:a16="http://schemas.microsoft.com/office/drawing/2014/main" id="{1E0D1EBC-D5DF-4D75-9706-759FE0371850}"/>
              </a:ext>
            </a:extLst>
          </p:cNvPr>
          <p:cNvSpPr>
            <a:spLocks noGrp="1"/>
          </p:cNvSpPr>
          <p:nvPr>
            <p:ph idx="1"/>
          </p:nvPr>
        </p:nvSpPr>
        <p:spPr/>
        <p:txBody>
          <a:bodyPr>
            <a:normAutofit fontScale="92500" lnSpcReduction="10000"/>
          </a:bodyPr>
          <a:lstStyle/>
          <a:p>
            <a:r>
              <a:rPr lang="cs-CZ" dirty="0"/>
              <a:t>Kladné stanovisko orgánu ochrany veřejného zdraví k umisťování </a:t>
            </a:r>
            <a:r>
              <a:rPr lang="cs-CZ" dirty="0" smtClean="0"/>
              <a:t>„chráněné“ </a:t>
            </a:r>
            <a:r>
              <a:rPr lang="cs-CZ" dirty="0"/>
              <a:t>stavby ↔ přijetí opatření k ochraně před hlukem nebo vibracemi</a:t>
            </a:r>
          </a:p>
          <a:p>
            <a:pPr lvl="1"/>
            <a:r>
              <a:rPr lang="cs-CZ" dirty="0"/>
              <a:t>Pokud je v ÚPD obsažen záměr, u kterého lze důvodně předpokládat, že bude po uvedení do provozu zdrojem hluku nebo vibrací, zejména z provozu na pozemních komunikacích nebo železničních drahách (NE záměry, jejichž součástí je veřejná produkce hudby)</a:t>
            </a:r>
          </a:p>
          <a:p>
            <a:r>
              <a:rPr lang="cs-CZ" dirty="0"/>
              <a:t>Posuzování záměrů z hlediska ochrany před hlukem</a:t>
            </a:r>
          </a:p>
          <a:p>
            <a:pPr lvl="1"/>
            <a:r>
              <a:rPr lang="cs-CZ" dirty="0"/>
              <a:t>vždy záměry stavby bytového domu, rodinného domu, stavby pro předškolní nebo školní vzdělávání, stavby pro zdravotní nebo sociální účely anebo funkčně obdobné stavby a stavby zdroje hluku</a:t>
            </a:r>
          </a:p>
          <a:p>
            <a:pPr lvl="1"/>
            <a:r>
              <a:rPr lang="cs-CZ" dirty="0"/>
              <a:t>měření hluku a návrh opatření k ochraně před hlukem součástí</a:t>
            </a:r>
          </a:p>
          <a:p>
            <a:pPr lvl="2"/>
            <a:r>
              <a:rPr lang="cs-CZ" dirty="0"/>
              <a:t>žádosti o vydání územního rozhodnutí, územního souhlasu nebo společného souhlasu ke stavbě do území zatíženého zdrojem hluku </a:t>
            </a:r>
          </a:p>
          <a:p>
            <a:pPr lvl="2"/>
            <a:r>
              <a:rPr lang="cs-CZ" dirty="0"/>
              <a:t>návrhu veřejnoprávní smlouvy a žádosti o vydání společného povolení ke stavbě</a:t>
            </a:r>
          </a:p>
          <a:p>
            <a:r>
              <a:rPr lang="cs-CZ" dirty="0"/>
              <a:t>Neprovede-li stavebník dostatečná opatření k ochraně před hlukem, nemůže žádat, aby tato opatření provedl provozovatel, vlastník nebo správce zdroje hluku. </a:t>
            </a:r>
          </a:p>
          <a:p>
            <a:pPr lvl="1"/>
            <a:r>
              <a:rPr lang="cs-CZ" dirty="0"/>
              <a:t>To neplatí, dojde-li k prokazatelnému navýšení hluku ze zdroje hluku (o více než 2 dB)</a:t>
            </a:r>
          </a:p>
        </p:txBody>
      </p:sp>
    </p:spTree>
    <p:extLst>
      <p:ext uri="{BB962C8B-B14F-4D97-AF65-F5344CB8AC3E}">
        <p14:creationId xmlns:p14="http://schemas.microsoft.com/office/powerpoint/2010/main" val="60936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C899E-E579-4B98-8C50-E5DEB50E06E9}"/>
              </a:ext>
            </a:extLst>
          </p:cNvPr>
          <p:cNvSpPr>
            <a:spLocks noGrp="1"/>
          </p:cNvSpPr>
          <p:nvPr>
            <p:ph type="title"/>
          </p:nvPr>
        </p:nvSpPr>
        <p:spPr/>
        <p:txBody>
          <a:bodyPr/>
          <a:lstStyle/>
          <a:p>
            <a:r>
              <a:rPr lang="cs-CZ" dirty="0"/>
              <a:t>Řízení zdravotních rizik</a:t>
            </a:r>
          </a:p>
        </p:txBody>
      </p:sp>
      <p:sp>
        <p:nvSpPr>
          <p:cNvPr id="7" name="Zástupný symbol pro obsah 6">
            <a:extLst>
              <a:ext uri="{FF2B5EF4-FFF2-40B4-BE49-F238E27FC236}">
                <a16:creationId xmlns:a16="http://schemas.microsoft.com/office/drawing/2014/main" id="{22D23EF3-4318-48B7-8D23-721AECBCA231}"/>
              </a:ext>
            </a:extLst>
          </p:cNvPr>
          <p:cNvSpPr>
            <a:spLocks noGrp="1"/>
          </p:cNvSpPr>
          <p:nvPr>
            <p:ph sz="half" idx="1"/>
          </p:nvPr>
        </p:nvSpPr>
        <p:spPr/>
        <p:txBody>
          <a:bodyPr>
            <a:normAutofit/>
          </a:bodyPr>
          <a:lstStyle/>
          <a:p>
            <a:r>
              <a:rPr lang="cs-CZ" dirty="0"/>
              <a:t>Posouzení přijatelnosti zjištěné míry rizika</a:t>
            </a:r>
          </a:p>
          <a:p>
            <a:r>
              <a:rPr lang="cs-CZ" dirty="0"/>
              <a:t>Rozhodování o přijetí opatření k jeho eliminaci</a:t>
            </a:r>
          </a:p>
          <a:p>
            <a:pPr lvl="1"/>
            <a:r>
              <a:rPr lang="cs-CZ" dirty="0"/>
              <a:t>Nástroje regulace a stanovení standardů</a:t>
            </a:r>
          </a:p>
          <a:p>
            <a:r>
              <a:rPr lang="cs-CZ" dirty="0" smtClean="0"/>
              <a:t>Kontrola </a:t>
            </a:r>
            <a:r>
              <a:rPr lang="cs-CZ" dirty="0"/>
              <a:t>realizace opatření </a:t>
            </a:r>
          </a:p>
          <a:p>
            <a:r>
              <a:rPr lang="cs-CZ" dirty="0" smtClean="0"/>
              <a:t>Monitoring účinnosti opatření</a:t>
            </a:r>
            <a:endParaRPr lang="cs-CZ" dirty="0"/>
          </a:p>
          <a:p>
            <a:r>
              <a:rPr lang="cs-CZ" dirty="0"/>
              <a:t>Optimalizace rizika</a:t>
            </a:r>
          </a:p>
          <a:p>
            <a:pPr lvl="1"/>
            <a:r>
              <a:rPr lang="cs-CZ" dirty="0"/>
              <a:t>nalezení hranice, na kterou je možno zdravotní riziko snížit tak, aby byly společensky přijatelné i vynaložené náklady</a:t>
            </a:r>
          </a:p>
        </p:txBody>
      </p:sp>
      <p:sp>
        <p:nvSpPr>
          <p:cNvPr id="8" name="Zástupný symbol pro obsah 7">
            <a:extLst>
              <a:ext uri="{FF2B5EF4-FFF2-40B4-BE49-F238E27FC236}">
                <a16:creationId xmlns:a16="http://schemas.microsoft.com/office/drawing/2014/main" id="{4C70741F-3EFD-4703-993D-FA029E7EB28A}"/>
              </a:ext>
            </a:extLst>
          </p:cNvPr>
          <p:cNvSpPr>
            <a:spLocks noGrp="1"/>
          </p:cNvSpPr>
          <p:nvPr>
            <p:ph sz="half" idx="2"/>
          </p:nvPr>
        </p:nvSpPr>
        <p:spPr/>
        <p:txBody>
          <a:bodyPr>
            <a:normAutofit/>
          </a:bodyPr>
          <a:lstStyle/>
          <a:p>
            <a:r>
              <a:rPr lang="cs-CZ" dirty="0"/>
              <a:t>Přípustná míra znečišťování životního prostředí </a:t>
            </a:r>
          </a:p>
          <a:p>
            <a:pPr lvl="1"/>
            <a:r>
              <a:rPr lang="cs-CZ" dirty="0"/>
              <a:t>mezní hodnoty </a:t>
            </a:r>
          </a:p>
          <a:p>
            <a:pPr lvl="1"/>
            <a:r>
              <a:rPr lang="cs-CZ" dirty="0"/>
              <a:t>stanoví se v souladu s dosaženým stavem poznání tak, aby nebylo ohrožováno zdraví lidí a aby nebyly ohrožovány další živé organismy a ostatní složky životního prostředí</a:t>
            </a:r>
          </a:p>
          <a:p>
            <a:pPr lvl="1"/>
            <a:r>
              <a:rPr lang="cs-CZ" dirty="0"/>
              <a:t>stanoví se s přihlédnutím k možnému kumulativnímu působení nebo spolupůsobení znečišťujících látek a činností. </a:t>
            </a:r>
          </a:p>
          <a:p>
            <a:r>
              <a:rPr lang="cs-CZ" dirty="0"/>
              <a:t>Princip předběžné opatrnosti</a:t>
            </a:r>
          </a:p>
          <a:p>
            <a:pPr lvl="1"/>
            <a:r>
              <a:rPr lang="cs-CZ" dirty="0"/>
              <a:t>Příčinná souvislost „riziko – újma“</a:t>
            </a:r>
          </a:p>
          <a:p>
            <a:pPr lvl="1"/>
            <a:endParaRPr lang="cs-CZ" dirty="0"/>
          </a:p>
        </p:txBody>
      </p:sp>
    </p:spTree>
    <p:extLst>
      <p:ext uri="{BB962C8B-B14F-4D97-AF65-F5344CB8AC3E}">
        <p14:creationId xmlns:p14="http://schemas.microsoft.com/office/powerpoint/2010/main" val="2148270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72FEC9-3C8F-4529-9E91-763050C90242}"/>
              </a:ext>
            </a:extLst>
          </p:cNvPr>
          <p:cNvSpPr>
            <a:spLocks noGrp="1"/>
          </p:cNvSpPr>
          <p:nvPr>
            <p:ph type="title"/>
          </p:nvPr>
        </p:nvSpPr>
        <p:spPr/>
        <p:txBody>
          <a:bodyPr/>
          <a:lstStyle/>
          <a:p>
            <a:r>
              <a:rPr lang="cs-CZ" dirty="0"/>
              <a:t>Státní zdravotní dozor</a:t>
            </a:r>
          </a:p>
        </p:txBody>
      </p:sp>
      <p:sp>
        <p:nvSpPr>
          <p:cNvPr id="7" name="Zástupný symbol pro obsah 6">
            <a:extLst>
              <a:ext uri="{FF2B5EF4-FFF2-40B4-BE49-F238E27FC236}">
                <a16:creationId xmlns:a16="http://schemas.microsoft.com/office/drawing/2014/main" id="{3F79E6E7-5208-4CD2-88AF-5C16F59E9A10}"/>
              </a:ext>
            </a:extLst>
          </p:cNvPr>
          <p:cNvSpPr>
            <a:spLocks noGrp="1"/>
          </p:cNvSpPr>
          <p:nvPr>
            <p:ph sz="half" idx="1"/>
          </p:nvPr>
        </p:nvSpPr>
        <p:spPr/>
        <p:txBody>
          <a:bodyPr>
            <a:normAutofit fontScale="92500" lnSpcReduction="20000"/>
          </a:bodyPr>
          <a:lstStyle/>
          <a:p>
            <a:r>
              <a:rPr lang="cs-CZ" dirty="0"/>
              <a:t>Provádění kontroly podle kontrolního řádu a ZOVZ</a:t>
            </a:r>
          </a:p>
          <a:p>
            <a:pPr lvl="1"/>
            <a:r>
              <a:rPr lang="cs-CZ" dirty="0"/>
              <a:t>Nápravná opatření (uložení dle zásad přiměřenosti a subsidiarity)</a:t>
            </a:r>
          </a:p>
          <a:p>
            <a:pPr lvl="2"/>
            <a:r>
              <a:rPr lang="cs-CZ" dirty="0"/>
              <a:t>Oprávnění pozastavit výkon činnosti, pokud při ní byly porušeny povinnosti v ochraně veřejného zdraví, a to do doby odstranění závady</a:t>
            </a:r>
          </a:p>
          <a:p>
            <a:pPr lvl="2"/>
            <a:r>
              <a:rPr lang="cs-CZ" dirty="0"/>
              <a:t>Oprávnění pozastavit provoz nebo používání zdroje hluku, vibrací nebo zdroje neionizujícího záření, je-li to nezbytné k ochraně veřejného zdraví, a to do doby odstranění závady,</a:t>
            </a:r>
          </a:p>
          <a:p>
            <a:pPr lvl="2"/>
            <a:r>
              <a:rPr lang="cs-CZ" dirty="0"/>
              <a:t>Oprávnění uložit určení a měření faktorů životních a pracovních podmínek ke zjištění, zda není ohroženo veřejné zdraví nebo určení příčiny poškození zdraví anebo k objektivizaci skutečné míry zátěže, která má nebo může mít vliv na zdraví zaměstnance nebo fyzické osoby provádějící činnost nebo poskytující služby mimo pracovněprávní vztahy,</a:t>
            </a:r>
          </a:p>
          <a:p>
            <a:pPr lvl="2"/>
            <a:r>
              <a:rPr lang="cs-CZ" dirty="0"/>
              <a:t>Oprávnění uložit zajištění zpracování hodnocení zdravotních rizik osobě, jejíž činnost je nebo může být zdrojem takového rizika,</a:t>
            </a:r>
          </a:p>
          <a:p>
            <a:pPr lvl="1"/>
            <a:r>
              <a:rPr lang="cs-CZ" dirty="0"/>
              <a:t>Povinnost informovat o odstranění závady, včetně důkazu o dodržování povinností (např. protokol o měření hluku, vibrací, …)</a:t>
            </a:r>
          </a:p>
          <a:p>
            <a:endParaRPr lang="cs-CZ" dirty="0"/>
          </a:p>
        </p:txBody>
      </p:sp>
      <p:sp>
        <p:nvSpPr>
          <p:cNvPr id="8" name="Zástupný symbol pro obsah 7">
            <a:extLst>
              <a:ext uri="{FF2B5EF4-FFF2-40B4-BE49-F238E27FC236}">
                <a16:creationId xmlns:a16="http://schemas.microsoft.com/office/drawing/2014/main" id="{E73F6C09-AFA9-4E46-BC1D-D23C83B91901}"/>
              </a:ext>
            </a:extLst>
          </p:cNvPr>
          <p:cNvSpPr>
            <a:spLocks noGrp="1"/>
          </p:cNvSpPr>
          <p:nvPr>
            <p:ph sz="half" idx="2"/>
          </p:nvPr>
        </p:nvSpPr>
        <p:spPr/>
        <p:txBody>
          <a:bodyPr>
            <a:normAutofit fontScale="92500" lnSpcReduction="20000"/>
          </a:bodyPr>
          <a:lstStyle/>
          <a:p>
            <a:r>
              <a:rPr lang="cs-CZ" dirty="0"/>
              <a:t>Oprávnění při plnění úkolů dle ZOVZ</a:t>
            </a:r>
          </a:p>
          <a:p>
            <a:pPr lvl="1"/>
            <a:r>
              <a:rPr lang="cs-CZ" dirty="0"/>
              <a:t>vstoupit do obydlí fyzické osoby ke zjištění zdroje hluku a vibrací, kterým byl překročen v chráněných prostorech hygienický limit hluku nebo vibrací a ke zjištění zdroje neionizujícího záření, kterým byla v místě přístupném fyzickým osobám překročena nejvyšší přípustná hodnota neionizujícího záření.</a:t>
            </a:r>
          </a:p>
          <a:p>
            <a:pPr lvl="1"/>
            <a:r>
              <a:rPr lang="cs-CZ" dirty="0"/>
              <a:t>přizvat k účasti na výkonu státního zdravotního dozoru v zájmu dosažení jeho účelu zaměstnance zdravotního ústavu nebo Státního zdravotního ústavu; příp. jinou odborně způsobilou fyzickou osobu.</a:t>
            </a:r>
          </a:p>
          <a:p>
            <a:pPr lvl="1"/>
            <a:r>
              <a:rPr lang="cs-CZ" dirty="0"/>
              <a:t>vstupovat na pozemky, do provozoven, staveb a dalších prostor, je-li to nezbytné k výkonu oprávnění,</a:t>
            </a:r>
          </a:p>
          <a:p>
            <a:pPr lvl="1"/>
            <a:r>
              <a:rPr lang="cs-CZ" dirty="0"/>
              <a:t>provádět měření.</a:t>
            </a:r>
          </a:p>
        </p:txBody>
      </p:sp>
    </p:spTree>
    <p:extLst>
      <p:ext uri="{BB962C8B-B14F-4D97-AF65-F5344CB8AC3E}">
        <p14:creationId xmlns:p14="http://schemas.microsoft.com/office/powerpoint/2010/main" val="403863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56F3CD-F7CA-46E5-855D-E5E734EE6DBA}"/>
              </a:ext>
            </a:extLst>
          </p:cNvPr>
          <p:cNvSpPr>
            <a:spLocks noGrp="1"/>
          </p:cNvSpPr>
          <p:nvPr>
            <p:ph type="title"/>
          </p:nvPr>
        </p:nvSpPr>
        <p:spPr/>
        <p:txBody>
          <a:bodyPr>
            <a:normAutofit/>
          </a:bodyPr>
          <a:lstStyle/>
          <a:p>
            <a:r>
              <a:rPr lang="cs-CZ" dirty="0"/>
              <a:t>Deliktní odpovědnost</a:t>
            </a:r>
            <a:br>
              <a:rPr lang="cs-CZ" dirty="0"/>
            </a:br>
            <a:r>
              <a:rPr lang="cs-CZ" dirty="0"/>
              <a:t>za přestupky</a:t>
            </a:r>
          </a:p>
        </p:txBody>
      </p:sp>
      <p:sp>
        <p:nvSpPr>
          <p:cNvPr id="3" name="Zástupný symbol pro obsah 2">
            <a:extLst>
              <a:ext uri="{FF2B5EF4-FFF2-40B4-BE49-F238E27FC236}">
                <a16:creationId xmlns:a16="http://schemas.microsoft.com/office/drawing/2014/main" id="{43328074-66F8-4D50-8DB8-AB9F132218C3}"/>
              </a:ext>
            </a:extLst>
          </p:cNvPr>
          <p:cNvSpPr>
            <a:spLocks noGrp="1"/>
          </p:cNvSpPr>
          <p:nvPr>
            <p:ph sz="half" idx="1"/>
          </p:nvPr>
        </p:nvSpPr>
        <p:spPr/>
        <p:txBody>
          <a:bodyPr>
            <a:normAutofit/>
          </a:bodyPr>
          <a:lstStyle/>
          <a:p>
            <a:r>
              <a:rPr lang="cs-CZ" dirty="0"/>
              <a:t>Přestupky na úseku ochrany před hlukem, vibracemi a neionizujícím zářením § 92g ZOVZ</a:t>
            </a:r>
          </a:p>
          <a:p>
            <a:pPr lvl="1"/>
            <a:r>
              <a:rPr lang="cs-CZ" dirty="0"/>
              <a:t>Porušení povinností povinnými subjekty</a:t>
            </a:r>
          </a:p>
          <a:p>
            <a:pPr lvl="2"/>
            <a:r>
              <a:rPr lang="cs-CZ" dirty="0"/>
              <a:t>Pokuta až 3000000 Kč</a:t>
            </a:r>
          </a:p>
          <a:p>
            <a:pPr lvl="1"/>
            <a:r>
              <a:rPr lang="cs-CZ" dirty="0"/>
              <a:t>Nižší pokuty u porušení povinností na úseku ochrany před neionizujícím záření</a:t>
            </a:r>
          </a:p>
          <a:p>
            <a:r>
              <a:rPr lang="cs-CZ" dirty="0"/>
              <a:t>Přestupky na úseku zajištění plnění oprávnění orgánu ochrany veřejného zdraví</a:t>
            </a:r>
          </a:p>
          <a:p>
            <a:pPr lvl="2"/>
            <a:r>
              <a:rPr lang="cs-CZ" dirty="0"/>
              <a:t>Pokuta až 3000000 Kč</a:t>
            </a:r>
          </a:p>
          <a:p>
            <a:pPr lvl="1"/>
            <a:r>
              <a:rPr lang="cs-CZ" dirty="0"/>
              <a:t>V souvislosti s výkonem státního zdravotního dozoru</a:t>
            </a:r>
          </a:p>
          <a:p>
            <a:pPr lvl="2"/>
            <a:r>
              <a:rPr lang="cs-CZ" dirty="0"/>
              <a:t>Přestupky dle kontrolního řádu</a:t>
            </a:r>
          </a:p>
          <a:p>
            <a:pPr lvl="2"/>
            <a:endParaRPr lang="cs-CZ" dirty="0"/>
          </a:p>
        </p:txBody>
      </p:sp>
      <p:sp>
        <p:nvSpPr>
          <p:cNvPr id="4" name="Zástupný symbol pro obsah 3">
            <a:extLst>
              <a:ext uri="{FF2B5EF4-FFF2-40B4-BE49-F238E27FC236}">
                <a16:creationId xmlns:a16="http://schemas.microsoft.com/office/drawing/2014/main" id="{932A2D69-1AE1-4EF8-B7BD-EB223324636C}"/>
              </a:ext>
            </a:extLst>
          </p:cNvPr>
          <p:cNvSpPr>
            <a:spLocks noGrp="1"/>
          </p:cNvSpPr>
          <p:nvPr>
            <p:ph sz="half" idx="2"/>
          </p:nvPr>
        </p:nvSpPr>
        <p:spPr/>
        <p:txBody>
          <a:bodyPr>
            <a:normAutofit/>
          </a:bodyPr>
          <a:lstStyle/>
          <a:p>
            <a:r>
              <a:rPr lang="cs-CZ" dirty="0"/>
              <a:t>Přestupky proti pořádku v územní samosprávě</a:t>
            </a:r>
          </a:p>
          <a:p>
            <a:pPr lvl="1"/>
            <a:r>
              <a:rPr lang="cs-CZ" dirty="0"/>
              <a:t>Porušení povinnosti stanovené v obecně závazné vyhlášce obce</a:t>
            </a:r>
          </a:p>
          <a:p>
            <a:pPr lvl="2"/>
            <a:r>
              <a:rPr lang="cs-CZ" dirty="0"/>
              <a:t>Pokuta až 100000</a:t>
            </a:r>
          </a:p>
          <a:p>
            <a:pPr lvl="2"/>
            <a:r>
              <a:rPr lang="cs-CZ" dirty="0"/>
              <a:t>Uložení omezujícího opatření fyzické osobě</a:t>
            </a:r>
          </a:p>
          <a:p>
            <a:r>
              <a:rPr lang="cs-CZ" dirty="0"/>
              <a:t>Přestupky proti veřejnému pořádku</a:t>
            </a:r>
          </a:p>
          <a:p>
            <a:pPr lvl="1"/>
            <a:r>
              <a:rPr lang="cs-CZ" dirty="0"/>
              <a:t>Rušení nočního klidu</a:t>
            </a:r>
          </a:p>
          <a:p>
            <a:pPr lvl="1"/>
            <a:r>
              <a:rPr lang="cs-CZ" dirty="0"/>
              <a:t>Porušení podmínek uložených na ochranu veřejného pořádku při konání sportovních, kulturních, pietních a jiných společenských akcí anebo v místech určených k rekreaci, turistice nebo pohřbívání</a:t>
            </a:r>
          </a:p>
          <a:p>
            <a:pPr lvl="2"/>
            <a:r>
              <a:rPr lang="cs-CZ" dirty="0"/>
              <a:t>Pokuta až 10000 Kč, při recidivě až 15000 Kč</a:t>
            </a:r>
          </a:p>
        </p:txBody>
      </p:sp>
    </p:spTree>
    <p:extLst>
      <p:ext uri="{BB962C8B-B14F-4D97-AF65-F5344CB8AC3E}">
        <p14:creationId xmlns:p14="http://schemas.microsoft.com/office/powerpoint/2010/main" val="193523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8C7CBC23-4BEA-47DB-8C42-50CC1281A058}"/>
              </a:ext>
            </a:extLst>
          </p:cNvPr>
          <p:cNvSpPr>
            <a:spLocks noGrp="1"/>
          </p:cNvSpPr>
          <p:nvPr>
            <p:ph type="title"/>
          </p:nvPr>
        </p:nvSpPr>
        <p:spPr/>
        <p:txBody>
          <a:bodyPr/>
          <a:lstStyle/>
          <a:p>
            <a:r>
              <a:rPr lang="cs-CZ" dirty="0"/>
              <a:t>Sousedská práva a </a:t>
            </a:r>
            <a:r>
              <a:rPr lang="cs-CZ" dirty="0" smtClean="0"/>
              <a:t>ochrana proti imisím</a:t>
            </a:r>
            <a:endParaRPr lang="cs-CZ" dirty="0"/>
          </a:p>
        </p:txBody>
      </p:sp>
      <p:sp>
        <p:nvSpPr>
          <p:cNvPr id="8" name="Zástupný symbol pro text 7">
            <a:extLst>
              <a:ext uri="{FF2B5EF4-FFF2-40B4-BE49-F238E27FC236}">
                <a16:creationId xmlns:a16="http://schemas.microsoft.com/office/drawing/2014/main" id="{39E26B71-3EFE-4AE0-A1AD-CFAC48DF50DE}"/>
              </a:ext>
            </a:extLst>
          </p:cNvPr>
          <p:cNvSpPr>
            <a:spLocks noGrp="1"/>
          </p:cNvSpPr>
          <p:nvPr>
            <p:ph type="body" idx="1"/>
          </p:nvPr>
        </p:nvSpPr>
        <p:spPr/>
        <p:txBody>
          <a:bodyPr/>
          <a:lstStyle/>
          <a:p>
            <a:r>
              <a:rPr lang="cs-CZ" dirty="0"/>
              <a:t>§ 1013 odst. 1 OZ</a:t>
            </a:r>
          </a:p>
        </p:txBody>
      </p:sp>
      <p:sp>
        <p:nvSpPr>
          <p:cNvPr id="6" name="Zástupný symbol pro obsah 5">
            <a:extLst>
              <a:ext uri="{FF2B5EF4-FFF2-40B4-BE49-F238E27FC236}">
                <a16:creationId xmlns:a16="http://schemas.microsoft.com/office/drawing/2014/main" id="{312C4D89-41C6-4374-A7DF-4E68C277BCF2}"/>
              </a:ext>
            </a:extLst>
          </p:cNvPr>
          <p:cNvSpPr>
            <a:spLocks noGrp="1"/>
          </p:cNvSpPr>
          <p:nvPr>
            <p:ph sz="half" idx="2"/>
          </p:nvPr>
        </p:nvSpPr>
        <p:spPr/>
        <p:txBody>
          <a:bodyPr>
            <a:normAutofit/>
          </a:bodyPr>
          <a:lstStyle/>
          <a:p>
            <a:r>
              <a:rPr lang="cs-CZ" dirty="0"/>
              <a:t>Vlastník se zdrží všeho, co působí, že odpad, voda, kouř, prach, plyn, pach, světlo, stín, hluk, otřesy a jiné podobné účinky (imise) vnikají na pozemek jiného vlastníka (souseda) v míře nepřiměřené místním poměrům a podstatně omezují obvyklé užívání pozemku; to platí i o vnikání zvířat. </a:t>
            </a:r>
          </a:p>
          <a:p>
            <a:r>
              <a:rPr lang="cs-CZ" dirty="0"/>
              <a:t>Zakazuje se přímo přivádět imise na pozemek jiného vlastníka bez ohledu na míru takových vlivů a na stupeň obtěžování souseda, ledaže se to opírá o zvláštní právní důvod.</a:t>
            </a:r>
          </a:p>
        </p:txBody>
      </p:sp>
      <p:sp>
        <p:nvSpPr>
          <p:cNvPr id="9" name="Zástupný symbol pro text 8">
            <a:extLst>
              <a:ext uri="{FF2B5EF4-FFF2-40B4-BE49-F238E27FC236}">
                <a16:creationId xmlns:a16="http://schemas.microsoft.com/office/drawing/2014/main" id="{A45216DC-FC8A-44FC-8F39-A213940DF662}"/>
              </a:ext>
            </a:extLst>
          </p:cNvPr>
          <p:cNvSpPr>
            <a:spLocks noGrp="1"/>
          </p:cNvSpPr>
          <p:nvPr>
            <p:ph type="body" sz="quarter" idx="3"/>
          </p:nvPr>
        </p:nvSpPr>
        <p:spPr/>
        <p:txBody>
          <a:bodyPr/>
          <a:lstStyle/>
          <a:p>
            <a:r>
              <a:rPr lang="cs-CZ" dirty="0"/>
              <a:t>Úředně povolené (privilegované) imise</a:t>
            </a:r>
          </a:p>
        </p:txBody>
      </p:sp>
      <p:sp>
        <p:nvSpPr>
          <p:cNvPr id="10" name="Zástupný symbol pro obsah 9">
            <a:extLst>
              <a:ext uri="{FF2B5EF4-FFF2-40B4-BE49-F238E27FC236}">
                <a16:creationId xmlns:a16="http://schemas.microsoft.com/office/drawing/2014/main" id="{88A0D05D-A8B0-40A8-A8E9-22834F5F882D}"/>
              </a:ext>
            </a:extLst>
          </p:cNvPr>
          <p:cNvSpPr>
            <a:spLocks noGrp="1"/>
          </p:cNvSpPr>
          <p:nvPr>
            <p:ph sz="quarter" idx="4"/>
          </p:nvPr>
        </p:nvSpPr>
        <p:spPr/>
        <p:txBody>
          <a:bodyPr>
            <a:normAutofit/>
          </a:bodyPr>
          <a:lstStyle/>
          <a:p>
            <a:r>
              <a:rPr lang="cs-CZ" dirty="0"/>
              <a:t>Jsou-li imise důsledkem provozu závodu nebo podobného zařízení, který byl úředně schválen, má soused právo jen na náhradu újmy v penězích, i když byla újma způsobena okolnostmi, k nimž se při úředním projednávání nepřihlédlo. </a:t>
            </a:r>
          </a:p>
          <a:p>
            <a:r>
              <a:rPr lang="cs-CZ" dirty="0"/>
              <a:t>To neplatí, pokud se při provádění provozu překračuje rozsah, v jakém byl úředně schválen.</a:t>
            </a:r>
          </a:p>
          <a:p>
            <a:endParaRPr lang="cs-CZ" dirty="0"/>
          </a:p>
        </p:txBody>
      </p:sp>
    </p:spTree>
    <p:extLst>
      <p:ext uri="{BB962C8B-B14F-4D97-AF65-F5344CB8AC3E}">
        <p14:creationId xmlns:p14="http://schemas.microsoft.com/office/powerpoint/2010/main" val="455010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1CD24-2865-434E-8AED-3B77B2D333F5}"/>
              </a:ext>
            </a:extLst>
          </p:cNvPr>
          <p:cNvSpPr>
            <a:spLocks noGrp="1"/>
          </p:cNvSpPr>
          <p:nvPr>
            <p:ph type="title"/>
          </p:nvPr>
        </p:nvSpPr>
        <p:spPr/>
        <p:txBody>
          <a:bodyPr>
            <a:normAutofit fontScale="90000"/>
          </a:bodyPr>
          <a:lstStyle/>
          <a:p>
            <a:r>
              <a:rPr lang="cs-CZ" dirty="0"/>
              <a:t/>
            </a:r>
            <a:br>
              <a:rPr lang="cs-CZ" dirty="0"/>
            </a:br>
            <a:r>
              <a:rPr lang="cs-CZ" sz="4400" dirty="0"/>
              <a:t>Ochrana </a:t>
            </a:r>
            <a:r>
              <a:rPr lang="cs-CZ" sz="4400" dirty="0" smtClean="0"/>
              <a:t>proti imisím z </a:t>
            </a:r>
            <a:r>
              <a:rPr lang="cs-CZ" sz="4400" dirty="0"/>
              <a:t>pozemních </a:t>
            </a:r>
            <a:r>
              <a:rPr lang="cs-CZ" sz="4400" dirty="0" smtClean="0"/>
              <a:t>komunikací I.</a:t>
            </a:r>
            <a:r>
              <a:rPr lang="cs-CZ" sz="4000" dirty="0" smtClean="0"/>
              <a:t> </a:t>
            </a:r>
            <a:r>
              <a:rPr lang="cs-CZ" sz="4400" dirty="0"/>
              <a:t/>
            </a:r>
            <a:br>
              <a:rPr lang="cs-CZ" sz="4400" dirty="0"/>
            </a:br>
            <a:r>
              <a:rPr lang="cs-CZ" dirty="0" smtClean="0"/>
              <a:t>ÚS </a:t>
            </a:r>
            <a:r>
              <a:rPr lang="cs-CZ" dirty="0"/>
              <a:t>451/2011</a:t>
            </a:r>
          </a:p>
        </p:txBody>
      </p:sp>
      <p:sp>
        <p:nvSpPr>
          <p:cNvPr id="4" name="Zástupný symbol pro obsah 3">
            <a:extLst>
              <a:ext uri="{FF2B5EF4-FFF2-40B4-BE49-F238E27FC236}">
                <a16:creationId xmlns:a16="http://schemas.microsoft.com/office/drawing/2014/main" id="{B718FA77-8AFC-42ED-B7E3-9EBC65837957}"/>
              </a:ext>
            </a:extLst>
          </p:cNvPr>
          <p:cNvSpPr>
            <a:spLocks noGrp="1"/>
          </p:cNvSpPr>
          <p:nvPr>
            <p:ph idx="1"/>
          </p:nvPr>
        </p:nvSpPr>
        <p:spPr/>
        <p:txBody>
          <a:bodyPr>
            <a:normAutofit fontScale="92500"/>
          </a:bodyPr>
          <a:lstStyle/>
          <a:p>
            <a:r>
              <a:rPr lang="cs-CZ" sz="1800" dirty="0"/>
              <a:t>Obecné soudy v situaci kolize dvou základních práv neodůvodněně preferovaly ochranu vlastnického práva vedlejších účastníků, jako vlastníků nemovitostí bezprostředně sousedících s pozemní komunikací, čímž současně zasáhly ústavně nekonformním způsobem do vlastnického práva stěžovatele. </a:t>
            </a:r>
          </a:p>
          <a:p>
            <a:r>
              <a:rPr lang="cs-CZ" sz="1800" dirty="0"/>
              <a:t>Pro danou věc je též právně významné, že obec, jakožto vlastník místní komunikace, je povinna strpět obecné užívání této komunikace bez možnosti regulovat provoz na ní. Takové oprávnění náleží (s výjimkami stanovenými v § 24 odst. 8 zák. č. 13/1997 Sb. týkajících se případů, kdy hrozí nebezpečí z prodlení) - a to i v případě uzavření či částečného uzavření místní komunikace ve smyslu § 24 odst. 2 tohoto zákona, příslušnému silničnímu správnímu úřadu; s vlastníkem pozemní komunikace je žádost o uzavírku pouze projednána. Analogicky lze poukázat na vyloučení odpovědnosti obce za škody vyplývající z provozu na pozemních komunikacích, jež je přímo zakotveno v § 27 odst. 4 zák. č. 13/1997 Sb., podle něhož platí, že vlastník dálnice, silnice, místní komunikace nebo chodníku odpovídá podle obecných právních předpisů vlastníkům sousedních nemovitostí za škody, které jim vznikly v důsledku stavebního stavu nebo dopravně technického stavu těchto komunikací; neodpovídá však za škody vzniklé vlastníkům sousedních nemovitostí v důsledku provozu na těchto pozemních komunikacích. </a:t>
            </a:r>
          </a:p>
          <a:p>
            <a:r>
              <a:rPr lang="cs-CZ" sz="1800" dirty="0"/>
              <a:t>S přihlédnutím k těmto skutečnostem je pojmově vyloučeno, aby vlastníkovi pozemní komunikace byla uložena povinnost zdržet se rušení hlukem pocházejícím z provozu na ní "mechanickou" aplikací § 127 </a:t>
            </a:r>
            <a:r>
              <a:rPr lang="cs-CZ" sz="1800" dirty="0" err="1"/>
              <a:t>obč</a:t>
            </a:r>
            <a:r>
              <a:rPr lang="cs-CZ" sz="1800" dirty="0"/>
              <a:t>. zákoníku.</a:t>
            </a:r>
          </a:p>
        </p:txBody>
      </p:sp>
    </p:spTree>
    <p:extLst>
      <p:ext uri="{BB962C8B-B14F-4D97-AF65-F5344CB8AC3E}">
        <p14:creationId xmlns:p14="http://schemas.microsoft.com/office/powerpoint/2010/main" val="2867532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E2297A-C0AD-4681-9B40-2800FA5EF92F}"/>
              </a:ext>
            </a:extLst>
          </p:cNvPr>
          <p:cNvSpPr>
            <a:spLocks noGrp="1"/>
          </p:cNvSpPr>
          <p:nvPr>
            <p:ph type="title"/>
          </p:nvPr>
        </p:nvSpPr>
        <p:spPr/>
        <p:txBody>
          <a:bodyPr>
            <a:normAutofit/>
          </a:bodyPr>
          <a:lstStyle/>
          <a:p>
            <a:r>
              <a:rPr lang="cs-CZ" sz="4000" dirty="0"/>
              <a:t>Ochrana proti imisím z pozemních </a:t>
            </a:r>
            <a:r>
              <a:rPr lang="cs-CZ" sz="4000" dirty="0" smtClean="0"/>
              <a:t>komunikací II.</a:t>
            </a:r>
            <a:endParaRPr lang="cs-CZ" sz="4000" dirty="0"/>
          </a:p>
        </p:txBody>
      </p:sp>
      <p:sp>
        <p:nvSpPr>
          <p:cNvPr id="3" name="Zástupný symbol pro obsah 2">
            <a:extLst>
              <a:ext uri="{FF2B5EF4-FFF2-40B4-BE49-F238E27FC236}">
                <a16:creationId xmlns:a16="http://schemas.microsoft.com/office/drawing/2014/main" id="{4744736A-E9E6-4718-BBDA-24AD054AB377}"/>
              </a:ext>
            </a:extLst>
          </p:cNvPr>
          <p:cNvSpPr>
            <a:spLocks noGrp="1"/>
          </p:cNvSpPr>
          <p:nvPr>
            <p:ph sz="half" idx="1"/>
          </p:nvPr>
        </p:nvSpPr>
        <p:spPr/>
        <p:txBody>
          <a:bodyPr>
            <a:normAutofit fontScale="92500" lnSpcReduction="10000"/>
          </a:bodyPr>
          <a:lstStyle/>
          <a:p>
            <a:r>
              <a:rPr lang="cs-CZ" dirty="0"/>
              <a:t>Odepřít ochranu proti nadměrným imisím lze pouze za předpokladu, že k porušování práv žalobců nedochází v míře nepřiměřené dlouhodobě se formujícím poměrům v okolí veřejné komunikace. </a:t>
            </a:r>
          </a:p>
          <a:p>
            <a:r>
              <a:rPr lang="cs-CZ" dirty="0"/>
              <a:t>Jenom v takovém případě není možné uložit žalované povinnost zdržet se rušení hlukem a imisemi škodlivin pocházejícími z provozu na pozemní komunikaci. </a:t>
            </a:r>
          </a:p>
          <a:p>
            <a:r>
              <a:rPr lang="cs-CZ" dirty="0"/>
              <a:t>Skutečnost, že žalovaná (obec) „jako vlastník místní komunikace je povinna strpět její obecné užívání bez možnosti regulovat provoz na ní“ neznamená, že nemůže ovlivnit imise z takového provozu pomocí jiných nástrojů.</a:t>
            </a:r>
          </a:p>
          <a:p>
            <a:pPr lvl="1"/>
            <a:r>
              <a:rPr lang="cs-CZ" dirty="0"/>
              <a:t>NS 22 </a:t>
            </a:r>
            <a:r>
              <a:rPr lang="cs-CZ" dirty="0" err="1"/>
              <a:t>Cdo</a:t>
            </a:r>
            <a:r>
              <a:rPr lang="cs-CZ" dirty="0"/>
              <a:t> 3004/2014</a:t>
            </a:r>
          </a:p>
        </p:txBody>
      </p:sp>
      <p:sp>
        <p:nvSpPr>
          <p:cNvPr id="4" name="Zástupný symbol pro obsah 3">
            <a:extLst>
              <a:ext uri="{FF2B5EF4-FFF2-40B4-BE49-F238E27FC236}">
                <a16:creationId xmlns:a16="http://schemas.microsoft.com/office/drawing/2014/main" id="{01490CB6-FC8D-4DF5-ABF3-78FBF71CA073}"/>
              </a:ext>
            </a:extLst>
          </p:cNvPr>
          <p:cNvSpPr>
            <a:spLocks noGrp="1"/>
          </p:cNvSpPr>
          <p:nvPr>
            <p:ph sz="half" idx="2"/>
          </p:nvPr>
        </p:nvSpPr>
        <p:spPr/>
        <p:txBody>
          <a:bodyPr>
            <a:normAutofit fontScale="92500" lnSpcReduction="10000"/>
          </a:bodyPr>
          <a:lstStyle/>
          <a:p>
            <a:r>
              <a:rPr lang="cs-CZ" dirty="0"/>
              <a:t>Vlastník dálnice, silnice, místní komunikace nebo chodníku odpovídá podle § 1013 odst. 1 o. z. za imise, které vznikly v důsledku stavebního stavu nebo dopravně technického stavu těchto komunikací; neodpovídá však bez dalšího za imise vzniklé v důsledku provozu na těchto komunikacích.</a:t>
            </a:r>
          </a:p>
          <a:p>
            <a:r>
              <a:rPr lang="cs-CZ" dirty="0"/>
              <a:t>Jsou-li v důsledku imisí vážně ohroženy život a zdraví, příp. soukromí člověka, není podle okolností vyloučen ani postup podle § 2903 odst. 2 o. z. </a:t>
            </a:r>
          </a:p>
          <a:p>
            <a:pPr lvl="1"/>
            <a:r>
              <a:rPr lang="cs-CZ" dirty="0"/>
              <a:t>NS 22 </a:t>
            </a:r>
            <a:r>
              <a:rPr lang="cs-CZ" dirty="0" err="1"/>
              <a:t>Cdo</a:t>
            </a:r>
            <a:r>
              <a:rPr lang="cs-CZ" dirty="0"/>
              <a:t> 3277/2014</a:t>
            </a:r>
          </a:p>
        </p:txBody>
      </p:sp>
    </p:spTree>
    <p:extLst>
      <p:ext uri="{BB962C8B-B14F-4D97-AF65-F5344CB8AC3E}">
        <p14:creationId xmlns:p14="http://schemas.microsoft.com/office/powerpoint/2010/main" val="367586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366619-24EA-49C0-8D7E-7C0EAC6A0905}"/>
              </a:ext>
            </a:extLst>
          </p:cNvPr>
          <p:cNvSpPr>
            <a:spLocks noGrp="1"/>
          </p:cNvSpPr>
          <p:nvPr>
            <p:ph type="title"/>
          </p:nvPr>
        </p:nvSpPr>
        <p:spPr/>
        <p:txBody>
          <a:bodyPr/>
          <a:lstStyle/>
          <a:p>
            <a:r>
              <a:rPr lang="cs-CZ" dirty="0"/>
              <a:t>Žaloby dle OZ</a:t>
            </a:r>
          </a:p>
        </p:txBody>
      </p:sp>
      <p:sp>
        <p:nvSpPr>
          <p:cNvPr id="3" name="Zástupný symbol pro obsah 2">
            <a:extLst>
              <a:ext uri="{FF2B5EF4-FFF2-40B4-BE49-F238E27FC236}">
                <a16:creationId xmlns:a16="http://schemas.microsoft.com/office/drawing/2014/main" id="{D2C293E4-863C-42F1-A21E-F6A77463EA66}"/>
              </a:ext>
            </a:extLst>
          </p:cNvPr>
          <p:cNvSpPr>
            <a:spLocks noGrp="1"/>
          </p:cNvSpPr>
          <p:nvPr>
            <p:ph sz="half" idx="1"/>
          </p:nvPr>
        </p:nvSpPr>
        <p:spPr/>
        <p:txBody>
          <a:bodyPr>
            <a:normAutofit/>
          </a:bodyPr>
          <a:lstStyle/>
          <a:p>
            <a:r>
              <a:rPr lang="cs-CZ" dirty="0"/>
              <a:t>Sousedský žaloba dle § 1013 OZ</a:t>
            </a:r>
          </a:p>
          <a:p>
            <a:pPr lvl="1"/>
            <a:r>
              <a:rPr lang="cs-CZ" dirty="0"/>
              <a:t>Povinnost zdržet se protiprávního jednání</a:t>
            </a:r>
          </a:p>
          <a:p>
            <a:pPr lvl="1"/>
            <a:r>
              <a:rPr lang="cs-CZ" dirty="0"/>
              <a:t>Ale pouze náhrada újmy u privilegovaných imisí</a:t>
            </a:r>
          </a:p>
          <a:p>
            <a:r>
              <a:rPr lang="cs-CZ" dirty="0"/>
              <a:t>Prevenční žaloba § 2900 OZ</a:t>
            </a:r>
          </a:p>
          <a:p>
            <a:pPr lvl="1"/>
            <a:r>
              <a:rPr lang="cs-CZ" dirty="0"/>
              <a:t>Vyžadují-li to okolnosti případu nebo zvyklosti soukromého života, je každý povinen počínat si při svém konání tak, aby nedošlo k nedůvodné újmě na svobodě, životě, zdraví nebo na vlastnictví jiného.</a:t>
            </a:r>
          </a:p>
          <a:p>
            <a:pPr lvl="2"/>
            <a:r>
              <a:rPr lang="cs-CZ" dirty="0"/>
              <a:t>Při vážném ohrožení může ohrožený požadovat, aby soud uložil vhodné a přiměřené opatření k odvrácení hrozící újmy. (§ 2903)</a:t>
            </a:r>
          </a:p>
          <a:p>
            <a:endParaRPr lang="cs-CZ" dirty="0"/>
          </a:p>
        </p:txBody>
      </p:sp>
      <p:sp>
        <p:nvSpPr>
          <p:cNvPr id="4" name="Zástupný symbol pro obsah 3">
            <a:extLst>
              <a:ext uri="{FF2B5EF4-FFF2-40B4-BE49-F238E27FC236}">
                <a16:creationId xmlns:a16="http://schemas.microsoft.com/office/drawing/2014/main" id="{B18C9FB6-6444-421E-BA8B-A3393D676511}"/>
              </a:ext>
            </a:extLst>
          </p:cNvPr>
          <p:cNvSpPr>
            <a:spLocks noGrp="1"/>
          </p:cNvSpPr>
          <p:nvPr>
            <p:ph sz="half" idx="2"/>
          </p:nvPr>
        </p:nvSpPr>
        <p:spPr/>
        <p:txBody>
          <a:bodyPr>
            <a:normAutofit/>
          </a:bodyPr>
          <a:lstStyle/>
          <a:p>
            <a:r>
              <a:rPr lang="cs-CZ" dirty="0"/>
              <a:t>Žaloba na ochranu osobnosti</a:t>
            </a:r>
          </a:p>
          <a:p>
            <a:pPr lvl="1"/>
            <a:r>
              <a:rPr lang="cs-CZ" dirty="0"/>
              <a:t>na upuštění od konkrétních neoprávněných zásahů</a:t>
            </a:r>
          </a:p>
          <a:p>
            <a:pPr lvl="1"/>
            <a:r>
              <a:rPr lang="cs-CZ" dirty="0"/>
              <a:t>na odstranění trvajících následků neoprávněného zásahu</a:t>
            </a:r>
          </a:p>
          <a:p>
            <a:pPr lvl="1"/>
            <a:r>
              <a:rPr lang="cs-CZ" dirty="0"/>
              <a:t>na přiměřené zadostiučinění</a:t>
            </a:r>
          </a:p>
          <a:p>
            <a:r>
              <a:rPr lang="cs-CZ" dirty="0"/>
              <a:t>Žaloba na náhradu újmy/škody</a:t>
            </a:r>
          </a:p>
          <a:p>
            <a:pPr lvl="1"/>
            <a:r>
              <a:rPr lang="cs-CZ" dirty="0"/>
              <a:t>Způsobené provozní činností (§ 2924)</a:t>
            </a:r>
          </a:p>
          <a:p>
            <a:pPr lvl="1"/>
            <a:r>
              <a:rPr lang="cs-CZ" dirty="0"/>
              <a:t>Způsobené provozem zvlášť nebezpečným (§ 2925)</a:t>
            </a:r>
          </a:p>
        </p:txBody>
      </p:sp>
    </p:spTree>
    <p:extLst>
      <p:ext uri="{BB962C8B-B14F-4D97-AF65-F5344CB8AC3E}">
        <p14:creationId xmlns:p14="http://schemas.microsoft.com/office/powerpoint/2010/main" val="2502455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9F6106-1D33-4DA1-BF3A-5C61FA3027AF}"/>
              </a:ext>
            </a:extLst>
          </p:cNvPr>
          <p:cNvSpPr>
            <a:spLocks noGrp="1"/>
          </p:cNvSpPr>
          <p:nvPr>
            <p:ph type="title"/>
          </p:nvPr>
        </p:nvSpPr>
        <p:spPr/>
        <p:txBody>
          <a:bodyPr/>
          <a:lstStyle/>
          <a:p>
            <a:r>
              <a:rPr lang="cs-CZ" dirty="0"/>
              <a:t>Povinnost nahradit újmu/škodu</a:t>
            </a:r>
          </a:p>
        </p:txBody>
      </p:sp>
      <p:sp>
        <p:nvSpPr>
          <p:cNvPr id="3" name="Zástupný symbol pro obsah 2">
            <a:extLst>
              <a:ext uri="{FF2B5EF4-FFF2-40B4-BE49-F238E27FC236}">
                <a16:creationId xmlns:a16="http://schemas.microsoft.com/office/drawing/2014/main" id="{519C3B44-BEAC-4915-B7E9-F7D4CED4391A}"/>
              </a:ext>
            </a:extLst>
          </p:cNvPr>
          <p:cNvSpPr>
            <a:spLocks noGrp="1"/>
          </p:cNvSpPr>
          <p:nvPr>
            <p:ph sz="half" idx="1"/>
          </p:nvPr>
        </p:nvSpPr>
        <p:spPr/>
        <p:txBody>
          <a:bodyPr>
            <a:normAutofit fontScale="85000" lnSpcReduction="20000"/>
          </a:bodyPr>
          <a:lstStyle/>
          <a:p>
            <a:r>
              <a:rPr lang="cs-CZ" dirty="0"/>
              <a:t>Vznikne-li škůdci povinnost odčinit člověku újmu na jeho přirozeném právu chráněném ustanoveními první části tohoto zákona, nahradí škodu i nemajetkovou újmu, kterou tím způsobil; jako nemajetkovou újmu odčiní i způsobené duševní útrapy</a:t>
            </a:r>
            <a:r>
              <a:rPr lang="cs-CZ" dirty="0" smtClean="0"/>
              <a:t>. (§ 2956 OZ)</a:t>
            </a:r>
            <a:endParaRPr lang="cs-CZ" dirty="0"/>
          </a:p>
          <a:p>
            <a:pPr lvl="1"/>
            <a:r>
              <a:rPr lang="cs-CZ" dirty="0"/>
              <a:t>Osobnostní práva dle § 81 OZ </a:t>
            </a:r>
          </a:p>
          <a:p>
            <a:pPr lvl="2"/>
            <a:r>
              <a:rPr lang="cs-CZ" dirty="0"/>
              <a:t>Ochrany požívají zejména život a důstojnost člověka, jeho zdraví a právo žít v příznivém životním prostředí, jeho vážnost, čest, soukromí a jeho projevy osobní povahy.</a:t>
            </a:r>
          </a:p>
          <a:p>
            <a:r>
              <a:rPr lang="cs-CZ" dirty="0"/>
              <a:t>Při ublížení na zdraví odčiní škůdce újmu poškozeného peněžitou náhradou, vyvažující plně vytrpěné bolesti a další nemajetkové újmy; vznikla-li poškozením zdraví překážka lepší budoucnosti poškozeného, nahradí mu škůdce i ztížení společenského uplatnění. Nelze-li výši náhrady takto určit, stanoví se podle zásad slušnosti.</a:t>
            </a:r>
          </a:p>
          <a:p>
            <a:pPr lvl="1"/>
            <a:r>
              <a:rPr lang="cs-CZ" dirty="0">
                <a:hlinkClick r:id="rId2"/>
              </a:rPr>
              <a:t>Metodika</a:t>
            </a:r>
            <a:r>
              <a:rPr lang="cs-CZ" dirty="0"/>
              <a:t> Nejvyššího soudu k náhradě nemajetkové újmy na zdraví dle § 2958 OZ  </a:t>
            </a:r>
          </a:p>
          <a:p>
            <a:pPr marL="0" indent="0">
              <a:buNone/>
            </a:pPr>
            <a:endParaRPr lang="cs-CZ" dirty="0"/>
          </a:p>
        </p:txBody>
      </p:sp>
      <p:sp>
        <p:nvSpPr>
          <p:cNvPr id="4" name="Zástupný symbol pro obsah 3">
            <a:extLst>
              <a:ext uri="{FF2B5EF4-FFF2-40B4-BE49-F238E27FC236}">
                <a16:creationId xmlns:a16="http://schemas.microsoft.com/office/drawing/2014/main" id="{86CB5238-45AB-42E4-A5FE-B80374FFC81C}"/>
              </a:ext>
            </a:extLst>
          </p:cNvPr>
          <p:cNvSpPr>
            <a:spLocks noGrp="1"/>
          </p:cNvSpPr>
          <p:nvPr>
            <p:ph sz="half" idx="2"/>
          </p:nvPr>
        </p:nvSpPr>
        <p:spPr/>
        <p:txBody>
          <a:bodyPr>
            <a:normAutofit fontScale="85000" lnSpcReduction="20000"/>
          </a:bodyPr>
          <a:lstStyle/>
          <a:p>
            <a:r>
              <a:rPr lang="cs-CZ" dirty="0"/>
              <a:t>Kdo provozuje závod nebo jiné zařízení sloužící k výdělečné činnosti, nahradí škodu vzniklou z provozu, ať již byla způsobena vlastní provozní činností, věcí při ní použitou nebo vlivem činnosti na okolí. </a:t>
            </a:r>
            <a:endParaRPr lang="cs-CZ" dirty="0" smtClean="0"/>
          </a:p>
          <a:p>
            <a:pPr lvl="1"/>
            <a:r>
              <a:rPr lang="cs-CZ" dirty="0" smtClean="0"/>
              <a:t>§ 2924 OZ</a:t>
            </a:r>
            <a:endParaRPr lang="cs-CZ" dirty="0"/>
          </a:p>
          <a:p>
            <a:r>
              <a:rPr lang="cs-CZ" dirty="0"/>
              <a:t>Kdo provozuje závod nebo jiné zařízení zvláště nebezpečné, nahradí škodu způsobenou zdrojem zvýšeného nebezpečí; </a:t>
            </a:r>
          </a:p>
          <a:p>
            <a:pPr lvl="1"/>
            <a:r>
              <a:rPr lang="cs-CZ" dirty="0"/>
              <a:t>provoz je zvlášť nebezpečný, nelze-li předem rozumně vyloučit možnost vzniku závažné škody ani při vynaložení řádné péče. </a:t>
            </a:r>
          </a:p>
          <a:p>
            <a:r>
              <a:rPr lang="cs-CZ" dirty="0">
                <a:solidFill>
                  <a:srgbClr val="FF0000"/>
                </a:solidFill>
              </a:rPr>
              <a:t>Je-li z okolností zřejmé, že provoz významně zvýšil nebezpečí vzniku škody, ačkoli lze důvodně poukázat i na jiné možné příčiny, soud zaváže provozovatele k náhradě škody v rozsahu, který odpovídá pravděpodobnosti způsobení škody provozem</a:t>
            </a:r>
            <a:r>
              <a:rPr lang="cs-CZ" dirty="0" smtClean="0">
                <a:solidFill>
                  <a:srgbClr val="FF0000"/>
                </a:solidFill>
              </a:rPr>
              <a:t>.</a:t>
            </a:r>
          </a:p>
          <a:p>
            <a:pPr lvl="1"/>
            <a:r>
              <a:rPr lang="cs-CZ" dirty="0" smtClean="0">
                <a:solidFill>
                  <a:srgbClr val="FF0000"/>
                </a:solidFill>
              </a:rPr>
              <a:t>§ 2925 OZ</a:t>
            </a:r>
            <a:endParaRPr lang="cs-CZ" dirty="0">
              <a:solidFill>
                <a:srgbClr val="FF0000"/>
              </a:solidFill>
            </a:endParaRPr>
          </a:p>
        </p:txBody>
      </p:sp>
    </p:spTree>
    <p:extLst>
      <p:ext uri="{BB962C8B-B14F-4D97-AF65-F5344CB8AC3E}">
        <p14:creationId xmlns:p14="http://schemas.microsoft.com/office/powerpoint/2010/main" val="802745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A63946-B18C-4350-9A39-53327D746926}"/>
              </a:ext>
            </a:extLst>
          </p:cNvPr>
          <p:cNvSpPr>
            <a:spLocks noGrp="1"/>
          </p:cNvSpPr>
          <p:nvPr>
            <p:ph type="title"/>
          </p:nvPr>
        </p:nvSpPr>
        <p:spPr/>
        <p:txBody>
          <a:bodyPr/>
          <a:lstStyle/>
          <a:p>
            <a:r>
              <a:rPr lang="cs-CZ" dirty="0"/>
              <a:t>Preventivní nástroje</a:t>
            </a:r>
          </a:p>
        </p:txBody>
      </p:sp>
      <p:sp>
        <p:nvSpPr>
          <p:cNvPr id="3" name="Zástupný symbol pro obsah 2">
            <a:extLst>
              <a:ext uri="{FF2B5EF4-FFF2-40B4-BE49-F238E27FC236}">
                <a16:creationId xmlns:a16="http://schemas.microsoft.com/office/drawing/2014/main" id="{89D1A9CD-DD87-4AED-8E23-11961377D632}"/>
              </a:ext>
            </a:extLst>
          </p:cNvPr>
          <p:cNvSpPr>
            <a:spLocks noGrp="1"/>
          </p:cNvSpPr>
          <p:nvPr>
            <p:ph sz="half" idx="1"/>
          </p:nvPr>
        </p:nvSpPr>
        <p:spPr/>
        <p:txBody>
          <a:bodyPr>
            <a:normAutofit/>
          </a:bodyPr>
          <a:lstStyle/>
          <a:p>
            <a:r>
              <a:rPr lang="cs-CZ" sz="2800" dirty="0"/>
              <a:t>Posuzování vlivů na životní prostředí</a:t>
            </a:r>
          </a:p>
          <a:p>
            <a:pPr lvl="1"/>
            <a:r>
              <a:rPr lang="cs-CZ" sz="2400" dirty="0"/>
              <a:t>Posuzování vlivů na veřejné zdraví (tzv. HIA)</a:t>
            </a:r>
          </a:p>
          <a:p>
            <a:r>
              <a:rPr lang="cs-CZ" sz="2800" dirty="0"/>
              <a:t>Integrovaná prevence</a:t>
            </a:r>
          </a:p>
          <a:p>
            <a:pPr lvl="1"/>
            <a:r>
              <a:rPr lang="cs-CZ" sz="2400" dirty="0"/>
              <a:t>Integrované povolení</a:t>
            </a:r>
          </a:p>
          <a:p>
            <a:pPr lvl="1"/>
            <a:r>
              <a:rPr lang="cs-CZ" sz="2400" dirty="0"/>
              <a:t>Registr znečišťování </a:t>
            </a:r>
          </a:p>
        </p:txBody>
      </p:sp>
      <p:sp>
        <p:nvSpPr>
          <p:cNvPr id="4" name="Zástupný symbol pro obsah 3">
            <a:extLst>
              <a:ext uri="{FF2B5EF4-FFF2-40B4-BE49-F238E27FC236}">
                <a16:creationId xmlns:a16="http://schemas.microsoft.com/office/drawing/2014/main" id="{78C6C969-CF24-47F7-B1D8-11D386B76D9E}"/>
              </a:ext>
            </a:extLst>
          </p:cNvPr>
          <p:cNvSpPr>
            <a:spLocks noGrp="1"/>
          </p:cNvSpPr>
          <p:nvPr>
            <p:ph sz="half" idx="2"/>
          </p:nvPr>
        </p:nvSpPr>
        <p:spPr/>
        <p:txBody>
          <a:bodyPr/>
          <a:lstStyle/>
          <a:p>
            <a:r>
              <a:rPr lang="cs-CZ" sz="2800" dirty="0"/>
              <a:t>Postupy podle stavebního zákona </a:t>
            </a:r>
          </a:p>
          <a:p>
            <a:pPr lvl="1"/>
            <a:r>
              <a:rPr lang="cs-CZ" sz="2400" dirty="0"/>
              <a:t>Územní plánování</a:t>
            </a:r>
          </a:p>
          <a:p>
            <a:pPr lvl="1"/>
            <a:r>
              <a:rPr lang="cs-CZ" sz="2400" dirty="0"/>
              <a:t>Územní rozhodování </a:t>
            </a:r>
          </a:p>
          <a:p>
            <a:pPr lvl="1"/>
            <a:r>
              <a:rPr lang="cs-CZ" sz="2400" dirty="0"/>
              <a:t>Povolování a odstraňování staveb</a:t>
            </a:r>
          </a:p>
          <a:p>
            <a:endParaRPr lang="cs-CZ" dirty="0"/>
          </a:p>
        </p:txBody>
      </p:sp>
    </p:spTree>
    <p:extLst>
      <p:ext uri="{BB962C8B-B14F-4D97-AF65-F5344CB8AC3E}">
        <p14:creationId xmlns:p14="http://schemas.microsoft.com/office/powerpoint/2010/main" val="2519998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8062BA-C037-46D0-A682-72AAA3A52361}"/>
              </a:ext>
            </a:extLst>
          </p:cNvPr>
          <p:cNvSpPr>
            <a:spLocks noGrp="1"/>
          </p:cNvSpPr>
          <p:nvPr>
            <p:ph type="title"/>
          </p:nvPr>
        </p:nvSpPr>
        <p:spPr/>
        <p:txBody>
          <a:bodyPr/>
          <a:lstStyle/>
          <a:p>
            <a:r>
              <a:rPr lang="cs-CZ" dirty="0"/>
              <a:t>Posuzování vlivů na veřejné zdraví (HIA)</a:t>
            </a:r>
          </a:p>
        </p:txBody>
      </p:sp>
      <p:sp>
        <p:nvSpPr>
          <p:cNvPr id="3" name="Zástupný symbol pro obsah 2">
            <a:extLst>
              <a:ext uri="{FF2B5EF4-FFF2-40B4-BE49-F238E27FC236}">
                <a16:creationId xmlns:a16="http://schemas.microsoft.com/office/drawing/2014/main" id="{9D7AB519-A48E-475B-90FF-7917E36C383D}"/>
              </a:ext>
            </a:extLst>
          </p:cNvPr>
          <p:cNvSpPr>
            <a:spLocks noGrp="1"/>
          </p:cNvSpPr>
          <p:nvPr>
            <p:ph sz="half" idx="1"/>
          </p:nvPr>
        </p:nvSpPr>
        <p:spPr/>
        <p:txBody>
          <a:bodyPr>
            <a:normAutofit/>
          </a:bodyPr>
          <a:lstStyle/>
          <a:p>
            <a:r>
              <a:rPr lang="cs-CZ" dirty="0"/>
              <a:t>Součást EIA/SEA dle zákona č. 100/2001 Sb.</a:t>
            </a:r>
          </a:p>
          <a:p>
            <a:pPr lvl="1"/>
            <a:r>
              <a:rPr lang="cs-CZ" dirty="0"/>
              <a:t>Záměry dle § 4</a:t>
            </a:r>
          </a:p>
          <a:p>
            <a:pPr lvl="2"/>
            <a:r>
              <a:rPr lang="cs-CZ" dirty="0"/>
              <a:t>Problém posuzování podlimitních záměrů</a:t>
            </a:r>
          </a:p>
          <a:p>
            <a:pPr lvl="1"/>
            <a:r>
              <a:rPr lang="cs-CZ" dirty="0"/>
              <a:t>Koncepce dle § 10a</a:t>
            </a:r>
          </a:p>
          <a:p>
            <a:r>
              <a:rPr lang="cs-CZ" dirty="0"/>
              <a:t>Význam</a:t>
            </a:r>
          </a:p>
          <a:p>
            <a:pPr lvl="1"/>
            <a:r>
              <a:rPr lang="cs-CZ" dirty="0"/>
              <a:t>Podklad pro OOVZ (dotčený správní úřad)</a:t>
            </a:r>
          </a:p>
          <a:p>
            <a:pPr lvl="1"/>
            <a:r>
              <a:rPr lang="cs-CZ" dirty="0"/>
              <a:t>Informace pro dotčenou veřejnost</a:t>
            </a:r>
          </a:p>
          <a:p>
            <a:pPr lvl="1"/>
            <a:r>
              <a:rPr lang="cs-CZ" dirty="0"/>
              <a:t>Podklad pro zpracovatele dokumentace</a:t>
            </a:r>
          </a:p>
        </p:txBody>
      </p:sp>
      <p:sp>
        <p:nvSpPr>
          <p:cNvPr id="4" name="Zástupný symbol pro obsah 3">
            <a:extLst>
              <a:ext uri="{FF2B5EF4-FFF2-40B4-BE49-F238E27FC236}">
                <a16:creationId xmlns:a16="http://schemas.microsoft.com/office/drawing/2014/main" id="{FB9BA308-C165-4AD8-888E-1AEA4D41721F}"/>
              </a:ext>
            </a:extLst>
          </p:cNvPr>
          <p:cNvSpPr>
            <a:spLocks noGrp="1"/>
          </p:cNvSpPr>
          <p:nvPr>
            <p:ph sz="half" idx="2"/>
          </p:nvPr>
        </p:nvSpPr>
        <p:spPr/>
        <p:txBody>
          <a:bodyPr>
            <a:normAutofit/>
          </a:bodyPr>
          <a:lstStyle/>
          <a:p>
            <a:r>
              <a:rPr lang="cs-CZ" dirty="0">
                <a:hlinkClick r:id="rId2"/>
              </a:rPr>
              <a:t>Definice</a:t>
            </a:r>
            <a:r>
              <a:rPr lang="cs-CZ" dirty="0"/>
              <a:t> dle WHO</a:t>
            </a:r>
          </a:p>
          <a:p>
            <a:pPr lvl="1"/>
            <a:r>
              <a:rPr lang="cs-CZ" dirty="0"/>
              <a:t>kombinace postupů, metod a nástrojů, kterými lze posoudit možný vliv na zdraví populace a jeho rozložení v populaci u posuzovaných politik, programů nebo projektů</a:t>
            </a:r>
          </a:p>
          <a:p>
            <a:r>
              <a:rPr lang="cs-CZ" dirty="0"/>
              <a:t>Odborná způsobilost</a:t>
            </a:r>
          </a:p>
          <a:p>
            <a:pPr lvl="1"/>
            <a:r>
              <a:rPr lang="cs-CZ" dirty="0">
                <a:hlinkClick r:id="rId3"/>
              </a:rPr>
              <a:t>Osvědčení odborné způsobilosti</a:t>
            </a:r>
            <a:endParaRPr lang="cs-CZ" dirty="0"/>
          </a:p>
          <a:p>
            <a:pPr lvl="2"/>
            <a:r>
              <a:rPr lang="cs-CZ" dirty="0"/>
              <a:t>Dle vyhlášky č. 93/2004 Sb.</a:t>
            </a:r>
          </a:p>
          <a:p>
            <a:pPr lvl="3"/>
            <a:r>
              <a:rPr lang="cs-CZ" dirty="0"/>
              <a:t>Vydává MZ</a:t>
            </a:r>
          </a:p>
          <a:p>
            <a:pPr lvl="1"/>
            <a:r>
              <a:rPr lang="cs-CZ" dirty="0"/>
              <a:t>Autorizace k hodnocení zdravotních rizik</a:t>
            </a:r>
          </a:p>
          <a:p>
            <a:pPr lvl="2"/>
            <a:r>
              <a:rPr lang="cs-CZ" dirty="0"/>
              <a:t>Dle § 83e ZOVZ</a:t>
            </a:r>
          </a:p>
        </p:txBody>
      </p:sp>
    </p:spTree>
    <p:extLst>
      <p:ext uri="{BB962C8B-B14F-4D97-AF65-F5344CB8AC3E}">
        <p14:creationId xmlns:p14="http://schemas.microsoft.com/office/powerpoint/2010/main" val="656782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4400" dirty="0"/>
              <a:t>Stavební zákon a ochrana veřejného zdraví </a:t>
            </a:r>
            <a:r>
              <a:rPr lang="cs-CZ" dirty="0"/>
              <a:t>Územní plánování</a:t>
            </a:r>
          </a:p>
        </p:txBody>
      </p:sp>
      <p:sp>
        <p:nvSpPr>
          <p:cNvPr id="6" name="Zástupný symbol pro obsah 5"/>
          <p:cNvSpPr>
            <a:spLocks noGrp="1"/>
          </p:cNvSpPr>
          <p:nvPr>
            <p:ph sz="half" idx="1"/>
          </p:nvPr>
        </p:nvSpPr>
        <p:spPr/>
        <p:txBody>
          <a:bodyPr>
            <a:normAutofit lnSpcReduction="10000"/>
          </a:bodyPr>
          <a:lstStyle/>
          <a:p>
            <a:pPr lvl="1"/>
            <a:r>
              <a:rPr lang="cs-CZ" dirty="0"/>
              <a:t>Hluk je limitem využití území, který je pořizovatel změny územního plánu povinen při změně vyznačit. Tato obecná povinnost je v předmětném případě gradována typem funkčního využití plochy, která je předmětem změny: dopravní a vojenská letiště.</a:t>
            </a:r>
            <a:endParaRPr lang="cs-CZ" b="1" dirty="0"/>
          </a:p>
          <a:p>
            <a:pPr lvl="1"/>
            <a:r>
              <a:rPr lang="cs-CZ" dirty="0"/>
              <a:t>Schválit změnu územního plánu, která je prvním a nejzásadnějším krokem k umožnění nárůstu letecké dopravy podobného rozsahu, a přitom územním plánem nestanovit limit zatížení daného území hlukem je podle názoru Nejvyššího správního soudu s ohledem na cíle a smysl územního plánování postupem stěží pochopitelným, v každém případě však nezákonným.</a:t>
            </a:r>
          </a:p>
          <a:p>
            <a:pPr lvl="2"/>
            <a:r>
              <a:rPr lang="cs-CZ" dirty="0"/>
              <a:t>NSS 1 </a:t>
            </a:r>
            <a:r>
              <a:rPr lang="cs-CZ" dirty="0" err="1"/>
              <a:t>Ao</a:t>
            </a:r>
            <a:r>
              <a:rPr lang="cs-CZ" dirty="0"/>
              <a:t> 1/2006</a:t>
            </a:r>
          </a:p>
          <a:p>
            <a:pPr lvl="2"/>
            <a:endParaRPr lang="cs-CZ" dirty="0"/>
          </a:p>
          <a:p>
            <a:pPr lvl="1"/>
            <a:endParaRPr lang="cs-CZ" dirty="0"/>
          </a:p>
        </p:txBody>
      </p:sp>
      <p:sp>
        <p:nvSpPr>
          <p:cNvPr id="7" name="Zástupný symbol pro obsah 6"/>
          <p:cNvSpPr>
            <a:spLocks noGrp="1"/>
          </p:cNvSpPr>
          <p:nvPr>
            <p:ph sz="half" idx="2"/>
          </p:nvPr>
        </p:nvSpPr>
        <p:spPr/>
        <p:txBody>
          <a:bodyPr>
            <a:normAutofit lnSpcReduction="10000"/>
          </a:bodyPr>
          <a:lstStyle/>
          <a:p>
            <a:pPr lvl="1"/>
            <a:r>
              <a:rPr lang="cs-CZ" dirty="0"/>
              <a:t>Vymezení koridorů a ploch nadmístního významu v zásadách územního rozvoje se nemůže z povahy věci dostat do rozporu s imisními limity znečištění ovzduší (§ 6 odst. 1 zákona č. 86/2002 Sb., o ochraně ovzduší) či nejvyššími přípustnými hodnotami hluku (§ 30 odst. 1 zákona č. 258/2000 Sb., o ochraně veřejného zdraví). </a:t>
            </a:r>
          </a:p>
          <a:p>
            <a:pPr lvl="1"/>
            <a:r>
              <a:rPr lang="cs-CZ" dirty="0"/>
              <a:t>Území, na němž jsou tyto limity a hodnoty překračovány, není a priori vyloučeno z dosahu regulace zásad územního rozvoje s argumentací, že další zatěžování území je nepřípustné. To by ve svém důsledku muselo vést k nulovému rozvoji v některých oblastech, přičemž nelze vyloučit ani zhoršování situace v důsledku absence koncepčního řešení zatíženého území.</a:t>
            </a:r>
          </a:p>
          <a:p>
            <a:pPr lvl="2"/>
            <a:r>
              <a:rPr lang="cs-CZ" dirty="0"/>
              <a:t>NSS 1 </a:t>
            </a:r>
            <a:r>
              <a:rPr lang="cs-CZ" dirty="0" err="1"/>
              <a:t>Ao</a:t>
            </a:r>
            <a:r>
              <a:rPr lang="cs-CZ" dirty="0"/>
              <a:t> 7/2011-526</a:t>
            </a:r>
          </a:p>
          <a:p>
            <a:endParaRPr lang="cs-CZ" dirty="0"/>
          </a:p>
        </p:txBody>
      </p:sp>
    </p:spTree>
    <p:extLst>
      <p:ext uri="{BB962C8B-B14F-4D97-AF65-F5344CB8AC3E}">
        <p14:creationId xmlns:p14="http://schemas.microsoft.com/office/powerpoint/2010/main" val="278569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E78A14-9378-4C7B-8381-E34DD0D2F1EB}"/>
              </a:ext>
            </a:extLst>
          </p:cNvPr>
          <p:cNvSpPr>
            <a:spLocks noGrp="1"/>
          </p:cNvSpPr>
          <p:nvPr>
            <p:ph type="title"/>
          </p:nvPr>
        </p:nvSpPr>
        <p:spPr/>
        <p:txBody>
          <a:bodyPr/>
          <a:lstStyle/>
          <a:p>
            <a:r>
              <a:rPr lang="cs-CZ" dirty="0"/>
              <a:t>Ochrana zdraví</a:t>
            </a:r>
          </a:p>
        </p:txBody>
      </p:sp>
      <p:sp>
        <p:nvSpPr>
          <p:cNvPr id="3" name="Zástupný symbol pro obsah 2">
            <a:extLst>
              <a:ext uri="{FF2B5EF4-FFF2-40B4-BE49-F238E27FC236}">
                <a16:creationId xmlns:a16="http://schemas.microsoft.com/office/drawing/2014/main" id="{920EA150-C302-4660-912C-CEDBC7819082}"/>
              </a:ext>
            </a:extLst>
          </p:cNvPr>
          <p:cNvSpPr>
            <a:spLocks noGrp="1"/>
          </p:cNvSpPr>
          <p:nvPr>
            <p:ph sz="half" idx="1"/>
          </p:nvPr>
        </p:nvSpPr>
        <p:spPr/>
        <p:txBody>
          <a:bodyPr>
            <a:normAutofit fontScale="92500" lnSpcReduction="10000"/>
          </a:bodyPr>
          <a:lstStyle/>
          <a:p>
            <a:r>
              <a:rPr lang="cs-CZ" sz="2400" dirty="0"/>
              <a:t>Čl. 31 Listiny</a:t>
            </a:r>
          </a:p>
          <a:p>
            <a:pPr lvl="1"/>
            <a:r>
              <a:rPr lang="cs-CZ" sz="2000" dirty="0"/>
              <a:t>Subjektivní veřejné právo</a:t>
            </a:r>
          </a:p>
          <a:p>
            <a:pPr lvl="1"/>
            <a:r>
              <a:rPr lang="cs-CZ" sz="2000" dirty="0"/>
              <a:t>"Listina v čl. 31 větě prvé říká, že každý má právo na ochranu zdraví. To vyplývá a souvisí s právem na život (čl. 6 odst. 1 Listiny); spolu náleží mezi absolutní základní hodnoty. Tím subjektem, který je pak odpovědný za zajišťování a naplnění tohoto práva, je stát, a je proto také na něm, aby za tímto účelem přijal adekvátní opatření. Činí tak vytvářením podmínek pro širokou dostupnost lékařské péče počínaje a zlepšováním všech stránek vnějších životních podmínek konče." </a:t>
            </a:r>
          </a:p>
          <a:p>
            <a:pPr lvl="2"/>
            <a:r>
              <a:rPr lang="cs-CZ" sz="1600" dirty="0"/>
              <a:t>srov. nález </a:t>
            </a:r>
            <a:r>
              <a:rPr lang="cs-CZ" sz="1600" dirty="0" err="1"/>
              <a:t>Pl</a:t>
            </a:r>
            <a:r>
              <a:rPr lang="cs-CZ" sz="1600" dirty="0"/>
              <a:t>. ÚS 11/08 a podobně již dříve nález </a:t>
            </a:r>
            <a:r>
              <a:rPr lang="cs-CZ" sz="1600" dirty="0" err="1"/>
              <a:t>Pl</a:t>
            </a:r>
            <a:r>
              <a:rPr lang="cs-CZ" sz="1600" dirty="0"/>
              <a:t>. ÚS 51/06</a:t>
            </a:r>
          </a:p>
        </p:txBody>
      </p:sp>
      <p:graphicFrame>
        <p:nvGraphicFramePr>
          <p:cNvPr id="4" name="Diagram 3">
            <a:extLst>
              <a:ext uri="{FF2B5EF4-FFF2-40B4-BE49-F238E27FC236}">
                <a16:creationId xmlns:a16="http://schemas.microsoft.com/office/drawing/2014/main" id="{2559CFE2-6615-4DE0-942E-07966ACFAACF}"/>
              </a:ext>
            </a:extLst>
          </p:cNvPr>
          <p:cNvGraphicFramePr/>
          <p:nvPr>
            <p:extLst>
              <p:ext uri="{D42A27DB-BD31-4B8C-83A1-F6EECF244321}">
                <p14:modId xmlns:p14="http://schemas.microsoft.com/office/powerpoint/2010/main" val="753607113"/>
              </p:ext>
            </p:extLst>
          </p:nvPr>
        </p:nvGraphicFramePr>
        <p:xfrm>
          <a:off x="6177280" y="1845734"/>
          <a:ext cx="497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198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sz="4400" dirty="0"/>
              <a:t>Stavební zákon a ochrana veřejného zdraví </a:t>
            </a:r>
            <a:r>
              <a:rPr lang="cs-CZ" dirty="0"/>
              <a:t>Územní  a stavební řízení</a:t>
            </a:r>
          </a:p>
        </p:txBody>
      </p:sp>
      <p:sp>
        <p:nvSpPr>
          <p:cNvPr id="3" name="Zástupný symbol pro obsah 2"/>
          <p:cNvSpPr>
            <a:spLocks noGrp="1"/>
          </p:cNvSpPr>
          <p:nvPr>
            <p:ph sz="half" idx="1"/>
          </p:nvPr>
        </p:nvSpPr>
        <p:spPr/>
        <p:txBody>
          <a:bodyPr>
            <a:normAutofit fontScale="85000" lnSpcReduction="20000"/>
          </a:bodyPr>
          <a:lstStyle/>
          <a:p>
            <a:r>
              <a:rPr lang="cs-CZ" dirty="0"/>
              <a:t>Do území nadlimitně zatíženého hlukem nelze bez dalšího automaticky umísťovat stavby, které sice každá jednotlivě nepřitíží svým provozem dotčenému území nijak výrazně, ale v součtu jednotlivých případů znamenají postupné a významné přitěžování již nyní existující nadlimitní zátěži v území.</a:t>
            </a:r>
          </a:p>
          <a:p>
            <a:r>
              <a:rPr lang="cs-CZ" dirty="0"/>
              <a:t>Právě v této fázi je příslušný stavební úřad ve spolupráci s dotčenými orgány povinen vzít v potaz limity využití území, mezi něž patří i imisní limity znečištění ovzduší a nejvyšší přípustné hodnoty hluku, a nepřipustit umístění takové stavby, která by způsobila překročení těchto limitů v daném území... </a:t>
            </a:r>
          </a:p>
          <a:p>
            <a:r>
              <a:rPr lang="cs-CZ" dirty="0"/>
              <a:t>Územní řízení lze tedy označit za jeden z nejdůležitějších momentů, v němž se velmi rigorózně (prostřednictvím závazných veřejnoprávních limitů) projevuje princip přípustné míry znečišťování životního prostředí, podle nějž území nesmí být zatěžováno lidskou činností nad míru únosného zatížení.</a:t>
            </a:r>
          </a:p>
          <a:p>
            <a:pPr lvl="2"/>
            <a:r>
              <a:rPr lang="cs-CZ" dirty="0"/>
              <a:t>NSS 1 As 135/2011 - 246</a:t>
            </a:r>
          </a:p>
          <a:p>
            <a:endParaRPr lang="cs-CZ" dirty="0"/>
          </a:p>
        </p:txBody>
      </p:sp>
      <p:sp>
        <p:nvSpPr>
          <p:cNvPr id="6" name="Zástupný symbol pro obsah 5"/>
          <p:cNvSpPr>
            <a:spLocks noGrp="1"/>
          </p:cNvSpPr>
          <p:nvPr>
            <p:ph sz="half" idx="2"/>
          </p:nvPr>
        </p:nvSpPr>
        <p:spPr/>
        <p:txBody>
          <a:bodyPr>
            <a:normAutofit fontScale="85000" lnSpcReduction="20000"/>
          </a:bodyPr>
          <a:lstStyle/>
          <a:p>
            <a:r>
              <a:rPr lang="cs-CZ" dirty="0"/>
              <a:t>Podklady pro rozhodnutí stavebního úřadu</a:t>
            </a:r>
          </a:p>
          <a:p>
            <a:pPr lvl="1"/>
            <a:r>
              <a:rPr lang="cs-CZ" dirty="0"/>
              <a:t>Hluková studie</a:t>
            </a:r>
          </a:p>
          <a:p>
            <a:pPr lvl="1"/>
            <a:r>
              <a:rPr lang="cs-CZ" dirty="0"/>
              <a:t>Rozptylová studie</a:t>
            </a:r>
          </a:p>
          <a:p>
            <a:pPr lvl="1"/>
            <a:r>
              <a:rPr lang="cs-CZ" dirty="0"/>
              <a:t>Akustická studie</a:t>
            </a:r>
          </a:p>
          <a:p>
            <a:r>
              <a:rPr lang="cs-CZ" dirty="0"/>
              <a:t>Vyhláška č. 268/2009 Sb., o technických požadavcích na stavby</a:t>
            </a:r>
          </a:p>
          <a:p>
            <a:pPr lvl="1"/>
            <a:r>
              <a:rPr lang="cs-CZ" dirty="0"/>
              <a:t>Stavba musí být navržena a provedena tak, aby mj. splnila základní požadavky, kterými jsou</a:t>
            </a:r>
          </a:p>
          <a:p>
            <a:pPr lvl="2"/>
            <a:r>
              <a:rPr lang="cs-CZ" dirty="0"/>
              <a:t>c) ochrana zdraví osob a zvířat, zdravých životních podmínek a životního prostředí,</a:t>
            </a:r>
          </a:p>
          <a:p>
            <a:pPr lvl="2"/>
            <a:r>
              <a:rPr lang="cs-CZ" dirty="0"/>
              <a:t>d) ochrana proti hluku</a:t>
            </a:r>
          </a:p>
          <a:p>
            <a:r>
              <a:rPr lang="cs-CZ" dirty="0"/>
              <a:t>Vyhláška č. 499/2006 Sb., o dokumentaci staveb</a:t>
            </a:r>
          </a:p>
          <a:p>
            <a:pPr lvl="2"/>
            <a:r>
              <a:rPr lang="cs-CZ" dirty="0"/>
              <a:t>zásady řešení vlivu stavby na okolí </a:t>
            </a:r>
          </a:p>
          <a:p>
            <a:pPr lvl="2"/>
            <a:r>
              <a:rPr lang="cs-CZ" dirty="0"/>
              <a:t>zásady ochrany stavby před negativními účinky vnějšího prostředí </a:t>
            </a:r>
          </a:p>
        </p:txBody>
      </p:sp>
    </p:spTree>
    <p:extLst>
      <p:ext uri="{BB962C8B-B14F-4D97-AF65-F5344CB8AC3E}">
        <p14:creationId xmlns:p14="http://schemas.microsoft.com/office/powerpoint/2010/main" val="1893473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Pohoda bydlení</a:t>
            </a:r>
          </a:p>
        </p:txBody>
      </p:sp>
      <p:sp>
        <p:nvSpPr>
          <p:cNvPr id="3" name="Zástupný symbol pro obsah 2"/>
          <p:cNvSpPr>
            <a:spLocks noGrp="1"/>
          </p:cNvSpPr>
          <p:nvPr>
            <p:ph idx="1"/>
          </p:nvPr>
        </p:nvSpPr>
        <p:spPr/>
        <p:txBody>
          <a:bodyPr>
            <a:normAutofit fontScale="92500" lnSpcReduction="10000"/>
          </a:bodyPr>
          <a:lstStyle/>
          <a:p>
            <a:r>
              <a:rPr lang="cs-CZ" dirty="0"/>
              <a:t>S veřejnoprávním institutem „pohoda bydlení“ koreluje soukromoprávní ochrana tzv. sousedských práv. </a:t>
            </a:r>
          </a:p>
          <a:p>
            <a:r>
              <a:rPr lang="cs-CZ" dirty="0"/>
              <a:t>Rozdílnost mezi oběma instituty lze spatřovat zejména v jejich účinku; </a:t>
            </a:r>
          </a:p>
          <a:p>
            <a:pPr lvl="1"/>
            <a:r>
              <a:rPr lang="cs-CZ" dirty="0"/>
              <a:t>veřejnoprávní ochrana má působit spíše pro </a:t>
            </a:r>
            <a:r>
              <a:rPr lang="cs-CZ" dirty="0" err="1"/>
              <a:t>futuro</a:t>
            </a:r>
            <a:r>
              <a:rPr lang="cs-CZ" dirty="0"/>
              <a:t> a má zamezit nebo omezit vznik budoucích možných imisí, zatímco soukromoprávní ochrana slouží zpravidla k řešení již vzniklých zásahů v podobě imisí. </a:t>
            </a:r>
          </a:p>
          <a:p>
            <a:pPr lvl="1"/>
            <a:r>
              <a:rPr lang="cs-CZ" dirty="0"/>
              <a:t>Smyslem obou ustanovení je totiž zachování zdravého a vhodného prostředí pro všechny kategorie uživatelů, resp. aby byla vytvořena vhodná atmosféra klidného bydlení, bez ohledu na případné zamýšlené stavební či jiné aktivity. </a:t>
            </a:r>
          </a:p>
          <a:p>
            <a:pPr lvl="1"/>
            <a:r>
              <a:rPr lang="cs-CZ" dirty="0"/>
              <a:t>Zatímco prostřednictvím civilní žaloby o stanovení povinnosti zdržet se imisí se lze bránit proti již existujícímu závadnému stavu (nejen v souvislosti se stavbami), právní úprava obsažená ve stavebním zákonu má vzniku takového stavu předcházet (konkrétně vlivem uskutečnění a užívání stavby). </a:t>
            </a:r>
          </a:p>
          <a:p>
            <a:pPr lvl="1"/>
            <a:r>
              <a:rPr lang="cs-CZ" dirty="0"/>
              <a:t>Ačkoliv se tedy daná řízení nacházejí v rozdílných oblastech právní úprav, mají obdobný smysl a vycházejí ze společného ústavního rámce (vlastnické právo, právo na příznivé životní prostředí). Není proto vyloučeno, že skutková zjištění a závěry jednoho řízení budou relevantní pro řízení druhé.“ </a:t>
            </a:r>
          </a:p>
          <a:p>
            <a:pPr lvl="2"/>
            <a:r>
              <a:rPr lang="cs-CZ" dirty="0"/>
              <a:t>1 As 33/2013-58</a:t>
            </a:r>
          </a:p>
        </p:txBody>
      </p:sp>
    </p:spTree>
    <p:extLst>
      <p:ext uri="{BB962C8B-B14F-4D97-AF65-F5344CB8AC3E}">
        <p14:creationId xmlns:p14="http://schemas.microsoft.com/office/powerpoint/2010/main" val="3397649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800CF-C0A8-4820-ABF7-169A2E30D256}"/>
              </a:ext>
            </a:extLst>
          </p:cNvPr>
          <p:cNvSpPr>
            <a:spLocks noGrp="1"/>
          </p:cNvSpPr>
          <p:nvPr>
            <p:ph type="title"/>
          </p:nvPr>
        </p:nvSpPr>
        <p:spPr/>
        <p:txBody>
          <a:bodyPr/>
          <a:lstStyle/>
          <a:p>
            <a:r>
              <a:rPr lang="cs-CZ" dirty="0"/>
              <a:t>Pohoda bydlení</a:t>
            </a:r>
          </a:p>
        </p:txBody>
      </p:sp>
      <p:sp>
        <p:nvSpPr>
          <p:cNvPr id="4" name="Zástupný symbol pro obsah 4">
            <a:extLst>
              <a:ext uri="{FF2B5EF4-FFF2-40B4-BE49-F238E27FC236}">
                <a16:creationId xmlns:a16="http://schemas.microsoft.com/office/drawing/2014/main" id="{C4E29FAE-8DBE-480F-9AC4-FDDC21B09810}"/>
              </a:ext>
            </a:extLst>
          </p:cNvPr>
          <p:cNvSpPr>
            <a:spLocks noGrp="1"/>
          </p:cNvSpPr>
          <p:nvPr>
            <p:ph idx="1"/>
          </p:nvPr>
        </p:nvSpPr>
        <p:spPr/>
        <p:txBody>
          <a:bodyPr>
            <a:normAutofit fontScale="92500" lnSpcReduction="20000"/>
          </a:bodyPr>
          <a:lstStyle/>
          <a:p>
            <a:r>
              <a:rPr lang="cs-CZ" dirty="0"/>
              <a:t>"Pohodou bydlení" ve smyslu § 8 odst. 1 in fine vyhlášky č. 137/1998 Sb., o obecných technických požadavcích na výstavbu, nutno rozumět souhrn činitelů a vlivů, které přispívají k tomu, aby bydlení bylo zdravé a vhodné pro všechny kategorie uživatelů, resp. aby byla vytvořena vhodná atmosféra klidného bydlení; </a:t>
            </a:r>
          </a:p>
          <a:p>
            <a:r>
              <a:rPr lang="cs-CZ" dirty="0"/>
              <a:t>Pohoda bydlení je v tomto pojetí dána zejména </a:t>
            </a:r>
            <a:r>
              <a:rPr lang="cs-CZ" dirty="0">
                <a:solidFill>
                  <a:srgbClr val="FF0000"/>
                </a:solidFill>
              </a:rPr>
              <a:t>kvalitou jednotlivých složek životního prostředí</a:t>
            </a:r>
            <a:r>
              <a:rPr lang="cs-CZ" dirty="0"/>
              <a:t>, např. nízkou hladinou hluku (z dopravy, výroby, zábavních podniků, ze stavebních prací aj.), čistotou ovzduší, přiměřeným množstvím zeleně, nízkými emisemi pachů a prachu, osluněním apod.; pro zabezpečení pohody bydlení se pak zkoumá intenzita narušení jednotlivých činitelů a jeho důsledky, tedy </a:t>
            </a:r>
            <a:r>
              <a:rPr lang="cs-CZ" u="sng" dirty="0"/>
              <a:t>objektivně existující souhrn činitelů a vlivů</a:t>
            </a:r>
            <a:r>
              <a:rPr lang="cs-CZ" dirty="0"/>
              <a:t>, které se posuzují každý jednotlivě a všechny ve vzájemných souvislostech.</a:t>
            </a:r>
          </a:p>
          <a:p>
            <a:r>
              <a:rPr lang="cs-CZ" dirty="0"/>
              <a:t>Správní orgán při posuzování, zda je v konkrétním případě pohoda bydlení zajištěna, nemůže ovšem zcela abstrahovat ani od určitých </a:t>
            </a:r>
            <a:r>
              <a:rPr lang="cs-CZ" u="sng" dirty="0"/>
              <a:t>subjektivních hledisek daných způsobem života osob</a:t>
            </a:r>
            <a:r>
              <a:rPr lang="cs-CZ" dirty="0"/>
              <a:t>, kterých se má stavba, jejíž vliv na pohodu bydlení je zkoumán, dotýkat; podmínkou zohlednění těchto subjektivních hledisek ovšem je, že způsob života dotčených osob a jejich z toho plynoucí subjektivní nároky na pohodu bydlení nevybočují v podstatné míře od obecných oprávněně </a:t>
            </a:r>
            <a:r>
              <a:rPr lang="cs-CZ" dirty="0" err="1"/>
              <a:t>požadovatelných</a:t>
            </a:r>
            <a:r>
              <a:rPr lang="cs-CZ" dirty="0"/>
              <a:t> standardů se zohledněním místních zvláštností dané lokality.</a:t>
            </a:r>
          </a:p>
          <a:p>
            <a:pPr lvl="1"/>
            <a:r>
              <a:rPr lang="cs-CZ" dirty="0"/>
              <a:t>2 As 44/2005-116</a:t>
            </a:r>
          </a:p>
        </p:txBody>
      </p:sp>
    </p:spTree>
    <p:extLst>
      <p:ext uri="{BB962C8B-B14F-4D97-AF65-F5344CB8AC3E}">
        <p14:creationId xmlns:p14="http://schemas.microsoft.com/office/powerpoint/2010/main" val="1294468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42237E-EE52-4864-89D0-E3638EA0255D}"/>
              </a:ext>
            </a:extLst>
          </p:cNvPr>
          <p:cNvSpPr>
            <a:spLocks noGrp="1"/>
          </p:cNvSpPr>
          <p:nvPr>
            <p:ph type="title"/>
          </p:nvPr>
        </p:nvSpPr>
        <p:spPr/>
        <p:txBody>
          <a:bodyPr/>
          <a:lstStyle/>
          <a:p>
            <a:r>
              <a:rPr lang="cs-CZ" dirty="0"/>
              <a:t>Literatura</a:t>
            </a:r>
          </a:p>
        </p:txBody>
      </p:sp>
      <p:sp>
        <p:nvSpPr>
          <p:cNvPr id="3" name="Zástupný symbol pro obsah 2">
            <a:extLst>
              <a:ext uri="{FF2B5EF4-FFF2-40B4-BE49-F238E27FC236}">
                <a16:creationId xmlns:a16="http://schemas.microsoft.com/office/drawing/2014/main" id="{6BBF93DB-948F-4883-BB01-B1F344336633}"/>
              </a:ext>
            </a:extLst>
          </p:cNvPr>
          <p:cNvSpPr>
            <a:spLocks noGrp="1"/>
          </p:cNvSpPr>
          <p:nvPr>
            <p:ph idx="1"/>
          </p:nvPr>
        </p:nvSpPr>
        <p:spPr/>
        <p:txBody>
          <a:bodyPr/>
          <a:lstStyle/>
          <a:p>
            <a:r>
              <a:rPr lang="cs-CZ" dirty="0"/>
              <a:t>Dudová J. Ochrana před hlukem v přírodě a udržitelnost kvality života. In Acta </a:t>
            </a:r>
            <a:r>
              <a:rPr lang="cs-CZ" dirty="0" err="1"/>
              <a:t>Universitatis</a:t>
            </a:r>
            <a:r>
              <a:rPr lang="cs-CZ" dirty="0"/>
              <a:t> </a:t>
            </a:r>
            <a:r>
              <a:rPr lang="cs-CZ" dirty="0" err="1"/>
              <a:t>Carolinae</a:t>
            </a:r>
            <a:r>
              <a:rPr lang="cs-CZ" dirty="0"/>
              <a:t>, </a:t>
            </a:r>
            <a:r>
              <a:rPr lang="cs-CZ" dirty="0" err="1"/>
              <a:t>Iuridica</a:t>
            </a:r>
            <a:r>
              <a:rPr lang="cs-CZ" dirty="0"/>
              <a:t> </a:t>
            </a:r>
            <a:r>
              <a:rPr lang="cs-CZ" dirty="0" smtClean="0"/>
              <a:t>2/2015</a:t>
            </a:r>
            <a:endParaRPr lang="cs-CZ" dirty="0"/>
          </a:p>
          <a:p>
            <a:r>
              <a:rPr lang="cs-CZ" dirty="0" smtClean="0"/>
              <a:t>Dudová </a:t>
            </a:r>
            <a:r>
              <a:rPr lang="cs-CZ" dirty="0"/>
              <a:t>J. Právní aspekty ochrany veřejného zdraví před environmentálním </a:t>
            </a:r>
            <a:r>
              <a:rPr lang="cs-CZ" dirty="0" smtClean="0"/>
              <a:t>hlukem. Brno: Masarykova univerzita, 2013</a:t>
            </a:r>
            <a:endParaRPr lang="cs-CZ" dirty="0"/>
          </a:p>
          <a:p>
            <a:r>
              <a:rPr lang="cs-CZ" dirty="0" smtClean="0"/>
              <a:t>Dudová </a:t>
            </a:r>
            <a:r>
              <a:rPr lang="cs-CZ" dirty="0"/>
              <a:t>J. Právo na ochranu veřejného zdraví : ochrana veřejného zdraví před rizikovými faktory venkovního </a:t>
            </a:r>
            <a:r>
              <a:rPr lang="cs-CZ" dirty="0" smtClean="0"/>
              <a:t>prostředí. Praha</a:t>
            </a:r>
            <a:r>
              <a:rPr lang="cs-CZ" dirty="0"/>
              <a:t>:</a:t>
            </a:r>
            <a:r>
              <a:rPr lang="cs-CZ" dirty="0" smtClean="0"/>
              <a:t> Linde, 2011</a:t>
            </a:r>
          </a:p>
          <a:p>
            <a:r>
              <a:rPr lang="cs-CZ" dirty="0">
                <a:hlinkClick r:id="rId2"/>
              </a:rPr>
              <a:t>http://www.szu.cz/tema/zivotni-prostredi</a:t>
            </a:r>
            <a:endParaRPr lang="cs-CZ" dirty="0" smtClean="0"/>
          </a:p>
          <a:p>
            <a:endParaRPr lang="cs-CZ" dirty="0" smtClean="0"/>
          </a:p>
          <a:p>
            <a:endParaRPr lang="cs-CZ" dirty="0" smtClean="0"/>
          </a:p>
          <a:p>
            <a:endParaRPr lang="cs-CZ" dirty="0"/>
          </a:p>
          <a:p>
            <a:endParaRPr lang="cs-CZ" dirty="0"/>
          </a:p>
        </p:txBody>
      </p:sp>
    </p:spTree>
    <p:extLst>
      <p:ext uri="{BB962C8B-B14F-4D97-AF65-F5344CB8AC3E}">
        <p14:creationId xmlns:p14="http://schemas.microsoft.com/office/powerpoint/2010/main" val="340459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EAD167-8C9C-4DF0-B672-C9F096B4F15A}"/>
              </a:ext>
            </a:extLst>
          </p:cNvPr>
          <p:cNvSpPr>
            <a:spLocks noGrp="1"/>
          </p:cNvSpPr>
          <p:nvPr>
            <p:ph type="title"/>
          </p:nvPr>
        </p:nvSpPr>
        <p:spPr/>
        <p:txBody>
          <a:bodyPr>
            <a:normAutofit/>
          </a:bodyPr>
          <a:lstStyle/>
          <a:p>
            <a:r>
              <a:rPr lang="cs-CZ" dirty="0"/>
              <a:t/>
            </a:r>
            <a:br>
              <a:rPr lang="cs-CZ" dirty="0"/>
            </a:br>
            <a:r>
              <a:rPr lang="cs-CZ" dirty="0"/>
              <a:t>Judikatura ESLP</a:t>
            </a:r>
          </a:p>
        </p:txBody>
      </p:sp>
      <p:sp>
        <p:nvSpPr>
          <p:cNvPr id="3" name="Zástupný symbol pro obsah 2">
            <a:extLst>
              <a:ext uri="{FF2B5EF4-FFF2-40B4-BE49-F238E27FC236}">
                <a16:creationId xmlns:a16="http://schemas.microsoft.com/office/drawing/2014/main" id="{41EBA283-3A21-44B3-87C6-F8648BC109E8}"/>
              </a:ext>
            </a:extLst>
          </p:cNvPr>
          <p:cNvSpPr>
            <a:spLocks noGrp="1"/>
          </p:cNvSpPr>
          <p:nvPr>
            <p:ph idx="1"/>
          </p:nvPr>
        </p:nvSpPr>
        <p:spPr/>
        <p:txBody>
          <a:bodyPr>
            <a:normAutofit fontScale="92500" lnSpcReduction="20000"/>
          </a:bodyPr>
          <a:lstStyle/>
          <a:p>
            <a:r>
              <a:rPr lang="cs-CZ" dirty="0"/>
              <a:t>Čl. 8 Úmluvy o ochraně lidských práv a základních svobod (č. 209/1992 Sb.)</a:t>
            </a:r>
          </a:p>
          <a:p>
            <a:pPr lvl="1"/>
            <a:r>
              <a:rPr lang="cs-CZ" dirty="0"/>
              <a:t>Právo na respektování svého soukromého a rodinného života, obydlí a korespondence</a:t>
            </a:r>
          </a:p>
          <a:p>
            <a:r>
              <a:rPr lang="cs-CZ" dirty="0"/>
              <a:t>Každý jednotlivec má právo na respektování svého obydlí, což v sobě zahrnuje nejen samotné právo na tento vymezený prostor, ale rovněž na přiměřenou míru nerušeného a pokojného užívání tohoto prostoru. </a:t>
            </a:r>
          </a:p>
          <a:p>
            <a:pPr lvl="1"/>
            <a:r>
              <a:rPr lang="cs-CZ" dirty="0"/>
              <a:t>Případy porušení práva na respektování obydlí (test určitého minimálního stupně závažnosti obtěžování) </a:t>
            </a:r>
          </a:p>
          <a:p>
            <a:pPr lvl="2"/>
            <a:r>
              <a:rPr lang="cs-CZ" dirty="0"/>
              <a:t>zásahy typu neoprávněného vstupu do obydlí </a:t>
            </a:r>
          </a:p>
          <a:p>
            <a:pPr lvl="2"/>
            <a:r>
              <a:rPr lang="cs-CZ" dirty="0"/>
              <a:t>hluk, emise, pachy či jiné obdobné formy zásahu. </a:t>
            </a:r>
          </a:p>
          <a:p>
            <a:pPr lvl="1"/>
            <a:r>
              <a:rPr lang="cs-CZ" dirty="0"/>
              <a:t>Ochrana proti svévolným zásahům ze strany orgánů veřejné moci</a:t>
            </a:r>
          </a:p>
          <a:p>
            <a:pPr lvl="1"/>
            <a:r>
              <a:rPr lang="cs-CZ" dirty="0"/>
              <a:t>Povinnost orgánů veřejné moci aktivně přijmout určitá opatření, jejichž smyslem je zajistit respektování práva ve vztahu jednotlivců mezi sebou navzájem</a:t>
            </a:r>
          </a:p>
          <a:p>
            <a:r>
              <a:rPr lang="cs-CZ" dirty="0"/>
              <a:t>Hluková zátěž výrazně překračující zákonné hlukové limity, proti které stát nepřijme odpovídající opatření, může jako taková vyvolat porušení čl. 8 Úmluvy.</a:t>
            </a:r>
          </a:p>
          <a:p>
            <a:r>
              <a:rPr lang="cs-CZ" dirty="0"/>
              <a:t>Související judikatura</a:t>
            </a:r>
          </a:p>
          <a:p>
            <a:pPr lvl="1"/>
            <a:r>
              <a:rPr lang="it-IT" dirty="0"/>
              <a:t>Moreno Gómez proti Španělsku</a:t>
            </a:r>
            <a:r>
              <a:rPr lang="cs-CZ" dirty="0"/>
              <a:t>, </a:t>
            </a:r>
            <a:r>
              <a:rPr lang="cs-CZ" dirty="0" err="1"/>
              <a:t>György</a:t>
            </a:r>
            <a:r>
              <a:rPr lang="cs-CZ" dirty="0"/>
              <a:t> </a:t>
            </a:r>
            <a:r>
              <a:rPr lang="cs-CZ" dirty="0" err="1"/>
              <a:t>Deés</a:t>
            </a:r>
            <a:r>
              <a:rPr lang="cs-CZ" dirty="0"/>
              <a:t> proti Maďarsku, </a:t>
            </a:r>
            <a:r>
              <a:rPr lang="cs-CZ" dirty="0" err="1"/>
              <a:t>Olujić</a:t>
            </a:r>
            <a:r>
              <a:rPr lang="cs-CZ" dirty="0"/>
              <a:t> proti Chorvatsku</a:t>
            </a:r>
          </a:p>
        </p:txBody>
      </p:sp>
    </p:spTree>
    <p:extLst>
      <p:ext uri="{BB962C8B-B14F-4D97-AF65-F5344CB8AC3E}">
        <p14:creationId xmlns:p14="http://schemas.microsoft.com/office/powerpoint/2010/main" val="225829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D11F65-4D75-4B34-8096-DFED6C46AD9C}"/>
              </a:ext>
            </a:extLst>
          </p:cNvPr>
          <p:cNvSpPr>
            <a:spLocks noGrp="1"/>
          </p:cNvSpPr>
          <p:nvPr>
            <p:ph type="title"/>
          </p:nvPr>
        </p:nvSpPr>
        <p:spPr/>
        <p:txBody>
          <a:bodyPr>
            <a:normAutofit fontScale="90000"/>
          </a:bodyPr>
          <a:lstStyle/>
          <a:p>
            <a:r>
              <a:rPr lang="cs-CZ" dirty="0"/>
              <a:t>Prioritní cíl č. 3 </a:t>
            </a:r>
            <a:br>
              <a:rPr lang="cs-CZ" dirty="0"/>
            </a:br>
            <a:r>
              <a:rPr lang="cs-CZ" sz="3100" dirty="0"/>
              <a:t>7. akční program Unie pro životní prostředí na období do roku 2020 „Spokojený život v mezích naší planety“ (</a:t>
            </a:r>
            <a:r>
              <a:rPr lang="cs-CZ" sz="2200" dirty="0"/>
              <a:t>ROZHODNUTÍ EP a RADY č. 1386/2013/EU)</a:t>
            </a:r>
            <a:r>
              <a:rPr lang="cs-CZ" sz="2000" dirty="0"/>
              <a:t> </a:t>
            </a:r>
            <a:endParaRPr lang="cs-CZ" dirty="0"/>
          </a:p>
        </p:txBody>
      </p:sp>
      <p:sp>
        <p:nvSpPr>
          <p:cNvPr id="3" name="Zástupný symbol pro obsah 2">
            <a:extLst>
              <a:ext uri="{FF2B5EF4-FFF2-40B4-BE49-F238E27FC236}">
                <a16:creationId xmlns:a16="http://schemas.microsoft.com/office/drawing/2014/main" id="{E6131EAD-37F0-4047-83F7-896300011025}"/>
              </a:ext>
            </a:extLst>
          </p:cNvPr>
          <p:cNvSpPr>
            <a:spLocks noGrp="1"/>
          </p:cNvSpPr>
          <p:nvPr>
            <p:ph idx="1"/>
          </p:nvPr>
        </p:nvSpPr>
        <p:spPr/>
        <p:txBody>
          <a:bodyPr>
            <a:normAutofit fontScale="92500" lnSpcReduction="10000"/>
          </a:bodyPr>
          <a:lstStyle/>
          <a:p>
            <a:r>
              <a:rPr lang="cs-CZ" dirty="0"/>
              <a:t>Environmentální problémy a dopady na životní prostředí i nadále představují významná rizika pro zdraví a dobré životní podmínky člověka, takže opatření ke zlepšení stavu životního prostředí mohou být prospěšná.</a:t>
            </a:r>
          </a:p>
          <a:p>
            <a:r>
              <a:rPr lang="cs-CZ" dirty="0"/>
              <a:t>Právní předpisy Unie v oblasti životního prostředí mají významný přínos pro zdraví a dobré životní podmínky veřejnosti. Jednou z největších obav široké veřejnosti v oblasti životního prostředí v Unii však zůstává znečištění vody a ovzduší a chemické látky. </a:t>
            </a:r>
          </a:p>
          <a:p>
            <a:r>
              <a:rPr lang="cs-CZ" dirty="0"/>
              <a:t>Světová zdravotnická organizace (WHO) odhaduje, že stresové faktory v životním prostředí odpovídají přibližně za 15 až 20 % všech úmrtí v 53 evropských zemích. Podle OECD se hlavní environmentální příčinou úmrtnosti na celém světě do roku 2050 má stát znečištění ovzduší ve městech.</a:t>
            </a:r>
          </a:p>
          <a:p>
            <a:r>
              <a:rPr lang="cs-CZ" dirty="0"/>
              <a:t>Čl. 168 SFEU</a:t>
            </a:r>
          </a:p>
          <a:p>
            <a:pPr lvl="1"/>
            <a:r>
              <a:rPr lang="cs-CZ" dirty="0"/>
              <a:t>Při vymezení a provádění všech politik a činností Unie je zajištěn vysoký stupeň ochrany lidského zdraví.</a:t>
            </a:r>
          </a:p>
          <a:p>
            <a:pPr lvl="1"/>
            <a:r>
              <a:rPr lang="cs-CZ" dirty="0"/>
              <a:t>Činnost Unie doplňuje politiku členských států a je zaměřena na zlepšování veřejného zdraví, předcházení lidským nemocem a odstraňování příčin ohrožení tělesného a duševního zdraví. </a:t>
            </a:r>
          </a:p>
        </p:txBody>
      </p:sp>
    </p:spTree>
    <p:extLst>
      <p:ext uri="{BB962C8B-B14F-4D97-AF65-F5344CB8AC3E}">
        <p14:creationId xmlns:p14="http://schemas.microsoft.com/office/powerpoint/2010/main" val="76113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925613-CEA5-4BDB-A222-1A21340E3EF5}"/>
              </a:ext>
            </a:extLst>
          </p:cNvPr>
          <p:cNvSpPr>
            <a:spLocks noGrp="1"/>
          </p:cNvSpPr>
          <p:nvPr>
            <p:ph type="title"/>
          </p:nvPr>
        </p:nvSpPr>
        <p:spPr/>
        <p:txBody>
          <a:bodyPr>
            <a:normAutofit/>
          </a:bodyPr>
          <a:lstStyle/>
          <a:p>
            <a:r>
              <a:rPr lang="cs-CZ" dirty="0"/>
              <a:t>Negativní vlivy prostředí a ochrana veřejného zdraví</a:t>
            </a:r>
          </a:p>
        </p:txBody>
      </p:sp>
      <p:sp>
        <p:nvSpPr>
          <p:cNvPr id="4" name="Zástupný symbol pro text 3">
            <a:extLst>
              <a:ext uri="{FF2B5EF4-FFF2-40B4-BE49-F238E27FC236}">
                <a16:creationId xmlns:a16="http://schemas.microsoft.com/office/drawing/2014/main" id="{762790B5-ABD1-4E2D-9627-F49FA32016E6}"/>
              </a:ext>
            </a:extLst>
          </p:cNvPr>
          <p:cNvSpPr>
            <a:spLocks noGrp="1"/>
          </p:cNvSpPr>
          <p:nvPr>
            <p:ph type="body" idx="1"/>
          </p:nvPr>
        </p:nvSpPr>
        <p:spPr/>
        <p:txBody>
          <a:bodyPr/>
          <a:lstStyle/>
          <a:p>
            <a:r>
              <a:rPr lang="cs-CZ" dirty="0"/>
              <a:t>Negativní vlivy prostředí</a:t>
            </a:r>
          </a:p>
        </p:txBody>
      </p:sp>
      <p:sp>
        <p:nvSpPr>
          <p:cNvPr id="3" name="Zástupný symbol pro obsah 2">
            <a:extLst>
              <a:ext uri="{FF2B5EF4-FFF2-40B4-BE49-F238E27FC236}">
                <a16:creationId xmlns:a16="http://schemas.microsoft.com/office/drawing/2014/main" id="{C554B450-7DE6-4B66-86E4-9BEBE2D920A3}"/>
              </a:ext>
            </a:extLst>
          </p:cNvPr>
          <p:cNvSpPr>
            <a:spLocks noGrp="1"/>
          </p:cNvSpPr>
          <p:nvPr>
            <p:ph sz="half" idx="2"/>
          </p:nvPr>
        </p:nvSpPr>
        <p:spPr/>
        <p:txBody>
          <a:bodyPr>
            <a:normAutofit fontScale="77500" lnSpcReduction="20000"/>
          </a:bodyPr>
          <a:lstStyle/>
          <a:p>
            <a:r>
              <a:rPr lang="cs-CZ" dirty="0"/>
              <a:t>Znečištění jednotlivých složek prostředí</a:t>
            </a:r>
          </a:p>
          <a:p>
            <a:pPr lvl="1"/>
            <a:r>
              <a:rPr lang="cs-CZ" dirty="0"/>
              <a:t>Voda</a:t>
            </a:r>
          </a:p>
          <a:p>
            <a:pPr lvl="1"/>
            <a:r>
              <a:rPr lang="cs-CZ" dirty="0"/>
              <a:t>Půda</a:t>
            </a:r>
          </a:p>
          <a:p>
            <a:pPr lvl="1"/>
            <a:r>
              <a:rPr lang="cs-CZ" dirty="0"/>
              <a:t>Ovzduší </a:t>
            </a:r>
          </a:p>
          <a:p>
            <a:r>
              <a:rPr lang="cs-CZ" dirty="0"/>
              <a:t>Fyzikální vlivy </a:t>
            </a:r>
          </a:p>
          <a:p>
            <a:pPr lvl="1"/>
            <a:r>
              <a:rPr lang="cs-CZ" sz="2100" dirty="0">
                <a:solidFill>
                  <a:srgbClr val="FF0000"/>
                </a:solidFill>
              </a:rPr>
              <a:t>Hluk</a:t>
            </a:r>
          </a:p>
          <a:p>
            <a:pPr lvl="1"/>
            <a:r>
              <a:rPr lang="cs-CZ" sz="2100" dirty="0">
                <a:solidFill>
                  <a:srgbClr val="FF0000"/>
                </a:solidFill>
              </a:rPr>
              <a:t>Vibrace</a:t>
            </a:r>
          </a:p>
          <a:p>
            <a:pPr lvl="1"/>
            <a:r>
              <a:rPr lang="cs-CZ" sz="2100" dirty="0">
                <a:solidFill>
                  <a:srgbClr val="FF0000"/>
                </a:solidFill>
              </a:rPr>
              <a:t>Záření</a:t>
            </a:r>
            <a:r>
              <a:rPr lang="cs-CZ" dirty="0"/>
              <a:t> </a:t>
            </a:r>
          </a:p>
          <a:p>
            <a:pPr lvl="2"/>
            <a:r>
              <a:rPr lang="cs-CZ" dirty="0"/>
              <a:t>Ionizující</a:t>
            </a:r>
          </a:p>
          <a:p>
            <a:pPr lvl="2"/>
            <a:r>
              <a:rPr lang="cs-CZ" sz="1500" dirty="0">
                <a:solidFill>
                  <a:srgbClr val="FF0000"/>
                </a:solidFill>
              </a:rPr>
              <a:t>Neionizující</a:t>
            </a:r>
          </a:p>
          <a:p>
            <a:pPr lvl="2"/>
            <a:r>
              <a:rPr lang="cs-CZ" sz="1500" dirty="0">
                <a:solidFill>
                  <a:srgbClr val="FF0000"/>
                </a:solidFill>
              </a:rPr>
              <a:t>Světelné </a:t>
            </a:r>
          </a:p>
          <a:p>
            <a:r>
              <a:rPr lang="cs-CZ" dirty="0"/>
              <a:t>Chemické látky</a:t>
            </a:r>
          </a:p>
          <a:p>
            <a:r>
              <a:rPr lang="cs-CZ" dirty="0"/>
              <a:t>Biologické vlivy</a:t>
            </a:r>
          </a:p>
        </p:txBody>
      </p:sp>
      <p:pic>
        <p:nvPicPr>
          <p:cNvPr id="7" name="Picture 2" descr="http://slideplayer.cz/slide/2774735/10/images/8/Vlivy+prost%C5%99ed%C3%AD+na+zdrav%C3%AD+%C4%8Dlov%C4%9Bka.jpg">
            <a:extLst>
              <a:ext uri="{FF2B5EF4-FFF2-40B4-BE49-F238E27FC236}">
                <a16:creationId xmlns:a16="http://schemas.microsoft.com/office/drawing/2014/main" id="{8B703BFB-B67D-40A8-87EA-BAF786D51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195" y="1737360"/>
            <a:ext cx="6075485" cy="455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726621"/>
      </p:ext>
    </p:extLst>
  </p:cSld>
  <p:clrMapOvr>
    <a:masterClrMapping/>
  </p:clrMapOvr>
</p:sld>
</file>

<file path=ppt/theme/theme1.xml><?xml version="1.0" encoding="utf-8"?>
<a:theme xmlns:a="http://schemas.openxmlformats.org/drawingml/2006/main" name="HDOfficeLightV0">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TM02892315[[fn=Stébla]]</Template>
  <TotalTime>2110</TotalTime>
  <Words>8198</Words>
  <Application>Microsoft Office PowerPoint</Application>
  <PresentationFormat>Širokoúhlá obrazovka</PresentationFormat>
  <Paragraphs>716</Paragraphs>
  <Slides>63</Slides>
  <Notes>1</Notes>
  <HiddenSlides>0</HiddenSlides>
  <MMClips>0</MMClips>
  <ScaleCrop>false</ScaleCrop>
  <HeadingPairs>
    <vt:vector size="6" baseType="variant">
      <vt:variant>
        <vt:lpstr>Použitá písma</vt:lpstr>
      </vt:variant>
      <vt:variant>
        <vt:i4>4</vt:i4>
      </vt:variant>
      <vt:variant>
        <vt:lpstr>Motiv</vt:lpstr>
      </vt:variant>
      <vt:variant>
        <vt:i4>3</vt:i4>
      </vt:variant>
      <vt:variant>
        <vt:lpstr>Nadpisy snímků</vt:lpstr>
      </vt:variant>
      <vt:variant>
        <vt:i4>63</vt:i4>
      </vt:variant>
    </vt:vector>
  </HeadingPairs>
  <TitlesOfParts>
    <vt:vector size="70" baseType="lpstr">
      <vt:lpstr>Calibri</vt:lpstr>
      <vt:lpstr>Calibri Light</vt:lpstr>
      <vt:lpstr>Symbol</vt:lpstr>
      <vt:lpstr>Wingdings 2</vt:lpstr>
      <vt:lpstr>HDOfficeLightV0</vt:lpstr>
      <vt:lpstr>1_HDOfficeLightV0</vt:lpstr>
      <vt:lpstr>Retrospektiva</vt:lpstr>
      <vt:lpstr> Řešení střetů zájmů v území V. Ochrana veřejného zdraví před hlukem a jinými negativními vlivy prostředí. </vt:lpstr>
      <vt:lpstr>Veřejné zdraví</vt:lpstr>
      <vt:lpstr>Prezentace aplikace PowerPoint</vt:lpstr>
      <vt:lpstr>Hodnocení zdravotních rizik (HRA)</vt:lpstr>
      <vt:lpstr>Řízení zdravotních rizik</vt:lpstr>
      <vt:lpstr>Ochrana zdraví</vt:lpstr>
      <vt:lpstr> Judikatura ESLP</vt:lpstr>
      <vt:lpstr>Prioritní cíl č. 3  7. akční program Unie pro životní prostředí na období do roku 2020 „Spokojený život v mezích naší planety“ (ROZHODNUTÍ EP a RADY č. 1386/2013/EU) </vt:lpstr>
      <vt:lpstr>Negativní vlivy prostředí a ochrana veřejného zdraví</vt:lpstr>
      <vt:lpstr>Prezentace aplikace PowerPoint</vt:lpstr>
      <vt:lpstr>7. akčním programu Unie pro životní prostředí a HLUK</vt:lpstr>
      <vt:lpstr>Hluk je neodstranitelnou součástí životního prostředí člověka, protože je důsledkem aktivního a produktivního života lidí. Snaha hluk beze zbytku odstranit (nebo jej totálně plánovat a regulovat) je neslučitelná se samotnou podstatou svobodné společnosti. (Václav Klaus – veto k návrhu zákona o hodnocení hluku v životním prostředí)</vt:lpstr>
      <vt:lpstr>Negativní účinky hluku na zdraví</vt:lpstr>
      <vt:lpstr>Prezentace aplikace PowerPoint</vt:lpstr>
      <vt:lpstr>Právní úprava hluku</vt:lpstr>
      <vt:lpstr>Hlukem není zvuk – hluk … </vt:lpstr>
      <vt:lpstr>Hluk z produkce hudby ve venkovním prostoru</vt:lpstr>
      <vt:lpstr>Hluk z produkce hudby ve venkovním prostoru (§ 10 OZř)</vt:lpstr>
      <vt:lpstr>Povinné subjekty na úseku ochrany veřejného zdraví před hlukem </vt:lpstr>
      <vt:lpstr>Kategorizace hygienických limitů hluku</vt:lpstr>
      <vt:lpstr>Chráněné prostory</vt:lpstr>
      <vt:lpstr>Hygienické limity hluku</vt:lpstr>
      <vt:lpstr>Hluk z dopravy na pozemních komunikacích a drahách</vt:lpstr>
      <vt:lpstr>Stará hluková zátěž</vt:lpstr>
      <vt:lpstr>Hlukové výjimky</vt:lpstr>
      <vt:lpstr>Žádost o hlukovou výjimku</vt:lpstr>
      <vt:lpstr>Problémy hlukových výjimek</vt:lpstr>
      <vt:lpstr>Hluk z leteckého provozu</vt:lpstr>
      <vt:lpstr>Ochranné hlukové pásmo letiště</vt:lpstr>
      <vt:lpstr>Ochranné hlukové pásmo letiště</vt:lpstr>
      <vt:lpstr>Snížení hluku na letištích</vt:lpstr>
      <vt:lpstr>Hlukové mapování</vt:lpstr>
      <vt:lpstr>Nástroje hlukového mapování</vt:lpstr>
      <vt:lpstr>Hlukové ukazatele a mezní hodnoty</vt:lpstr>
      <vt:lpstr>Cykly (pětileté) hlukového mapování</vt:lpstr>
      <vt:lpstr>Vibrace</vt:lpstr>
      <vt:lpstr>Prezentace aplikace PowerPoint</vt:lpstr>
      <vt:lpstr>Neionizující záření</vt:lpstr>
      <vt:lpstr>Neionizující elektromagnetické záření v právní úpravě</vt:lpstr>
      <vt:lpstr>Povinnosti osob používající/provozující zdroj</vt:lpstr>
      <vt:lpstr>Nařízení č. 291/2015 Sb., o ochraně zdraví před neionizujícím záření</vt:lpstr>
      <vt:lpstr>Nejvyšší přípustné hodnoty</vt:lpstr>
      <vt:lpstr>Účinky a zdravotní rizika</vt:lpstr>
      <vt:lpstr>Specifické povinnosti</vt:lpstr>
      <vt:lpstr>Orgány státní správy v ochraně veřejného zdraví a jejich úkoly</vt:lpstr>
      <vt:lpstr>Odborně způsobilé subjekty</vt:lpstr>
      <vt:lpstr>Odborné subjekty Ministerstva zdravotnictví</vt:lpstr>
      <vt:lpstr>Orgány ochrany veřejného zdraví jako dotčené orgány § 77 ZOVZ</vt:lpstr>
      <vt:lpstr>„Chráněné“ stavby a jejich umisťování do území z hlediska ochrany před hlukem</vt:lpstr>
      <vt:lpstr>Státní zdravotní dozor</vt:lpstr>
      <vt:lpstr>Deliktní odpovědnost za přestupky</vt:lpstr>
      <vt:lpstr>Sousedská práva a ochrana proti imisím</vt:lpstr>
      <vt:lpstr> Ochrana proti imisím z pozemních komunikací I.  ÚS 451/2011</vt:lpstr>
      <vt:lpstr>Ochrana proti imisím z pozemních komunikací II.</vt:lpstr>
      <vt:lpstr>Žaloby dle OZ</vt:lpstr>
      <vt:lpstr>Povinnost nahradit újmu/škodu</vt:lpstr>
      <vt:lpstr>Preventivní nástroje</vt:lpstr>
      <vt:lpstr>Posuzování vlivů na veřejné zdraví (HIA)</vt:lpstr>
      <vt:lpstr>Stavební zákon a ochrana veřejného zdraví Územní plánování</vt:lpstr>
      <vt:lpstr>Stavební zákon a ochrana veřejného zdraví Územní  a stavební řízení</vt:lpstr>
      <vt:lpstr>Pohoda bydlení</vt:lpstr>
      <vt:lpstr>Pohoda bydlení</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Řešení střetů zájmů v území V. Ochrana veřejného zdraví před hlukem a jinými negativními vlivy prostředí.</dc:title>
  <dc:creator>Jana</dc:creator>
  <cp:lastModifiedBy>Jana Tkáčiková</cp:lastModifiedBy>
  <cp:revision>194</cp:revision>
  <cp:lastPrinted>2017-11-21T14:44:12Z</cp:lastPrinted>
  <dcterms:created xsi:type="dcterms:W3CDTF">2017-11-02T08:31:45Z</dcterms:created>
  <dcterms:modified xsi:type="dcterms:W3CDTF">2017-12-07T14:40:54Z</dcterms:modified>
</cp:coreProperties>
</file>