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4" r:id="rId2"/>
    <p:sldId id="556" r:id="rId3"/>
    <p:sldId id="566" r:id="rId4"/>
    <p:sldId id="565" r:id="rId5"/>
    <p:sldId id="587" r:id="rId6"/>
    <p:sldId id="588" r:id="rId7"/>
    <p:sldId id="586" r:id="rId8"/>
    <p:sldId id="564" r:id="rId9"/>
    <p:sldId id="589" r:id="rId10"/>
    <p:sldId id="557" r:id="rId11"/>
    <p:sldId id="567" r:id="rId12"/>
    <p:sldId id="568" r:id="rId13"/>
    <p:sldId id="569" r:id="rId14"/>
    <p:sldId id="575" r:id="rId15"/>
    <p:sldId id="576" r:id="rId16"/>
    <p:sldId id="577" r:id="rId17"/>
    <p:sldId id="578" r:id="rId18"/>
    <p:sldId id="612" r:id="rId19"/>
    <p:sldId id="611" r:id="rId20"/>
    <p:sldId id="579" r:id="rId21"/>
    <p:sldId id="580" r:id="rId22"/>
    <p:sldId id="581" r:id="rId23"/>
    <p:sldId id="582" r:id="rId24"/>
    <p:sldId id="583" r:id="rId25"/>
    <p:sldId id="559" r:id="rId26"/>
    <p:sldId id="604" r:id="rId27"/>
    <p:sldId id="605" r:id="rId28"/>
    <p:sldId id="606" r:id="rId29"/>
    <p:sldId id="584" r:id="rId30"/>
    <p:sldId id="480" r:id="rId31"/>
    <p:sldId id="607" r:id="rId32"/>
    <p:sldId id="555" r:id="rId33"/>
    <p:sldId id="573" r:id="rId34"/>
    <p:sldId id="608" r:id="rId35"/>
    <p:sldId id="609" r:id="rId36"/>
    <p:sldId id="610" r:id="rId37"/>
    <p:sldId id="560" r:id="rId38"/>
    <p:sldId id="473" r:id="rId39"/>
    <p:sldId id="487" r:id="rId40"/>
    <p:sldId id="585" r:id="rId41"/>
    <p:sldId id="483" r:id="rId42"/>
    <p:sldId id="396" r:id="rId43"/>
    <p:sldId id="497" r:id="rId44"/>
    <p:sldId id="547" r:id="rId45"/>
    <p:sldId id="518" r:id="rId46"/>
    <p:sldId id="590" r:id="rId47"/>
    <p:sldId id="498" r:id="rId48"/>
    <p:sldId id="591" r:id="rId49"/>
    <p:sldId id="592" r:id="rId50"/>
    <p:sldId id="521" r:id="rId51"/>
    <p:sldId id="522" r:id="rId52"/>
    <p:sldId id="523" r:id="rId53"/>
    <p:sldId id="525" r:id="rId54"/>
    <p:sldId id="526" r:id="rId55"/>
    <p:sldId id="527" r:id="rId56"/>
    <p:sldId id="529" r:id="rId57"/>
    <p:sldId id="530" r:id="rId58"/>
    <p:sldId id="528" r:id="rId59"/>
    <p:sldId id="531" r:id="rId60"/>
    <p:sldId id="256" r:id="rId6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42" autoAdjust="0"/>
    <p:restoredTop sz="94494" autoAdjust="0"/>
  </p:normalViewPr>
  <p:slideViewPr>
    <p:cSldViewPr>
      <p:cViewPr varScale="1">
        <p:scale>
          <a:sx n="67" d="100"/>
          <a:sy n="67" d="100"/>
        </p:scale>
        <p:origin x="54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06.12.2017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06.12.2017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ceskatelevize.cz/ct24/regiony/212693-o-pripadne-spalovne-v-prerove-by-rozhodlo-referendum/"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z/url?sa=i&amp;rct=j&amp;q=&amp;esrc=s&amp;frm=1&amp;source=images&amp;cd=&amp;cad=rja&amp;uact=8&amp;ved=0CAcQjRw&amp;url=http://www.lhnet.org/brown-bear/&amp;ei=4qcGVbL9L8yAPOjFgfgG&amp;bvm=bv.88198703,d.bGQ&amp;psig=AFQjCNGDh1fxoYDvSBObFXOjwlAnZC1Y6Q&amp;ust=142658595013872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eur-lex.europa.eu/legal-content/EN/TXT/?uri=CELEX:32006R136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www.cspzp.com/dokumenty/casopis/cislo_44.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14978" y="3295055"/>
            <a:ext cx="8280920" cy="1706705"/>
          </a:xfrm>
        </p:spPr>
        <p:txBody>
          <a:bodyPr>
            <a:normAutofit fontScale="85000" lnSpcReduction="10000"/>
          </a:bodyPr>
          <a:lstStyle/>
          <a:p>
            <a:pPr algn="l"/>
            <a:r>
              <a:rPr lang="cs-CZ" sz="3300" dirty="0">
                <a:latin typeface="Cambria" panose="02040503050406030204" pitchFamily="18" charset="0"/>
              </a:rPr>
              <a:t>Účast veřejnosti na ochraně životního prostředí </a:t>
            </a:r>
            <a:r>
              <a:rPr lang="cs-CZ" sz="3300" dirty="0" smtClean="0">
                <a:latin typeface="Cambria" panose="02040503050406030204" pitchFamily="18" charset="0"/>
              </a:rPr>
              <a:t>I:</a:t>
            </a:r>
          </a:p>
          <a:p>
            <a:pPr algn="l"/>
            <a:r>
              <a:rPr lang="cs-CZ" sz="2800" dirty="0" smtClean="0">
                <a:latin typeface="Cambria" panose="02040503050406030204" pitchFamily="18" charset="0"/>
              </a:rPr>
              <a:t>	Východiska </a:t>
            </a:r>
            <a:r>
              <a:rPr lang="cs-CZ" sz="2800" dirty="0">
                <a:latin typeface="Cambria" panose="02040503050406030204" pitchFamily="18" charset="0"/>
              </a:rPr>
              <a:t>a základní </a:t>
            </a:r>
            <a:r>
              <a:rPr lang="cs-CZ" sz="2800" dirty="0" smtClean="0">
                <a:latin typeface="Cambria" panose="02040503050406030204" pitchFamily="18" charset="0"/>
              </a:rPr>
              <a:t>pojmy</a:t>
            </a:r>
          </a:p>
          <a:p>
            <a:pPr algn="l"/>
            <a:r>
              <a:rPr lang="cs-CZ" sz="2800" dirty="0" smtClean="0">
                <a:latin typeface="Cambria" panose="02040503050406030204" pitchFamily="18" charset="0"/>
              </a:rPr>
              <a:t>	Přístup k </a:t>
            </a:r>
            <a:r>
              <a:rPr lang="cs-CZ" sz="2800" dirty="0">
                <a:latin typeface="Cambria" panose="02040503050406030204" pitchFamily="18" charset="0"/>
              </a:rPr>
              <a:t>informacím o životním </a:t>
            </a:r>
            <a:r>
              <a:rPr lang="cs-CZ" sz="2800" dirty="0" smtClean="0">
                <a:latin typeface="Cambria" panose="02040503050406030204" pitchFamily="18" charset="0"/>
              </a:rPr>
              <a:t>prostředí	</a:t>
            </a:r>
            <a:r>
              <a:rPr lang="cs-CZ" dirty="0" smtClean="0"/>
              <a:t>				</a:t>
            </a:r>
            <a:endParaRPr lang="cs-CZ" dirty="0"/>
          </a:p>
        </p:txBody>
      </p:sp>
      <p:pic>
        <p:nvPicPr>
          <p:cNvPr id="1027" name="Picture 3" descr="F:\vojtech\Pictures\Obrázky\logo katedry\logoC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089191"/>
            <a:ext cx="3456384" cy="152253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838742"/>
            <a:ext cx="7772400" cy="1470025"/>
          </a:xfrm>
        </p:spPr>
        <p:txBody>
          <a:bodyPr>
            <a:normAutofit/>
          </a:bodyPr>
          <a:lstStyle/>
          <a:p>
            <a:r>
              <a:rPr lang="cs-CZ" sz="3200" b="1" dirty="0" smtClean="0">
                <a:latin typeface="Cambria" panose="02040503050406030204" pitchFamily="18" charset="0"/>
              </a:rPr>
              <a:t>Právo životního prostředí II</a:t>
            </a:r>
            <a:endParaRPr lang="cs-CZ" sz="3200" b="1" dirty="0">
              <a:latin typeface="Cambria" panose="02040503050406030204" pitchFamily="18" charset="0"/>
            </a:endParaRPr>
          </a:p>
        </p:txBody>
      </p:sp>
      <p:sp>
        <p:nvSpPr>
          <p:cNvPr id="4" name="TextovéPole 3"/>
          <p:cNvSpPr txBox="1"/>
          <p:nvPr/>
        </p:nvSpPr>
        <p:spPr>
          <a:xfrm>
            <a:off x="5292080" y="5857511"/>
            <a:ext cx="3672408" cy="584775"/>
          </a:xfrm>
          <a:prstGeom prst="rect">
            <a:avLst/>
          </a:prstGeom>
          <a:noFill/>
        </p:spPr>
        <p:txBody>
          <a:bodyPr wrap="square" rtlCol="0">
            <a:spAutoFit/>
          </a:bodyPr>
          <a:lstStyle/>
          <a:p>
            <a:r>
              <a:rPr lang="cs-CZ" sz="1600" b="1" dirty="0" smtClean="0">
                <a:latin typeface="Cambria" panose="02040503050406030204" pitchFamily="18" charset="0"/>
              </a:rPr>
              <a:t>Podzim 2017</a:t>
            </a:r>
          </a:p>
          <a:p>
            <a:r>
              <a:rPr lang="cs-CZ" sz="1600" b="1" dirty="0" smtClean="0">
                <a:latin typeface="Cambria" panose="02040503050406030204" pitchFamily="18" charset="0"/>
              </a:rPr>
              <a:t>Mgr. Vojtěch Vomáčka, Ph.D., LL.M.</a:t>
            </a:r>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smtClean="0"/>
              <a:t>Účast veřejnosti na ochraně životního prostředí – proč?</a:t>
            </a:r>
            <a:endParaRPr lang="cs-CZ" sz="4000" b="1" dirty="0"/>
          </a:p>
        </p:txBody>
      </p:sp>
      <p:sp>
        <p:nvSpPr>
          <p:cNvPr id="13" name="TextovéPole 12"/>
          <p:cNvSpPr txBox="1"/>
          <p:nvPr/>
        </p:nvSpPr>
        <p:spPr>
          <a:xfrm>
            <a:off x="539552" y="1595021"/>
            <a:ext cx="7920880" cy="6124754"/>
          </a:xfrm>
          <a:prstGeom prst="rect">
            <a:avLst/>
          </a:prstGeom>
          <a:noFill/>
        </p:spPr>
        <p:txBody>
          <a:bodyPr wrap="square" rtlCol="0">
            <a:spAutoFit/>
          </a:bodyPr>
          <a:lstStyle/>
          <a:p>
            <a:r>
              <a:rPr lang="cs-CZ" sz="2800" b="1" u="sng" dirty="0" smtClean="0"/>
              <a:t>Nastavení systému účasti veřejnosti:</a:t>
            </a:r>
          </a:p>
          <a:p>
            <a:r>
              <a:rPr lang="cs-CZ" sz="2800" dirty="0" smtClean="0"/>
              <a:t>Definice veřejnosti</a:t>
            </a:r>
          </a:p>
          <a:p>
            <a:r>
              <a:rPr lang="cs-CZ" sz="2800" dirty="0" smtClean="0"/>
              <a:t>Rozsah práv</a:t>
            </a:r>
          </a:p>
          <a:p>
            <a:r>
              <a:rPr lang="cs-CZ" sz="2800" dirty="0" smtClean="0"/>
              <a:t>Procesní možnosti </a:t>
            </a:r>
          </a:p>
          <a:p>
            <a:r>
              <a:rPr lang="cs-CZ" sz="2800" dirty="0" smtClean="0"/>
              <a:t>Dostupnost, rozsah, účinnost soudní ochrany (</a:t>
            </a:r>
            <a:r>
              <a:rPr lang="cs-CZ" sz="2800" i="1" dirty="0" err="1" smtClean="0"/>
              <a:t>actio</a:t>
            </a:r>
            <a:r>
              <a:rPr lang="cs-CZ" sz="2800" i="1" dirty="0" smtClean="0"/>
              <a:t> </a:t>
            </a:r>
            <a:r>
              <a:rPr lang="cs-CZ" sz="2800" i="1" dirty="0" err="1" smtClean="0"/>
              <a:t>popularis</a:t>
            </a:r>
            <a:r>
              <a:rPr lang="cs-CZ" sz="2800" dirty="0" smtClean="0"/>
              <a:t>, hromadné žaloby)</a:t>
            </a:r>
          </a:p>
          <a:p>
            <a:r>
              <a:rPr lang="cs-CZ" sz="2800" dirty="0" smtClean="0"/>
              <a:t>Právní pomoc, moderace nákladů řízení…</a:t>
            </a:r>
          </a:p>
          <a:p>
            <a:endParaRPr lang="cs-CZ" sz="2800" dirty="0" smtClean="0"/>
          </a:p>
          <a:p>
            <a:r>
              <a:rPr lang="cs-CZ" sz="2800" u="sng" dirty="0" smtClean="0"/>
              <a:t>Ale i komplexní nástroje</a:t>
            </a:r>
            <a:r>
              <a:rPr lang="cs-CZ" sz="2800" dirty="0" smtClean="0"/>
              <a:t>:</a:t>
            </a:r>
          </a:p>
          <a:p>
            <a:r>
              <a:rPr lang="cs-CZ" sz="2800" dirty="0" smtClean="0"/>
              <a:t>Vyjednávání</a:t>
            </a:r>
          </a:p>
          <a:p>
            <a:r>
              <a:rPr lang="cs-CZ" sz="2800" dirty="0" smtClean="0"/>
              <a:t>Jednotné povolovací řízení</a:t>
            </a:r>
          </a:p>
          <a:p>
            <a:r>
              <a:rPr lang="cs-CZ" sz="2800" dirty="0" smtClean="0"/>
              <a:t>Přehledná pravidla</a:t>
            </a:r>
          </a:p>
          <a:p>
            <a:endParaRPr lang="cs-CZ" sz="2800" dirty="0" smtClean="0"/>
          </a:p>
          <a:p>
            <a:endParaRPr lang="cs-CZ" sz="2800" dirty="0"/>
          </a:p>
        </p:txBody>
      </p:sp>
    </p:spTree>
    <p:extLst>
      <p:ext uri="{BB962C8B-B14F-4D97-AF65-F5344CB8AC3E}">
        <p14:creationId xmlns:p14="http://schemas.microsoft.com/office/powerpoint/2010/main" val="1387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anim calcmode="lin" valueType="num">
                                      <p:cBhvr additive="base">
                                        <p:cTn id="4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8" end="8"/>
                                            </p:txEl>
                                          </p:spTgt>
                                        </p:tgtEl>
                                        <p:attrNameLst>
                                          <p:attrName>style.visibility</p:attrName>
                                        </p:attrNameLst>
                                      </p:cBhvr>
                                      <p:to>
                                        <p:strVal val="visible"/>
                                      </p:to>
                                    </p:set>
                                    <p:anim calcmode="lin" valueType="num">
                                      <p:cBhvr additive="base">
                                        <p:cTn id="4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9" end="9"/>
                                            </p:txEl>
                                          </p:spTgt>
                                        </p:tgtEl>
                                        <p:attrNameLst>
                                          <p:attrName>style.visibility</p:attrName>
                                        </p:attrNameLst>
                                      </p:cBhvr>
                                      <p:to>
                                        <p:strVal val="visible"/>
                                      </p:to>
                                    </p:set>
                                    <p:anim calcmode="lin" valueType="num">
                                      <p:cBhvr additive="base">
                                        <p:cTn id="55"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10" end="10"/>
                                            </p:txEl>
                                          </p:spTgt>
                                        </p:tgtEl>
                                        <p:attrNameLst>
                                          <p:attrName>style.visibility</p:attrName>
                                        </p:attrNameLst>
                                      </p:cBhvr>
                                      <p:to>
                                        <p:strVal val="visible"/>
                                      </p:to>
                                    </p:set>
                                    <p:anim calcmode="lin" valueType="num">
                                      <p:cBhvr additive="base">
                                        <p:cTn id="61"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Nedostatky českého systému</a:t>
            </a:r>
            <a:endParaRPr lang="cs-CZ" sz="4000" b="1" dirty="0"/>
          </a:p>
        </p:txBody>
      </p:sp>
      <p:sp>
        <p:nvSpPr>
          <p:cNvPr id="13" name="TextovéPole 12"/>
          <p:cNvSpPr txBox="1"/>
          <p:nvPr/>
        </p:nvSpPr>
        <p:spPr>
          <a:xfrm>
            <a:off x="539552" y="1595021"/>
            <a:ext cx="7920880" cy="954107"/>
          </a:xfrm>
          <a:prstGeom prst="rect">
            <a:avLst/>
          </a:prstGeom>
          <a:noFill/>
        </p:spPr>
        <p:txBody>
          <a:bodyPr wrap="square" rtlCol="0">
            <a:spAutoFit/>
          </a:bodyPr>
          <a:lstStyle/>
          <a:p>
            <a:endParaRPr lang="cs-CZ" sz="2800" dirty="0" smtClean="0"/>
          </a:p>
          <a:p>
            <a:endParaRPr lang="cs-CZ" sz="2800" dirty="0"/>
          </a:p>
        </p:txBody>
      </p:sp>
      <p:sp>
        <p:nvSpPr>
          <p:cNvPr id="3" name="TextovéPole 2"/>
          <p:cNvSpPr txBox="1"/>
          <p:nvPr/>
        </p:nvSpPr>
        <p:spPr>
          <a:xfrm>
            <a:off x="683568" y="1595021"/>
            <a:ext cx="7560840" cy="2677656"/>
          </a:xfrm>
          <a:prstGeom prst="rect">
            <a:avLst/>
          </a:prstGeom>
          <a:noFill/>
        </p:spPr>
        <p:txBody>
          <a:bodyPr wrap="square" rtlCol="0">
            <a:spAutoFit/>
          </a:bodyPr>
          <a:lstStyle/>
          <a:p>
            <a:pPr marL="285750" indent="-285750">
              <a:buFont typeface="Arial" panose="020B0604020202020204" pitchFamily="34" charset="0"/>
              <a:buChar char="•"/>
            </a:pPr>
            <a:r>
              <a:rPr lang="cs-CZ" sz="2400" b="1" dirty="0" smtClean="0"/>
              <a:t>Fragmentace podmínek účasti veřejnosti a časté novelizace (soudy řeší mrtvé právo)</a:t>
            </a:r>
          </a:p>
          <a:p>
            <a:pPr marL="285750" indent="-285750">
              <a:buFont typeface="Arial" panose="020B0604020202020204" pitchFamily="34" charset="0"/>
              <a:buChar char="•"/>
            </a:pPr>
            <a:r>
              <a:rPr lang="cs-CZ" sz="2400" b="1" dirty="0" smtClean="0"/>
              <a:t>Neschopnost celkového nastavení a propojení povolovacích řízení</a:t>
            </a:r>
          </a:p>
          <a:p>
            <a:pPr marL="285750" indent="-285750">
              <a:buFont typeface="Arial" panose="020B0604020202020204" pitchFamily="34" charset="0"/>
              <a:buChar char="•"/>
            </a:pPr>
            <a:r>
              <a:rPr lang="cs-CZ" sz="2400" b="1" dirty="0" smtClean="0"/>
              <a:t>Minimalistický přístup k harmonizačním požadavkům a rozpor s unijním/mezinárodním právem</a:t>
            </a:r>
          </a:p>
          <a:p>
            <a:pPr marL="285750" indent="-285750">
              <a:buFont typeface="Arial" panose="020B0604020202020204" pitchFamily="34" charset="0"/>
              <a:buChar char="•"/>
            </a:pPr>
            <a:r>
              <a:rPr lang="cs-CZ" sz="2400" b="1" dirty="0" smtClean="0"/>
              <a:t>Vnímání účasti veřejnosti jako nežádoucí  </a:t>
            </a:r>
            <a:endParaRPr lang="cs-CZ" sz="2400" b="1" dirty="0"/>
          </a:p>
        </p:txBody>
      </p:sp>
      <p:sp>
        <p:nvSpPr>
          <p:cNvPr id="5" name="TextovéPole 4"/>
          <p:cNvSpPr txBox="1"/>
          <p:nvPr/>
        </p:nvSpPr>
        <p:spPr>
          <a:xfrm>
            <a:off x="827584" y="4422544"/>
            <a:ext cx="7992888" cy="2031325"/>
          </a:xfrm>
          <a:prstGeom prst="rect">
            <a:avLst/>
          </a:prstGeom>
          <a:noFill/>
        </p:spPr>
        <p:txBody>
          <a:bodyPr wrap="square" rtlCol="0">
            <a:spAutoFit/>
          </a:bodyPr>
          <a:lstStyle/>
          <a:p>
            <a:pPr algn="just"/>
            <a:r>
              <a:rPr lang="cs-CZ" i="1" dirty="0" smtClean="0"/>
              <a:t>„Smyslem </a:t>
            </a:r>
            <a:r>
              <a:rPr lang="cs-CZ" i="1" dirty="0"/>
              <a:t>a účelem jejich účasti ve stavebních řízení není blokace, zdržování a protahování realizace stavebního záměru procesními obstrukcemi, nýbrž to, aby kvalifikovaně, tj. odbornými argumenty z oblasti ochrany životního prostředí, urbanismu apod., hájila dotčené (veřejné) zájmy ochrany přírody a krajiny v konkurenci jiných veřejných zájmů a zájmů soukromých</a:t>
            </a:r>
            <a:r>
              <a:rPr lang="cs-CZ" i="1" dirty="0" smtClean="0"/>
              <a:t>.“</a:t>
            </a:r>
          </a:p>
          <a:p>
            <a:endParaRPr lang="cs-CZ" dirty="0"/>
          </a:p>
          <a:p>
            <a:pPr algn="r"/>
            <a:r>
              <a:rPr lang="cs-CZ" dirty="0" smtClean="0"/>
              <a:t>(rozsudek NSS ze </a:t>
            </a:r>
            <a:r>
              <a:rPr lang="cs-CZ" dirty="0"/>
              <a:t>dne 4. 5. 2011, č. j. 7 As 2/2011 </a:t>
            </a:r>
            <a:r>
              <a:rPr lang="cs-CZ" dirty="0" smtClean="0"/>
              <a:t>– 52)</a:t>
            </a:r>
            <a:endParaRPr lang="cs-CZ" dirty="0"/>
          </a:p>
        </p:txBody>
      </p:sp>
    </p:spTree>
    <p:extLst>
      <p:ext uri="{BB962C8B-B14F-4D97-AF65-F5344CB8AC3E}">
        <p14:creationId xmlns:p14="http://schemas.microsoft.com/office/powerpoint/2010/main" val="35396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Různé přímé/nepřímé, formální/neformální </a:t>
            </a:r>
          </a:p>
          <a:p>
            <a:endParaRPr lang="cs-CZ" dirty="0" smtClean="0"/>
          </a:p>
          <a:p>
            <a:r>
              <a:rPr lang="cs-CZ" dirty="0" smtClean="0"/>
              <a:t>Petiční právo</a:t>
            </a:r>
          </a:p>
          <a:p>
            <a:r>
              <a:rPr lang="cs-CZ" dirty="0" smtClean="0"/>
              <a:t>Shromažďovací právo</a:t>
            </a:r>
          </a:p>
          <a:p>
            <a:r>
              <a:rPr lang="cs-CZ" dirty="0" smtClean="0"/>
              <a:t>Sdružovací právo</a:t>
            </a:r>
          </a:p>
          <a:p>
            <a:r>
              <a:rPr lang="cs-CZ" dirty="0" smtClean="0"/>
              <a:t>Referendum</a:t>
            </a:r>
          </a:p>
          <a:p>
            <a:r>
              <a:rPr lang="cs-CZ" dirty="0" smtClean="0"/>
              <a:t>Informace</a:t>
            </a:r>
          </a:p>
          <a:p>
            <a:r>
              <a:rPr lang="cs-CZ" dirty="0"/>
              <a:t>Účast veřejnosti na rozhodování, na tvorbě plánů, programů, politik a na přípravě právních </a:t>
            </a:r>
            <a:r>
              <a:rPr lang="cs-CZ" dirty="0" smtClean="0"/>
              <a:t>předpisů</a:t>
            </a:r>
          </a:p>
          <a:p>
            <a:r>
              <a:rPr lang="cs-CZ" dirty="0" smtClean="0"/>
              <a:t>Soudní ochrana</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cxnSp>
        <p:nvCxnSpPr>
          <p:cNvPr id="6" name="Přímá spojnice 5"/>
          <p:cNvCxnSpPr/>
          <p:nvPr/>
        </p:nvCxnSpPr>
        <p:spPr>
          <a:xfrm flipV="1">
            <a:off x="323528" y="4293096"/>
            <a:ext cx="8016280" cy="7200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5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Pojem účasti veřejnosti</a:t>
            </a:r>
            <a:endParaRPr lang="cs-CZ" sz="4000" b="1" dirty="0"/>
          </a:p>
        </p:txBody>
      </p:sp>
      <p:sp>
        <p:nvSpPr>
          <p:cNvPr id="5" name="Zástupný symbol pro obsah 4"/>
          <p:cNvSpPr>
            <a:spLocks noGrp="1"/>
          </p:cNvSpPr>
          <p:nvPr>
            <p:ph idx="1"/>
          </p:nvPr>
        </p:nvSpPr>
        <p:spPr/>
        <p:txBody>
          <a:bodyPr>
            <a:normAutofit/>
          </a:bodyPr>
          <a:lstStyle/>
          <a:p>
            <a:pPr algn="just"/>
            <a:r>
              <a:rPr lang="cs-CZ" sz="1800" dirty="0"/>
              <a:t>V </a:t>
            </a:r>
            <a:r>
              <a:rPr lang="cs-CZ" sz="2400" b="1" dirty="0"/>
              <a:t>širším smyslu </a:t>
            </a:r>
            <a:r>
              <a:rPr lang="cs-CZ" sz="1800" b="1" dirty="0" smtClean="0">
                <a:solidFill>
                  <a:srgbClr val="FF0000"/>
                </a:solidFill>
              </a:rPr>
              <a:t>výkon </a:t>
            </a:r>
            <a:r>
              <a:rPr lang="cs-CZ" sz="1800" b="1" dirty="0">
                <a:solidFill>
                  <a:srgbClr val="FF0000"/>
                </a:solidFill>
              </a:rPr>
              <a:t>politických práv</a:t>
            </a:r>
            <a:r>
              <a:rPr lang="cs-CZ" sz="1800" dirty="0"/>
              <a:t>, zejména práva </a:t>
            </a:r>
            <a:r>
              <a:rPr lang="cs-CZ" sz="1800" dirty="0" smtClean="0"/>
              <a:t>sdružovacího</a:t>
            </a:r>
            <a:r>
              <a:rPr lang="cs-CZ" sz="1800" dirty="0"/>
              <a:t>, shromažďovacího, petičního, uskutečňování práva podílet se na správě věcí veřejných, a to buď přímo nebo prostřednictvím volených zástupců (aktivní i pasivní volební právo do zastupitelských a samosprávných orgánů všech stupňů, účast v referendu), </a:t>
            </a:r>
            <a:r>
              <a:rPr lang="cs-CZ" sz="1800" b="1" dirty="0" smtClean="0">
                <a:solidFill>
                  <a:srgbClr val="00B050"/>
                </a:solidFill>
              </a:rPr>
              <a:t>uskutečňování </a:t>
            </a:r>
            <a:r>
              <a:rPr lang="cs-CZ" sz="1800" b="1" dirty="0">
                <a:solidFill>
                  <a:srgbClr val="00B050"/>
                </a:solidFill>
              </a:rPr>
              <a:t>práva na informace</a:t>
            </a:r>
            <a:r>
              <a:rPr lang="cs-CZ" sz="1800" dirty="0"/>
              <a:t>, </a:t>
            </a:r>
            <a:r>
              <a:rPr lang="cs-CZ" sz="1800" b="1" dirty="0">
                <a:solidFill>
                  <a:srgbClr val="00B0F0"/>
                </a:solidFill>
              </a:rPr>
              <a:t>podávání podnětů a stížností</a:t>
            </a:r>
            <a:r>
              <a:rPr lang="cs-CZ" sz="1800" dirty="0"/>
              <a:t>, účast v řízeních, která nejsou správními řízeními, a ve správních řízeních, </a:t>
            </a:r>
            <a:r>
              <a:rPr lang="cs-CZ" sz="1800" b="1" dirty="0">
                <a:solidFill>
                  <a:srgbClr val="92D050"/>
                </a:solidFill>
              </a:rPr>
              <a:t>účast v občanskoprávních řízeních</a:t>
            </a:r>
            <a:r>
              <a:rPr lang="cs-CZ" sz="1800" dirty="0"/>
              <a:t>, účast </a:t>
            </a:r>
            <a:r>
              <a:rPr lang="cs-CZ" sz="1800" dirty="0" err="1"/>
              <a:t>institucializované</a:t>
            </a:r>
            <a:r>
              <a:rPr lang="cs-CZ" sz="1800" dirty="0"/>
              <a:t> povahy (výkon funkce veřejných stráží), </a:t>
            </a:r>
            <a:r>
              <a:rPr lang="cs-CZ" sz="1800" b="1" dirty="0">
                <a:solidFill>
                  <a:schemeClr val="accent6">
                    <a:lumMod val="75000"/>
                  </a:schemeClr>
                </a:solidFill>
              </a:rPr>
              <a:t>výkon vlastnického práva </a:t>
            </a:r>
            <a:r>
              <a:rPr lang="cs-CZ" sz="1800" dirty="0"/>
              <a:t>a uzavírání dohod a ostatní formy spolupráce s orgány veřejné správy</a:t>
            </a:r>
            <a:r>
              <a:rPr lang="cs-CZ" sz="1800" dirty="0" smtClean="0"/>
              <a:t>.</a:t>
            </a:r>
          </a:p>
          <a:p>
            <a:pPr algn="just"/>
            <a:r>
              <a:rPr lang="cs-CZ" sz="1800" dirty="0"/>
              <a:t>V </a:t>
            </a:r>
            <a:r>
              <a:rPr lang="cs-CZ" sz="2400" b="1" dirty="0"/>
              <a:t>užším smyslu </a:t>
            </a:r>
            <a:r>
              <a:rPr lang="cs-CZ" sz="1800" dirty="0"/>
              <a:t>jako </a:t>
            </a:r>
            <a:r>
              <a:rPr lang="cs-CZ" sz="1800" b="1" dirty="0">
                <a:solidFill>
                  <a:srgbClr val="FF0000"/>
                </a:solidFill>
              </a:rPr>
              <a:t>účast ve správních řízeních a procesech</a:t>
            </a:r>
            <a:r>
              <a:rPr lang="cs-CZ" sz="1800" dirty="0"/>
              <a:t>, které s životním prostředím souvisejí. Ta může nabývat různé intenzity v závislosti na procesním postavení konkrétního subjektu, od slabších forem (</a:t>
            </a:r>
            <a:r>
              <a:rPr lang="cs-CZ" sz="2000" b="1" dirty="0"/>
              <a:t>konzultativní účast</a:t>
            </a:r>
            <a:r>
              <a:rPr lang="cs-CZ" sz="1800" dirty="0"/>
              <a:t>) podání připomínek bez větší možnosti ovlivnit finální rozhodnutí až po silnou formu (</a:t>
            </a:r>
            <a:r>
              <a:rPr lang="cs-CZ" sz="2000" b="1" dirty="0"/>
              <a:t>plnoprávná účast</a:t>
            </a:r>
            <a:r>
              <a:rPr lang="cs-CZ" sz="1800" dirty="0"/>
              <a:t>) postavení účastníka řízení, jemuž svědčí možnost podávání námitek i obrany proti vydanému rozhodnutí.</a:t>
            </a:r>
          </a:p>
        </p:txBody>
      </p:sp>
    </p:spTree>
    <p:extLst>
      <p:ext uri="{BB962C8B-B14F-4D97-AF65-F5344CB8AC3E}">
        <p14:creationId xmlns:p14="http://schemas.microsoft.com/office/powerpoint/2010/main" val="2481257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7200800" cy="584775"/>
          </a:xfrm>
          <a:prstGeom prst="rect">
            <a:avLst/>
          </a:prstGeom>
          <a:noFill/>
        </p:spPr>
        <p:txBody>
          <a:bodyPr wrap="square" rtlCol="0">
            <a:spAutoFit/>
          </a:bodyPr>
          <a:lstStyle/>
          <a:p>
            <a:r>
              <a:rPr lang="cs-CZ" sz="3200" b="1" dirty="0" smtClean="0"/>
              <a:t>Pojem veřejnosti a dotčené veřejnosti</a:t>
            </a:r>
            <a:endParaRPr lang="cs-CZ" sz="3200" b="1" dirty="0"/>
          </a:p>
        </p:txBody>
      </p:sp>
      <p:sp>
        <p:nvSpPr>
          <p:cNvPr id="5" name="Zástupný symbol pro obsah 4"/>
          <p:cNvSpPr>
            <a:spLocks noGrp="1"/>
          </p:cNvSpPr>
          <p:nvPr>
            <p:ph idx="1"/>
          </p:nvPr>
        </p:nvSpPr>
        <p:spPr/>
        <p:txBody>
          <a:bodyPr>
            <a:normAutofit fontScale="92500" lnSpcReduction="10000"/>
          </a:bodyPr>
          <a:lstStyle/>
          <a:p>
            <a:pPr algn="just"/>
            <a:r>
              <a:rPr lang="cs-CZ" sz="2400" b="1" dirty="0"/>
              <a:t>Pojem veřejnost </a:t>
            </a:r>
            <a:r>
              <a:rPr lang="cs-CZ" sz="1800" dirty="0"/>
              <a:t>je užíván </a:t>
            </a:r>
            <a:r>
              <a:rPr lang="cs-CZ" sz="1800" dirty="0" smtClean="0"/>
              <a:t>ve smyslu </a:t>
            </a:r>
            <a:r>
              <a:rPr lang="cs-CZ" sz="1800" b="1" dirty="0" smtClean="0">
                <a:solidFill>
                  <a:schemeClr val="accent6"/>
                </a:solidFill>
              </a:rPr>
              <a:t>„každý“</a:t>
            </a:r>
            <a:r>
              <a:rPr lang="cs-CZ" sz="1800" dirty="0" smtClean="0"/>
              <a:t>, zejména </a:t>
            </a:r>
            <a:r>
              <a:rPr lang="cs-CZ" sz="1800" dirty="0"/>
              <a:t>v rámci úpravy práva na přístup k environmentálním informacím, které musí být přístupné všem osobám bez jakékoliv povinnosti prokazovat zájem. Objevuje se ale též v úpravě účasti na rozhodovacích procesech jako například v čl. 6 odst. 7 </a:t>
            </a:r>
            <a:r>
              <a:rPr lang="cs-CZ" sz="1800" dirty="0" err="1"/>
              <a:t>Aarhuské</a:t>
            </a:r>
            <a:r>
              <a:rPr lang="cs-CZ" sz="1800" dirty="0"/>
              <a:t> úmluvy, který přiznává právo předkládat připomínky, informace, rozbory nebo stanoviska v rámci řízení o specifických činnostech všem příslušníkům </a:t>
            </a:r>
            <a:r>
              <a:rPr lang="cs-CZ" sz="1800" dirty="0" smtClean="0"/>
              <a:t>veřejnosti.</a:t>
            </a:r>
          </a:p>
          <a:p>
            <a:pPr algn="just"/>
            <a:r>
              <a:rPr lang="cs-CZ" sz="2400" b="1" dirty="0" smtClean="0"/>
              <a:t>Pojem </a:t>
            </a:r>
            <a:r>
              <a:rPr lang="cs-CZ" sz="2400" b="1" dirty="0"/>
              <a:t>dotčená veřejnost </a:t>
            </a:r>
            <a:r>
              <a:rPr lang="cs-CZ" sz="1800" dirty="0" smtClean="0"/>
              <a:t>zahrnuje </a:t>
            </a:r>
            <a:r>
              <a:rPr lang="cs-CZ" sz="1800" b="1" dirty="0" smtClean="0">
                <a:solidFill>
                  <a:schemeClr val="accent6"/>
                </a:solidFill>
              </a:rPr>
              <a:t>dotčené osoby</a:t>
            </a:r>
            <a:r>
              <a:rPr lang="cs-CZ" sz="1800" dirty="0" smtClean="0"/>
              <a:t>, </a:t>
            </a:r>
            <a:r>
              <a:rPr lang="cs-CZ" sz="1800" b="1" dirty="0" smtClean="0">
                <a:solidFill>
                  <a:schemeClr val="accent5"/>
                </a:solidFill>
              </a:rPr>
              <a:t>což jsou v českém pojetí zejména dotčení vlastníci a také ekologické spolky</a:t>
            </a:r>
            <a:r>
              <a:rPr lang="cs-CZ" sz="1800" dirty="0" smtClean="0"/>
              <a:t>. Jedná se o pojem </a:t>
            </a:r>
            <a:r>
              <a:rPr lang="cs-CZ" sz="1800" dirty="0"/>
              <a:t>typický pro </a:t>
            </a:r>
            <a:r>
              <a:rPr lang="cs-CZ" sz="1800" dirty="0" smtClean="0"/>
              <a:t>plnohodnotnou úpravu </a:t>
            </a:r>
            <a:r>
              <a:rPr lang="cs-CZ" sz="1800" dirty="0"/>
              <a:t>účasti na rozhodovacích procesech a možnost domáhat se soudní ochrany. Dotčená veřejnost nemusí být definována vnitrostátní úpravou, ale </a:t>
            </a:r>
            <a:r>
              <a:rPr lang="cs-CZ" sz="1800" dirty="0" smtClean="0"/>
              <a:t>musí dotčené </a:t>
            </a:r>
            <a:r>
              <a:rPr lang="cs-CZ" sz="1800" dirty="0"/>
              <a:t>veřejnosti v pojetí </a:t>
            </a:r>
            <a:r>
              <a:rPr lang="cs-CZ" sz="1800" dirty="0" err="1"/>
              <a:t>Aarhuské</a:t>
            </a:r>
            <a:r>
              <a:rPr lang="cs-CZ" sz="1800" dirty="0"/>
              <a:t> úmluvy, mezi kterou budou vždy patřit i ekologické spolky, umožnit širokou účast na rozhodování a přístup k soudní ochraně</a:t>
            </a:r>
            <a:r>
              <a:rPr lang="cs-CZ" sz="1800" dirty="0" smtClean="0"/>
              <a:t>.</a:t>
            </a:r>
          </a:p>
          <a:p>
            <a:pPr algn="just"/>
            <a:endParaRPr lang="cs-CZ" sz="1800" dirty="0"/>
          </a:p>
          <a:p>
            <a:pPr algn="just"/>
            <a:r>
              <a:rPr lang="cs-CZ" sz="1800" dirty="0"/>
              <a:t>Pro všechny procesy obecně platí, že jednotlivcům v nich bývá zásadně přiznána pouze účast konzultativní, pokud jim nesvědčí výhodnější pozice například z titulu dotčení vlastnických práv. </a:t>
            </a:r>
          </a:p>
        </p:txBody>
      </p:sp>
    </p:spTree>
    <p:extLst>
      <p:ext uri="{BB962C8B-B14F-4D97-AF65-F5344CB8AC3E}">
        <p14:creationId xmlns:p14="http://schemas.microsoft.com/office/powerpoint/2010/main" val="738216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Různé přímé/nepřímé, formální/neformální </a:t>
            </a:r>
          </a:p>
          <a:p>
            <a:endParaRPr lang="cs-CZ" dirty="0" smtClean="0"/>
          </a:p>
          <a:p>
            <a:r>
              <a:rPr lang="cs-CZ" dirty="0" smtClean="0"/>
              <a:t>Petiční právo</a:t>
            </a:r>
          </a:p>
          <a:p>
            <a:r>
              <a:rPr lang="cs-CZ" dirty="0" smtClean="0"/>
              <a:t>Shromažďovací právo</a:t>
            </a:r>
          </a:p>
          <a:p>
            <a:r>
              <a:rPr lang="cs-CZ" dirty="0" smtClean="0"/>
              <a:t>Sdružovací právo</a:t>
            </a:r>
          </a:p>
          <a:p>
            <a:r>
              <a:rPr lang="cs-CZ" dirty="0" smtClean="0"/>
              <a:t>Referendum</a:t>
            </a:r>
          </a:p>
          <a:p>
            <a:r>
              <a:rPr lang="cs-CZ" dirty="0" smtClean="0"/>
              <a:t>Informace</a:t>
            </a:r>
          </a:p>
          <a:p>
            <a:r>
              <a:rPr lang="cs-CZ" dirty="0"/>
              <a:t>Účast veřejnosti na rozhodování, na tvorbě plánů, programů, politik a na přípravě právních </a:t>
            </a:r>
            <a:r>
              <a:rPr lang="cs-CZ" dirty="0" smtClean="0"/>
              <a:t>předpisů</a:t>
            </a:r>
          </a:p>
          <a:p>
            <a:r>
              <a:rPr lang="cs-CZ" dirty="0" smtClean="0"/>
              <a:t>Soudní ochrana</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cxnSp>
        <p:nvCxnSpPr>
          <p:cNvPr id="6" name="Přímá spojnice 5"/>
          <p:cNvCxnSpPr/>
          <p:nvPr/>
        </p:nvCxnSpPr>
        <p:spPr>
          <a:xfrm flipV="1">
            <a:off x="323528" y="4293096"/>
            <a:ext cx="8016280" cy="7200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26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fontScale="62500" lnSpcReduction="20000"/>
          </a:bodyPr>
          <a:lstStyle/>
          <a:p>
            <a:r>
              <a:rPr lang="cs-CZ" dirty="0" smtClean="0"/>
              <a:t>čl</a:t>
            </a:r>
            <a:r>
              <a:rPr lang="cs-CZ" dirty="0"/>
              <a:t>. 18 Listiny a </a:t>
            </a:r>
            <a:r>
              <a:rPr lang="cs-CZ" dirty="0" smtClean="0"/>
              <a:t>zákon </a:t>
            </a:r>
            <a:r>
              <a:rPr lang="cs-CZ" dirty="0"/>
              <a:t>č. 85/1990 Sb., o právu petičním. </a:t>
            </a:r>
            <a:r>
              <a:rPr lang="cs-CZ" dirty="0" smtClean="0"/>
              <a:t>historicky jakási prosba </a:t>
            </a:r>
            <a:r>
              <a:rPr lang="cs-CZ" dirty="0"/>
              <a:t>poddaných, v moderní podobě představuje vyjádření kolektivního názoru na věc veřejného </a:t>
            </a:r>
            <a:r>
              <a:rPr lang="cs-CZ" dirty="0" smtClean="0"/>
              <a:t>zájmu.</a:t>
            </a:r>
          </a:p>
          <a:p>
            <a:r>
              <a:rPr lang="cs-CZ" dirty="0" smtClean="0"/>
              <a:t>Podpora </a:t>
            </a:r>
            <a:r>
              <a:rPr lang="cs-CZ" dirty="0"/>
              <a:t>ztělesněná množstvím podpisů představuje zejména politický tlak a zajišťuje medializaci problému, na který </a:t>
            </a:r>
            <a:r>
              <a:rPr lang="cs-CZ" dirty="0" smtClean="0"/>
              <a:t>reaguje.</a:t>
            </a:r>
          </a:p>
          <a:p>
            <a:r>
              <a:rPr lang="cs-CZ" dirty="0" smtClean="0"/>
              <a:t>Podle </a:t>
            </a:r>
            <a:r>
              <a:rPr lang="cs-CZ" dirty="0"/>
              <a:t>§ 5 zákona o právu petičním musí být petice písemná a musí pod ní být uvedeno jméno, příjmení a bydliště toho, kdo ji podává. V praxi se stále častěji lze setkat i s různými elektronickými peticemi</a:t>
            </a:r>
            <a:r>
              <a:rPr lang="cs-CZ" dirty="0" smtClean="0"/>
              <a:t>.</a:t>
            </a:r>
          </a:p>
          <a:p>
            <a:r>
              <a:rPr lang="cs-CZ" dirty="0" smtClean="0"/>
              <a:t>Zákon </a:t>
            </a:r>
            <a:r>
              <a:rPr lang="cs-CZ" dirty="0"/>
              <a:t>stanoví, že petice musí obsahovat: • požadavek (žádost, návrh, stížnost s označením „text petice“), • petiční archy</a:t>
            </a:r>
            <a:r>
              <a:rPr lang="cs-CZ" dirty="0" smtClean="0"/>
              <a:t>, </a:t>
            </a:r>
            <a:r>
              <a:rPr lang="cs-CZ" dirty="0"/>
              <a:t>• informace o tom, kdo petici </a:t>
            </a:r>
            <a:r>
              <a:rPr lang="cs-CZ" dirty="0" smtClean="0"/>
              <a:t>sestavil (petiční výbor, jednotlivec, nevládní organizace).</a:t>
            </a:r>
          </a:p>
          <a:p>
            <a:r>
              <a:rPr lang="cs-CZ" dirty="0"/>
              <a:t>Petice se může týkat v zásadě jakéhokoliv tématu s výjimkou zasahování do nezávislosti soudu, vyzývání k porušování ústavy a zákonů, popírání nebo omezování osobních, politických nebo jiných práv občanů pro jejich národnost, pohlaví, rasu, původ, politické nebo jiné smýšlení, náboženské vyznání a sociální postavení nebo k podněcování nenávisti a nesnášenlivosti z těchto důvodů, anebo k násilí nebo hrubé neslušnosti.</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Výkon práva petičního</a:t>
            </a:r>
          </a:p>
        </p:txBody>
      </p:sp>
    </p:spTree>
    <p:extLst>
      <p:ext uri="{BB962C8B-B14F-4D97-AF65-F5344CB8AC3E}">
        <p14:creationId xmlns:p14="http://schemas.microsoft.com/office/powerpoint/2010/main" val="324809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lnSpcReduction="10000"/>
          </a:bodyPr>
          <a:lstStyle/>
          <a:p>
            <a:r>
              <a:rPr lang="cs-CZ" dirty="0"/>
              <a:t>Správní orgán, jemuž je petice adresována, je povinen ji přijmout, a pokud obsah petice patří do jeho působnosti, je </a:t>
            </a:r>
            <a:r>
              <a:rPr lang="cs-CZ" b="1" dirty="0">
                <a:solidFill>
                  <a:schemeClr val="accent5"/>
                </a:solidFill>
              </a:rPr>
              <a:t>povinen jej posoudit a do 30 dnů písemně odpovědět</a:t>
            </a:r>
            <a:r>
              <a:rPr lang="cs-CZ" dirty="0"/>
              <a:t> tomu, kdo petici podal, anebo tomu, kdo zastupuje členy petičního </a:t>
            </a:r>
            <a:r>
              <a:rPr lang="cs-CZ" dirty="0" smtClean="0"/>
              <a:t>výboru.</a:t>
            </a:r>
          </a:p>
          <a:p>
            <a:r>
              <a:rPr lang="cs-CZ" dirty="0" smtClean="0"/>
              <a:t>V </a:t>
            </a:r>
            <a:r>
              <a:rPr lang="cs-CZ" dirty="0"/>
              <a:t>odpovědi uvede </a:t>
            </a:r>
            <a:r>
              <a:rPr lang="cs-CZ" b="1" dirty="0">
                <a:solidFill>
                  <a:schemeClr val="accent6"/>
                </a:solidFill>
              </a:rPr>
              <a:t>stanovisko k obsahu petice a způsob jejího vyřízení</a:t>
            </a:r>
            <a:r>
              <a:rPr lang="cs-CZ" dirty="0"/>
              <a:t>. Požadavek petice není bez ohledu na velikost jeho podpory závazný a neexistuje právní nárok na to, aby mu správní orgán vyhověl.</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Výkon práva petičního</a:t>
            </a:r>
          </a:p>
        </p:txBody>
      </p:sp>
    </p:spTree>
    <p:extLst>
      <p:ext uri="{BB962C8B-B14F-4D97-AF65-F5344CB8AC3E}">
        <p14:creationId xmlns:p14="http://schemas.microsoft.com/office/powerpoint/2010/main" val="378830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Evropská občanská iniciativa</a:t>
            </a:r>
            <a:endParaRPr lang="cs-CZ" sz="4000" b="1" dirty="0"/>
          </a:p>
        </p:txBody>
      </p:sp>
      <p:pic>
        <p:nvPicPr>
          <p:cNvPr id="5" name="Obrázek 4"/>
          <p:cNvPicPr>
            <a:picLocks noChangeAspect="1"/>
          </p:cNvPicPr>
          <p:nvPr/>
        </p:nvPicPr>
        <p:blipFill>
          <a:blip r:embed="rId4"/>
          <a:stretch>
            <a:fillRect/>
          </a:stretch>
        </p:blipFill>
        <p:spPr>
          <a:xfrm>
            <a:off x="-778338" y="283756"/>
            <a:ext cx="9890590" cy="5161468"/>
          </a:xfrm>
          <a:prstGeom prst="rect">
            <a:avLst/>
          </a:prstGeom>
        </p:spPr>
      </p:pic>
    </p:spTree>
    <p:extLst>
      <p:ext uri="{BB962C8B-B14F-4D97-AF65-F5344CB8AC3E}">
        <p14:creationId xmlns:p14="http://schemas.microsoft.com/office/powerpoint/2010/main" val="2579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Evropská občanská iniciativa</a:t>
            </a:r>
            <a:endParaRPr lang="cs-CZ" sz="4000" b="1" dirty="0"/>
          </a:p>
        </p:txBody>
      </p:sp>
      <p:pic>
        <p:nvPicPr>
          <p:cNvPr id="7" name="Obrázek 6"/>
          <p:cNvPicPr>
            <a:picLocks noChangeAspect="1"/>
          </p:cNvPicPr>
          <p:nvPr/>
        </p:nvPicPr>
        <p:blipFill>
          <a:blip r:embed="rId4"/>
          <a:stretch>
            <a:fillRect/>
          </a:stretch>
        </p:blipFill>
        <p:spPr>
          <a:xfrm>
            <a:off x="1033709" y="1216333"/>
            <a:ext cx="7248525" cy="5210175"/>
          </a:xfrm>
          <a:prstGeom prst="rect">
            <a:avLst/>
          </a:prstGeom>
        </p:spPr>
      </p:pic>
    </p:spTree>
    <p:extLst>
      <p:ext uri="{BB962C8B-B14F-4D97-AF65-F5344CB8AC3E}">
        <p14:creationId xmlns:p14="http://schemas.microsoft.com/office/powerpoint/2010/main" val="40180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eru Kleinbauer Saúl Luciano Lliuya (priv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431628"/>
            <a:ext cx="7175915" cy="403901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1043608" y="5719940"/>
            <a:ext cx="3888432" cy="369332"/>
          </a:xfrm>
          <a:prstGeom prst="rect">
            <a:avLst/>
          </a:prstGeom>
          <a:noFill/>
        </p:spPr>
        <p:txBody>
          <a:bodyPr wrap="square" rtlCol="0">
            <a:spAutoFit/>
          </a:bodyPr>
          <a:lstStyle/>
          <a:p>
            <a:r>
              <a:rPr lang="cs-CZ" dirty="0">
                <a:latin typeface="Cambria" panose="02040503050406030204" pitchFamily="18" charset="0"/>
              </a:rPr>
              <a:t>Saul Luciano </a:t>
            </a:r>
            <a:r>
              <a:rPr lang="cs-CZ" dirty="0" err="1">
                <a:latin typeface="Cambria" panose="02040503050406030204" pitchFamily="18" charset="0"/>
              </a:rPr>
              <a:t>Lliuya</a:t>
            </a:r>
            <a:endParaRPr lang="cs-CZ" dirty="0">
              <a:latin typeface="Cambria" panose="02040503050406030204" pitchFamily="18" charset="0"/>
            </a:endParaRPr>
          </a:p>
        </p:txBody>
      </p:sp>
    </p:spTree>
    <p:extLst>
      <p:ext uri="{BB962C8B-B14F-4D97-AF65-F5344CB8AC3E}">
        <p14:creationId xmlns:p14="http://schemas.microsoft.com/office/powerpoint/2010/main" val="3354213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fontScale="85000" lnSpcReduction="10000"/>
          </a:bodyPr>
          <a:lstStyle/>
          <a:p>
            <a:r>
              <a:rPr lang="cs-CZ" dirty="0"/>
              <a:t>čl. 19 Listiny a </a:t>
            </a:r>
            <a:r>
              <a:rPr lang="cs-CZ" dirty="0" smtClean="0"/>
              <a:t>zákon </a:t>
            </a:r>
            <a:r>
              <a:rPr lang="cs-CZ" dirty="0"/>
              <a:t>č. 84/1990 Sb., o právu </a:t>
            </a:r>
            <a:r>
              <a:rPr lang="cs-CZ" dirty="0" smtClean="0"/>
              <a:t>shromažďovacím</a:t>
            </a:r>
          </a:p>
          <a:p>
            <a:r>
              <a:rPr lang="cs-CZ" dirty="0"/>
              <a:t>Výkon práva shromažďovacího vychází z oznamovacího principu (minimálně 5 dnů předem a maximálně 6 měsíců před konáním </a:t>
            </a:r>
            <a:r>
              <a:rPr lang="cs-CZ" dirty="0" smtClean="0"/>
              <a:t>shromáždění).</a:t>
            </a:r>
          </a:p>
          <a:p>
            <a:pPr algn="just"/>
            <a:r>
              <a:rPr lang="cs-CZ" dirty="0"/>
              <a:t>Shromáždění je možné ze zákonných důvodů omezit, a to v případě shromáždění na veřejných místech a za podmínky, že je to nezbytné pro ochranu práv a svobod druhých, ochranu veřejného pořádku, zdraví, mravnosti, majetku nebo pro bezpečnost státu. Nejprve je však potřeba takový konflikt řešit za použití principu proporcionality, přičemž zákaz shromáždění je až krajním způsobem řešení.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28862" y="424508"/>
            <a:ext cx="7272808" cy="523220"/>
          </a:xfrm>
          <a:prstGeom prst="rect">
            <a:avLst/>
          </a:prstGeom>
          <a:noFill/>
        </p:spPr>
        <p:txBody>
          <a:bodyPr wrap="square" rtlCol="0">
            <a:spAutoFit/>
          </a:bodyPr>
          <a:lstStyle/>
          <a:p>
            <a:r>
              <a:rPr lang="cs-CZ" sz="2800" b="1" dirty="0"/>
              <a:t>Výkon práva </a:t>
            </a:r>
            <a:r>
              <a:rPr lang="cs-CZ" sz="2800" b="1" dirty="0" smtClean="0"/>
              <a:t>shromažďovacího</a:t>
            </a:r>
            <a:endParaRPr lang="cs-CZ" sz="2800" b="1" dirty="0"/>
          </a:p>
        </p:txBody>
      </p:sp>
    </p:spTree>
    <p:extLst>
      <p:ext uri="{BB962C8B-B14F-4D97-AF65-F5344CB8AC3E}">
        <p14:creationId xmlns:p14="http://schemas.microsoft.com/office/powerpoint/2010/main" val="9988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a:bodyPr>
          <a:lstStyle/>
          <a:p>
            <a:r>
              <a:rPr lang="cs-CZ" dirty="0"/>
              <a:t>čl. 20 </a:t>
            </a:r>
            <a:r>
              <a:rPr lang="cs-CZ" dirty="0" smtClean="0"/>
              <a:t>Listiny a zejm. zákon </a:t>
            </a:r>
            <a:r>
              <a:rPr lang="cs-CZ" dirty="0"/>
              <a:t>č. 89/2012 Sb., občanský </a:t>
            </a:r>
            <a:r>
              <a:rPr lang="cs-CZ" dirty="0" smtClean="0"/>
              <a:t>zákoník.</a:t>
            </a:r>
          </a:p>
          <a:p>
            <a:r>
              <a:rPr lang="cs-CZ" dirty="0" smtClean="0"/>
              <a:t>Výkon </a:t>
            </a:r>
            <a:r>
              <a:rPr lang="cs-CZ" dirty="0"/>
              <a:t>sdružovacího práva je zásadní pro různé ekologické spolky a nestátní neziskové </a:t>
            </a:r>
            <a:r>
              <a:rPr lang="cs-CZ" dirty="0" smtClean="0"/>
              <a:t>organizace.</a:t>
            </a:r>
          </a:p>
          <a:p>
            <a:pPr algn="just"/>
            <a:r>
              <a:rPr lang="cs-CZ" dirty="0" smtClean="0"/>
              <a:t>V </a:t>
            </a:r>
            <a:r>
              <a:rPr lang="cs-CZ" dirty="0"/>
              <a:t>oblasti ochrany životního prostředí se uplatňují i různá specifická sdružení, </a:t>
            </a:r>
            <a:r>
              <a:rPr lang="cs-CZ" b="1" i="1" dirty="0">
                <a:solidFill>
                  <a:schemeClr val="accent6"/>
                </a:solidFill>
              </a:rPr>
              <a:t>například honební </a:t>
            </a:r>
            <a:r>
              <a:rPr lang="cs-CZ" b="1" i="1" dirty="0" smtClean="0">
                <a:solidFill>
                  <a:schemeClr val="accent6"/>
                </a:solidFill>
              </a:rPr>
              <a:t>společenstva</a:t>
            </a:r>
            <a:r>
              <a:rPr lang="cs-CZ" dirty="0" smtClean="0"/>
              <a:t> </a:t>
            </a:r>
            <a:r>
              <a:rPr lang="cs-CZ" dirty="0"/>
              <a:t>zakládaná na základě zákona č. 449/2001 Sb., o myslivosti.</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28862" y="424508"/>
            <a:ext cx="7272808" cy="584775"/>
          </a:xfrm>
          <a:prstGeom prst="rect">
            <a:avLst/>
          </a:prstGeom>
          <a:noFill/>
        </p:spPr>
        <p:txBody>
          <a:bodyPr wrap="square" rtlCol="0">
            <a:spAutoFit/>
          </a:bodyPr>
          <a:lstStyle/>
          <a:p>
            <a:r>
              <a:rPr lang="cs-CZ" sz="3200" b="1" dirty="0"/>
              <a:t>Výkon práva </a:t>
            </a:r>
            <a:r>
              <a:rPr lang="cs-CZ" sz="3200" b="1" dirty="0" smtClean="0"/>
              <a:t>sdružovacího</a:t>
            </a:r>
            <a:endParaRPr lang="cs-CZ" sz="3200" b="1" dirty="0"/>
          </a:p>
        </p:txBody>
      </p:sp>
    </p:spTree>
    <p:extLst>
      <p:ext uri="{BB962C8B-B14F-4D97-AF65-F5344CB8AC3E}">
        <p14:creationId xmlns:p14="http://schemas.microsoft.com/office/powerpoint/2010/main" val="356725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fontScale="77500" lnSpcReduction="20000"/>
          </a:bodyPr>
          <a:lstStyle/>
          <a:p>
            <a:r>
              <a:rPr lang="cs-CZ" dirty="0" smtClean="0"/>
              <a:t>Zákony </a:t>
            </a:r>
            <a:r>
              <a:rPr lang="cs-CZ" dirty="0"/>
              <a:t>č. 22/2004 </a:t>
            </a:r>
            <a:r>
              <a:rPr lang="cs-CZ" dirty="0" smtClean="0"/>
              <a:t>Sb</a:t>
            </a:r>
            <a:r>
              <a:rPr lang="cs-CZ" dirty="0"/>
              <a:t>., o místním referendu, a č. 118/2010 Sb., o krajském referendu a o změně některých </a:t>
            </a:r>
            <a:r>
              <a:rPr lang="cs-CZ" dirty="0" smtClean="0"/>
              <a:t>zákonů.</a:t>
            </a:r>
          </a:p>
          <a:p>
            <a:r>
              <a:rPr lang="cs-CZ" dirty="0" smtClean="0"/>
              <a:t>Podstatný </a:t>
            </a:r>
            <a:r>
              <a:rPr lang="cs-CZ" dirty="0"/>
              <a:t>prvek </a:t>
            </a:r>
            <a:r>
              <a:rPr lang="cs-CZ" dirty="0" smtClean="0"/>
              <a:t>závaznosti.</a:t>
            </a:r>
          </a:p>
          <a:p>
            <a:r>
              <a:rPr lang="cs-CZ" b="1" dirty="0">
                <a:solidFill>
                  <a:schemeClr val="accent5"/>
                </a:solidFill>
              </a:rPr>
              <a:t>Místní referendum </a:t>
            </a:r>
            <a:r>
              <a:rPr lang="cs-CZ" dirty="0"/>
              <a:t>vyhlašuje </a:t>
            </a:r>
            <a:r>
              <a:rPr lang="cs-CZ" b="1" dirty="0">
                <a:solidFill>
                  <a:schemeClr val="accent6"/>
                </a:solidFill>
              </a:rPr>
              <a:t>zastupitelstvo obce z vlastní iniciativy, nebo na základě návrhu, který mu předloží tzv. přípravný výbor</a:t>
            </a:r>
            <a:r>
              <a:rPr lang="cs-CZ" dirty="0" smtClean="0"/>
              <a:t>.</a:t>
            </a:r>
          </a:p>
          <a:p>
            <a:r>
              <a:rPr lang="cs-CZ" dirty="0"/>
              <a:t>Aby zastupitelstvo mohlo na základě návrhu vyhlásit místní referendum, musí podpisové listiny podepsat zákonem stanovený počet osob zapsaných v seznamu oprávněných osob: </a:t>
            </a:r>
            <a:endParaRPr lang="cs-CZ" dirty="0" smtClean="0"/>
          </a:p>
          <a:p>
            <a:pPr marL="0" indent="0">
              <a:buNone/>
            </a:pPr>
            <a:r>
              <a:rPr lang="cs-CZ" dirty="0" smtClean="0"/>
              <a:t> 	u </a:t>
            </a:r>
            <a:r>
              <a:rPr lang="cs-CZ" dirty="0"/>
              <a:t>obcí do 3 000 obyvatel </a:t>
            </a:r>
            <a:r>
              <a:rPr lang="cs-CZ" dirty="0" smtClean="0"/>
              <a:t>30 % </a:t>
            </a:r>
            <a:r>
              <a:rPr lang="cs-CZ" dirty="0"/>
              <a:t>oprávněných osob, </a:t>
            </a:r>
            <a:endParaRPr lang="cs-CZ" dirty="0" smtClean="0"/>
          </a:p>
          <a:p>
            <a:pPr marL="0" indent="0">
              <a:buNone/>
            </a:pPr>
            <a:r>
              <a:rPr lang="cs-CZ" dirty="0" smtClean="0"/>
              <a:t>	u </a:t>
            </a:r>
            <a:r>
              <a:rPr lang="cs-CZ" dirty="0"/>
              <a:t>obcí do 20 000 obyvatel </a:t>
            </a:r>
            <a:r>
              <a:rPr lang="cs-CZ" dirty="0" smtClean="0"/>
              <a:t>20 % </a:t>
            </a:r>
            <a:r>
              <a:rPr lang="cs-CZ" dirty="0"/>
              <a:t>oprávněných osob, </a:t>
            </a:r>
            <a:endParaRPr lang="cs-CZ" dirty="0" smtClean="0"/>
          </a:p>
          <a:p>
            <a:pPr marL="0" indent="0">
              <a:buNone/>
            </a:pPr>
            <a:r>
              <a:rPr lang="cs-CZ" dirty="0" smtClean="0"/>
              <a:t>	u </a:t>
            </a:r>
            <a:r>
              <a:rPr lang="cs-CZ" dirty="0"/>
              <a:t>obcí do 200 000 obyvatel </a:t>
            </a:r>
            <a:r>
              <a:rPr lang="cs-CZ" dirty="0" smtClean="0"/>
              <a:t>10 % </a:t>
            </a:r>
            <a:r>
              <a:rPr lang="cs-CZ" dirty="0"/>
              <a:t>oprávněných osob</a:t>
            </a:r>
            <a:r>
              <a:rPr lang="cs-CZ" dirty="0" smtClean="0"/>
              <a:t>,</a:t>
            </a:r>
          </a:p>
          <a:p>
            <a:pPr marL="0" indent="0">
              <a:buNone/>
            </a:pPr>
            <a:r>
              <a:rPr lang="cs-CZ" dirty="0" smtClean="0"/>
              <a:t>	u </a:t>
            </a:r>
            <a:r>
              <a:rPr lang="cs-CZ" dirty="0"/>
              <a:t>obcí nad 200 000 obyvatel </a:t>
            </a:r>
            <a:r>
              <a:rPr lang="cs-CZ" dirty="0" smtClean="0"/>
              <a:t>6 % </a:t>
            </a:r>
            <a:r>
              <a:rPr lang="cs-CZ" dirty="0"/>
              <a:t>oprávněných osob.</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28862" y="424508"/>
            <a:ext cx="7272808" cy="584775"/>
          </a:xfrm>
          <a:prstGeom prst="rect">
            <a:avLst/>
          </a:prstGeom>
          <a:noFill/>
        </p:spPr>
        <p:txBody>
          <a:bodyPr wrap="square" rtlCol="0">
            <a:spAutoFit/>
          </a:bodyPr>
          <a:lstStyle/>
          <a:p>
            <a:r>
              <a:rPr lang="cs-CZ" sz="3200" b="1" dirty="0" smtClean="0"/>
              <a:t>Místní a krajská referenda</a:t>
            </a:r>
            <a:endParaRPr lang="cs-CZ" sz="3200" b="1" dirty="0"/>
          </a:p>
        </p:txBody>
      </p:sp>
    </p:spTree>
    <p:extLst>
      <p:ext uri="{BB962C8B-B14F-4D97-AF65-F5344CB8AC3E}">
        <p14:creationId xmlns:p14="http://schemas.microsoft.com/office/powerpoint/2010/main" val="22486997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28862" y="424508"/>
            <a:ext cx="7272808" cy="584775"/>
          </a:xfrm>
          <a:prstGeom prst="rect">
            <a:avLst/>
          </a:prstGeom>
          <a:noFill/>
        </p:spPr>
        <p:txBody>
          <a:bodyPr wrap="square" rtlCol="0">
            <a:spAutoFit/>
          </a:bodyPr>
          <a:lstStyle/>
          <a:p>
            <a:r>
              <a:rPr lang="cs-CZ" sz="3200" b="1" dirty="0" smtClean="0"/>
              <a:t>Místní a krajská referenda</a:t>
            </a:r>
            <a:endParaRPr lang="cs-CZ" sz="3200" b="1" dirty="0"/>
          </a:p>
        </p:txBody>
      </p:sp>
      <p:sp>
        <p:nvSpPr>
          <p:cNvPr id="3" name="Zástupný symbol pro obsah 2"/>
          <p:cNvSpPr>
            <a:spLocks noGrp="1"/>
          </p:cNvSpPr>
          <p:nvPr>
            <p:ph idx="1"/>
          </p:nvPr>
        </p:nvSpPr>
        <p:spPr>
          <a:xfrm>
            <a:off x="423775" y="1128062"/>
            <a:ext cx="8363272" cy="5323539"/>
          </a:xfrm>
        </p:spPr>
        <p:txBody>
          <a:bodyPr>
            <a:normAutofit fontScale="77500" lnSpcReduction="20000"/>
          </a:bodyPr>
          <a:lstStyle/>
          <a:p>
            <a:r>
              <a:rPr lang="cs-CZ" dirty="0"/>
              <a:t>K </a:t>
            </a:r>
            <a:r>
              <a:rPr lang="cs-CZ" sz="4000" b="1" dirty="0">
                <a:solidFill>
                  <a:srgbClr val="FF0000"/>
                </a:solidFill>
              </a:rPr>
              <a:t>platnosti výsledku referenda </a:t>
            </a:r>
            <a:r>
              <a:rPr lang="cs-CZ" dirty="0"/>
              <a:t>je zapotřebí, aby se jej zúčastnilo alespoň </a:t>
            </a:r>
            <a:r>
              <a:rPr lang="cs-CZ" b="1" dirty="0" smtClean="0">
                <a:solidFill>
                  <a:schemeClr val="accent5"/>
                </a:solidFill>
              </a:rPr>
              <a:t>35 % </a:t>
            </a:r>
            <a:r>
              <a:rPr lang="cs-CZ" b="1" dirty="0">
                <a:solidFill>
                  <a:schemeClr val="accent5"/>
                </a:solidFill>
              </a:rPr>
              <a:t>oprávněných občanů</a:t>
            </a:r>
            <a:r>
              <a:rPr lang="cs-CZ" dirty="0"/>
              <a:t>. V referendu zvítězí varianta, pro kterou hlasovala </a:t>
            </a:r>
            <a:r>
              <a:rPr lang="cs-CZ" b="1" dirty="0">
                <a:solidFill>
                  <a:schemeClr val="accent6"/>
                </a:solidFill>
              </a:rPr>
              <a:t>nadpoloviční většina</a:t>
            </a:r>
            <a:r>
              <a:rPr lang="cs-CZ" dirty="0"/>
              <a:t> oprávněných občanů, kteří se referenda zúčastnili, a </a:t>
            </a:r>
            <a:r>
              <a:rPr lang="cs-CZ" b="1" dirty="0">
                <a:solidFill>
                  <a:schemeClr val="accent6"/>
                </a:solidFill>
              </a:rPr>
              <a:t>alespoň </a:t>
            </a:r>
            <a:r>
              <a:rPr lang="cs-CZ" b="1" dirty="0" smtClean="0">
                <a:solidFill>
                  <a:schemeClr val="accent6"/>
                </a:solidFill>
              </a:rPr>
              <a:t>25 % </a:t>
            </a:r>
            <a:r>
              <a:rPr lang="cs-CZ" b="1" dirty="0">
                <a:solidFill>
                  <a:schemeClr val="accent6"/>
                </a:solidFill>
              </a:rPr>
              <a:t>všech oprávněných </a:t>
            </a:r>
            <a:r>
              <a:rPr lang="cs-CZ" b="1" dirty="0" smtClean="0">
                <a:solidFill>
                  <a:schemeClr val="accent6"/>
                </a:solidFill>
              </a:rPr>
              <a:t>občanů</a:t>
            </a:r>
            <a:r>
              <a:rPr lang="cs-CZ" dirty="0" smtClean="0"/>
              <a:t>.</a:t>
            </a:r>
          </a:p>
          <a:p>
            <a:endParaRPr lang="cs-CZ" dirty="0" smtClean="0"/>
          </a:p>
          <a:p>
            <a:r>
              <a:rPr lang="cs-CZ" dirty="0" smtClean="0"/>
              <a:t>V </a:t>
            </a:r>
            <a:r>
              <a:rPr lang="cs-CZ" dirty="0"/>
              <a:t>místním referendu </a:t>
            </a:r>
            <a:r>
              <a:rPr lang="cs-CZ" dirty="0" smtClean="0"/>
              <a:t>se rozhoduje </a:t>
            </a:r>
            <a:r>
              <a:rPr lang="cs-CZ" b="1" dirty="0">
                <a:solidFill>
                  <a:schemeClr val="accent5"/>
                </a:solidFill>
              </a:rPr>
              <a:t>toliko o věcech, které patří do samostatné působnosti obce</a:t>
            </a:r>
            <a:r>
              <a:rPr lang="cs-CZ" dirty="0"/>
              <a:t>. Proto je potřeba vždy rozlišovat, zda řešená otázka spadá do samostatné či přenesené působnosti, přičemž východiskem je zejména § 35 zákona o </a:t>
            </a:r>
            <a:r>
              <a:rPr lang="cs-CZ" dirty="0" smtClean="0"/>
              <a:t>obcích.</a:t>
            </a:r>
          </a:p>
          <a:p>
            <a:r>
              <a:rPr lang="cs-CZ" dirty="0" smtClean="0"/>
              <a:t>Pro </a:t>
            </a:r>
            <a:r>
              <a:rPr lang="cs-CZ" dirty="0"/>
              <a:t>oblast ochrany životního prostředí je důležité také vymezení působnosti v § 6 odst. 5 </a:t>
            </a:r>
            <a:r>
              <a:rPr lang="cs-CZ" dirty="0" err="1"/>
              <a:t>StavZ</a:t>
            </a:r>
            <a:r>
              <a:rPr lang="cs-CZ" dirty="0"/>
              <a:t>, podle kterého zastupitelstvo obce v samostatné působnosti zejména rozhoduje o pořízení územního plánu a regulačního plánu, vydává územní plán a regulační plán.</a:t>
            </a:r>
          </a:p>
        </p:txBody>
      </p:sp>
    </p:spTree>
    <p:extLst>
      <p:ext uri="{BB962C8B-B14F-4D97-AF65-F5344CB8AC3E}">
        <p14:creationId xmlns:p14="http://schemas.microsoft.com/office/powerpoint/2010/main" val="239396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fontScale="85000" lnSpcReduction="10000"/>
          </a:bodyPr>
          <a:lstStyle/>
          <a:p>
            <a:r>
              <a:rPr lang="cs-CZ" sz="4000" b="1" dirty="0" smtClean="0">
                <a:solidFill>
                  <a:srgbClr val="00B050"/>
                </a:solidFill>
              </a:rPr>
              <a:t>Krajské referendum</a:t>
            </a:r>
            <a:r>
              <a:rPr lang="cs-CZ" dirty="0" smtClean="0"/>
              <a:t>: </a:t>
            </a:r>
            <a:r>
              <a:rPr lang="cs-CZ" b="1" dirty="0" smtClean="0">
                <a:solidFill>
                  <a:srgbClr val="FF0000"/>
                </a:solidFill>
              </a:rPr>
              <a:t>podobné podmínky </a:t>
            </a:r>
            <a:r>
              <a:rPr lang="cs-CZ" dirty="0" smtClean="0"/>
              <a:t>- usnesení </a:t>
            </a:r>
            <a:r>
              <a:rPr lang="cs-CZ" dirty="0"/>
              <a:t>zastupitelstva kraje nebo návrh přípravného výboru podpořený podpisem alespoň </a:t>
            </a:r>
            <a:r>
              <a:rPr lang="cs-CZ" dirty="0" smtClean="0"/>
              <a:t>6 % </a:t>
            </a:r>
            <a:r>
              <a:rPr lang="cs-CZ" dirty="0"/>
              <a:t>oprávněných osob s trvalým pobytem v kraji, v němž má být referendum konáno. </a:t>
            </a:r>
            <a:endParaRPr lang="cs-CZ" dirty="0" smtClean="0"/>
          </a:p>
          <a:p>
            <a:r>
              <a:rPr lang="cs-CZ" dirty="0" smtClean="0"/>
              <a:t>K </a:t>
            </a:r>
            <a:r>
              <a:rPr lang="cs-CZ" dirty="0"/>
              <a:t>platnosti rozhodnutí v krajském referendu je třeba účasti alespoň </a:t>
            </a:r>
            <a:r>
              <a:rPr lang="cs-CZ" dirty="0" smtClean="0"/>
              <a:t>35 % </a:t>
            </a:r>
            <a:r>
              <a:rPr lang="cs-CZ" dirty="0"/>
              <a:t>oprávněných osob zapsaných v seznamech oprávněných osob. Rozhodnutí v krajském referendu je závazné pro zastupitelstvo kraje a orgány kraje, hlasovala-li pro ně nadpoloviční většina oprávněných osob, které se krajského referenda zúčastnily, a alespoň 25% oprávněných osob zapsaných v seznamech oprávněných osob.</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28862" y="424508"/>
            <a:ext cx="7272808" cy="584775"/>
          </a:xfrm>
          <a:prstGeom prst="rect">
            <a:avLst/>
          </a:prstGeom>
          <a:noFill/>
        </p:spPr>
        <p:txBody>
          <a:bodyPr wrap="square" rtlCol="0">
            <a:spAutoFit/>
          </a:bodyPr>
          <a:lstStyle/>
          <a:p>
            <a:r>
              <a:rPr lang="cs-CZ" sz="3200" b="1" dirty="0" smtClean="0"/>
              <a:t>Místní a krajská referenda</a:t>
            </a:r>
            <a:endParaRPr lang="cs-CZ" sz="3200" b="1" dirty="0"/>
          </a:p>
        </p:txBody>
      </p:sp>
    </p:spTree>
    <p:extLst>
      <p:ext uri="{BB962C8B-B14F-4D97-AF65-F5344CB8AC3E}">
        <p14:creationId xmlns:p14="http://schemas.microsoft.com/office/powerpoint/2010/main" val="219131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1"/>
            <a:ext cx="8229600" cy="4133056"/>
          </a:xfrm>
        </p:spPr>
        <p:txBody>
          <a:bodyPr>
            <a:normAutofit/>
          </a:bodyPr>
          <a:lstStyle/>
          <a:p>
            <a:endParaRPr lang="cs-CZ" dirty="0"/>
          </a:p>
          <a:p>
            <a:endParaRPr lang="cs-CZ" dirty="0" smtClean="0"/>
          </a:p>
          <a:p>
            <a:endParaRPr lang="cs-CZ" dirty="0"/>
          </a:p>
          <a:p>
            <a:endParaRPr lang="cs-CZ" dirty="0" smtClean="0"/>
          </a:p>
          <a:p>
            <a:pPr marL="0" indent="0">
              <a:buNone/>
            </a:pPr>
            <a:endParaRPr lang="cs-CZ" sz="2000" dirty="0" smtClean="0">
              <a:hlinkClick r:id=""/>
            </a:endParaRPr>
          </a:p>
          <a:p>
            <a:pPr marL="0" indent="0">
              <a:buNone/>
            </a:pPr>
            <a:endParaRPr lang="cs-CZ" sz="2000" dirty="0" smtClean="0">
              <a:hlinkClick r:id=""/>
            </a:endParaRPr>
          </a:p>
          <a:p>
            <a:pPr marL="0" indent="0">
              <a:buNone/>
            </a:pPr>
            <a:endParaRPr lang="cs-CZ" sz="2000" dirty="0">
              <a:hlinkClick r:id="rId2"/>
            </a:endParaRPr>
          </a:p>
          <a:p>
            <a:pPr marL="0" indent="0">
              <a:buNone/>
            </a:pPr>
            <a:r>
              <a:rPr lang="cs-CZ" sz="2000" dirty="0"/>
              <a:t>http://www.ceskatelevize.cz/ivysilani/10122978233-udalosti-v-regionech-ostrava/415231100031229-udalosti-v-regionech/titulky</a:t>
            </a:r>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idnes.cz/11/121/cl6/STK3fb713_spalovna_borivoj_cern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664" y="1431628"/>
            <a:ext cx="5639386" cy="325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41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lnSpcReduction="10000"/>
          </a:bodyPr>
          <a:lstStyle/>
          <a:p>
            <a:pPr marL="0" indent="0">
              <a:buNone/>
            </a:pPr>
            <a:r>
              <a:rPr lang="cs-CZ" dirty="0"/>
              <a:t>„Jste pro krytý bazén ve městě Zubří</a:t>
            </a:r>
            <a:r>
              <a:rPr lang="cs-CZ" dirty="0" smtClean="0"/>
              <a:t>?“</a:t>
            </a:r>
          </a:p>
          <a:p>
            <a:pPr marL="0" indent="0">
              <a:buNone/>
            </a:pPr>
            <a:endParaRPr lang="cs-CZ" dirty="0"/>
          </a:p>
          <a:p>
            <a:pPr algn="just"/>
            <a:r>
              <a:rPr lang="cs-CZ" sz="1800" dirty="0" smtClean="0"/>
              <a:t>§ </a:t>
            </a:r>
            <a:r>
              <a:rPr lang="cs-CZ" sz="1800" dirty="0"/>
              <a:t>57 zákona o místním referendu stanoví, že právo domáhat se ochrany u soudu má v případě, že zastupitelstvo referendum nevyhlásí pouze přípravný výbor. Návrhem u soudu se lze domáhat, aby soud místní referendum vyhlásil. Soud je povinen rozhodnout do 30 dnů od podání návrhu.</a:t>
            </a:r>
          </a:p>
          <a:p>
            <a:pPr algn="just"/>
            <a:r>
              <a:rPr lang="cs-CZ" sz="1800" dirty="0" smtClean="0"/>
              <a:t>Lidé </a:t>
            </a:r>
            <a:r>
              <a:rPr lang="cs-CZ" sz="1800" dirty="0"/>
              <a:t>ze Zubří poprvé hlasovali v referendu už v červnu. Jeho otázka se týkala celého areálu s krytým bazénem, venkovním koupalištěm a </a:t>
            </a:r>
            <a:r>
              <a:rPr lang="cs-CZ" sz="1800" dirty="0" err="1"/>
              <a:t>wellness</a:t>
            </a:r>
            <a:r>
              <a:rPr lang="cs-CZ" sz="1800" dirty="0"/>
              <a:t> centrem. Referenda se tehdy zúčastnilo 1345 lidí. Aby bylo referendum platné, muselo by jich ale přijít nejméně 1572. Pro stavbu se v červnu vyslovilo 617 a proti 710 voličů. Zbývajících 18 hlasů nebylo platných.</a:t>
            </a:r>
            <a:endParaRPr lang="cs-CZ" sz="1800" dirty="0" smtClean="0"/>
          </a:p>
          <a:p>
            <a:pPr algn="just"/>
            <a:r>
              <a:rPr lang="cs-CZ" sz="1800" dirty="0" smtClean="0"/>
              <a:t>Krajský </a:t>
            </a:r>
            <a:r>
              <a:rPr lang="cs-CZ" sz="1800" dirty="0"/>
              <a:t>soud v </a:t>
            </a:r>
            <a:r>
              <a:rPr lang="cs-CZ" sz="1800" dirty="0" smtClean="0"/>
              <a:t>Ostravě </a:t>
            </a:r>
            <a:r>
              <a:rPr lang="cs-CZ" sz="1800" dirty="0"/>
              <a:t>zamítl návrh přípravného výboru na vyhlášení referenda, ačkoliv shledal, že vady vytýkané Městským úřadem Zubří návrh neměl. Dospěl však k závěru, že otázka je nedostatečně určitá a občané Zubří by tak nemuseli vědět, o čem rozhodují. S tímto závěrem se Nejvyšší správní soud neztotožnil </a:t>
            </a:r>
            <a:r>
              <a:rPr lang="cs-CZ" sz="1800" dirty="0" smtClean="0"/>
              <a:t>(</a:t>
            </a:r>
            <a:r>
              <a:rPr lang="cs-CZ" sz="1800" dirty="0" err="1" smtClean="0"/>
              <a:t>Ars</a:t>
            </a:r>
            <a:r>
              <a:rPr lang="cs-CZ" sz="1800" dirty="0" smtClean="0"/>
              <a:t> </a:t>
            </a:r>
            <a:r>
              <a:rPr lang="cs-CZ" sz="1800" dirty="0"/>
              <a:t>2/2017 - </a:t>
            </a:r>
            <a:r>
              <a:rPr lang="cs-CZ" sz="1800" dirty="0" smtClean="0"/>
              <a:t>60).</a:t>
            </a:r>
          </a:p>
          <a:p>
            <a:pPr algn="just"/>
            <a:r>
              <a:rPr lang="cs-CZ" sz="1800" dirty="0" smtClean="0"/>
              <a:t>Výsledek: </a:t>
            </a:r>
            <a:r>
              <a:rPr lang="cs-CZ" sz="1800" b="1" dirty="0" smtClean="0"/>
              <a:t>1240:1239:70</a:t>
            </a:r>
            <a:endParaRPr lang="cs-CZ" sz="1800" b="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28862" y="424508"/>
            <a:ext cx="7272808" cy="584775"/>
          </a:xfrm>
          <a:prstGeom prst="rect">
            <a:avLst/>
          </a:prstGeom>
          <a:noFill/>
        </p:spPr>
        <p:txBody>
          <a:bodyPr wrap="square" rtlCol="0">
            <a:spAutoFit/>
          </a:bodyPr>
          <a:lstStyle/>
          <a:p>
            <a:r>
              <a:rPr lang="cs-CZ" sz="3200" b="1" dirty="0" smtClean="0"/>
              <a:t>Příklady</a:t>
            </a:r>
            <a:endParaRPr lang="cs-CZ" sz="3200" b="1" dirty="0"/>
          </a:p>
        </p:txBody>
      </p:sp>
    </p:spTree>
    <p:extLst>
      <p:ext uri="{BB962C8B-B14F-4D97-AF65-F5344CB8AC3E}">
        <p14:creationId xmlns:p14="http://schemas.microsoft.com/office/powerpoint/2010/main" val="260238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25212" y="1159153"/>
            <a:ext cx="8363272" cy="5323539"/>
          </a:xfrm>
        </p:spPr>
        <p:txBody>
          <a:bodyPr>
            <a:normAutofit lnSpcReduction="10000"/>
          </a:bodyPr>
          <a:lstStyle/>
          <a:p>
            <a:pPr marL="0" indent="0">
              <a:buNone/>
            </a:pPr>
            <a:r>
              <a:rPr lang="cs-CZ" sz="1800" b="1" dirty="0" smtClean="0"/>
              <a:t>Spolu s volbami 2017 proběhlo vedle Zubří dalších 8 místních referend:</a:t>
            </a:r>
          </a:p>
          <a:p>
            <a:pPr marL="0" indent="0">
              <a:buNone/>
            </a:pPr>
            <a:r>
              <a:rPr lang="cs-CZ" sz="1800" b="1" dirty="0"/>
              <a:t>Velké Meziříčí </a:t>
            </a:r>
            <a:r>
              <a:rPr lang="cs-CZ" sz="1800" dirty="0"/>
              <a:t>(projektová příprava obnovy historického </a:t>
            </a:r>
            <a:r>
              <a:rPr lang="cs-CZ" sz="1800" dirty="0" smtClean="0"/>
              <a:t>centra): platné, nezávazné</a:t>
            </a:r>
          </a:p>
          <a:p>
            <a:pPr marL="0" indent="0">
              <a:buNone/>
            </a:pPr>
            <a:r>
              <a:rPr lang="cs-CZ" sz="1800" dirty="0" smtClean="0"/>
              <a:t>Účast </a:t>
            </a:r>
            <a:r>
              <a:rPr lang="cs-CZ" sz="1800" dirty="0"/>
              <a:t>37,3 procenta, pro odpověď "ano" se však vyjádřilo jen 24 procent. </a:t>
            </a:r>
            <a:r>
              <a:rPr lang="cs-CZ" sz="1800" i="1" dirty="0"/>
              <a:t>"Výsledek referenda proto není závazný. Těžko hodnotit, co to pro město znamená," </a:t>
            </a:r>
            <a:r>
              <a:rPr lang="cs-CZ" sz="1800" dirty="0"/>
              <a:t>uvedl místostarosta Josef Komínek (ČSSD).</a:t>
            </a:r>
            <a:endParaRPr lang="cs-CZ" sz="1800" dirty="0" smtClean="0"/>
          </a:p>
          <a:p>
            <a:pPr marL="0" indent="0">
              <a:buNone/>
            </a:pPr>
            <a:r>
              <a:rPr lang="cs-CZ" sz="1800" b="1" dirty="0"/>
              <a:t>Chropyně</a:t>
            </a:r>
            <a:r>
              <a:rPr lang="cs-CZ" sz="1800" dirty="0"/>
              <a:t> (</a:t>
            </a:r>
            <a:r>
              <a:rPr lang="cs-CZ" sz="1800" dirty="0" smtClean="0"/>
              <a:t>plán </a:t>
            </a:r>
            <a:r>
              <a:rPr lang="cs-CZ" sz="1800" dirty="0"/>
              <a:t>na těžbu </a:t>
            </a:r>
            <a:r>
              <a:rPr lang="cs-CZ" sz="1800" dirty="0" smtClean="0"/>
              <a:t>štěrkopísku): jasné a závazné ne</a:t>
            </a:r>
          </a:p>
          <a:p>
            <a:pPr marL="0" indent="0">
              <a:buNone/>
            </a:pPr>
            <a:r>
              <a:rPr lang="cs-CZ" sz="1800" b="1" dirty="0" smtClean="0"/>
              <a:t>Dobřejovice</a:t>
            </a:r>
            <a:r>
              <a:rPr lang="cs-CZ" sz="1800" dirty="0" smtClean="0"/>
              <a:t> (výstavba betonárky): jasné a závazné ne</a:t>
            </a:r>
          </a:p>
          <a:p>
            <a:pPr marL="0" indent="0">
              <a:buNone/>
            </a:pPr>
            <a:r>
              <a:rPr lang="cs-CZ" sz="1800" b="1" dirty="0" smtClean="0"/>
              <a:t>Jilemnice</a:t>
            </a:r>
            <a:r>
              <a:rPr lang="cs-CZ" sz="1800" dirty="0" smtClean="0"/>
              <a:t> (přestavba koupaliště): závazné ne (43/81)</a:t>
            </a:r>
          </a:p>
          <a:p>
            <a:pPr marL="0" indent="0">
              <a:buNone/>
            </a:pPr>
            <a:r>
              <a:rPr lang="cs-CZ" sz="1800" dirty="0"/>
              <a:t>Zastupitelstvu nezbývá než projekt zastavit, řekla starostka Jilemnice Jana </a:t>
            </a:r>
            <a:r>
              <a:rPr lang="cs-CZ" sz="1800" dirty="0" smtClean="0"/>
              <a:t>Čechová.</a:t>
            </a:r>
          </a:p>
          <a:p>
            <a:pPr marL="0" indent="0">
              <a:buNone/>
            </a:pPr>
            <a:r>
              <a:rPr lang="cs-CZ" sz="1800" b="1" dirty="0" smtClean="0"/>
              <a:t>Mimoň</a:t>
            </a:r>
            <a:r>
              <a:rPr lang="cs-CZ" sz="1800" dirty="0" smtClean="0"/>
              <a:t> (stavba silničního průtahu): závazné ne</a:t>
            </a:r>
          </a:p>
          <a:p>
            <a:pPr marL="0" indent="0">
              <a:buNone/>
            </a:pPr>
            <a:r>
              <a:rPr lang="cs-CZ" sz="1800" dirty="0"/>
              <a:t>Podle starosty Františka Kaisera (Mimoňská obroda) bylo hlasování zbytečné, město s průtahem nepočítá, připravuje obchvat.</a:t>
            </a:r>
            <a:endParaRPr lang="cs-CZ" sz="1800" dirty="0" smtClean="0"/>
          </a:p>
          <a:p>
            <a:pPr marL="0" indent="0">
              <a:buNone/>
            </a:pPr>
            <a:r>
              <a:rPr lang="cs-CZ" sz="1800" b="1" dirty="0" smtClean="0"/>
              <a:t>Vědomice</a:t>
            </a:r>
            <a:r>
              <a:rPr lang="cs-CZ" sz="1800" dirty="0" smtClean="0"/>
              <a:t> (trasa obchvatu sousední Roudnice): závazné ne</a:t>
            </a:r>
          </a:p>
          <a:p>
            <a:pPr marL="0" indent="0">
              <a:buNone/>
            </a:pPr>
            <a:r>
              <a:rPr lang="cs-CZ" sz="1800" b="1" dirty="0" smtClean="0"/>
              <a:t>Velké Přílepy </a:t>
            </a:r>
            <a:r>
              <a:rPr lang="cs-CZ" sz="1800" dirty="0" smtClean="0"/>
              <a:t>(trasa obchvatu v rámci zkapacitnění D8 a D7): závazné ne</a:t>
            </a:r>
          </a:p>
          <a:p>
            <a:pPr marL="0" indent="0">
              <a:buNone/>
            </a:pPr>
            <a:r>
              <a:rPr lang="cs-CZ" sz="1800" dirty="0"/>
              <a:t>Výsledek obec předá kraji, který stavbu propojky dálnic D7 a D8 chystá.</a:t>
            </a:r>
            <a:endParaRPr lang="cs-CZ" sz="1800" dirty="0" smtClean="0"/>
          </a:p>
          <a:p>
            <a:pPr marL="0" indent="0">
              <a:buNone/>
            </a:pPr>
            <a:r>
              <a:rPr lang="cs-CZ" sz="1800" b="1" dirty="0" smtClean="0"/>
              <a:t>Cerhenice</a:t>
            </a:r>
            <a:r>
              <a:rPr lang="cs-CZ" sz="1800" dirty="0" smtClean="0"/>
              <a:t> (odkoupení Sokolovny): nezávazné ano</a:t>
            </a:r>
          </a:p>
          <a:p>
            <a:pPr marL="0" indent="0">
              <a:buNone/>
            </a:pPr>
            <a:r>
              <a:rPr lang="cs-CZ" sz="1800" dirty="0"/>
              <a:t>Městys chce proto o koupi pouze jednat a podle starosty Marka Semeráda (ČSSD) to ještě neznamená, že budovu koupí. </a:t>
            </a:r>
            <a:r>
              <a:rPr lang="cs-CZ" sz="1800" i="1" dirty="0"/>
              <a:t>"Chtěli jsme hlavně vědět, co si o tom lidé </a:t>
            </a:r>
            <a:r>
              <a:rPr lang="cs-CZ" sz="1800" i="1" dirty="0" smtClean="0"/>
              <a:t>myslí."</a:t>
            </a:r>
          </a:p>
          <a:p>
            <a:pPr marL="0" indent="0">
              <a:buNone/>
            </a:pPr>
            <a:endParaRPr lang="cs-CZ" sz="1800" b="1" dirty="0"/>
          </a:p>
          <a:p>
            <a:pPr marL="0" indent="0">
              <a:buNone/>
            </a:pPr>
            <a:endParaRPr lang="cs-CZ" sz="1800" b="1" dirty="0"/>
          </a:p>
          <a:p>
            <a:pPr marL="0" indent="0">
              <a:buNone/>
            </a:pPr>
            <a:endParaRPr lang="cs-CZ" sz="1800"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28862" y="424508"/>
            <a:ext cx="7272808" cy="584775"/>
          </a:xfrm>
          <a:prstGeom prst="rect">
            <a:avLst/>
          </a:prstGeom>
          <a:noFill/>
        </p:spPr>
        <p:txBody>
          <a:bodyPr wrap="square" rtlCol="0">
            <a:spAutoFit/>
          </a:bodyPr>
          <a:lstStyle/>
          <a:p>
            <a:r>
              <a:rPr lang="cs-CZ" sz="3200" b="1" dirty="0" smtClean="0"/>
              <a:t>Příklady</a:t>
            </a:r>
            <a:endParaRPr lang="cs-CZ" sz="3200" b="1" dirty="0"/>
          </a:p>
        </p:txBody>
      </p:sp>
    </p:spTree>
    <p:extLst>
      <p:ext uri="{BB962C8B-B14F-4D97-AF65-F5344CB8AC3E}">
        <p14:creationId xmlns:p14="http://schemas.microsoft.com/office/powerpoint/2010/main" val="408379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216333"/>
            <a:ext cx="8363272" cy="5323539"/>
          </a:xfrm>
        </p:spPr>
        <p:txBody>
          <a:bodyPr>
            <a:normAutofit/>
          </a:bodyPr>
          <a:lstStyle/>
          <a:p>
            <a:pPr marL="0" indent="0">
              <a:buNone/>
            </a:pPr>
            <a:r>
              <a:rPr lang="cs-CZ" sz="1800" b="1" dirty="0"/>
              <a:t>Obstrukční taktiky (typicky pražské městské části):</a:t>
            </a:r>
          </a:p>
          <a:p>
            <a:r>
              <a:rPr lang="cs-CZ" sz="1800" dirty="0"/>
              <a:t>Vyhlášení vlastního referenda</a:t>
            </a:r>
          </a:p>
          <a:p>
            <a:r>
              <a:rPr lang="cs-CZ" sz="1800" dirty="0"/>
              <a:t>Vyhlášení několika referend po sobě</a:t>
            </a:r>
          </a:p>
          <a:p>
            <a:r>
              <a:rPr lang="cs-CZ" sz="1800" dirty="0"/>
              <a:t>Vyhlášení referenda na měsíce nebo dny, kdy lze čekat nízkou </a:t>
            </a:r>
            <a:r>
              <a:rPr lang="cs-CZ" sz="1800" dirty="0" smtClean="0"/>
              <a:t>účast</a:t>
            </a:r>
          </a:p>
          <a:p>
            <a:r>
              <a:rPr lang="cs-CZ" sz="1800" dirty="0" smtClean="0"/>
              <a:t>Nevyhlášení referenda</a:t>
            </a:r>
          </a:p>
          <a:p>
            <a:endParaRPr lang="cs-CZ" sz="1800" dirty="0"/>
          </a:p>
          <a:p>
            <a:pPr marL="0" indent="0">
              <a:buNone/>
            </a:pPr>
            <a:r>
              <a:rPr lang="cs-CZ" sz="1800" b="1" dirty="0"/>
              <a:t>Soudem vyhlášená referenda (výběr)</a:t>
            </a:r>
          </a:p>
          <a:p>
            <a:r>
              <a:rPr lang="cs-CZ" sz="1800" dirty="0"/>
              <a:t>2012: Praha 7 (výběr sídla městské části – předražená radnice)</a:t>
            </a:r>
          </a:p>
          <a:p>
            <a:r>
              <a:rPr lang="cs-CZ" sz="1800" dirty="0"/>
              <a:t>2012: Plzeň (obchodní dům)</a:t>
            </a:r>
          </a:p>
          <a:p>
            <a:r>
              <a:rPr lang="cs-CZ" sz="1800" dirty="0"/>
              <a:t>2014: Ústí nad Labem (referendum proti hazardu)</a:t>
            </a:r>
          </a:p>
          <a:p>
            <a:r>
              <a:rPr lang="cs-CZ" sz="1800" dirty="0"/>
              <a:t>2017: Karlovy Vary (podoba Vřídelní kolonády)</a:t>
            </a:r>
          </a:p>
          <a:p>
            <a:endParaRPr lang="cs-CZ" sz="1800" dirty="0"/>
          </a:p>
          <a:p>
            <a:pPr marL="0" indent="0">
              <a:buNone/>
            </a:pPr>
            <a:endParaRPr lang="cs-CZ" sz="1800" b="1" dirty="0"/>
          </a:p>
          <a:p>
            <a:pPr marL="0" indent="0">
              <a:buNone/>
            </a:pPr>
            <a:endParaRPr lang="cs-CZ" sz="1800" b="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528862" y="424508"/>
            <a:ext cx="7272808" cy="584775"/>
          </a:xfrm>
          <a:prstGeom prst="rect">
            <a:avLst/>
          </a:prstGeom>
          <a:noFill/>
        </p:spPr>
        <p:txBody>
          <a:bodyPr wrap="square" rtlCol="0">
            <a:spAutoFit/>
          </a:bodyPr>
          <a:lstStyle/>
          <a:p>
            <a:r>
              <a:rPr lang="cs-CZ" sz="3200" b="1" dirty="0" smtClean="0"/>
              <a:t>Příklady</a:t>
            </a:r>
            <a:endParaRPr lang="cs-CZ" sz="3200" b="1" dirty="0"/>
          </a:p>
        </p:txBody>
      </p:sp>
    </p:spTree>
    <p:extLst>
      <p:ext uri="{BB962C8B-B14F-4D97-AF65-F5344CB8AC3E}">
        <p14:creationId xmlns:p14="http://schemas.microsoft.com/office/powerpoint/2010/main" val="550529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smtClean="0"/>
              <a:t>Různé přímé/nepřímé, formální/neformální </a:t>
            </a:r>
          </a:p>
          <a:p>
            <a:endParaRPr lang="cs-CZ" dirty="0" smtClean="0"/>
          </a:p>
          <a:p>
            <a:r>
              <a:rPr lang="cs-CZ" dirty="0" smtClean="0"/>
              <a:t>Petiční právo</a:t>
            </a:r>
          </a:p>
          <a:p>
            <a:r>
              <a:rPr lang="cs-CZ" dirty="0" smtClean="0"/>
              <a:t>Shromažďovací právo</a:t>
            </a:r>
          </a:p>
          <a:p>
            <a:r>
              <a:rPr lang="cs-CZ" dirty="0" smtClean="0"/>
              <a:t>Sdružovací právo</a:t>
            </a:r>
          </a:p>
          <a:p>
            <a:r>
              <a:rPr lang="cs-CZ" dirty="0" smtClean="0"/>
              <a:t>Referendum</a:t>
            </a:r>
          </a:p>
          <a:p>
            <a:r>
              <a:rPr lang="cs-CZ" dirty="0" smtClean="0"/>
              <a:t>Informace</a:t>
            </a:r>
          </a:p>
          <a:p>
            <a:r>
              <a:rPr lang="cs-CZ" dirty="0"/>
              <a:t>Účast veřejnosti na rozhodování, na tvorbě plánů, programů, politik a na přípravě právních </a:t>
            </a:r>
            <a:r>
              <a:rPr lang="cs-CZ" dirty="0" smtClean="0"/>
              <a:t>předpisů</a:t>
            </a:r>
          </a:p>
          <a:p>
            <a:r>
              <a:rPr lang="cs-CZ" dirty="0" smtClean="0"/>
              <a:t>Soudní ochrana</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cxnSp>
        <p:nvCxnSpPr>
          <p:cNvPr id="6" name="Přímá spojnice 5"/>
          <p:cNvCxnSpPr/>
          <p:nvPr/>
        </p:nvCxnSpPr>
        <p:spPr>
          <a:xfrm flipV="1">
            <a:off x="323528" y="4293096"/>
            <a:ext cx="8016280" cy="72008"/>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20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a:stretch>
            <a:fillRect/>
          </a:stretch>
        </p:blipFill>
        <p:spPr>
          <a:xfrm>
            <a:off x="1259632" y="1783356"/>
            <a:ext cx="6272668" cy="4189494"/>
          </a:xfrm>
          <a:prstGeom prst="rect">
            <a:avLst/>
          </a:prstGeom>
        </p:spPr>
      </p:pic>
    </p:spTree>
    <p:extLst>
      <p:ext uri="{BB962C8B-B14F-4D97-AF65-F5344CB8AC3E}">
        <p14:creationId xmlns:p14="http://schemas.microsoft.com/office/powerpoint/2010/main" val="957480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iisd.ca/crs/aarhus/mop4/images/generic/unece_conven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647" y="5048678"/>
            <a:ext cx="3522390" cy="128989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317180" y="613429"/>
            <a:ext cx="3528392" cy="4408899"/>
          </a:xfrm>
          <a:prstGeom prst="rect">
            <a:avLst/>
          </a:prstGeom>
          <a:noFill/>
        </p:spPr>
        <p:txBody>
          <a:bodyPr wrap="square" rtlCol="0">
            <a:spAutoFit/>
          </a:bodyPr>
          <a:lstStyle/>
          <a:p>
            <a:pPr algn="just"/>
            <a:r>
              <a:rPr lang="cs-CZ" b="1" dirty="0"/>
              <a:t>Mezinárodní úmluva o přístupu k informacím, účasti veřejnosti na rozhodování a přístupu k právní ochraně v otázkách životního prostředí (</a:t>
            </a:r>
            <a:r>
              <a:rPr lang="cs-CZ" b="1" dirty="0" err="1"/>
              <a:t>Aarhuská</a:t>
            </a:r>
            <a:r>
              <a:rPr lang="cs-CZ" b="1" dirty="0"/>
              <a:t> úmluva</a:t>
            </a:r>
            <a:r>
              <a:rPr lang="cs-CZ" b="1" dirty="0" smtClean="0"/>
              <a:t>).</a:t>
            </a:r>
          </a:p>
          <a:p>
            <a:pPr algn="just"/>
            <a:endParaRPr lang="cs-CZ" sz="1050" b="1" dirty="0"/>
          </a:p>
          <a:p>
            <a:pPr marL="171450" indent="-171450" algn="just">
              <a:buFont typeface="Arial" panose="020B0604020202020204" pitchFamily="34" charset="0"/>
              <a:buChar char="•"/>
            </a:pPr>
            <a:r>
              <a:rPr lang="cs-CZ" dirty="0" smtClean="0"/>
              <a:t>Přijata </a:t>
            </a:r>
            <a:r>
              <a:rPr lang="cs-CZ" dirty="0"/>
              <a:t>na 4. ministerské konferenci Evropské hospodářské komise OSN v dánském městě </a:t>
            </a:r>
            <a:r>
              <a:rPr lang="cs-CZ" dirty="0" err="1"/>
              <a:t>Aarhus</a:t>
            </a:r>
            <a:r>
              <a:rPr lang="cs-CZ" dirty="0"/>
              <a:t> 25. 6. </a:t>
            </a:r>
            <a:r>
              <a:rPr lang="cs-CZ" dirty="0" smtClean="0"/>
              <a:t>1998.</a:t>
            </a:r>
          </a:p>
          <a:p>
            <a:pPr marL="171450" indent="-171450" algn="just">
              <a:buFont typeface="Arial" panose="020B0604020202020204" pitchFamily="34" charset="0"/>
              <a:buChar char="•"/>
            </a:pPr>
            <a:r>
              <a:rPr lang="cs-CZ" dirty="0" smtClean="0"/>
              <a:t>Účinnosti </a:t>
            </a:r>
            <a:r>
              <a:rPr lang="cs-CZ" dirty="0"/>
              <a:t>nabyla 30. 10. </a:t>
            </a:r>
            <a:r>
              <a:rPr lang="cs-CZ" dirty="0" smtClean="0"/>
              <a:t>2001.</a:t>
            </a:r>
          </a:p>
          <a:p>
            <a:pPr marL="171450" indent="-171450" algn="just">
              <a:buFont typeface="Arial" panose="020B0604020202020204" pitchFamily="34" charset="0"/>
              <a:buChar char="•"/>
            </a:pPr>
            <a:r>
              <a:rPr lang="cs-CZ" dirty="0" smtClean="0"/>
              <a:t>Česká </a:t>
            </a:r>
            <a:r>
              <a:rPr lang="cs-CZ" dirty="0"/>
              <a:t>republika smlouvu ratifikovala 6. 7. </a:t>
            </a:r>
            <a:r>
              <a:rPr lang="cs-CZ" dirty="0" smtClean="0"/>
              <a:t>2004 </a:t>
            </a:r>
            <a:r>
              <a:rPr lang="cs-CZ" dirty="0"/>
              <a:t>a v následujícím roce ji ratifikovalo i tehdejší Společenství.</a:t>
            </a:r>
            <a:endParaRPr lang="cs-CZ" b="1" dirty="0"/>
          </a:p>
          <a:p>
            <a:endParaRPr lang="cs-CZ" dirty="0"/>
          </a:p>
        </p:txBody>
      </p:sp>
      <p:pic>
        <p:nvPicPr>
          <p:cNvPr id="8" name="Obrázek 7"/>
          <p:cNvPicPr>
            <a:picLocks noChangeAspect="1"/>
          </p:cNvPicPr>
          <p:nvPr/>
        </p:nvPicPr>
        <p:blipFill>
          <a:blip r:embed="rId4"/>
          <a:stretch>
            <a:fillRect/>
          </a:stretch>
        </p:blipFill>
        <p:spPr>
          <a:xfrm>
            <a:off x="4067944" y="613429"/>
            <a:ext cx="4855474" cy="5817493"/>
          </a:xfrm>
          <a:prstGeom prst="rect">
            <a:avLst/>
          </a:prstGeom>
        </p:spPr>
      </p:pic>
    </p:spTree>
    <p:extLst>
      <p:ext uri="{BB962C8B-B14F-4D97-AF65-F5344CB8AC3E}">
        <p14:creationId xmlns:p14="http://schemas.microsoft.com/office/powerpoint/2010/main" val="1274751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322748"/>
            <a:ext cx="8229600" cy="5155219"/>
          </a:xfrm>
        </p:spPr>
        <p:txBody>
          <a:bodyPr>
            <a:normAutofit fontScale="55000" lnSpcReduction="20000"/>
          </a:bodyPr>
          <a:lstStyle/>
          <a:p>
            <a:pPr marL="0" indent="0">
              <a:buNone/>
            </a:pPr>
            <a:r>
              <a:rPr lang="cs-CZ" sz="4400" b="1" dirty="0" smtClean="0"/>
              <a:t>3 pilíře účasti veřejnosti</a:t>
            </a:r>
          </a:p>
          <a:p>
            <a:pPr>
              <a:lnSpc>
                <a:spcPct val="120000"/>
              </a:lnSpc>
            </a:pPr>
            <a:r>
              <a:rPr lang="cs-CZ" sz="4200" b="1" dirty="0" smtClean="0"/>
              <a:t>Informace</a:t>
            </a:r>
          </a:p>
          <a:p>
            <a:pPr>
              <a:lnSpc>
                <a:spcPct val="120000"/>
              </a:lnSpc>
            </a:pPr>
            <a:r>
              <a:rPr lang="cs-CZ" sz="4200" b="1" dirty="0" smtClean="0"/>
              <a:t>Účast na rozhodování </a:t>
            </a:r>
            <a:r>
              <a:rPr lang="cs-CZ" sz="4200" b="1" dirty="0"/>
              <a:t>a při přípravě různých koncepčních dokumentů a </a:t>
            </a:r>
            <a:r>
              <a:rPr lang="cs-CZ" sz="4200" b="1" dirty="0" smtClean="0"/>
              <a:t>předpisů</a:t>
            </a:r>
          </a:p>
          <a:p>
            <a:pPr lvl="1">
              <a:lnSpc>
                <a:spcPct val="120000"/>
              </a:lnSpc>
            </a:pPr>
            <a:r>
              <a:rPr lang="cs-CZ" sz="3200" dirty="0"/>
              <a:t>Účast veřejnosti na rozhodování o specifických činnostech (článek 6). </a:t>
            </a:r>
            <a:endParaRPr lang="cs-CZ" sz="3200" dirty="0" smtClean="0"/>
          </a:p>
          <a:p>
            <a:pPr lvl="1">
              <a:lnSpc>
                <a:spcPct val="120000"/>
              </a:lnSpc>
            </a:pPr>
            <a:r>
              <a:rPr lang="cs-CZ" dirty="0"/>
              <a:t>Účast veřejnost při tvorbě plánů, programů a politik </a:t>
            </a:r>
            <a:r>
              <a:rPr lang="cs-CZ" dirty="0" smtClean="0"/>
              <a:t>týkají </a:t>
            </a:r>
            <a:r>
              <a:rPr lang="cs-CZ" dirty="0"/>
              <a:t>cích se životního prostředí (článek 7</a:t>
            </a:r>
            <a:r>
              <a:rPr lang="cs-CZ" dirty="0" smtClean="0"/>
              <a:t>).</a:t>
            </a:r>
          </a:p>
          <a:p>
            <a:pPr lvl="1">
              <a:lnSpc>
                <a:spcPct val="120000"/>
              </a:lnSpc>
            </a:pPr>
            <a:r>
              <a:rPr lang="cs-CZ" dirty="0" smtClean="0"/>
              <a:t>Účast </a:t>
            </a:r>
            <a:r>
              <a:rPr lang="cs-CZ" dirty="0"/>
              <a:t>veřejnosti na přípravě prováděcích předpisů a obecně použitelných právně závazných normativních nástrojů (článek 8). </a:t>
            </a:r>
            <a:endParaRPr lang="cs-CZ" sz="3800" b="1" dirty="0" smtClean="0"/>
          </a:p>
          <a:p>
            <a:pPr>
              <a:lnSpc>
                <a:spcPct val="120000"/>
              </a:lnSpc>
            </a:pPr>
            <a:r>
              <a:rPr lang="cs-CZ" sz="4200" b="1" dirty="0" smtClean="0"/>
              <a:t>Soudní ochrana</a:t>
            </a:r>
          </a:p>
          <a:p>
            <a:endParaRPr lang="cs-CZ" dirty="0" smtClean="0"/>
          </a:p>
          <a:p>
            <a:r>
              <a:rPr lang="cs-CZ" dirty="0" smtClean="0"/>
              <a:t>Úmluva neupravuje </a:t>
            </a:r>
            <a:r>
              <a:rPr lang="cs-CZ" dirty="0"/>
              <a:t>přesně procesy, která účast veřejnosti zajišťují; počítá s konkrétním provedením v právu smluvních stran a nijak nebrání přijetí širší, pro veřejnost příznivější úprav. Stanoví tedy minimální standard, nikoliv maximální možnou míru účasti veřejnosti (</a:t>
            </a:r>
            <a:r>
              <a:rPr lang="cs-CZ" i="1" dirty="0"/>
              <a:t>a </a:t>
            </a:r>
            <a:r>
              <a:rPr lang="cs-CZ" i="1" dirty="0" err="1"/>
              <a:t>floor</a:t>
            </a:r>
            <a:r>
              <a:rPr lang="cs-CZ" i="1" dirty="0"/>
              <a:t>, not a </a:t>
            </a:r>
            <a:r>
              <a:rPr lang="cs-CZ" i="1" dirty="0" err="1"/>
              <a:t>ceiling</a:t>
            </a:r>
            <a:r>
              <a:rPr lang="cs-CZ" dirty="0" smtClean="0"/>
              <a:t>).</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a:t>
            </a:r>
            <a:endParaRPr lang="cs-CZ" sz="4000" b="1" dirty="0"/>
          </a:p>
        </p:txBody>
      </p:sp>
    </p:spTree>
    <p:extLst>
      <p:ext uri="{BB962C8B-B14F-4D97-AF65-F5344CB8AC3E}">
        <p14:creationId xmlns:p14="http://schemas.microsoft.com/office/powerpoint/2010/main" val="1479227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Způsoby účasti veřejnosti</a:t>
            </a:r>
            <a:endParaRPr lang="cs-CZ" sz="4000" b="1" dirty="0"/>
          </a:p>
        </p:txBody>
      </p:sp>
      <p:pic>
        <p:nvPicPr>
          <p:cNvPr id="7" name="Picture 6" descr="http://www.iisd.ca/crs/aarhus/mop4/images/generic/unece_conven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0551" y="1700808"/>
            <a:ext cx="4962550" cy="181727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457200" y="3717032"/>
            <a:ext cx="7992888" cy="3139321"/>
          </a:xfrm>
          <a:prstGeom prst="rect">
            <a:avLst/>
          </a:prstGeom>
          <a:noFill/>
        </p:spPr>
        <p:txBody>
          <a:bodyPr wrap="square" rtlCol="0">
            <a:spAutoFit/>
          </a:bodyPr>
          <a:lstStyle/>
          <a:p>
            <a:r>
              <a:rPr lang="cs-CZ" b="1" dirty="0" smtClean="0"/>
              <a:t>„</a:t>
            </a:r>
            <a:r>
              <a:rPr lang="cs-CZ" b="1" dirty="0"/>
              <a:t>veřejnost”</a:t>
            </a:r>
            <a:r>
              <a:rPr lang="cs-CZ" dirty="0"/>
              <a:t> znamená jednu nebo více fyzických nebo právnických osob a - v souladu s vnitrostátní právní úpravou nebo praxí - jejich sdružení, organizace nebo skupiny;</a:t>
            </a:r>
          </a:p>
          <a:p>
            <a:r>
              <a:rPr lang="cs-CZ" b="1" dirty="0" smtClean="0"/>
              <a:t>„</a:t>
            </a:r>
            <a:r>
              <a:rPr lang="cs-CZ" b="1" dirty="0"/>
              <a:t>dotčená veřejnost”</a:t>
            </a:r>
            <a:r>
              <a:rPr lang="cs-CZ" dirty="0"/>
              <a:t> je veřejnost, která je - nebo může být - ovlivněna environmentálním rozhodováním, anebo která má na tomto rozhodování určitý zájem; pro účely této definice se u nevládních organizací podporujících ochranu životního prostředí a splňujících požadavky vnitrostátních právních předpisů předpokládá, že mají na environmentálním rozhodování zájem</a:t>
            </a:r>
            <a:r>
              <a:rPr lang="cs-CZ" dirty="0" smtClean="0"/>
              <a:t>.</a:t>
            </a:r>
          </a:p>
          <a:p>
            <a:endParaRPr lang="cs-CZ" dirty="0" smtClean="0"/>
          </a:p>
          <a:p>
            <a:r>
              <a:rPr lang="cs-CZ" dirty="0" smtClean="0"/>
              <a:t>Čl. 4 odst. 1: </a:t>
            </a:r>
            <a:r>
              <a:rPr lang="cs-CZ" b="1" i="1" dirty="0"/>
              <a:t>Strany zajistí, aby orgány veřejné správy na žádost o environmentální informace zpřístupnily tyto informace </a:t>
            </a:r>
            <a:r>
              <a:rPr lang="cs-CZ" b="1" i="1" dirty="0">
                <a:solidFill>
                  <a:srgbClr val="FF0000"/>
                </a:solidFill>
              </a:rPr>
              <a:t>veřejnosti</a:t>
            </a:r>
            <a:r>
              <a:rPr lang="cs-CZ" b="1" i="1" dirty="0"/>
              <a:t> podle následujících odstavců</a:t>
            </a:r>
            <a:endParaRPr lang="cs-CZ" i="1" dirty="0"/>
          </a:p>
          <a:p>
            <a:endParaRPr lang="cs-CZ" dirty="0"/>
          </a:p>
        </p:txBody>
      </p:sp>
    </p:spTree>
    <p:extLst>
      <p:ext uri="{BB962C8B-B14F-4D97-AF65-F5344CB8AC3E}">
        <p14:creationId xmlns:p14="http://schemas.microsoft.com/office/powerpoint/2010/main" val="386268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982524"/>
            <a:ext cx="8229600" cy="5495443"/>
          </a:xfrm>
        </p:spPr>
        <p:txBody>
          <a:bodyPr>
            <a:normAutofit fontScale="40000" lnSpcReduction="20000"/>
          </a:bodyPr>
          <a:lstStyle/>
          <a:p>
            <a:pPr marL="0" indent="0">
              <a:buNone/>
            </a:pPr>
            <a:r>
              <a:rPr lang="cs-CZ" sz="4400" b="1" dirty="0" smtClean="0"/>
              <a:t>Obsah:</a:t>
            </a:r>
          </a:p>
          <a:p>
            <a:pPr marL="0" indent="0">
              <a:buNone/>
            </a:pPr>
            <a:r>
              <a:rPr lang="cs-CZ" dirty="0"/>
              <a:t>Článek </a:t>
            </a:r>
            <a:r>
              <a:rPr lang="cs-CZ" dirty="0" smtClean="0"/>
              <a:t>1 Cíl </a:t>
            </a:r>
          </a:p>
          <a:p>
            <a:pPr marL="0" indent="0">
              <a:buNone/>
            </a:pPr>
            <a:r>
              <a:rPr lang="cs-CZ" b="1" dirty="0"/>
              <a:t>Článek 2 Definice </a:t>
            </a:r>
            <a:endParaRPr lang="cs-CZ" b="1" dirty="0" smtClean="0"/>
          </a:p>
          <a:p>
            <a:pPr marL="0" indent="0">
              <a:buNone/>
            </a:pPr>
            <a:r>
              <a:rPr lang="cs-CZ" b="1" dirty="0"/>
              <a:t>Článek 3 Všeobecná ustanovení </a:t>
            </a:r>
            <a:endParaRPr lang="cs-CZ" b="1" dirty="0" smtClean="0"/>
          </a:p>
          <a:p>
            <a:pPr marL="0" indent="0">
              <a:buNone/>
            </a:pPr>
            <a:r>
              <a:rPr lang="cs-CZ" b="1" dirty="0"/>
              <a:t>Článek 4 Přístup k environmentálním </a:t>
            </a:r>
            <a:r>
              <a:rPr lang="cs-CZ" b="1" dirty="0" smtClean="0"/>
              <a:t>informacím</a:t>
            </a:r>
          </a:p>
          <a:p>
            <a:pPr marL="0" indent="0">
              <a:buNone/>
            </a:pPr>
            <a:r>
              <a:rPr lang="cs-CZ" b="1" dirty="0"/>
              <a:t>Článek 5 Sbírání a rozšiřování informací o životním prostředí </a:t>
            </a:r>
            <a:endParaRPr lang="cs-CZ" b="1" dirty="0" smtClean="0"/>
          </a:p>
          <a:p>
            <a:pPr marL="0" indent="0">
              <a:buNone/>
            </a:pPr>
            <a:r>
              <a:rPr lang="cs-CZ" b="1" dirty="0"/>
              <a:t>Článek 6 Účast veřejnosti na rozhodování o specifických </a:t>
            </a:r>
            <a:r>
              <a:rPr lang="cs-CZ" b="1" dirty="0" smtClean="0"/>
              <a:t>činnostech</a:t>
            </a:r>
          </a:p>
          <a:p>
            <a:pPr marL="0" indent="0">
              <a:buNone/>
            </a:pPr>
            <a:r>
              <a:rPr lang="cs-CZ" b="1" dirty="0"/>
              <a:t>Článek 7 Účast veřejnosti při tvorbě plánů, programů a politik týkajících se životního </a:t>
            </a:r>
            <a:r>
              <a:rPr lang="cs-CZ" b="1" dirty="0" smtClean="0"/>
              <a:t>prostředí</a:t>
            </a:r>
          </a:p>
          <a:p>
            <a:pPr marL="0" indent="0">
              <a:buNone/>
            </a:pPr>
            <a:r>
              <a:rPr lang="cs-CZ" b="1" dirty="0"/>
              <a:t>Článek 8 Účast veřejnosti na přípravě prováděcích předpisů a obecně použitelných právně závazných normativních </a:t>
            </a:r>
            <a:r>
              <a:rPr lang="cs-CZ" b="1" dirty="0" smtClean="0"/>
              <a:t>nástrojů</a:t>
            </a:r>
          </a:p>
          <a:p>
            <a:pPr marL="0" indent="0">
              <a:buNone/>
            </a:pPr>
            <a:r>
              <a:rPr lang="cs-CZ" b="1" dirty="0"/>
              <a:t>Článek 9 Přístup k právní </a:t>
            </a:r>
            <a:r>
              <a:rPr lang="cs-CZ" b="1" dirty="0" smtClean="0"/>
              <a:t>ochraně</a:t>
            </a:r>
          </a:p>
          <a:p>
            <a:pPr marL="0" indent="0">
              <a:buNone/>
            </a:pPr>
            <a:r>
              <a:rPr lang="cs-CZ" dirty="0"/>
              <a:t>Článek 10 Zasedání </a:t>
            </a:r>
            <a:r>
              <a:rPr lang="cs-CZ" dirty="0" smtClean="0"/>
              <a:t>stran</a:t>
            </a:r>
          </a:p>
          <a:p>
            <a:pPr marL="0" indent="0">
              <a:buNone/>
            </a:pPr>
            <a:r>
              <a:rPr lang="cs-CZ" dirty="0"/>
              <a:t>Článek 11 Hlasovací </a:t>
            </a:r>
            <a:r>
              <a:rPr lang="cs-CZ" dirty="0" smtClean="0"/>
              <a:t>právo</a:t>
            </a:r>
          </a:p>
          <a:p>
            <a:pPr marL="0" indent="0">
              <a:buNone/>
            </a:pPr>
            <a:r>
              <a:rPr lang="cs-CZ" dirty="0"/>
              <a:t>Článek 12 </a:t>
            </a:r>
            <a:r>
              <a:rPr lang="cs-CZ" dirty="0" smtClean="0"/>
              <a:t>Sekretariát</a:t>
            </a:r>
          </a:p>
          <a:p>
            <a:pPr marL="0" indent="0">
              <a:buNone/>
            </a:pPr>
            <a:r>
              <a:rPr lang="cs-CZ" dirty="0"/>
              <a:t>Článek 13 </a:t>
            </a:r>
            <a:r>
              <a:rPr lang="cs-CZ" dirty="0" smtClean="0"/>
              <a:t>Přílohy</a:t>
            </a:r>
          </a:p>
          <a:p>
            <a:pPr marL="0" indent="0">
              <a:buNone/>
            </a:pPr>
            <a:r>
              <a:rPr lang="pl-PL" dirty="0"/>
              <a:t>Článek 14 16 Změny a </a:t>
            </a:r>
            <a:r>
              <a:rPr lang="pl-PL" dirty="0" smtClean="0"/>
              <a:t>doplňky</a:t>
            </a:r>
          </a:p>
          <a:p>
            <a:pPr marL="0" indent="0">
              <a:buNone/>
            </a:pPr>
            <a:r>
              <a:rPr lang="cs-CZ" dirty="0"/>
              <a:t>Článek 15 Kontrola </a:t>
            </a:r>
            <a:r>
              <a:rPr lang="cs-CZ" dirty="0" smtClean="0"/>
              <a:t>plnění</a:t>
            </a:r>
          </a:p>
          <a:p>
            <a:pPr marL="0" indent="0">
              <a:buNone/>
            </a:pPr>
            <a:r>
              <a:rPr lang="cs-CZ" dirty="0"/>
              <a:t>Článek 16 Urovnávání </a:t>
            </a:r>
            <a:r>
              <a:rPr lang="cs-CZ" dirty="0" smtClean="0"/>
              <a:t>sporů</a:t>
            </a:r>
          </a:p>
          <a:p>
            <a:pPr marL="0" indent="0">
              <a:buNone/>
            </a:pPr>
            <a:r>
              <a:rPr lang="cs-CZ" dirty="0"/>
              <a:t>Článek 17 </a:t>
            </a:r>
            <a:r>
              <a:rPr lang="cs-CZ" dirty="0" smtClean="0"/>
              <a:t>Podepsání</a:t>
            </a:r>
          </a:p>
          <a:p>
            <a:pPr marL="0" indent="0">
              <a:buNone/>
            </a:pPr>
            <a:r>
              <a:rPr lang="cs-CZ" dirty="0"/>
              <a:t>Článek 18 </a:t>
            </a:r>
            <a:r>
              <a:rPr lang="cs-CZ" dirty="0" smtClean="0"/>
              <a:t>Depozitář</a:t>
            </a:r>
          </a:p>
          <a:p>
            <a:pPr marL="0" indent="0">
              <a:buNone/>
            </a:pPr>
            <a:r>
              <a:rPr lang="cs-CZ" dirty="0"/>
              <a:t>Článek 19 Ratifikace, přijetí, schválení a </a:t>
            </a:r>
            <a:r>
              <a:rPr lang="cs-CZ" dirty="0" smtClean="0"/>
              <a:t>přistoupení</a:t>
            </a:r>
          </a:p>
          <a:p>
            <a:pPr marL="0" indent="0">
              <a:buNone/>
            </a:pPr>
            <a:r>
              <a:rPr lang="cs-CZ" dirty="0"/>
              <a:t>Článek 20 Nabytí účinnosti </a:t>
            </a:r>
            <a:endParaRPr lang="cs-CZ" dirty="0" smtClean="0"/>
          </a:p>
          <a:p>
            <a:pPr marL="0" indent="0">
              <a:buNone/>
            </a:pPr>
            <a:r>
              <a:rPr lang="cs-CZ" dirty="0"/>
              <a:t>Článek 21 </a:t>
            </a:r>
            <a:r>
              <a:rPr lang="cs-CZ" dirty="0" smtClean="0"/>
              <a:t>Odstoupení</a:t>
            </a:r>
          </a:p>
          <a:p>
            <a:pPr marL="0" indent="0">
              <a:buNone/>
            </a:pPr>
            <a:r>
              <a:rPr lang="cs-CZ" dirty="0"/>
              <a:t>Článek 22 Autentická </a:t>
            </a:r>
            <a:r>
              <a:rPr lang="cs-CZ" dirty="0" smtClean="0"/>
              <a:t>znění</a:t>
            </a:r>
          </a:p>
          <a:p>
            <a:pPr marL="0" indent="0">
              <a:buNone/>
            </a:pPr>
            <a:r>
              <a:rPr lang="cs-CZ" dirty="0"/>
              <a:t>Příloha I Seznam činností uvedených v článku 6, odstavec 1 (a</a:t>
            </a:r>
            <a:r>
              <a:rPr lang="cs-CZ" dirty="0" smtClean="0"/>
              <a:t>)</a:t>
            </a:r>
          </a:p>
          <a:p>
            <a:pPr marL="0" indent="0">
              <a:buNone/>
            </a:pPr>
            <a:r>
              <a:rPr lang="cs-CZ" dirty="0"/>
              <a:t>Příloha II Rozhodčí řízení </a:t>
            </a: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 - obsah</a:t>
            </a:r>
            <a:endParaRPr lang="cs-CZ" sz="4000" b="1" dirty="0"/>
          </a:p>
        </p:txBody>
      </p:sp>
    </p:spTree>
    <p:extLst>
      <p:ext uri="{BB962C8B-B14F-4D97-AF65-F5344CB8AC3E}">
        <p14:creationId xmlns:p14="http://schemas.microsoft.com/office/powerpoint/2010/main" val="5973179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3792" y="1417032"/>
            <a:ext cx="8229600" cy="5495443"/>
          </a:xfrm>
        </p:spPr>
        <p:txBody>
          <a:bodyPr>
            <a:normAutofit/>
          </a:bodyPr>
          <a:lstStyle/>
          <a:p>
            <a:pPr marL="0" indent="0">
              <a:buNone/>
            </a:pPr>
            <a:r>
              <a:rPr lang="cs-CZ" sz="2400" b="1" dirty="0" smtClean="0"/>
              <a:t>Článek </a:t>
            </a:r>
            <a:r>
              <a:rPr lang="cs-CZ" sz="2400" b="1" dirty="0"/>
              <a:t>2 </a:t>
            </a:r>
            <a:r>
              <a:rPr lang="cs-CZ" sz="2400" b="1" dirty="0" smtClean="0"/>
              <a:t>Definice</a:t>
            </a:r>
          </a:p>
          <a:p>
            <a:pPr marL="0" indent="0">
              <a:buNone/>
            </a:pPr>
            <a:r>
              <a:rPr lang="cs-CZ" sz="2400" dirty="0" smtClean="0"/>
              <a:t>- environmentální informace, státní orgán, veřejnost, dotčená veřejnost</a:t>
            </a:r>
          </a:p>
          <a:p>
            <a:pPr marL="0" indent="0">
              <a:buNone/>
            </a:pPr>
            <a:r>
              <a:rPr lang="cs-CZ" sz="2400" b="1" dirty="0" smtClean="0"/>
              <a:t>Článek </a:t>
            </a:r>
            <a:r>
              <a:rPr lang="cs-CZ" sz="2400" b="1" dirty="0"/>
              <a:t>4 Přístup k environmentálním </a:t>
            </a:r>
            <a:r>
              <a:rPr lang="cs-CZ" sz="2400" b="1" dirty="0" smtClean="0"/>
              <a:t>informacím</a:t>
            </a:r>
          </a:p>
          <a:p>
            <a:pPr marL="0" indent="0">
              <a:buNone/>
            </a:pPr>
            <a:r>
              <a:rPr lang="cs-CZ" sz="2400" dirty="0" smtClean="0"/>
              <a:t>- kdokoliv, rychle, bez prokazování důvodu, možnosti zamítnutí</a:t>
            </a:r>
          </a:p>
          <a:p>
            <a:pPr marL="0" indent="0">
              <a:buNone/>
            </a:pPr>
            <a:r>
              <a:rPr lang="cs-CZ" sz="2400" b="1" dirty="0"/>
              <a:t>Článek 5 Sbírání a rozšiřování informací o životním </a:t>
            </a:r>
            <a:r>
              <a:rPr lang="cs-CZ" sz="2400" b="1" dirty="0" smtClean="0"/>
              <a:t>prostředí</a:t>
            </a:r>
          </a:p>
          <a:p>
            <a:pPr marL="0" indent="0">
              <a:buNone/>
            </a:pPr>
            <a:r>
              <a:rPr lang="cs-CZ" sz="2400" dirty="0" smtClean="0"/>
              <a:t>- sbírat informace, zřídit systémy poskytování – elektronické databáze, připravovat pravidelné zprávy, varovat v případě ohrožení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 - obsah</a:t>
            </a:r>
            <a:endParaRPr lang="cs-CZ" sz="4000" b="1" dirty="0"/>
          </a:p>
        </p:txBody>
      </p:sp>
    </p:spTree>
    <p:extLst>
      <p:ext uri="{BB962C8B-B14F-4D97-AF65-F5344CB8AC3E}">
        <p14:creationId xmlns:p14="http://schemas.microsoft.com/office/powerpoint/2010/main" val="24079279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3792" y="1417032"/>
            <a:ext cx="8229600" cy="5495443"/>
          </a:xfrm>
        </p:spPr>
        <p:txBody>
          <a:bodyPr>
            <a:normAutofit/>
          </a:bodyPr>
          <a:lstStyle/>
          <a:p>
            <a:pPr marL="0" indent="0">
              <a:buNone/>
            </a:pPr>
            <a:r>
              <a:rPr lang="cs-CZ" sz="2400" b="1" dirty="0" smtClean="0"/>
              <a:t>Článek </a:t>
            </a:r>
            <a:r>
              <a:rPr lang="cs-CZ" sz="2400" b="1" dirty="0"/>
              <a:t>6 Účast veřejnosti na rozhodování o specifických </a:t>
            </a:r>
            <a:r>
              <a:rPr lang="cs-CZ" sz="2400" b="1" dirty="0" smtClean="0"/>
              <a:t>činnostech</a:t>
            </a:r>
          </a:p>
          <a:p>
            <a:pPr>
              <a:buFontTx/>
              <a:buChar char="-"/>
            </a:pPr>
            <a:r>
              <a:rPr lang="cs-CZ" sz="2400" dirty="0" smtClean="0"/>
              <a:t>Účast na rozhodování o činnostech v příloze I (</a:t>
            </a:r>
            <a:r>
              <a:rPr lang="cs-CZ" sz="2400" b="1" dirty="0" smtClean="0">
                <a:solidFill>
                  <a:schemeClr val="accent5"/>
                </a:solidFill>
              </a:rPr>
              <a:t>podobné EIA a IPPC</a:t>
            </a:r>
            <a:r>
              <a:rPr lang="cs-CZ" sz="2400" dirty="0" smtClean="0"/>
              <a:t>)</a:t>
            </a:r>
          </a:p>
          <a:p>
            <a:pPr>
              <a:buFontTx/>
              <a:buChar char="-"/>
            </a:pPr>
            <a:r>
              <a:rPr lang="cs-CZ" sz="2400" dirty="0" smtClean="0"/>
              <a:t>Také další činnosti s možným významným vlivem (uvážení)</a:t>
            </a:r>
          </a:p>
          <a:p>
            <a:pPr marL="0" indent="0">
              <a:buNone/>
            </a:pPr>
            <a:r>
              <a:rPr lang="cs-CZ" sz="2400" b="1" dirty="0"/>
              <a:t>Článek 7 Účast veřejnosti při tvorbě plánů, programů a politik týkajících se životního </a:t>
            </a:r>
            <a:r>
              <a:rPr lang="cs-CZ" sz="2400" b="1" dirty="0" smtClean="0"/>
              <a:t>prostředí</a:t>
            </a:r>
          </a:p>
          <a:p>
            <a:pPr marL="0" indent="0">
              <a:buNone/>
            </a:pPr>
            <a:r>
              <a:rPr lang="cs-CZ" sz="2400" b="1" dirty="0"/>
              <a:t>Článek 8 Účast veřejnosti na přípravě prováděcích předpisů a obecně použitelných právně závazných normativních </a:t>
            </a:r>
            <a:r>
              <a:rPr lang="cs-CZ" sz="2400" b="1" dirty="0" smtClean="0"/>
              <a:t>nástrojů</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 - obsah</a:t>
            </a:r>
            <a:endParaRPr lang="cs-CZ" sz="4000" b="1" dirty="0"/>
          </a:p>
        </p:txBody>
      </p:sp>
    </p:spTree>
    <p:extLst>
      <p:ext uri="{BB962C8B-B14F-4D97-AF65-F5344CB8AC3E}">
        <p14:creationId xmlns:p14="http://schemas.microsoft.com/office/powerpoint/2010/main" val="22369877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153560"/>
            <a:ext cx="8229600" cy="5495443"/>
          </a:xfrm>
        </p:spPr>
        <p:txBody>
          <a:bodyPr>
            <a:normAutofit/>
          </a:bodyPr>
          <a:lstStyle/>
          <a:p>
            <a:pPr marL="0" indent="0">
              <a:buNone/>
            </a:pPr>
            <a:r>
              <a:rPr lang="cs-CZ" sz="1800" b="1" dirty="0"/>
              <a:t>Článek 9 Přístup k právní </a:t>
            </a:r>
            <a:r>
              <a:rPr lang="cs-CZ" sz="1800" b="1" dirty="0" smtClean="0"/>
              <a:t>ochraně</a:t>
            </a:r>
          </a:p>
          <a:p>
            <a:pPr marL="0" indent="0">
              <a:buNone/>
            </a:pPr>
            <a:endParaRPr lang="cs-CZ" sz="1800" b="1" dirty="0"/>
          </a:p>
          <a:p>
            <a:pPr marL="457200" indent="-457200">
              <a:buAutoNum type="arabicParenR"/>
            </a:pPr>
            <a:r>
              <a:rPr lang="cs-CZ" sz="1800" dirty="0" smtClean="0"/>
              <a:t>Při neposkytnutí informací</a:t>
            </a:r>
          </a:p>
          <a:p>
            <a:pPr marL="457200" indent="-457200">
              <a:buAutoNum type="arabicParenR"/>
            </a:pPr>
            <a:r>
              <a:rPr lang="cs-CZ" sz="1800" dirty="0" smtClean="0"/>
              <a:t>Strany </a:t>
            </a:r>
            <a:r>
              <a:rPr lang="cs-CZ" sz="1800" dirty="0"/>
              <a:t>v rámci své vnitrostátní legislativy zajistí, aby členové zainteresované veřejnosti (a) </a:t>
            </a:r>
            <a:r>
              <a:rPr lang="cs-CZ" sz="1800" b="1" dirty="0"/>
              <a:t>mající dostatečný důvod</a:t>
            </a:r>
            <a:r>
              <a:rPr lang="cs-CZ" sz="1800" dirty="0"/>
              <a:t>, nebo alternativně, </a:t>
            </a:r>
            <a:r>
              <a:rPr lang="cs-CZ" sz="1800" dirty="0" smtClean="0"/>
              <a:t>(</a:t>
            </a:r>
            <a:r>
              <a:rPr lang="cs-CZ" sz="1800" dirty="0"/>
              <a:t>b) </a:t>
            </a:r>
            <a:r>
              <a:rPr lang="cs-CZ" sz="1800" b="1" dirty="0"/>
              <a:t>u nichž trvá omezování či porušování práva </a:t>
            </a:r>
            <a:r>
              <a:rPr lang="cs-CZ" sz="1800" dirty="0"/>
              <a:t>v případech, kdy to správní řád strany požaduje jako předběžnou podmínku, měli možnost dosáhnout přezkoumání soudem nebo jiným nezávislým nebo nestranným orgánem zřízeným ze zákona, </a:t>
            </a:r>
            <a:r>
              <a:rPr lang="cs-CZ" sz="1800" b="1" dirty="0"/>
              <a:t>napadat věcně a procedurálně zákonnost jakýchkoli rozhodnutí, aktů nebo opomenutí podle ustanovení článku 6</a:t>
            </a:r>
            <a:r>
              <a:rPr lang="cs-CZ" sz="1800" dirty="0"/>
              <a:t>, a v případech, kdy je tak stanoveno vnitrostátním právem a aniž by tím byl dotčen odstavec 3 článku 9 i dalších relevantních ustanovení této úmluvy. </a:t>
            </a:r>
            <a:endParaRPr lang="cs-CZ" sz="1800" dirty="0" smtClean="0"/>
          </a:p>
          <a:p>
            <a:pPr marL="457200" indent="-457200">
              <a:buAutoNum type="arabicParenR"/>
            </a:pPr>
            <a:r>
              <a:rPr lang="cs-CZ" sz="1800" dirty="0"/>
              <a:t> Navíc… měli přístup ke správním nebo soudním řízením, aby </a:t>
            </a:r>
            <a:r>
              <a:rPr lang="cs-CZ" sz="1800" b="1" dirty="0"/>
              <a:t>mohli vznášet námitky proti jednání, aktům nebo opomenutí ze strany soukromých osob nebo státních orgánů, jež jsou v rozporu s ustanoveními jejich vnitrostátního práva týkajícího se životního prostředí</a:t>
            </a:r>
            <a:r>
              <a:rPr lang="cs-CZ" sz="1800" dirty="0"/>
              <a:t>. </a:t>
            </a:r>
            <a:endParaRPr lang="cs-CZ" sz="1800" dirty="0" smtClean="0"/>
          </a:p>
          <a:p>
            <a:pPr marL="0" indent="0">
              <a:buNone/>
            </a:pPr>
            <a:r>
              <a:rPr lang="cs-CZ" sz="1800" b="1" i="1" dirty="0" smtClean="0">
                <a:solidFill>
                  <a:schemeClr val="accent5"/>
                </a:solidFill>
              </a:rPr>
              <a:t>Výbor pro dodržování </a:t>
            </a:r>
            <a:r>
              <a:rPr lang="cs-CZ" sz="1800" b="1" i="1" dirty="0" err="1" smtClean="0">
                <a:solidFill>
                  <a:schemeClr val="accent5"/>
                </a:solidFill>
              </a:rPr>
              <a:t>Aarhuské</a:t>
            </a:r>
            <a:r>
              <a:rPr lang="cs-CZ" sz="1800" b="1" i="1" dirty="0" smtClean="0">
                <a:solidFill>
                  <a:schemeClr val="accent5"/>
                </a:solidFill>
              </a:rPr>
              <a:t> úmluvy:  Česko porušuje čl. 9, EU rovněž</a:t>
            </a:r>
            <a:endParaRPr lang="cs-CZ" sz="1800" b="1" i="1" dirty="0">
              <a:solidFill>
                <a:schemeClr val="accent5"/>
              </a:solidFill>
            </a:endParaRPr>
          </a:p>
          <a:p>
            <a:pPr marL="0" indent="0">
              <a:buNone/>
            </a:pPr>
            <a:endParaRPr lang="cs-CZ" sz="18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 - obsah</a:t>
            </a:r>
            <a:endParaRPr lang="cs-CZ" sz="4000" b="1" dirty="0"/>
          </a:p>
        </p:txBody>
      </p:sp>
    </p:spTree>
    <p:extLst>
      <p:ext uri="{BB962C8B-B14F-4D97-AF65-F5344CB8AC3E}">
        <p14:creationId xmlns:p14="http://schemas.microsoft.com/office/powerpoint/2010/main" val="25992090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Aarhuská</a:t>
            </a:r>
            <a:r>
              <a:rPr lang="cs-CZ" sz="4000" b="1" dirty="0" smtClean="0"/>
              <a:t> úmluva</a:t>
            </a:r>
            <a:endParaRPr lang="cs-CZ" sz="4000" b="1" dirty="0"/>
          </a:p>
        </p:txBody>
      </p:sp>
      <p:sp>
        <p:nvSpPr>
          <p:cNvPr id="5" name="Zástupný symbol pro obsah 4"/>
          <p:cNvSpPr>
            <a:spLocks noGrp="1"/>
          </p:cNvSpPr>
          <p:nvPr>
            <p:ph idx="1"/>
          </p:nvPr>
        </p:nvSpPr>
        <p:spPr>
          <a:xfrm>
            <a:off x="440090" y="1071785"/>
            <a:ext cx="8229600" cy="4525963"/>
          </a:xfrm>
        </p:spPr>
        <p:txBody>
          <a:bodyPr>
            <a:normAutofit fontScale="70000" lnSpcReduction="20000"/>
          </a:bodyPr>
          <a:lstStyle/>
          <a:p>
            <a:pPr marL="0" indent="0">
              <a:buNone/>
            </a:pPr>
            <a:r>
              <a:rPr lang="cs-CZ" dirty="0" smtClean="0"/>
              <a:t>Závaznost? Přímý účinek?</a:t>
            </a:r>
          </a:p>
          <a:p>
            <a:pPr marL="0" indent="0">
              <a:buNone/>
            </a:pPr>
            <a:endParaRPr lang="cs-CZ" dirty="0"/>
          </a:p>
          <a:p>
            <a:r>
              <a:rPr lang="cs-CZ" dirty="0"/>
              <a:t>Úmluva je závazná pro jednotlivé státy i pro Evropskou unii s přednostními účinky mezinárodního práva, nicméně není přímo aplikovatelná v českém právním řádu ani v unijním právu, protože podle převažujícího soudního výkladu nepřiznává veřejnosti vymahatelná práva, nýbrž zavazuje smluvní strany k úpravě a zajištění těchto práv.</a:t>
            </a:r>
          </a:p>
          <a:p>
            <a:r>
              <a:rPr lang="cs-CZ" dirty="0"/>
              <a:t>Podle judikatury však musí Unie i členské státy vykládat svoji úpravu účasti veřejnosti ve světle ustanovení Úmluvy. Je-li tedy možné interpretovat vnitrostátní či unijní normy vícero možnými způsoby, měl by mít přednost ten výklad, který naplňuje požadavky </a:t>
            </a:r>
            <a:r>
              <a:rPr lang="cs-CZ" dirty="0" err="1"/>
              <a:t>Aarhuské</a:t>
            </a:r>
            <a:r>
              <a:rPr lang="cs-CZ" dirty="0"/>
              <a:t> úmluvy.</a:t>
            </a:r>
          </a:p>
          <a:p>
            <a:pPr marL="0" indent="0">
              <a:buNone/>
            </a:pPr>
            <a:endParaRPr lang="cs-CZ" dirty="0" smtClean="0"/>
          </a:p>
          <a:p>
            <a:pPr marL="0" indent="0">
              <a:buNone/>
            </a:pPr>
            <a:r>
              <a:rPr lang="cs-CZ" sz="2600" b="1" dirty="0" smtClean="0"/>
              <a:t>Viz např. C-240/09</a:t>
            </a:r>
            <a:r>
              <a:rPr lang="cs-CZ" sz="2600" dirty="0" smtClean="0"/>
              <a:t> (</a:t>
            </a:r>
            <a:r>
              <a:rPr lang="cs-CZ" sz="2600" dirty="0" err="1" smtClean="0"/>
              <a:t>Lesoochranárske</a:t>
            </a:r>
            <a:r>
              <a:rPr lang="cs-CZ" sz="2600" dirty="0" smtClean="0"/>
              <a:t> </a:t>
            </a:r>
            <a:r>
              <a:rPr lang="cs-CZ" sz="2600" dirty="0" err="1" smtClean="0"/>
              <a:t>zoskupenie</a:t>
            </a:r>
            <a:r>
              <a:rPr lang="cs-CZ" sz="2600" dirty="0" smtClean="0"/>
              <a:t> VLK)</a:t>
            </a:r>
          </a:p>
          <a:p>
            <a:endParaRPr lang="cs-CZ" dirty="0"/>
          </a:p>
        </p:txBody>
      </p:sp>
      <p:pic>
        <p:nvPicPr>
          <p:cNvPr id="1026" name="Picture 2" descr="http://www.lhnet.org/assets/Carnivores/Brown-bear/brown-bear-photo-Michael-Buholzer.jpg">
            <a:hlinkClick r:id="rId4"/>
          </p:cNvPr>
          <p:cNvPicPr>
            <a:picLocks noChangeAspect="1" noChangeArrowheads="1"/>
          </p:cNvPicPr>
          <p:nvPr/>
        </p:nvPicPr>
        <p:blipFill>
          <a:blip r:embed="rId5" cstate="print"/>
          <a:srcRect/>
          <a:stretch>
            <a:fillRect/>
          </a:stretch>
        </p:blipFill>
        <p:spPr bwMode="auto">
          <a:xfrm>
            <a:off x="5796136" y="4746108"/>
            <a:ext cx="2495777" cy="1703279"/>
          </a:xfrm>
          <a:prstGeom prst="rect">
            <a:avLst/>
          </a:prstGeom>
          <a:noFill/>
        </p:spPr>
      </p:pic>
    </p:spTree>
    <p:extLst>
      <p:ext uri="{BB962C8B-B14F-4D97-AF65-F5344CB8AC3E}">
        <p14:creationId xmlns:p14="http://schemas.microsoft.com/office/powerpoint/2010/main" val="3149684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err="1" smtClean="0"/>
              <a:t>Aarhuská</a:t>
            </a:r>
            <a:r>
              <a:rPr lang="cs-CZ" sz="4000" b="1" dirty="0" smtClean="0"/>
              <a:t> úmluva</a:t>
            </a:r>
            <a:endParaRPr lang="cs-CZ" sz="4000" b="1" dirty="0"/>
          </a:p>
        </p:txBody>
      </p:sp>
      <p:sp>
        <p:nvSpPr>
          <p:cNvPr id="5" name="Obdélník 4"/>
          <p:cNvSpPr/>
          <p:nvPr/>
        </p:nvSpPr>
        <p:spPr>
          <a:xfrm>
            <a:off x="611560" y="2060848"/>
            <a:ext cx="381642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err="1" smtClean="0"/>
              <a:t>Aarhuská</a:t>
            </a:r>
            <a:r>
              <a:rPr lang="cs-CZ" sz="3200" b="1" dirty="0" smtClean="0"/>
              <a:t> úmluva</a:t>
            </a:r>
            <a:endParaRPr lang="cs-CZ" sz="3200" b="1" dirty="0"/>
          </a:p>
        </p:txBody>
      </p:sp>
      <p:sp>
        <p:nvSpPr>
          <p:cNvPr id="8" name="Obdélník 7"/>
          <p:cNvSpPr/>
          <p:nvPr/>
        </p:nvSpPr>
        <p:spPr>
          <a:xfrm>
            <a:off x="5004048" y="3140968"/>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600" b="1" dirty="0" smtClean="0"/>
              <a:t>Unijní právo</a:t>
            </a:r>
            <a:endParaRPr lang="cs-CZ" sz="3600" b="1" dirty="0"/>
          </a:p>
        </p:txBody>
      </p:sp>
      <p:sp>
        <p:nvSpPr>
          <p:cNvPr id="9" name="Obdélník 8"/>
          <p:cNvSpPr/>
          <p:nvPr/>
        </p:nvSpPr>
        <p:spPr>
          <a:xfrm>
            <a:off x="1335725" y="4869160"/>
            <a:ext cx="3992359"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600" b="1" dirty="0" smtClean="0"/>
              <a:t>Vnitrostátní právo</a:t>
            </a:r>
            <a:endParaRPr lang="cs-CZ" sz="3600" b="1" dirty="0"/>
          </a:p>
        </p:txBody>
      </p:sp>
      <p:cxnSp>
        <p:nvCxnSpPr>
          <p:cNvPr id="10" name="Přímá spojnice se šipkou 9"/>
          <p:cNvCxnSpPr/>
          <p:nvPr/>
        </p:nvCxnSpPr>
        <p:spPr>
          <a:xfrm>
            <a:off x="4499992" y="2600908"/>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907638" y="3374994"/>
            <a:ext cx="72074" cy="12781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Přímá spojnice se šipkou 14"/>
          <p:cNvCxnSpPr/>
          <p:nvPr/>
        </p:nvCxnSpPr>
        <p:spPr>
          <a:xfrm flipH="1">
            <a:off x="5591026" y="4185084"/>
            <a:ext cx="72008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7" name="Kruhová šipka 26"/>
          <p:cNvSpPr/>
          <p:nvPr/>
        </p:nvSpPr>
        <p:spPr>
          <a:xfrm rot="10800000">
            <a:off x="6804247" y="3374994"/>
            <a:ext cx="1224136" cy="1476164"/>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endParaRPr>
          </a:p>
        </p:txBody>
      </p:sp>
      <p:sp>
        <p:nvSpPr>
          <p:cNvPr id="6" name="TextovéPole 5"/>
          <p:cNvSpPr txBox="1"/>
          <p:nvPr/>
        </p:nvSpPr>
        <p:spPr>
          <a:xfrm>
            <a:off x="2096174" y="3928410"/>
            <a:ext cx="2029349" cy="369332"/>
          </a:xfrm>
          <a:prstGeom prst="rect">
            <a:avLst/>
          </a:prstGeom>
          <a:noFill/>
        </p:spPr>
        <p:txBody>
          <a:bodyPr wrap="square" rtlCol="0">
            <a:spAutoFit/>
          </a:bodyPr>
          <a:lstStyle/>
          <a:p>
            <a:r>
              <a:rPr lang="cs-CZ" b="1" dirty="0" smtClean="0"/>
              <a:t>I + II + III</a:t>
            </a:r>
            <a:endParaRPr lang="cs-CZ" b="1" dirty="0"/>
          </a:p>
        </p:txBody>
      </p:sp>
      <p:sp>
        <p:nvSpPr>
          <p:cNvPr id="16" name="TextovéPole 15"/>
          <p:cNvSpPr txBox="1"/>
          <p:nvPr/>
        </p:nvSpPr>
        <p:spPr>
          <a:xfrm>
            <a:off x="4888082" y="2467333"/>
            <a:ext cx="2029349" cy="369332"/>
          </a:xfrm>
          <a:prstGeom prst="rect">
            <a:avLst/>
          </a:prstGeom>
          <a:noFill/>
        </p:spPr>
        <p:txBody>
          <a:bodyPr wrap="square" rtlCol="0">
            <a:spAutoFit/>
          </a:bodyPr>
          <a:lstStyle/>
          <a:p>
            <a:r>
              <a:rPr lang="cs-CZ" b="1" dirty="0" smtClean="0"/>
              <a:t>I + II + III</a:t>
            </a:r>
            <a:endParaRPr lang="cs-CZ" b="1" dirty="0"/>
          </a:p>
        </p:txBody>
      </p:sp>
      <p:sp>
        <p:nvSpPr>
          <p:cNvPr id="17" name="TextovéPole 16"/>
          <p:cNvSpPr txBox="1"/>
          <p:nvPr/>
        </p:nvSpPr>
        <p:spPr>
          <a:xfrm>
            <a:off x="5436096" y="5272859"/>
            <a:ext cx="2328142" cy="369332"/>
          </a:xfrm>
          <a:prstGeom prst="rect">
            <a:avLst/>
          </a:prstGeom>
          <a:noFill/>
        </p:spPr>
        <p:txBody>
          <a:bodyPr wrap="square" rtlCol="0">
            <a:spAutoFit/>
          </a:bodyPr>
          <a:lstStyle/>
          <a:p>
            <a:r>
              <a:rPr lang="cs-CZ" b="1" dirty="0" smtClean="0"/>
              <a:t>I + II</a:t>
            </a:r>
            <a:endParaRPr lang="cs-CZ" b="1" dirty="0"/>
          </a:p>
        </p:txBody>
      </p:sp>
      <p:sp>
        <p:nvSpPr>
          <p:cNvPr id="18" name="TextovéPole 17"/>
          <p:cNvSpPr txBox="1"/>
          <p:nvPr/>
        </p:nvSpPr>
        <p:spPr>
          <a:xfrm>
            <a:off x="7535976" y="4756502"/>
            <a:ext cx="2029349" cy="369332"/>
          </a:xfrm>
          <a:prstGeom prst="rect">
            <a:avLst/>
          </a:prstGeom>
          <a:noFill/>
        </p:spPr>
        <p:txBody>
          <a:bodyPr wrap="square" rtlCol="0">
            <a:spAutoFit/>
          </a:bodyPr>
          <a:lstStyle/>
          <a:p>
            <a:r>
              <a:rPr lang="cs-CZ" b="1" dirty="0" smtClean="0"/>
              <a:t>I + II + III</a:t>
            </a:r>
            <a:endParaRPr lang="cs-CZ" b="1" dirty="0"/>
          </a:p>
        </p:txBody>
      </p:sp>
    </p:spTree>
    <p:extLst>
      <p:ext uri="{BB962C8B-B14F-4D97-AF65-F5344CB8AC3E}">
        <p14:creationId xmlns:p14="http://schemas.microsoft.com/office/powerpoint/2010/main" val="3368817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Právo EU</a:t>
            </a:r>
            <a:endParaRPr lang="cs-CZ" sz="4000" b="1" dirty="0"/>
          </a:p>
        </p:txBody>
      </p:sp>
      <p:sp>
        <p:nvSpPr>
          <p:cNvPr id="5" name="Zástupný symbol pro obsah 4"/>
          <p:cNvSpPr>
            <a:spLocks noGrp="1"/>
          </p:cNvSpPr>
          <p:nvPr>
            <p:ph idx="1"/>
          </p:nvPr>
        </p:nvSpPr>
        <p:spPr>
          <a:xfrm>
            <a:off x="302077" y="1094373"/>
            <a:ext cx="8910363" cy="5445500"/>
          </a:xfrm>
        </p:spPr>
        <p:txBody>
          <a:bodyPr>
            <a:normAutofit fontScale="47500" lnSpcReduction="20000"/>
          </a:bodyPr>
          <a:lstStyle/>
          <a:p>
            <a:pPr marL="0" indent="0">
              <a:buNone/>
            </a:pPr>
            <a:r>
              <a:rPr lang="cs-CZ" sz="3800" b="1" dirty="0" smtClean="0"/>
              <a:t>Ve vztahu k EU</a:t>
            </a:r>
            <a:r>
              <a:rPr lang="cs-CZ" sz="3800" dirty="0" smtClean="0"/>
              <a:t>: Nařízení </a:t>
            </a:r>
            <a:r>
              <a:rPr lang="en-US" sz="3800" u="sng" dirty="0" smtClean="0">
                <a:hlinkClick r:id="rId4"/>
              </a:rPr>
              <a:t>1367/2006</a:t>
            </a:r>
            <a:r>
              <a:rPr lang="cs-CZ" sz="3800" u="sng" dirty="0" smtClean="0"/>
              <a:t> </a:t>
            </a:r>
            <a:r>
              <a:rPr lang="cs-CZ" sz="3400" dirty="0" smtClean="0"/>
              <a:t>(plus k informacím obecné nařízení, plus obecně primární právo, Listina, petice, ombudsman,…)</a:t>
            </a:r>
          </a:p>
          <a:p>
            <a:pPr marL="0" indent="0">
              <a:buNone/>
            </a:pPr>
            <a:endParaRPr lang="cs-CZ" sz="3800" dirty="0"/>
          </a:p>
          <a:p>
            <a:pPr marL="0" indent="0">
              <a:buNone/>
            </a:pPr>
            <a:r>
              <a:rPr lang="cs-CZ" sz="3800" b="1" dirty="0" smtClean="0"/>
              <a:t>Ve vztahu k členským státům</a:t>
            </a:r>
            <a:r>
              <a:rPr lang="cs-CZ" sz="3800" dirty="0" smtClean="0"/>
              <a:t>:</a:t>
            </a:r>
          </a:p>
          <a:p>
            <a:pPr marL="0" indent="0">
              <a:buNone/>
            </a:pPr>
            <a:r>
              <a:rPr lang="cs-CZ" sz="3800" b="1" dirty="0" smtClean="0">
                <a:solidFill>
                  <a:srgbClr val="FF0000"/>
                </a:solidFill>
              </a:rPr>
              <a:t>Informace</a:t>
            </a:r>
            <a:r>
              <a:rPr lang="cs-CZ" sz="3800" dirty="0" smtClean="0"/>
              <a:t>: Směrnice </a:t>
            </a:r>
            <a:r>
              <a:rPr lang="cs-CZ" sz="3800" dirty="0"/>
              <a:t>Evropského parlamentu a Rady 2003/4/ES ze dne 28. ledna 2003 </a:t>
            </a:r>
            <a:r>
              <a:rPr lang="cs-CZ" sz="3800" u="sng" dirty="0"/>
              <a:t>o přístupu veřejnosti k informacím o životním prostředí </a:t>
            </a:r>
            <a:r>
              <a:rPr lang="cs-CZ" sz="3800" dirty="0"/>
              <a:t>a o zrušení směrnice Rady 90/313/EHS</a:t>
            </a:r>
            <a:endParaRPr lang="cs-CZ" sz="3800" dirty="0" smtClean="0"/>
          </a:p>
          <a:p>
            <a:pPr marL="0" indent="0">
              <a:buNone/>
            </a:pPr>
            <a:r>
              <a:rPr lang="cs-CZ" sz="3800" b="1" dirty="0" smtClean="0">
                <a:solidFill>
                  <a:srgbClr val="FF0000"/>
                </a:solidFill>
              </a:rPr>
              <a:t>Účast na rozhodování</a:t>
            </a:r>
            <a:r>
              <a:rPr lang="cs-CZ" sz="3800" dirty="0" smtClean="0"/>
              <a:t>: Směrnice </a:t>
            </a:r>
            <a:r>
              <a:rPr lang="cs-CZ" sz="3800" dirty="0"/>
              <a:t>Evropského parlamentu a Rady 2003/35/ES ze dne 26. května 2003 </a:t>
            </a:r>
            <a:r>
              <a:rPr lang="cs-CZ" sz="3800" u="sng" dirty="0"/>
              <a:t>o účasti veřejnosti na vypracovávání některých plánů a programů </a:t>
            </a:r>
            <a:r>
              <a:rPr lang="cs-CZ" sz="3800" dirty="0"/>
              <a:t>týkajících se životního prostředí a </a:t>
            </a:r>
            <a:r>
              <a:rPr lang="cs-CZ" sz="3800" u="sng" dirty="0"/>
              <a:t>o změně směrnic Rady 85/337/EHS a 96/61/ES</a:t>
            </a:r>
            <a:r>
              <a:rPr lang="cs-CZ" sz="3800" dirty="0"/>
              <a:t>, pokud jde o účast veřejnosti a přístup k právní ochraně. </a:t>
            </a:r>
            <a:r>
              <a:rPr lang="cs-CZ" sz="3800" dirty="0" smtClean="0"/>
              <a:t>Jedná se o změnu směrnic </a:t>
            </a:r>
            <a:r>
              <a:rPr lang="cs-CZ" sz="3800" dirty="0"/>
              <a:t>upravujících procesy posuzování vlivů záměrů na životní prostředí </a:t>
            </a:r>
            <a:r>
              <a:rPr lang="cs-CZ" sz="5900" b="1" dirty="0">
                <a:solidFill>
                  <a:srgbClr val="00B050"/>
                </a:solidFill>
              </a:rPr>
              <a:t>(EIA) </a:t>
            </a:r>
            <a:r>
              <a:rPr lang="cs-CZ" sz="3800" dirty="0"/>
              <a:t>a integrované povolování </a:t>
            </a:r>
            <a:r>
              <a:rPr lang="cs-CZ" sz="5900" b="1" dirty="0">
                <a:solidFill>
                  <a:srgbClr val="00B050"/>
                </a:solidFill>
              </a:rPr>
              <a:t>(IPPC) </a:t>
            </a:r>
            <a:r>
              <a:rPr lang="cs-CZ" sz="3800" dirty="0"/>
              <a:t>tak, aby vyhovovaly požadavkům na účast veřejnosti obsaženým v </a:t>
            </a:r>
            <a:r>
              <a:rPr lang="cs-CZ" sz="3800" dirty="0" err="1"/>
              <a:t>Aarhuské</a:t>
            </a:r>
            <a:r>
              <a:rPr lang="cs-CZ" sz="3800" dirty="0"/>
              <a:t> úmluvě</a:t>
            </a:r>
            <a:r>
              <a:rPr lang="cs-CZ" sz="3800" dirty="0" smtClean="0"/>
              <a:t>.</a:t>
            </a:r>
          </a:p>
          <a:p>
            <a:pPr marL="0" indent="0">
              <a:buNone/>
            </a:pPr>
            <a:endParaRPr lang="cs-CZ" sz="3800" dirty="0" smtClean="0"/>
          </a:p>
          <a:p>
            <a:pPr marL="0" indent="0">
              <a:buNone/>
            </a:pPr>
            <a:r>
              <a:rPr lang="cs-CZ" sz="3800" dirty="0"/>
              <a:t>Požadavky na účast veřejnosti při tvorbě plánů, programů a politik týkajících se životního prostředí pak provádí zejména 2001/42/ES, která upravuje proces posuzování vlivů koncepcí na životní prostředí (SEA). Další požadavky jsou obsaženy například v rámcové směrnici o vodě (2000/60/ES) a ve směrnici o zvládání povodňových rizik (2007/60/ES), v úpravě nakládání s GMO419 a ve směrnici o odpovědnosti za škodu na životním prostředí.</a:t>
            </a:r>
          </a:p>
          <a:p>
            <a:pPr marL="0" indent="0">
              <a:buNone/>
            </a:pPr>
            <a:endParaRPr lang="cs-CZ" sz="3800" dirty="0" smtClean="0"/>
          </a:p>
          <a:p>
            <a:pPr marL="0" indent="0">
              <a:buNone/>
            </a:pPr>
            <a:r>
              <a:rPr lang="cs-CZ" sz="3800" b="1" dirty="0" smtClean="0">
                <a:solidFill>
                  <a:srgbClr val="FF0000"/>
                </a:solidFill>
              </a:rPr>
              <a:t>Soudní ochrana</a:t>
            </a:r>
            <a:r>
              <a:rPr lang="cs-CZ" sz="3800" dirty="0" smtClean="0"/>
              <a:t>: Žádná samostatná úprava, ovšem přímý účinek některých směrnic + Listina</a:t>
            </a:r>
            <a:r>
              <a:rPr lang="cs-CZ" sz="3500" dirty="0" smtClean="0"/>
              <a:t>	</a:t>
            </a:r>
            <a:r>
              <a:rPr lang="cs-CZ" dirty="0" smtClean="0"/>
              <a:t>					</a:t>
            </a:r>
            <a:endParaRPr lang="cs-CZ" dirty="0"/>
          </a:p>
          <a:p>
            <a:pPr marL="0" indent="0">
              <a:buNone/>
            </a:pPr>
            <a:endParaRPr lang="cs-CZ" dirty="0" smtClean="0"/>
          </a:p>
          <a:p>
            <a:endParaRPr lang="cs-CZ" dirty="0"/>
          </a:p>
        </p:txBody>
      </p:sp>
    </p:spTree>
    <p:extLst>
      <p:ext uri="{BB962C8B-B14F-4D97-AF65-F5344CB8AC3E}">
        <p14:creationId xmlns:p14="http://schemas.microsoft.com/office/powerpoint/2010/main" val="138459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eutschland Klage gegen RWE - peruanischer Bauer Saúl Luciano Lliuya (picture-alliance/dpa/R. Weihrau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44238"/>
            <a:ext cx="6667500" cy="3752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ýsledok vyhľadávania obrázkov pre dopyt peru germany far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112927"/>
            <a:ext cx="454787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6014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Právo EU</a:t>
            </a:r>
            <a:endParaRPr lang="cs-CZ" sz="4000" b="1" dirty="0"/>
          </a:p>
        </p:txBody>
      </p:sp>
      <p:sp>
        <p:nvSpPr>
          <p:cNvPr id="5" name="Zástupný symbol pro obsah 4"/>
          <p:cNvSpPr>
            <a:spLocks noGrp="1"/>
          </p:cNvSpPr>
          <p:nvPr>
            <p:ph idx="1"/>
          </p:nvPr>
        </p:nvSpPr>
        <p:spPr>
          <a:xfrm>
            <a:off x="321469" y="1412500"/>
            <a:ext cx="8910363" cy="5445500"/>
          </a:xfrm>
        </p:spPr>
        <p:txBody>
          <a:bodyPr>
            <a:normAutofit/>
          </a:bodyPr>
          <a:lstStyle/>
          <a:p>
            <a:r>
              <a:rPr lang="cs-CZ" sz="2000" b="1" dirty="0"/>
              <a:t>Členským státům nic nebrání rozšířit účast veřejnosti na rozhodování i nad rámec unijní </a:t>
            </a:r>
            <a:r>
              <a:rPr lang="cs-CZ" sz="2000" b="1" dirty="0" smtClean="0"/>
              <a:t>úpravy.</a:t>
            </a:r>
          </a:p>
          <a:p>
            <a:r>
              <a:rPr lang="cs-CZ" sz="2000" b="1" dirty="0" smtClean="0"/>
              <a:t>Nicméně právo EU vytváří základ, </a:t>
            </a:r>
            <a:r>
              <a:rPr lang="cs-CZ" sz="2000" b="1" dirty="0"/>
              <a:t>ze kterého členské státy nemohou slevit, tzn. například vyloučit nebo omezit účast veřejnosti v procesu posuzování vlivů na životní </a:t>
            </a:r>
            <a:r>
              <a:rPr lang="cs-CZ" sz="2000" b="1" dirty="0" smtClean="0"/>
              <a:t>prostředí.</a:t>
            </a:r>
          </a:p>
          <a:p>
            <a:r>
              <a:rPr lang="cs-CZ" sz="2000" b="1" dirty="0" smtClean="0"/>
              <a:t>Vedle </a:t>
            </a:r>
            <a:r>
              <a:rPr lang="cs-CZ" sz="2000" b="1" dirty="0"/>
              <a:t>toho stanoví unijní úprava také rámcové, ale dostatečně konkrétní požadavky na jednotlivé aspekty účasti veřejnosti, tzn. především kdy, jakým způsobem a v jak široce musí být </a:t>
            </a:r>
            <a:r>
              <a:rPr lang="cs-CZ" sz="2000" b="1" dirty="0" smtClean="0"/>
              <a:t>umožněna.</a:t>
            </a:r>
          </a:p>
          <a:p>
            <a:r>
              <a:rPr lang="cs-CZ" sz="2000" b="1" dirty="0" smtClean="0"/>
              <a:t>Členské </a:t>
            </a:r>
            <a:r>
              <a:rPr lang="cs-CZ" sz="2000" b="1" dirty="0"/>
              <a:t>státy tak mohou dle svého uvážení upravit konkrétní podmínky (např. délku procesních lhůt), ovšem ty nemohou ve výsledku omezovat širokou </a:t>
            </a:r>
            <a:r>
              <a:rPr lang="cs-CZ" sz="2000" b="1" dirty="0" smtClean="0"/>
              <a:t>účast veřejnosti</a:t>
            </a:r>
            <a:r>
              <a:rPr lang="cs-CZ" sz="2000" b="1" dirty="0"/>
              <a:t>.</a:t>
            </a:r>
            <a:r>
              <a:rPr lang="cs-CZ" sz="3500" dirty="0" smtClean="0"/>
              <a:t>	</a:t>
            </a:r>
            <a:r>
              <a:rPr lang="cs-CZ" dirty="0" smtClean="0"/>
              <a:t>					</a:t>
            </a:r>
            <a:endParaRPr lang="cs-CZ" dirty="0"/>
          </a:p>
          <a:p>
            <a:pPr marL="0" indent="0">
              <a:buNone/>
            </a:pPr>
            <a:endParaRPr lang="cs-CZ" dirty="0" smtClean="0"/>
          </a:p>
          <a:p>
            <a:endParaRPr lang="cs-CZ" dirty="0"/>
          </a:p>
        </p:txBody>
      </p:sp>
    </p:spTree>
    <p:extLst>
      <p:ext uri="{BB962C8B-B14F-4D97-AF65-F5344CB8AC3E}">
        <p14:creationId xmlns:p14="http://schemas.microsoft.com/office/powerpoint/2010/main" val="7347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568"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43608" y="332656"/>
            <a:ext cx="7488832" cy="584775"/>
          </a:xfrm>
          <a:prstGeom prst="rect">
            <a:avLst/>
          </a:prstGeom>
          <a:noFill/>
        </p:spPr>
        <p:txBody>
          <a:bodyPr wrap="square" rtlCol="0">
            <a:spAutoFit/>
          </a:bodyPr>
          <a:lstStyle/>
          <a:p>
            <a:r>
              <a:rPr lang="cs-CZ" sz="3200" b="1" dirty="0" smtClean="0"/>
              <a:t>Účast veřejnosti na národní úrovni</a:t>
            </a:r>
            <a:endParaRPr lang="cs-CZ" sz="3200" b="1" dirty="0"/>
          </a:p>
        </p:txBody>
      </p:sp>
      <p:sp>
        <p:nvSpPr>
          <p:cNvPr id="7" name="Obdélník 6"/>
          <p:cNvSpPr/>
          <p:nvPr/>
        </p:nvSpPr>
        <p:spPr>
          <a:xfrm>
            <a:off x="323528"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MP</a:t>
            </a:r>
            <a:endParaRPr lang="cs-CZ" sz="3200" b="1" dirty="0"/>
          </a:p>
        </p:txBody>
      </p:sp>
      <p:sp>
        <p:nvSpPr>
          <p:cNvPr id="9" name="Obdélník 8"/>
          <p:cNvSpPr/>
          <p:nvPr/>
        </p:nvSpPr>
        <p:spPr>
          <a:xfrm>
            <a:off x="3347864"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EU</a:t>
            </a:r>
            <a:endParaRPr lang="cs-CZ" sz="3200" b="1" dirty="0"/>
          </a:p>
        </p:txBody>
      </p:sp>
      <p:sp>
        <p:nvSpPr>
          <p:cNvPr id="10" name="Obdélník 9"/>
          <p:cNvSpPr/>
          <p:nvPr/>
        </p:nvSpPr>
        <p:spPr>
          <a:xfrm>
            <a:off x="6156176" y="3356992"/>
            <a:ext cx="2160240"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smtClean="0"/>
              <a:t>NP</a:t>
            </a:r>
            <a:endParaRPr lang="cs-CZ" sz="3200" b="1" dirty="0"/>
          </a:p>
        </p:txBody>
      </p:sp>
      <p:sp>
        <p:nvSpPr>
          <p:cNvPr id="11" name="TextovéPole 10"/>
          <p:cNvSpPr txBox="1"/>
          <p:nvPr/>
        </p:nvSpPr>
        <p:spPr>
          <a:xfrm>
            <a:off x="2699792" y="3645024"/>
            <a:ext cx="4176464" cy="523220"/>
          </a:xfrm>
          <a:prstGeom prst="rect">
            <a:avLst/>
          </a:prstGeom>
          <a:noFill/>
        </p:spPr>
        <p:txBody>
          <a:bodyPr wrap="square" rtlCol="0">
            <a:spAutoFit/>
          </a:bodyPr>
          <a:lstStyle/>
          <a:p>
            <a:r>
              <a:rPr lang="cs-CZ" sz="2800" dirty="0" smtClean="0"/>
              <a:t>+                                   +</a:t>
            </a:r>
            <a:endParaRPr lang="cs-CZ" sz="2800" dirty="0"/>
          </a:p>
        </p:txBody>
      </p:sp>
      <p:sp>
        <p:nvSpPr>
          <p:cNvPr id="13" name="Zástupný symbol pro obsah 2"/>
          <p:cNvSpPr>
            <a:spLocks noGrp="1"/>
          </p:cNvSpPr>
          <p:nvPr>
            <p:ph idx="1"/>
          </p:nvPr>
        </p:nvSpPr>
        <p:spPr>
          <a:xfrm>
            <a:off x="574302" y="1382043"/>
            <a:ext cx="8102154" cy="1686918"/>
          </a:xfrm>
        </p:spPr>
        <p:txBody>
          <a:bodyPr>
            <a:normAutofit lnSpcReduction="10000"/>
          </a:bodyPr>
          <a:lstStyle/>
          <a:p>
            <a:r>
              <a:rPr lang="cs-CZ" dirty="0" smtClean="0"/>
              <a:t>Informace</a:t>
            </a:r>
          </a:p>
          <a:p>
            <a:r>
              <a:rPr lang="cs-CZ" dirty="0" smtClean="0"/>
              <a:t>Účast v řízení</a:t>
            </a:r>
          </a:p>
          <a:p>
            <a:r>
              <a:rPr lang="cs-CZ" dirty="0" smtClean="0"/>
              <a:t>Soudní ochrana</a:t>
            </a:r>
            <a:endParaRPr lang="cs-CZ" dirty="0"/>
          </a:p>
        </p:txBody>
      </p:sp>
      <p:sp>
        <p:nvSpPr>
          <p:cNvPr id="14" name="TextovéPole 13"/>
          <p:cNvSpPr txBox="1"/>
          <p:nvPr/>
        </p:nvSpPr>
        <p:spPr>
          <a:xfrm>
            <a:off x="3059832" y="4961018"/>
            <a:ext cx="6408712" cy="584775"/>
          </a:xfrm>
          <a:prstGeom prst="rect">
            <a:avLst/>
          </a:prstGeom>
          <a:noFill/>
        </p:spPr>
        <p:txBody>
          <a:bodyPr wrap="square" rtlCol="0">
            <a:spAutoFit/>
          </a:bodyPr>
          <a:lstStyle/>
          <a:p>
            <a:r>
              <a:rPr lang="cs-CZ" sz="3200" b="1" dirty="0" smtClean="0"/>
              <a:t>= definice, judikatura, soulad</a:t>
            </a:r>
            <a:endParaRPr lang="cs-CZ" sz="3200" b="1" dirty="0"/>
          </a:p>
        </p:txBody>
      </p:sp>
    </p:spTree>
    <p:extLst>
      <p:ext uri="{BB962C8B-B14F-4D97-AF65-F5344CB8AC3E}">
        <p14:creationId xmlns:p14="http://schemas.microsoft.com/office/powerpoint/2010/main" val="1113321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endParaRPr lang="cs-CZ" b="1" dirty="0">
              <a:solidFill>
                <a:srgbClr val="FF0000"/>
              </a:solidFill>
            </a:endParaRPr>
          </a:p>
          <a:p>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259632" y="3192675"/>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spTree>
    <p:extLst>
      <p:ext uri="{BB962C8B-B14F-4D97-AF65-F5344CB8AC3E}">
        <p14:creationId xmlns:p14="http://schemas.microsoft.com/office/powerpoint/2010/main" val="2853892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dirty="0" smtClean="0"/>
              <a:t>Základ: </a:t>
            </a:r>
          </a:p>
          <a:p>
            <a:r>
              <a:rPr lang="cs-CZ" dirty="0"/>
              <a:t>č</a:t>
            </a:r>
            <a:r>
              <a:rPr lang="cs-CZ" dirty="0" smtClean="0"/>
              <a:t>l</a:t>
            </a:r>
            <a:r>
              <a:rPr lang="cs-CZ" dirty="0"/>
              <a:t>. 17 </a:t>
            </a:r>
            <a:r>
              <a:rPr lang="cs-CZ" dirty="0" smtClean="0"/>
              <a:t>LZPS</a:t>
            </a:r>
          </a:p>
          <a:p>
            <a:r>
              <a:rPr lang="cs-CZ" dirty="0" smtClean="0"/>
              <a:t>čl</a:t>
            </a:r>
            <a:r>
              <a:rPr lang="cs-CZ" dirty="0"/>
              <a:t>. 35 odst. 2 </a:t>
            </a:r>
            <a:r>
              <a:rPr lang="cs-CZ" dirty="0" smtClean="0"/>
              <a:t>LZPS</a:t>
            </a:r>
          </a:p>
          <a:p>
            <a:r>
              <a:rPr lang="cs-CZ" dirty="0" smtClean="0"/>
              <a:t>123/1998 Sb., 106/1999 Sb. (</a:t>
            </a:r>
            <a:r>
              <a:rPr lang="cs-CZ" i="1" dirty="0" smtClean="0"/>
              <a:t>lex </a:t>
            </a:r>
            <a:r>
              <a:rPr lang="cs-CZ" i="1" dirty="0" err="1" smtClean="0"/>
              <a:t>specialis</a:t>
            </a:r>
            <a:r>
              <a:rPr lang="cs-CZ" i="1" dirty="0" smtClean="0"/>
              <a:t> x lex </a:t>
            </a:r>
            <a:r>
              <a:rPr lang="cs-CZ" i="1" dirty="0" err="1" smtClean="0"/>
              <a:t>generalis</a:t>
            </a:r>
            <a:r>
              <a:rPr lang="cs-CZ" i="1" dirty="0" smtClean="0"/>
              <a:t>)</a:t>
            </a:r>
          </a:p>
          <a:p>
            <a:pPr marL="0" indent="0">
              <a:buNone/>
            </a:pPr>
            <a:endParaRPr lang="cs-CZ"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176706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r>
              <a:rPr lang="cs-CZ" b="1" dirty="0">
                <a:solidFill>
                  <a:srgbClr val="FF0000"/>
                </a:solidFill>
              </a:rPr>
              <a:t>aktivní způsob zpřístupňování </a:t>
            </a:r>
            <a:r>
              <a:rPr lang="cs-CZ" b="1" dirty="0" smtClean="0">
                <a:solidFill>
                  <a:srgbClr val="FF0000"/>
                </a:solidFill>
              </a:rPr>
              <a:t>informací (automatické zveřejňování)</a:t>
            </a:r>
          </a:p>
          <a:p>
            <a:pPr marL="0" indent="0">
              <a:buNone/>
            </a:pPr>
            <a:r>
              <a:rPr lang="cs-CZ" dirty="0" smtClean="0"/>
              <a:t>	• </a:t>
            </a:r>
            <a:r>
              <a:rPr lang="cs-CZ" dirty="0"/>
              <a:t>informováním veřejnosti v případě bezprostředního </a:t>
            </a:r>
            <a:r>
              <a:rPr lang="cs-CZ" dirty="0" smtClean="0"/>
              <a:t>	ohrožení zdraví anebo </a:t>
            </a:r>
            <a:r>
              <a:rPr lang="cs-CZ" dirty="0"/>
              <a:t>životního prostředí,</a:t>
            </a:r>
          </a:p>
          <a:p>
            <a:pPr marL="0" indent="0">
              <a:buNone/>
            </a:pPr>
            <a:r>
              <a:rPr lang="cs-CZ" dirty="0" smtClean="0"/>
              <a:t>	• </a:t>
            </a:r>
            <a:r>
              <a:rPr lang="cs-CZ" dirty="0"/>
              <a:t>informováním veřejnosti o typu a rozsahu informací o </a:t>
            </a:r>
            <a:r>
              <a:rPr lang="cs-CZ" dirty="0" smtClean="0"/>
              <a:t>	životním prostředí, které </a:t>
            </a:r>
            <a:r>
              <a:rPr lang="cs-CZ" dirty="0"/>
              <a:t>mají povinné subjekty k </a:t>
            </a:r>
            <a:r>
              <a:rPr lang="cs-CZ" dirty="0" smtClean="0"/>
              <a:t>	dispozici</a:t>
            </a:r>
            <a:r>
              <a:rPr lang="cs-CZ" dirty="0"/>
              <a:t>, a o vlastním </a:t>
            </a:r>
            <a:r>
              <a:rPr lang="cs-CZ" dirty="0" smtClean="0"/>
              <a:t>procesu zpřístupňování 	informací</a:t>
            </a:r>
            <a:r>
              <a:rPr lang="cs-CZ" dirty="0"/>
              <a:t>,</a:t>
            </a:r>
          </a:p>
          <a:p>
            <a:pPr marL="0" indent="0">
              <a:buNone/>
            </a:pPr>
            <a:r>
              <a:rPr lang="cs-CZ" dirty="0" smtClean="0"/>
              <a:t>	• </a:t>
            </a:r>
            <a:r>
              <a:rPr lang="cs-CZ" dirty="0"/>
              <a:t>vytvářením veřejně přístupných registrů a souborů </a:t>
            </a:r>
            <a:r>
              <a:rPr lang="cs-CZ" dirty="0" smtClean="0"/>
              <a:t>	dat</a:t>
            </a:r>
            <a:r>
              <a:rPr lang="cs-CZ" dirty="0"/>
              <a:t>.</a:t>
            </a:r>
            <a:endParaRPr lang="cs-CZ" dirty="0" smtClean="0"/>
          </a:p>
          <a:p>
            <a:r>
              <a:rPr lang="cs-CZ" b="1" dirty="0" smtClean="0">
                <a:solidFill>
                  <a:srgbClr val="FF0000"/>
                </a:solidFill>
              </a:rPr>
              <a:t>pasivní </a:t>
            </a:r>
            <a:r>
              <a:rPr lang="cs-CZ" b="1" dirty="0">
                <a:solidFill>
                  <a:srgbClr val="FF0000"/>
                </a:solidFill>
              </a:rPr>
              <a:t>způsob zpřístupňování </a:t>
            </a:r>
            <a:r>
              <a:rPr lang="cs-CZ" b="1" dirty="0" smtClean="0">
                <a:solidFill>
                  <a:srgbClr val="FF0000"/>
                </a:solidFill>
              </a:rPr>
              <a:t>informací (na základě žádosti)</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dirty="0" smtClean="0"/>
              <a:t>Přístup k informacím o životním prostředí</a:t>
            </a:r>
            <a:endParaRPr lang="cs-CZ" sz="3200" b="1" dirty="0"/>
          </a:p>
        </p:txBody>
      </p:sp>
    </p:spTree>
    <p:extLst>
      <p:ext uri="{BB962C8B-B14F-4D97-AF65-F5344CB8AC3E}">
        <p14:creationId xmlns:p14="http://schemas.microsoft.com/office/powerpoint/2010/main" val="1701588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62500" lnSpcReduction="20000"/>
          </a:bodyPr>
          <a:lstStyle/>
          <a:p>
            <a:pPr marL="0" indent="0">
              <a:buNone/>
            </a:pPr>
            <a:r>
              <a:rPr lang="cs-CZ" dirty="0"/>
              <a:t>Kromě </a:t>
            </a:r>
            <a:r>
              <a:rPr lang="cs-CZ" dirty="0" err="1"/>
              <a:t>ŽPInf</a:t>
            </a:r>
            <a:r>
              <a:rPr lang="cs-CZ" dirty="0"/>
              <a:t> upravuje přístup k informacím o životním prostředí celá řada zvláštních složkových a jiných právních </a:t>
            </a:r>
            <a:r>
              <a:rPr lang="cs-CZ" dirty="0" smtClean="0"/>
              <a:t>předpisů: </a:t>
            </a:r>
          </a:p>
          <a:p>
            <a:pPr marL="0" indent="0">
              <a:buNone/>
            </a:pPr>
            <a:r>
              <a:rPr lang="cs-CZ" dirty="0" smtClean="0"/>
              <a:t>• </a:t>
            </a:r>
            <a:r>
              <a:rPr lang="cs-CZ" dirty="0"/>
              <a:t>z. č. 224/2015 Sb., o prevenci závažných havárií, upravuje aktivní i pasivní poskytování informací o objektech, ve kterých jsou umístěny nebezpečné látky, a také informování veřejnosti informací o vzniku a dopadech závažných havárií, </a:t>
            </a:r>
            <a:endParaRPr lang="cs-CZ" dirty="0" smtClean="0"/>
          </a:p>
          <a:p>
            <a:pPr marL="0" indent="0">
              <a:buNone/>
            </a:pPr>
            <a:r>
              <a:rPr lang="cs-CZ" dirty="0" smtClean="0"/>
              <a:t>• </a:t>
            </a:r>
            <a:r>
              <a:rPr lang="cs-CZ" dirty="0"/>
              <a:t>z. č. 239/2000 Sb., o integrovaném záchranném systému, a z. č. 240/2000 Sb., o krizovém řízení (krizový zákon), upravují informování veřejnosti pro případ mimořádných situací, </a:t>
            </a:r>
            <a:endParaRPr lang="cs-CZ" dirty="0" smtClean="0"/>
          </a:p>
          <a:p>
            <a:pPr marL="0" indent="0">
              <a:buNone/>
            </a:pPr>
            <a:r>
              <a:rPr lang="cs-CZ" dirty="0" smtClean="0"/>
              <a:t>• </a:t>
            </a:r>
            <a:r>
              <a:rPr lang="cs-CZ" dirty="0"/>
              <a:t>z. č. 89/1995 Sb., o státní statistické službě, upravuje zpřístupňování údajů získaných pro statistické účely a zpřístupňování statistických informací, </a:t>
            </a:r>
            <a:endParaRPr lang="cs-CZ" dirty="0" smtClean="0"/>
          </a:p>
          <a:p>
            <a:pPr marL="0" indent="0">
              <a:buNone/>
            </a:pPr>
            <a:r>
              <a:rPr lang="cs-CZ" dirty="0" smtClean="0"/>
              <a:t>• </a:t>
            </a:r>
            <a:r>
              <a:rPr lang="cs-CZ" dirty="0"/>
              <a:t>z. č. 183/2006 Sb., o územním plánování a stavebním řádu (stavební zákon), </a:t>
            </a:r>
            <a:endParaRPr lang="cs-CZ" dirty="0" smtClean="0"/>
          </a:p>
          <a:p>
            <a:pPr marL="0" indent="0">
              <a:buNone/>
            </a:pPr>
            <a:r>
              <a:rPr lang="cs-CZ" dirty="0" smtClean="0"/>
              <a:t>• </a:t>
            </a:r>
            <a:r>
              <a:rPr lang="cs-CZ" dirty="0"/>
              <a:t>z. č. 100/2001 Sb., o posuzování vlivů na životní prostředí, </a:t>
            </a:r>
            <a:endParaRPr lang="cs-CZ" dirty="0" smtClean="0"/>
          </a:p>
          <a:p>
            <a:pPr marL="0" indent="0">
              <a:buNone/>
            </a:pPr>
            <a:r>
              <a:rPr lang="cs-CZ" dirty="0" smtClean="0"/>
              <a:t>• </a:t>
            </a:r>
            <a:r>
              <a:rPr lang="cs-CZ" dirty="0"/>
              <a:t>z. č. 76/2002 Sb., o integrované prevenci, </a:t>
            </a:r>
            <a:endParaRPr lang="cs-CZ" dirty="0" smtClean="0"/>
          </a:p>
          <a:p>
            <a:pPr marL="0" indent="0">
              <a:buNone/>
            </a:pPr>
            <a:r>
              <a:rPr lang="cs-CZ" dirty="0" smtClean="0"/>
              <a:t>• </a:t>
            </a:r>
            <a:r>
              <a:rPr lang="cs-CZ" dirty="0"/>
              <a:t>z. č. č. 263/2016 Sb. Sb., </a:t>
            </a:r>
            <a:r>
              <a:rPr lang="cs-CZ" dirty="0" smtClean="0"/>
              <a:t>atomový zákon</a:t>
            </a:r>
          </a:p>
          <a:p>
            <a:pPr marL="0" indent="0">
              <a:buNone/>
            </a:pPr>
            <a:r>
              <a:rPr lang="cs-CZ" dirty="0" smtClean="0"/>
              <a:t>• </a:t>
            </a:r>
            <a:r>
              <a:rPr lang="cs-CZ" dirty="0"/>
              <a:t>z. č. 201/2012 Sb., o ochraně ovzduší.</a:t>
            </a:r>
            <a:endParaRPr lang="cs-CZ"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31931809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0000" lnSpcReduction="20000"/>
          </a:bodyPr>
          <a:lstStyle/>
          <a:p>
            <a:pPr marL="0" indent="0">
              <a:buNone/>
            </a:pPr>
            <a:r>
              <a:rPr lang="cs-CZ" dirty="0" smtClean="0"/>
              <a:t>123/1998 Sb., 106/1999 Sb.</a:t>
            </a:r>
          </a:p>
          <a:p>
            <a:pPr marL="0" indent="0">
              <a:buNone/>
            </a:pPr>
            <a:r>
              <a:rPr lang="cs-CZ" i="1" dirty="0"/>
              <a:t>l</a:t>
            </a:r>
            <a:r>
              <a:rPr lang="cs-CZ" i="1" dirty="0" smtClean="0"/>
              <a:t>ex </a:t>
            </a:r>
            <a:r>
              <a:rPr lang="cs-CZ" i="1" dirty="0" err="1" smtClean="0"/>
              <a:t>specialis</a:t>
            </a:r>
            <a:r>
              <a:rPr lang="cs-CZ" i="1" dirty="0" smtClean="0"/>
              <a:t> x lex </a:t>
            </a:r>
            <a:r>
              <a:rPr lang="cs-CZ" i="1" dirty="0" err="1" smtClean="0"/>
              <a:t>generalis</a:t>
            </a:r>
            <a:endParaRPr lang="cs-CZ" i="1" dirty="0" smtClean="0"/>
          </a:p>
          <a:p>
            <a:pPr marL="0" indent="0">
              <a:buNone/>
            </a:pPr>
            <a:endParaRPr lang="cs-CZ" i="1" dirty="0" smtClean="0"/>
          </a:p>
          <a:p>
            <a:r>
              <a:rPr lang="cs-CZ" dirty="0"/>
              <a:t>Podle kterého zákona budou informace poskytnuty, musí posoudit sám povinný subjekt bez ohledu na formální označení žádosti. Jestliže shledá, že danou informaci nelze považovat za informaci o životním prostředí, musí ještě posoudit svou případnou povinnost ji poskytnout podle </a:t>
            </a:r>
            <a:r>
              <a:rPr lang="cs-CZ" dirty="0" err="1"/>
              <a:t>InfZ</a:t>
            </a:r>
            <a:r>
              <a:rPr lang="cs-CZ" dirty="0"/>
              <a:t>. Není tak možné, aby byla žádost bez dalšího zamítnuta s tím, že se vyžadovaná informace netýká životního prostředí.</a:t>
            </a:r>
          </a:p>
          <a:p>
            <a:r>
              <a:rPr lang="cs-CZ" dirty="0"/>
              <a:t>Určující pro postup při vyřizování konkrétní žádosti je povaha požadované informace, konkrétně zda je možné ji podřadit pod definici informace o životním prostředí podle </a:t>
            </a:r>
            <a:r>
              <a:rPr lang="cs-CZ" dirty="0" err="1"/>
              <a:t>ŽPInf</a:t>
            </a:r>
            <a:r>
              <a:rPr lang="cs-CZ" dirty="0"/>
              <a:t>.</a:t>
            </a:r>
            <a:endParaRPr lang="cs-CZ"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4069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62500" lnSpcReduction="20000"/>
          </a:bodyPr>
          <a:lstStyle/>
          <a:p>
            <a:pPr marL="0" indent="0">
              <a:buNone/>
            </a:pPr>
            <a:r>
              <a:rPr lang="cs-CZ" dirty="0" smtClean="0"/>
              <a:t>123/1998 Sb., 106/1999 Sb.</a:t>
            </a:r>
          </a:p>
          <a:p>
            <a:pPr marL="0" indent="0">
              <a:buNone/>
            </a:pPr>
            <a:r>
              <a:rPr lang="cs-CZ" i="1" dirty="0"/>
              <a:t>l</a:t>
            </a:r>
            <a:r>
              <a:rPr lang="cs-CZ" i="1" dirty="0" smtClean="0"/>
              <a:t>ex </a:t>
            </a:r>
            <a:r>
              <a:rPr lang="cs-CZ" i="1" dirty="0" err="1" smtClean="0"/>
              <a:t>specialis</a:t>
            </a:r>
            <a:r>
              <a:rPr lang="cs-CZ" i="1" dirty="0" smtClean="0"/>
              <a:t> x lex </a:t>
            </a:r>
            <a:r>
              <a:rPr lang="cs-CZ" i="1" dirty="0" err="1" smtClean="0"/>
              <a:t>generalis</a:t>
            </a:r>
            <a:endParaRPr lang="cs-CZ" i="1" dirty="0" smtClean="0"/>
          </a:p>
          <a:p>
            <a:pPr marL="0" indent="0">
              <a:buNone/>
            </a:pPr>
            <a:endParaRPr lang="cs-CZ" i="1" dirty="0" smtClean="0"/>
          </a:p>
          <a:p>
            <a:pPr marL="0" indent="0">
              <a:buNone/>
            </a:pPr>
            <a:r>
              <a:rPr lang="cs-CZ" dirty="0" smtClean="0"/>
              <a:t>Drobné odlišnosti (vymezení povinných subjektů, důvody neposkytnutí informace), </a:t>
            </a:r>
          </a:p>
          <a:p>
            <a:pPr marL="0" indent="0">
              <a:buNone/>
            </a:pPr>
            <a:endParaRPr lang="cs-CZ" dirty="0"/>
          </a:p>
          <a:p>
            <a:pPr marL="0" indent="0">
              <a:buNone/>
            </a:pPr>
            <a:r>
              <a:rPr lang="cs-CZ" dirty="0" smtClean="0"/>
              <a:t>stejné zásady:</a:t>
            </a:r>
          </a:p>
          <a:p>
            <a:pPr marL="0" indent="0">
              <a:buNone/>
            </a:pPr>
            <a:endParaRPr lang="cs-CZ" dirty="0" smtClean="0"/>
          </a:p>
          <a:p>
            <a:pPr marL="0" indent="0">
              <a:buNone/>
            </a:pPr>
            <a:r>
              <a:rPr lang="cs-CZ" dirty="0" smtClean="0"/>
              <a:t>Oprávněný subjekt – „každý“</a:t>
            </a:r>
          </a:p>
          <a:p>
            <a:pPr marL="0" indent="0">
              <a:buNone/>
            </a:pPr>
            <a:r>
              <a:rPr lang="cs-CZ" dirty="0" smtClean="0"/>
              <a:t>Formální nároky - minimální</a:t>
            </a:r>
          </a:p>
          <a:p>
            <a:pPr marL="0" indent="0">
              <a:buNone/>
            </a:pPr>
            <a:r>
              <a:rPr lang="cs-CZ" dirty="0" smtClean="0"/>
              <a:t>Povinné subjekty – extenzivně</a:t>
            </a:r>
          </a:p>
          <a:p>
            <a:pPr marL="0" indent="0">
              <a:buNone/>
            </a:pPr>
            <a:r>
              <a:rPr lang="cs-CZ" dirty="0" smtClean="0"/>
              <a:t>Informace – extenzivně</a:t>
            </a:r>
          </a:p>
          <a:p>
            <a:pPr marL="0" indent="0">
              <a:buNone/>
            </a:pPr>
            <a:r>
              <a:rPr lang="cs-CZ" dirty="0" smtClean="0"/>
              <a:t>Výjimky – restriktivně</a:t>
            </a:r>
          </a:p>
          <a:p>
            <a:pPr marL="0" indent="0">
              <a:buNone/>
            </a:pPr>
            <a:r>
              <a:rPr lang="cs-CZ" dirty="0" smtClean="0"/>
              <a:t>Zpoplatnění - restriktivně</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35711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23528" y="1202342"/>
            <a:ext cx="8568952" cy="5539026"/>
          </a:xfrm>
        </p:spPr>
        <p:txBody>
          <a:bodyPr>
            <a:normAutofit fontScale="47500" lnSpcReduction="20000"/>
          </a:bodyPr>
          <a:lstStyle/>
          <a:p>
            <a:pPr marL="0" indent="0" algn="just">
              <a:buNone/>
            </a:pPr>
            <a:r>
              <a:rPr lang="cs-CZ" sz="4200" b="1" dirty="0" smtClean="0">
                <a:solidFill>
                  <a:srgbClr val="FF0000"/>
                </a:solidFill>
              </a:rPr>
              <a:t>Informace, </a:t>
            </a:r>
            <a:r>
              <a:rPr lang="cs-CZ" sz="4200" b="1" dirty="0">
                <a:solidFill>
                  <a:srgbClr val="FF0000"/>
                </a:solidFill>
              </a:rPr>
              <a:t>které vypovídají </a:t>
            </a:r>
            <a:r>
              <a:rPr lang="cs-CZ" sz="5100" b="1" dirty="0">
                <a:solidFill>
                  <a:srgbClr val="00B050"/>
                </a:solidFill>
              </a:rPr>
              <a:t>zejména</a:t>
            </a:r>
            <a:r>
              <a:rPr lang="cs-CZ" sz="4200" b="1" dirty="0">
                <a:solidFill>
                  <a:srgbClr val="FF0000"/>
                </a:solidFill>
              </a:rPr>
              <a:t> o</a:t>
            </a:r>
            <a:r>
              <a:rPr lang="cs-CZ" sz="3400" dirty="0"/>
              <a:t>: • stavu a vývoji životního prostředí, o příčinách a důsledcích tohoto stavu, • připravovaných nebo prováděných činnostech a opatřeních a o </a:t>
            </a:r>
            <a:r>
              <a:rPr lang="cs-CZ" sz="3400" dirty="0" smtClean="0"/>
              <a:t>uzavíraných </a:t>
            </a:r>
            <a:r>
              <a:rPr lang="cs-CZ" sz="3400" dirty="0"/>
              <a:t>dohodách, které mají nebo by mohly mít vliv na stav životního prostředí a jeho složek, • stavu složek životního prostředí, včetně geneticky modifikovaných organismů, a o interakci mezi nimi, o látkách, energii, hluku, záření, odpadech včetně radioaktivních odpadů a dalších emisích do životního prostředí, které ovlivňují nebo mohou ovlivňovat jeho složky, a o důsledcích těchto emisí, • využívání přírodních zdrojů a jeho důsledcích na životní prostředí a rovněž údaje nezbytné pro vyhodnocování příčin a důsledků tohoto využívání a jeho vlivů na živé organismy a společnost, • vlivech staveb, činností, technologií a výrobků na životní prostředí a veřejné zdraví a o posuzování vlivů na životní prostředí, • správních řízeních ve věcech životního prostředí, posuzování vlivů na životní prostředí, peticích a stížnostech v těchto věcech a jejich vyřízení a rovněž informace obsažené v písemnostech týkajících se zvláště chráněných součástí přírody a dalších součástí životního prostředí chráněných podle zvláštních předpisů, • ekonomických a finančních analýzách použitých v rozhodování a </a:t>
            </a:r>
            <a:r>
              <a:rPr lang="cs-CZ" sz="3400" dirty="0" smtClean="0"/>
              <a:t>dalších </a:t>
            </a:r>
            <a:r>
              <a:rPr lang="cs-CZ" sz="3400" dirty="0"/>
              <a:t>opatřeních a postupech ve věcech životního prostředí, pokud byly pořízeny zcela nebo zčásti z veřejných prostředků, • stavu veřejného zdraví, bezpečnosti a podmínkách života lidí, pokud jsou nebo mohou být ovlivněny stavem složek životního prostředí, emisemi nebo činnostmi, opatřeními a dohodami, které mají nebo by mohly mít vliv na stav životního prostředí a jeho složek, stavu kulturních a architektonických památek, pokud jsou nebo mohou být ovlivněny stavem složek životního prostředí, emisemi nebo činnostmi, opatřeními a dohodami, které mají nebo by mohly mít vliv na stav životního prostředí a jeho složek, • zprávách o provádění a plnění právních předpisů v oblasti ochrany životního prostředí, • mezinárodních, státních, regionálních a místních strategiích a programech, akčních plánech apod., jichž se Česká republika účastní, a </a:t>
            </a:r>
            <a:r>
              <a:rPr lang="cs-CZ" sz="3400" dirty="0" smtClean="0"/>
              <a:t>zprávách </a:t>
            </a:r>
            <a:r>
              <a:rPr lang="cs-CZ" sz="3400" dirty="0"/>
              <a:t>o jejich plnění, • mezinárodních závazcích týkajících se životního prostředí a o plnění závazků vyplývajících z mezinárodních smluv, jimiž je Česká republika vázána, • zdrojích informací o stavu životního prostředí a přírodních zdrojů</a:t>
            </a:r>
            <a:endParaRPr lang="cs-CZ" sz="3400" dirty="0" smtClean="0"/>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41268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
        <p:nvSpPr>
          <p:cNvPr id="3" name="Zástupný symbol pro obsah 2"/>
          <p:cNvSpPr>
            <a:spLocks noGrp="1"/>
          </p:cNvSpPr>
          <p:nvPr>
            <p:ph idx="1"/>
          </p:nvPr>
        </p:nvSpPr>
        <p:spPr>
          <a:xfrm>
            <a:off x="287524" y="1046497"/>
            <a:ext cx="8568952" cy="5539026"/>
          </a:xfrm>
        </p:spPr>
        <p:txBody>
          <a:bodyPr>
            <a:noAutofit/>
          </a:bodyPr>
          <a:lstStyle/>
          <a:p>
            <a:pPr marL="0" indent="0" algn="just">
              <a:buNone/>
            </a:pPr>
            <a:r>
              <a:rPr lang="cs-CZ" sz="2000" b="1" dirty="0" smtClean="0">
                <a:solidFill>
                  <a:srgbClr val="FF0000"/>
                </a:solidFill>
              </a:rPr>
              <a:t>Oprávněný subjekt:</a:t>
            </a:r>
          </a:p>
          <a:p>
            <a:pPr marL="0" indent="0" algn="just">
              <a:buNone/>
            </a:pPr>
            <a:r>
              <a:rPr lang="cs-CZ" sz="1400" b="1" dirty="0" smtClean="0"/>
              <a:t>Každý</a:t>
            </a:r>
          </a:p>
          <a:p>
            <a:pPr marL="0" indent="0" algn="just">
              <a:buNone/>
            </a:pPr>
            <a:r>
              <a:rPr lang="cs-CZ" sz="2000" b="1" dirty="0" smtClean="0">
                <a:solidFill>
                  <a:srgbClr val="FF0000"/>
                </a:solidFill>
              </a:rPr>
              <a:t>Povinný subjekt:</a:t>
            </a:r>
            <a:endParaRPr lang="cs-CZ" sz="1600" dirty="0" smtClean="0"/>
          </a:p>
          <a:p>
            <a:r>
              <a:rPr lang="cs-CZ" sz="1800" b="1" dirty="0"/>
              <a:t>Správní úřady a jiné organizační složky státu</a:t>
            </a:r>
            <a:r>
              <a:rPr lang="cs-CZ" sz="1800" dirty="0"/>
              <a:t>, tj. orgány moci výkonné a soudní (např. krajský úřad, Česká inspekce životního prostředí aj</a:t>
            </a:r>
            <a:r>
              <a:rPr lang="cs-CZ" sz="1800" dirty="0" smtClean="0"/>
              <a:t>.), ale </a:t>
            </a:r>
            <a:r>
              <a:rPr lang="cs-CZ" sz="1800" dirty="0"/>
              <a:t>nikoli orgány moci zákonodárné, jejich podřízené organizační složky (např. AOPK, Správa NP) a někdejší státní rozpočtové organizace (např. Správa úložišť radioaktivních odpadů). </a:t>
            </a:r>
            <a:endParaRPr lang="cs-CZ" sz="1800" dirty="0" smtClean="0"/>
          </a:p>
          <a:p>
            <a:r>
              <a:rPr lang="cs-CZ" sz="1800" b="1" dirty="0" smtClean="0"/>
              <a:t>Orgány </a:t>
            </a:r>
            <a:r>
              <a:rPr lang="cs-CZ" sz="1800" b="1" dirty="0"/>
              <a:t>územních samosprávných celků </a:t>
            </a:r>
            <a:r>
              <a:rPr lang="cs-CZ" sz="1800" dirty="0"/>
              <a:t>(tj. obecní úřad, starosta, zastupitelstvo aj.) </a:t>
            </a:r>
            <a:endParaRPr lang="cs-CZ" sz="1800" dirty="0" smtClean="0"/>
          </a:p>
          <a:p>
            <a:r>
              <a:rPr lang="cs-CZ" sz="1800" b="1" dirty="0" smtClean="0"/>
              <a:t>Právnické </a:t>
            </a:r>
            <a:r>
              <a:rPr lang="cs-CZ" sz="1800" b="1" dirty="0"/>
              <a:t>nebo fyzické osoby, které na základě zvláštních právních předpisů vykonávají v oblasti veřejné správy působnost vztahující se k životnímu prostředí </a:t>
            </a:r>
            <a:r>
              <a:rPr lang="cs-CZ" sz="1800" dirty="0"/>
              <a:t>(jde např. o stráž přírody, mysliveckou stráž, rybářskou stráž nebo lesní stráž, ale může jít též o soudní exekutory vykonávající rozhodnutí ve věci ochrany životního prostředí). </a:t>
            </a:r>
            <a:endParaRPr lang="cs-CZ" sz="1800" dirty="0" smtClean="0"/>
          </a:p>
          <a:p>
            <a:r>
              <a:rPr lang="cs-CZ" sz="1800" dirty="0" smtClean="0"/>
              <a:t>Tzv</a:t>
            </a:r>
            <a:r>
              <a:rPr lang="cs-CZ" sz="1800" dirty="0"/>
              <a:t>. pověřené osoby; kterými mohou být </a:t>
            </a:r>
            <a:endParaRPr lang="cs-CZ" sz="1800" dirty="0" smtClean="0"/>
          </a:p>
          <a:p>
            <a:pPr lvl="1"/>
            <a:r>
              <a:rPr lang="cs-CZ" sz="1600" dirty="0" smtClean="0"/>
              <a:t>právnické </a:t>
            </a:r>
            <a:r>
              <a:rPr lang="cs-CZ" sz="1600" dirty="0"/>
              <a:t>osoby založené, zřízené, řízené nebo pověřené výše uvedenými subjekty (jde např. o příspěvkové organizace - školy, muzea, nemocnice; nebo státní fondy - např. Státní fond životního prostředí), </a:t>
            </a:r>
            <a:endParaRPr lang="cs-CZ" sz="1600" dirty="0" smtClean="0"/>
          </a:p>
          <a:p>
            <a:pPr lvl="1"/>
            <a:r>
              <a:rPr lang="cs-CZ" sz="1600" dirty="0" smtClean="0"/>
              <a:t>fyzické </a:t>
            </a:r>
            <a:r>
              <a:rPr lang="cs-CZ" sz="1600" dirty="0"/>
              <a:t>osoby poskytující služby, které mají vliv na životní prostředí, pověřené k této činnosti výše uvedenými subjekty (zejm. držitelé autorizace dle § 19 zákona EIA nebo o osoby oprávněné k nakládání s odpady dle zákona č. 185/2001 Sb., o odpadech</a:t>
            </a:r>
            <a:r>
              <a:rPr lang="cs-CZ" sz="1600" dirty="0" smtClean="0"/>
              <a:t>).</a:t>
            </a:r>
          </a:p>
          <a:p>
            <a:pPr lvl="1"/>
            <a:r>
              <a:rPr lang="cs-CZ" sz="1600" dirty="0"/>
              <a:t>(</a:t>
            </a:r>
            <a:r>
              <a:rPr lang="cs-CZ" sz="1600" dirty="0" smtClean="0"/>
              <a:t>viz komentář </a:t>
            </a:r>
            <a:r>
              <a:rPr lang="cs-CZ" sz="1600" smtClean="0"/>
              <a:t>k judikatuře SDEU  </a:t>
            </a:r>
            <a:r>
              <a:rPr lang="cs-CZ" sz="1600" dirty="0">
                <a:hlinkClick r:id="rId4"/>
              </a:rPr>
              <a:t>http://</a:t>
            </a:r>
            <a:r>
              <a:rPr lang="cs-CZ" sz="1600" dirty="0" smtClean="0">
                <a:hlinkClick r:id="rId4"/>
              </a:rPr>
              <a:t>www.cspzp.com/dokumenty/</a:t>
            </a:r>
            <a:r>
              <a:rPr lang="cs-CZ" sz="1600" dirty="0" err="1" smtClean="0">
                <a:hlinkClick r:id="rId4"/>
              </a:rPr>
              <a:t>casopis</a:t>
            </a:r>
            <a:r>
              <a:rPr lang="cs-CZ" sz="1600" dirty="0" smtClean="0">
                <a:hlinkClick r:id="rId4"/>
              </a:rPr>
              <a:t>/cislo_44.pdf</a:t>
            </a:r>
            <a:r>
              <a:rPr lang="cs-CZ" sz="1600" dirty="0" smtClean="0"/>
              <a:t>) </a:t>
            </a:r>
            <a:endParaRPr lang="cs-CZ" sz="1600" dirty="0" smtClean="0"/>
          </a:p>
          <a:p>
            <a:pPr lvl="1"/>
            <a:endParaRPr lang="cs-CZ" sz="1600" dirty="0"/>
          </a:p>
        </p:txBody>
      </p:sp>
    </p:spTree>
    <p:extLst>
      <p:ext uri="{BB962C8B-B14F-4D97-AF65-F5344CB8AC3E}">
        <p14:creationId xmlns:p14="http://schemas.microsoft.com/office/powerpoint/2010/main" val="184336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530" y="263024"/>
            <a:ext cx="10219004" cy="638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50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marL="0" indent="0">
              <a:buNone/>
            </a:pPr>
            <a:r>
              <a:rPr lang="cs-CZ" dirty="0" smtClean="0"/>
              <a:t>Úprava v z. č. 106/1999 Sb. </a:t>
            </a:r>
            <a:r>
              <a:rPr lang="cs-CZ" dirty="0"/>
              <a:t>klade na žadatele vyšší </a:t>
            </a:r>
            <a:r>
              <a:rPr lang="cs-CZ" dirty="0" smtClean="0"/>
              <a:t>požadavky. Zejména </a:t>
            </a:r>
            <a:r>
              <a:rPr lang="cs-CZ" dirty="0"/>
              <a:t>v </a:t>
            </a:r>
            <a:r>
              <a:rPr lang="cs-CZ" dirty="0" smtClean="0"/>
              <a:t>případě rozsáhlejších </a:t>
            </a:r>
            <a:r>
              <a:rPr lang="cs-CZ" dirty="0"/>
              <a:t>žádostí lze proto doporučit jejich doplnění informacemi, </a:t>
            </a:r>
            <a:r>
              <a:rPr lang="cs-CZ" dirty="0" smtClean="0"/>
              <a:t>které vyhovují </a:t>
            </a:r>
            <a:r>
              <a:rPr lang="cs-CZ" dirty="0"/>
              <a:t>oběma </a:t>
            </a:r>
            <a:r>
              <a:rPr lang="cs-CZ" dirty="0" smtClean="0"/>
              <a:t>zákonům – a nespoléhat se na lhůty.</a:t>
            </a:r>
          </a:p>
          <a:p>
            <a:pPr marL="0" indent="0">
              <a:buNone/>
            </a:pPr>
            <a:endParaRPr lang="cs-CZ" dirty="0"/>
          </a:p>
          <a:p>
            <a:pPr marL="0" indent="0">
              <a:buNone/>
            </a:pPr>
            <a:r>
              <a:rPr lang="cs-CZ" b="1" dirty="0" smtClean="0"/>
              <a:t>Omezení:</a:t>
            </a:r>
          </a:p>
          <a:p>
            <a:r>
              <a:rPr lang="cs-CZ" b="1" dirty="0" smtClean="0">
                <a:solidFill>
                  <a:schemeClr val="accent3"/>
                </a:solidFill>
              </a:rPr>
              <a:t>obligatorní důvody </a:t>
            </a:r>
            <a:r>
              <a:rPr lang="cs-CZ" dirty="0" smtClean="0"/>
              <a:t>(§ 8 odst. 1)</a:t>
            </a:r>
          </a:p>
          <a:p>
            <a:pPr marL="0" indent="0">
              <a:buNone/>
            </a:pPr>
            <a:r>
              <a:rPr lang="cs-CZ" dirty="0" smtClean="0"/>
              <a:t>	- utajované informace, osobní údaje, duševní 	vlastnictví, obchodní tajemství </a:t>
            </a:r>
          </a:p>
          <a:p>
            <a:r>
              <a:rPr lang="cs-CZ" b="1" dirty="0" smtClean="0">
                <a:solidFill>
                  <a:schemeClr val="accent6"/>
                </a:solidFill>
              </a:rPr>
              <a:t>fakultativní důvody </a:t>
            </a:r>
            <a:r>
              <a:rPr lang="cs-CZ" dirty="0" smtClean="0"/>
              <a:t>(§ 8 odst. 2 a 3)</a:t>
            </a:r>
          </a:p>
          <a:p>
            <a:pPr marL="0" indent="0">
              <a:buNone/>
            </a:pPr>
            <a:r>
              <a:rPr lang="cs-CZ" dirty="0" smtClean="0"/>
              <a:t>	- např. nepříznivý vliv na ochranu životního prostředí, 	obstrukční nebo provokativní žádost,</a:t>
            </a:r>
          </a:p>
          <a:p>
            <a:pPr marL="0" indent="0">
              <a:buNone/>
            </a:pPr>
            <a:endParaRPr lang="cs-CZ" dirty="0" smtClean="0"/>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0" y="446102"/>
            <a:ext cx="7323187" cy="584775"/>
          </a:xfrm>
          <a:prstGeom prst="rect">
            <a:avLst/>
          </a:prstGeom>
          <a:noFill/>
        </p:spPr>
        <p:txBody>
          <a:bodyPr wrap="square" rtlCol="0">
            <a:spAutoFit/>
          </a:bodyPr>
          <a:lstStyle/>
          <a:p>
            <a:r>
              <a:rPr lang="cs-CZ" sz="3200" b="1" smtClean="0"/>
              <a:t>Přístup k informacím o životním prostředí</a:t>
            </a:r>
            <a:endParaRPr lang="cs-CZ" sz="3200" b="1" dirty="0"/>
          </a:p>
        </p:txBody>
      </p:sp>
    </p:spTree>
    <p:extLst>
      <p:ext uri="{BB962C8B-B14F-4D97-AF65-F5344CB8AC3E}">
        <p14:creationId xmlns:p14="http://schemas.microsoft.com/office/powerpoint/2010/main" val="660757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dirty="0"/>
              <a:t>1. povinný subjekt nemá požadovanou informaci k dispozici,</a:t>
            </a:r>
          </a:p>
          <a:p>
            <a:pPr marL="0" indent="0">
              <a:buNone/>
            </a:pPr>
            <a:r>
              <a:rPr lang="cs-CZ" dirty="0"/>
              <a:t>2. povinný subjekt požadovanou informaci zpřístupní,</a:t>
            </a:r>
          </a:p>
          <a:p>
            <a:pPr marL="0" indent="0">
              <a:buNone/>
            </a:pPr>
            <a:r>
              <a:rPr lang="cs-CZ" dirty="0"/>
              <a:t>3. povinný subjekt odmítne zpřístupnit informaci, kterou má k dispozici,</a:t>
            </a:r>
          </a:p>
          <a:p>
            <a:pPr marL="0" indent="0">
              <a:buNone/>
            </a:pPr>
            <a:r>
              <a:rPr lang="cs-CZ" dirty="0"/>
              <a:t>4. povinný subjekt na žádost nereaguje.</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77024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marL="514350" indent="-514350">
              <a:buAutoNum type="arabicPeriod"/>
            </a:pPr>
            <a:r>
              <a:rPr lang="cs-CZ" b="1" dirty="0" smtClean="0">
                <a:solidFill>
                  <a:srgbClr val="FF0000"/>
                </a:solidFill>
              </a:rPr>
              <a:t>povinný </a:t>
            </a:r>
            <a:r>
              <a:rPr lang="cs-CZ" b="1" dirty="0">
                <a:solidFill>
                  <a:srgbClr val="FF0000"/>
                </a:solidFill>
              </a:rPr>
              <a:t>subjekt nemá požadovanou informaci k </a:t>
            </a:r>
            <a:r>
              <a:rPr lang="cs-CZ" b="1" dirty="0" smtClean="0">
                <a:solidFill>
                  <a:srgbClr val="FF0000"/>
                </a:solidFill>
              </a:rPr>
              <a:t>dispozici</a:t>
            </a:r>
          </a:p>
          <a:p>
            <a:pPr marL="514350" indent="-514350">
              <a:buAutoNum type="arabicPeriod"/>
            </a:pPr>
            <a:endParaRPr lang="cs-CZ" dirty="0" smtClean="0"/>
          </a:p>
          <a:p>
            <a:pPr marL="0" indent="0">
              <a:buNone/>
            </a:pPr>
            <a:r>
              <a:rPr lang="cs-CZ" dirty="0" smtClean="0"/>
              <a:t>Nepříslušný subjekt:</a:t>
            </a:r>
            <a:endParaRPr lang="cs-CZ" dirty="0"/>
          </a:p>
          <a:p>
            <a:r>
              <a:rPr lang="cs-CZ" dirty="0"/>
              <a:t>§ 4 </a:t>
            </a:r>
            <a:r>
              <a:rPr lang="cs-CZ" dirty="0" err="1" smtClean="0"/>
              <a:t>ŽPInf</a:t>
            </a:r>
            <a:r>
              <a:rPr lang="cs-CZ" dirty="0" smtClean="0"/>
              <a:t>: povinnost </a:t>
            </a:r>
            <a:r>
              <a:rPr lang="cs-CZ" dirty="0"/>
              <a:t>vyzvaného orgánu sdělit </a:t>
            </a:r>
            <a:r>
              <a:rPr lang="cs-CZ" dirty="0" smtClean="0"/>
              <a:t>bez zbytečného </a:t>
            </a:r>
            <a:r>
              <a:rPr lang="cs-CZ" dirty="0"/>
              <a:t>odkladu žadateli, že požadovanou informaci nemůže z </a:t>
            </a:r>
            <a:r>
              <a:rPr lang="cs-CZ" dirty="0" smtClean="0"/>
              <a:t>tohoto důvodu poskytnout. Případné postoupení žádosti</a:t>
            </a:r>
          </a:p>
          <a:p>
            <a:r>
              <a:rPr lang="cs-CZ" dirty="0" smtClean="0"/>
              <a:t>Lhůta 15 dní</a:t>
            </a:r>
          </a:p>
          <a:p>
            <a:r>
              <a:rPr lang="cs-CZ" dirty="0"/>
              <a:t>Problematická je situace, kdy je žadatel přesvědčen, že povinný subjekt </a:t>
            </a:r>
            <a:r>
              <a:rPr lang="cs-CZ" dirty="0" smtClean="0"/>
              <a:t>požadovanou informací </a:t>
            </a:r>
            <a:r>
              <a:rPr lang="cs-CZ" dirty="0"/>
              <a:t>disponuje, ovšem z nějakého důvodu popírá či </a:t>
            </a:r>
            <a:r>
              <a:rPr lang="cs-CZ" dirty="0" smtClean="0"/>
              <a:t>zatajuje její </a:t>
            </a:r>
            <a:r>
              <a:rPr lang="cs-CZ" dirty="0"/>
              <a:t>existenci</a:t>
            </a:r>
            <a:r>
              <a:rPr lang="cs-CZ" dirty="0" smtClean="0"/>
              <a:t>.</a:t>
            </a:r>
          </a:p>
          <a:p>
            <a:r>
              <a:rPr lang="cs-CZ" dirty="0" smtClean="0"/>
              <a:t>Další problematická situace: subjekt není povinný, ani nemůže být nepříslušný:</a:t>
            </a:r>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651264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b="1" dirty="0" smtClean="0">
                <a:solidFill>
                  <a:srgbClr val="FF0000"/>
                </a:solidFill>
              </a:rPr>
              <a:t>2</a:t>
            </a:r>
            <a:r>
              <a:rPr lang="cs-CZ" b="1" dirty="0">
                <a:solidFill>
                  <a:srgbClr val="FF0000"/>
                </a:solidFill>
              </a:rPr>
              <a:t>. povinný subjekt požadovanou informaci </a:t>
            </a:r>
            <a:r>
              <a:rPr lang="cs-CZ" b="1" dirty="0" smtClean="0">
                <a:solidFill>
                  <a:srgbClr val="FF0000"/>
                </a:solidFill>
              </a:rPr>
              <a:t>zpřístupní</a:t>
            </a:r>
            <a:endParaRPr lang="cs-CZ" b="1" dirty="0">
              <a:solidFill>
                <a:srgbClr val="FF0000"/>
              </a:solidFill>
            </a:endParaRPr>
          </a:p>
          <a:p>
            <a:pPr marL="0" indent="0">
              <a:buNone/>
            </a:pPr>
            <a:endParaRPr lang="cs-CZ" dirty="0"/>
          </a:p>
          <a:p>
            <a:pPr marL="0" indent="0">
              <a:buNone/>
            </a:pPr>
            <a:r>
              <a:rPr lang="cs-CZ" dirty="0" smtClean="0"/>
              <a:t>Lhůta 30 dnů, případně možné prodloužit až na 60.</a:t>
            </a:r>
          </a:p>
          <a:p>
            <a:pPr marL="0" indent="0">
              <a:buNone/>
            </a:pPr>
            <a:r>
              <a:rPr lang="cs-CZ" dirty="0" smtClean="0"/>
              <a:t>Co když je </a:t>
            </a:r>
            <a:r>
              <a:rPr lang="cs-CZ" dirty="0"/>
              <a:t>poskytnutá </a:t>
            </a:r>
            <a:r>
              <a:rPr lang="cs-CZ" dirty="0" smtClean="0"/>
              <a:t>informace nedostatečná </a:t>
            </a:r>
            <a:r>
              <a:rPr lang="cs-CZ" dirty="0"/>
              <a:t>či </a:t>
            </a:r>
            <a:r>
              <a:rPr lang="cs-CZ" dirty="0" smtClean="0"/>
              <a:t>neúplná?</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24301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77500" lnSpcReduction="20000"/>
          </a:bodyPr>
          <a:lstStyle/>
          <a:p>
            <a:pPr marL="0" indent="0">
              <a:buNone/>
            </a:pPr>
            <a:r>
              <a:rPr lang="cs-CZ" b="1" dirty="0" smtClean="0">
                <a:solidFill>
                  <a:srgbClr val="FF0000"/>
                </a:solidFill>
              </a:rPr>
              <a:t>2</a:t>
            </a:r>
            <a:r>
              <a:rPr lang="cs-CZ" b="1" dirty="0">
                <a:solidFill>
                  <a:srgbClr val="FF0000"/>
                </a:solidFill>
              </a:rPr>
              <a:t>. povinný subjekt požadovanou informaci </a:t>
            </a:r>
            <a:r>
              <a:rPr lang="cs-CZ" b="1" dirty="0" smtClean="0">
                <a:solidFill>
                  <a:srgbClr val="FF0000"/>
                </a:solidFill>
              </a:rPr>
              <a:t>zpřístupní</a:t>
            </a:r>
            <a:endParaRPr lang="cs-CZ" b="1" dirty="0">
              <a:solidFill>
                <a:srgbClr val="FF0000"/>
              </a:solidFill>
            </a:endParaRPr>
          </a:p>
          <a:p>
            <a:pPr marL="0" indent="0">
              <a:buNone/>
            </a:pPr>
            <a:r>
              <a:rPr lang="cs-CZ" dirty="0" smtClean="0"/>
              <a:t>Zpoplatnění:</a:t>
            </a:r>
          </a:p>
          <a:p>
            <a:pPr marL="0" indent="0">
              <a:buNone/>
            </a:pPr>
            <a:endParaRPr lang="cs-CZ" dirty="0"/>
          </a:p>
          <a:p>
            <a:r>
              <a:rPr lang="cs-CZ" dirty="0"/>
              <a:t>Co se týče úhrady za poskytnutí informace, povinný subjekt může za </a:t>
            </a:r>
            <a:r>
              <a:rPr lang="cs-CZ" dirty="0" smtClean="0"/>
              <a:t>informace žádat </a:t>
            </a:r>
            <a:r>
              <a:rPr lang="cs-CZ" dirty="0"/>
              <a:t>úhradu, ale poskytnutí informace by tím neměl podmiňovat.</a:t>
            </a:r>
          </a:p>
          <a:p>
            <a:r>
              <a:rPr lang="cs-CZ" dirty="0"/>
              <a:t>Naopak podle </a:t>
            </a:r>
            <a:r>
              <a:rPr lang="cs-CZ" dirty="0" err="1"/>
              <a:t>InfZ</a:t>
            </a:r>
            <a:r>
              <a:rPr lang="cs-CZ" dirty="0"/>
              <a:t> může být zaplacení úhrady nebo zálohy </a:t>
            </a:r>
            <a:r>
              <a:rPr lang="cs-CZ" dirty="0" smtClean="0"/>
              <a:t>vyžadováno předem</a:t>
            </a:r>
            <a:r>
              <a:rPr lang="cs-CZ" dirty="0"/>
              <a:t>. Společným znakem obou zákonných úprav je požadavek, aby </a:t>
            </a:r>
            <a:r>
              <a:rPr lang="cs-CZ" dirty="0" smtClean="0"/>
              <a:t>výše úhrady </a:t>
            </a:r>
            <a:r>
              <a:rPr lang="cs-CZ" dirty="0"/>
              <a:t>byla přiměřená a nepřevýšila náklady spojené s pořízením </a:t>
            </a:r>
            <a:r>
              <a:rPr lang="cs-CZ" dirty="0" smtClean="0"/>
              <a:t>kopií.</a:t>
            </a:r>
          </a:p>
          <a:p>
            <a:r>
              <a:rPr lang="cs-CZ" dirty="0" err="1" smtClean="0"/>
              <a:t>InfZ</a:t>
            </a:r>
            <a:r>
              <a:rPr lang="cs-CZ" dirty="0" smtClean="0"/>
              <a:t> dále </a:t>
            </a:r>
            <a:r>
              <a:rPr lang="cs-CZ" dirty="0"/>
              <a:t>umožňuje žádat úhradu za tzv. rozsáhlé vyhledání informací, </a:t>
            </a:r>
            <a:r>
              <a:rPr lang="cs-CZ" dirty="0" smtClean="0"/>
              <a:t>zatímco </a:t>
            </a:r>
            <a:r>
              <a:rPr lang="cs-CZ" dirty="0" err="1" smtClean="0"/>
              <a:t>ŽPInf</a:t>
            </a:r>
            <a:r>
              <a:rPr lang="cs-CZ" dirty="0" smtClean="0"/>
              <a:t> </a:t>
            </a:r>
            <a:r>
              <a:rPr lang="cs-CZ" dirty="0"/>
              <a:t>takový postup povinným subjektům neumožňuje.</a:t>
            </a:r>
            <a:endParaRPr lang="cs-CZ"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22187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fontScale="92500" lnSpcReduction="1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r>
              <a:rPr lang="cs-CZ" dirty="0"/>
              <a:t>Povinný subjekt </a:t>
            </a:r>
            <a:r>
              <a:rPr lang="cs-CZ" b="1" dirty="0"/>
              <a:t>je povinen odepřít </a:t>
            </a:r>
            <a:r>
              <a:rPr lang="cs-CZ" dirty="0"/>
              <a:t>zpřístupnění informace, pokud to </a:t>
            </a:r>
            <a:r>
              <a:rPr lang="cs-CZ" dirty="0" smtClean="0"/>
              <a:t>vylučují předpisy</a:t>
            </a:r>
            <a:r>
              <a:rPr lang="cs-CZ" dirty="0"/>
              <a:t>:</a:t>
            </a:r>
          </a:p>
          <a:p>
            <a:pPr marL="0" indent="0">
              <a:buNone/>
            </a:pPr>
            <a:r>
              <a:rPr lang="cs-CZ" dirty="0" smtClean="0"/>
              <a:t>	• </a:t>
            </a:r>
            <a:r>
              <a:rPr lang="cs-CZ" dirty="0"/>
              <a:t>ochraně utajovaných informací,</a:t>
            </a:r>
          </a:p>
          <a:p>
            <a:pPr marL="0" indent="0">
              <a:buNone/>
            </a:pPr>
            <a:r>
              <a:rPr lang="cs-CZ" dirty="0" smtClean="0"/>
              <a:t>	• </a:t>
            </a:r>
            <a:r>
              <a:rPr lang="cs-CZ" dirty="0"/>
              <a:t>ochraně osobních nebo individuálních údajů </a:t>
            </a:r>
            <a:r>
              <a:rPr lang="cs-CZ" dirty="0" smtClean="0"/>
              <a:t>	a </a:t>
            </a:r>
            <a:r>
              <a:rPr lang="cs-CZ" dirty="0"/>
              <a:t>o ochraně osobnosti,</a:t>
            </a:r>
          </a:p>
          <a:p>
            <a:pPr marL="0" indent="0">
              <a:buNone/>
            </a:pPr>
            <a:r>
              <a:rPr lang="cs-CZ" dirty="0" smtClean="0"/>
              <a:t>	• </a:t>
            </a:r>
            <a:r>
              <a:rPr lang="cs-CZ" dirty="0"/>
              <a:t>ochraně duševního vlastnictví,</a:t>
            </a:r>
          </a:p>
          <a:p>
            <a:pPr marL="0" indent="0">
              <a:buNone/>
            </a:pPr>
            <a:r>
              <a:rPr lang="cs-CZ" dirty="0" smtClean="0"/>
              <a:t>	• </a:t>
            </a:r>
            <a:r>
              <a:rPr lang="cs-CZ" dirty="0"/>
              <a:t>ochraně obchodního tajemství.</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51182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4939673"/>
          </a:xfrm>
        </p:spPr>
        <p:txBody>
          <a:bodyPr>
            <a:normAutofit fontScale="77500" lnSpcReduction="2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pPr marL="0" indent="0">
              <a:buNone/>
            </a:pPr>
            <a:r>
              <a:rPr lang="cs-CZ" dirty="0" smtClean="0"/>
              <a:t>Zpřístupnění </a:t>
            </a:r>
            <a:r>
              <a:rPr lang="cs-CZ" dirty="0"/>
              <a:t>informace </a:t>
            </a:r>
            <a:r>
              <a:rPr lang="cs-CZ" b="1" dirty="0" smtClean="0"/>
              <a:t>může </a:t>
            </a:r>
            <a:r>
              <a:rPr lang="cs-CZ" b="1" dirty="0"/>
              <a:t>být </a:t>
            </a:r>
            <a:r>
              <a:rPr lang="cs-CZ" b="1" dirty="0" smtClean="0"/>
              <a:t>odmítnuto</a:t>
            </a:r>
            <a:r>
              <a:rPr lang="cs-CZ" dirty="0" smtClean="0"/>
              <a:t>:</a:t>
            </a:r>
          </a:p>
          <a:p>
            <a:pPr marL="400050" lvl="1" indent="0">
              <a:buNone/>
            </a:pPr>
            <a:r>
              <a:rPr lang="cs-CZ" dirty="0" smtClean="0"/>
              <a:t>• </a:t>
            </a:r>
            <a:r>
              <a:rPr lang="cs-CZ" dirty="0"/>
              <a:t>informace byla povinnému subjektu předána osobou, která k </a:t>
            </a:r>
            <a:r>
              <a:rPr lang="cs-CZ" dirty="0" smtClean="0"/>
              <a:t>tomu nebyla </a:t>
            </a:r>
            <a:r>
              <a:rPr lang="cs-CZ" dirty="0"/>
              <a:t>podle zákona povinna a nedala předchozí písemný </a:t>
            </a:r>
            <a:r>
              <a:rPr lang="cs-CZ" dirty="0" smtClean="0"/>
              <a:t>souhlas k </a:t>
            </a:r>
            <a:r>
              <a:rPr lang="cs-CZ" dirty="0"/>
              <a:t>zpřístupnění této informace,</a:t>
            </a:r>
          </a:p>
          <a:p>
            <a:pPr marL="400050" lvl="1" indent="0">
              <a:buNone/>
            </a:pPr>
            <a:r>
              <a:rPr lang="cs-CZ" dirty="0"/>
              <a:t>• zpřístupnění této informace by mohlo mít nepříznivý vliv na </a:t>
            </a:r>
            <a:r>
              <a:rPr lang="cs-CZ" dirty="0" smtClean="0"/>
              <a:t>ochranu životního </a:t>
            </a:r>
            <a:r>
              <a:rPr lang="cs-CZ" dirty="0"/>
              <a:t>prostředí v místech, kterých se informace týká,</a:t>
            </a:r>
          </a:p>
          <a:p>
            <a:pPr marL="400050" lvl="1" indent="0">
              <a:buNone/>
            </a:pPr>
            <a:r>
              <a:rPr lang="cs-CZ" dirty="0"/>
              <a:t>• žadatel se domáhá informací opatřovaných v rámci přípravného </a:t>
            </a:r>
            <a:r>
              <a:rPr lang="cs-CZ" dirty="0" smtClean="0"/>
              <a:t>vyšetřování </a:t>
            </a:r>
            <a:r>
              <a:rPr lang="cs-CZ" dirty="0"/>
              <a:t>v trestních věcech nebo se informace týká </a:t>
            </a:r>
            <a:r>
              <a:rPr lang="cs-CZ" dirty="0" smtClean="0"/>
              <a:t>neukončených řízení </a:t>
            </a:r>
            <a:r>
              <a:rPr lang="cs-CZ" dirty="0"/>
              <a:t>a nepravomocných rozhodnutí o přestupcích a </a:t>
            </a:r>
            <a:r>
              <a:rPr lang="cs-CZ" dirty="0" smtClean="0"/>
              <a:t>jiných správních </a:t>
            </a:r>
            <a:r>
              <a:rPr lang="cs-CZ" dirty="0"/>
              <a:t>deliktech,</a:t>
            </a:r>
          </a:p>
          <a:p>
            <a:pPr marL="400050" lvl="1" indent="0">
              <a:buNone/>
            </a:pPr>
            <a:r>
              <a:rPr lang="cs-CZ" dirty="0"/>
              <a:t>• žádost byla formulována nesrozumitelně nebo příliš obecně a </a:t>
            </a:r>
            <a:r>
              <a:rPr lang="cs-CZ" dirty="0" smtClean="0"/>
              <a:t>žadatel, ač </a:t>
            </a:r>
            <a:r>
              <a:rPr lang="cs-CZ" dirty="0"/>
              <a:t>byl k tomu vyzván, ji nedoplnil, nebo jde o anonymní žádost.</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30312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4939673"/>
          </a:xfrm>
        </p:spPr>
        <p:txBody>
          <a:bodyPr>
            <a:normAutofit fontScale="92500" lnSpcReduction="20000"/>
          </a:bodyPr>
          <a:lstStyle/>
          <a:p>
            <a:pPr marL="0" indent="0">
              <a:buNone/>
            </a:pPr>
            <a:r>
              <a:rPr lang="cs-CZ" b="1" dirty="0" smtClean="0">
                <a:solidFill>
                  <a:srgbClr val="FF0000"/>
                </a:solidFill>
              </a:rPr>
              <a:t>3</a:t>
            </a:r>
            <a:r>
              <a:rPr lang="cs-CZ" b="1" dirty="0">
                <a:solidFill>
                  <a:srgbClr val="FF0000"/>
                </a:solidFill>
              </a:rPr>
              <a:t>. povinný subjekt odmítne zpřístupnit informaci, kterou má k </a:t>
            </a:r>
            <a:r>
              <a:rPr lang="cs-CZ" b="1" dirty="0" smtClean="0">
                <a:solidFill>
                  <a:srgbClr val="FF0000"/>
                </a:solidFill>
              </a:rPr>
              <a:t>dispozici</a:t>
            </a:r>
          </a:p>
          <a:p>
            <a:pPr marL="0" indent="0">
              <a:buNone/>
            </a:pPr>
            <a:r>
              <a:rPr lang="cs-CZ" dirty="0"/>
              <a:t>Kromě toho </a:t>
            </a:r>
            <a:r>
              <a:rPr lang="cs-CZ" b="1" dirty="0"/>
              <a:t>lze odepřít </a:t>
            </a:r>
            <a:r>
              <a:rPr lang="cs-CZ" dirty="0"/>
              <a:t>zpřístupnění informace i v následujících případech:</a:t>
            </a:r>
          </a:p>
          <a:p>
            <a:pPr marL="400050" lvl="1" indent="0">
              <a:buNone/>
            </a:pPr>
            <a:r>
              <a:rPr lang="cs-CZ" dirty="0"/>
              <a:t>• žádost se týká dosud nezpracovaných nebo </a:t>
            </a:r>
            <a:r>
              <a:rPr lang="cs-CZ" dirty="0" smtClean="0"/>
              <a:t>nevyhodnocených </a:t>
            </a:r>
            <a:r>
              <a:rPr lang="cs-CZ" dirty="0"/>
              <a:t>údajů,</a:t>
            </a:r>
          </a:p>
          <a:p>
            <a:pPr marL="400050" lvl="1" indent="0">
              <a:buNone/>
            </a:pPr>
            <a:r>
              <a:rPr lang="cs-CZ" dirty="0"/>
              <a:t>• žádost je formulována zjevně provokativně nebo obstrukčně,</a:t>
            </a:r>
          </a:p>
          <a:p>
            <a:pPr marL="400050" lvl="1" indent="0">
              <a:buNone/>
            </a:pPr>
            <a:r>
              <a:rPr lang="cs-CZ" dirty="0"/>
              <a:t>• žadatel má již požadovanou informaci prokazatelně k dispozici,</a:t>
            </a:r>
          </a:p>
          <a:p>
            <a:pPr marL="400050" lvl="1" indent="0">
              <a:buNone/>
            </a:pPr>
            <a:r>
              <a:rPr lang="cs-CZ" dirty="0"/>
              <a:t>• informace se týká vnitřních pokynů povinného subjektu, které se </a:t>
            </a:r>
            <a:r>
              <a:rPr lang="cs-CZ" dirty="0" smtClean="0"/>
              <a:t>vztahují výhradně </a:t>
            </a:r>
            <a:r>
              <a:rPr lang="cs-CZ" dirty="0"/>
              <a:t>k jeho vnitřnímu chodu.</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124792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a:bodyPr>
          <a:lstStyle/>
          <a:p>
            <a:pPr marL="0" indent="0">
              <a:buNone/>
            </a:pPr>
            <a:r>
              <a:rPr lang="cs-CZ" b="1" dirty="0" smtClean="0">
                <a:solidFill>
                  <a:srgbClr val="FF0000"/>
                </a:solidFill>
              </a:rPr>
              <a:t>4</a:t>
            </a:r>
            <a:r>
              <a:rPr lang="cs-CZ" b="1" dirty="0">
                <a:solidFill>
                  <a:srgbClr val="FF0000"/>
                </a:solidFill>
              </a:rPr>
              <a:t>. povinný subjekt na žádost </a:t>
            </a:r>
            <a:r>
              <a:rPr lang="cs-CZ" b="1" dirty="0" smtClean="0">
                <a:solidFill>
                  <a:srgbClr val="FF0000"/>
                </a:solidFill>
              </a:rPr>
              <a:t>nereaguje</a:t>
            </a:r>
          </a:p>
          <a:p>
            <a:pPr marL="0" indent="0">
              <a:buNone/>
            </a:pPr>
            <a:endParaRPr lang="cs-CZ" b="1" dirty="0">
              <a:solidFill>
                <a:srgbClr val="FF0000"/>
              </a:solidFill>
            </a:endParaRPr>
          </a:p>
          <a:p>
            <a:r>
              <a:rPr lang="cs-CZ" dirty="0"/>
              <a:t>N</a:t>
            </a:r>
            <a:r>
              <a:rPr lang="cs-CZ" dirty="0" smtClean="0"/>
              <a:t>astává </a:t>
            </a:r>
            <a:r>
              <a:rPr lang="cs-CZ" dirty="0"/>
              <a:t>tzv. </a:t>
            </a:r>
            <a:r>
              <a:rPr lang="cs-CZ" b="1" dirty="0"/>
              <a:t>fikce zamítavého </a:t>
            </a:r>
            <a:r>
              <a:rPr lang="cs-CZ" b="1" dirty="0" smtClean="0"/>
              <a:t>rozhodnutí</a:t>
            </a:r>
          </a:p>
          <a:p>
            <a:r>
              <a:rPr lang="cs-CZ" b="1" dirty="0" smtClean="0">
                <a:solidFill>
                  <a:srgbClr val="FF0000"/>
                </a:solidFill>
              </a:rPr>
              <a:t>Co s tím?</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418290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525963"/>
          </a:xfrm>
        </p:spPr>
        <p:txBody>
          <a:bodyPr>
            <a:normAutofit lnSpcReduction="10000"/>
          </a:bodyPr>
          <a:lstStyle/>
          <a:p>
            <a:pPr marL="0" indent="0">
              <a:buNone/>
            </a:pPr>
            <a:r>
              <a:rPr lang="cs-CZ" b="1" dirty="0" smtClean="0">
                <a:solidFill>
                  <a:srgbClr val="FF0000"/>
                </a:solidFill>
              </a:rPr>
              <a:t>4</a:t>
            </a:r>
            <a:r>
              <a:rPr lang="cs-CZ" b="1" dirty="0">
                <a:solidFill>
                  <a:srgbClr val="FF0000"/>
                </a:solidFill>
              </a:rPr>
              <a:t>. povinný subjekt na žádost </a:t>
            </a:r>
            <a:r>
              <a:rPr lang="cs-CZ" b="1" dirty="0" smtClean="0">
                <a:solidFill>
                  <a:srgbClr val="FF0000"/>
                </a:solidFill>
              </a:rPr>
              <a:t>nereaguje</a:t>
            </a:r>
          </a:p>
          <a:p>
            <a:pPr marL="0" indent="0">
              <a:buNone/>
            </a:pPr>
            <a:endParaRPr lang="cs-CZ" b="1" dirty="0">
              <a:solidFill>
                <a:srgbClr val="FF0000"/>
              </a:solidFill>
            </a:endParaRPr>
          </a:p>
          <a:p>
            <a:pPr marL="0" indent="0" algn="just">
              <a:buNone/>
            </a:pPr>
            <a:r>
              <a:rPr lang="cs-CZ" dirty="0" smtClean="0"/>
              <a:t>Zatímco </a:t>
            </a:r>
            <a:r>
              <a:rPr lang="cs-CZ" dirty="0"/>
              <a:t>§ 16 odst. 4 </a:t>
            </a:r>
            <a:r>
              <a:rPr lang="cs-CZ" dirty="0" err="1"/>
              <a:t>InfZ</a:t>
            </a:r>
            <a:r>
              <a:rPr lang="cs-CZ" dirty="0"/>
              <a:t> stanoví </a:t>
            </a:r>
            <a:r>
              <a:rPr lang="cs-CZ" dirty="0" smtClean="0"/>
              <a:t>soudu, nejsou-li </a:t>
            </a:r>
            <a:r>
              <a:rPr lang="cs-CZ" dirty="0"/>
              <a:t>žádné důvody pro odmítnutí žádosti, </a:t>
            </a:r>
            <a:r>
              <a:rPr lang="cs-CZ" dirty="0" smtClean="0"/>
              <a:t>aby povinnému </a:t>
            </a:r>
            <a:r>
              <a:rPr lang="cs-CZ" dirty="0"/>
              <a:t>subjektu </a:t>
            </a:r>
            <a:r>
              <a:rPr lang="cs-CZ" dirty="0" smtClean="0"/>
              <a:t>nařídil požadované </a:t>
            </a:r>
            <a:r>
              <a:rPr lang="cs-CZ" dirty="0"/>
              <a:t>informace poskytnout, podle § 14 odst. 2 </a:t>
            </a:r>
            <a:r>
              <a:rPr lang="cs-CZ" dirty="0" err="1"/>
              <a:t>ŽPInf</a:t>
            </a:r>
            <a:r>
              <a:rPr lang="cs-CZ" dirty="0"/>
              <a:t> se </a:t>
            </a:r>
            <a:r>
              <a:rPr lang="cs-CZ" dirty="0" smtClean="0"/>
              <a:t>toliko uplatní </a:t>
            </a:r>
            <a:r>
              <a:rPr lang="cs-CZ" dirty="0"/>
              <a:t>obecná úprava řízení před </a:t>
            </a:r>
            <a:r>
              <a:rPr lang="cs-CZ" dirty="0" smtClean="0"/>
              <a:t> správními </a:t>
            </a:r>
            <a:r>
              <a:rPr lang="cs-CZ" dirty="0"/>
              <a:t>soudy, která s možností </a:t>
            </a:r>
            <a:r>
              <a:rPr lang="cs-CZ" dirty="0" smtClean="0"/>
              <a:t>nařízení poskytnutí </a:t>
            </a:r>
            <a:r>
              <a:rPr lang="cs-CZ" dirty="0"/>
              <a:t>informace nepočítá.</a:t>
            </a:r>
            <a:endParaRPr lang="cs-CZ" b="1" dirty="0">
              <a:solidFill>
                <a:srgbClr val="FF000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41301" y="446102"/>
            <a:ext cx="7056784" cy="584775"/>
          </a:xfrm>
          <a:prstGeom prst="rect">
            <a:avLst/>
          </a:prstGeom>
          <a:noFill/>
        </p:spPr>
        <p:txBody>
          <a:bodyPr wrap="square" rtlCol="0">
            <a:spAutoFit/>
          </a:bodyPr>
          <a:lstStyle/>
          <a:p>
            <a:r>
              <a:rPr lang="cs-CZ" sz="3200" b="1" dirty="0" smtClean="0"/>
              <a:t>Vyřizování žádosti</a:t>
            </a:r>
            <a:endParaRPr lang="cs-CZ" sz="3200" b="1" dirty="0"/>
          </a:p>
        </p:txBody>
      </p:sp>
    </p:spTree>
    <p:extLst>
      <p:ext uri="{BB962C8B-B14F-4D97-AF65-F5344CB8AC3E}">
        <p14:creationId xmlns:p14="http://schemas.microsoft.com/office/powerpoint/2010/main" val="73897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979712" y="384547"/>
            <a:ext cx="6696744" cy="707886"/>
          </a:xfrm>
          <a:prstGeom prst="rect">
            <a:avLst/>
          </a:prstGeom>
          <a:noFill/>
        </p:spPr>
        <p:txBody>
          <a:bodyPr wrap="square" rtlCol="0">
            <a:spAutoFit/>
          </a:bodyPr>
          <a:lstStyle/>
          <a:p>
            <a:r>
              <a:rPr lang="cs-CZ" sz="4000" b="1" dirty="0" smtClean="0"/>
              <a:t>Pojetí práva</a:t>
            </a:r>
            <a:endParaRPr lang="cs-CZ" sz="4000" b="1" dirty="0"/>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94" y="265918"/>
            <a:ext cx="10264905" cy="6415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755576" y="1700808"/>
            <a:ext cx="5904656" cy="923330"/>
          </a:xfrm>
          <a:prstGeom prst="rect">
            <a:avLst/>
          </a:prstGeom>
          <a:noFill/>
        </p:spPr>
        <p:txBody>
          <a:bodyPr wrap="square" rtlCol="0">
            <a:spAutoFit/>
          </a:bodyPr>
          <a:lstStyle/>
          <a:p>
            <a:r>
              <a:rPr lang="cs-CZ" sz="3600" b="1" i="1" dirty="0">
                <a:solidFill>
                  <a:schemeClr val="bg1"/>
                </a:solidFill>
              </a:rPr>
              <a:t>„</a:t>
            </a:r>
            <a:r>
              <a:rPr lang="cs-CZ" sz="3600" b="1" i="1" dirty="0" err="1">
                <a:solidFill>
                  <a:schemeClr val="bg1"/>
                </a:solidFill>
              </a:rPr>
              <a:t>The</a:t>
            </a:r>
            <a:r>
              <a:rPr lang="cs-CZ" sz="3600" b="1" i="1" dirty="0">
                <a:solidFill>
                  <a:schemeClr val="bg1"/>
                </a:solidFill>
              </a:rPr>
              <a:t> </a:t>
            </a:r>
            <a:r>
              <a:rPr lang="cs-CZ" sz="3600" b="1" i="1" dirty="0" err="1">
                <a:solidFill>
                  <a:schemeClr val="bg1"/>
                </a:solidFill>
              </a:rPr>
              <a:t>fish</a:t>
            </a:r>
            <a:r>
              <a:rPr lang="cs-CZ" sz="3600" b="1" i="1" dirty="0">
                <a:solidFill>
                  <a:schemeClr val="bg1"/>
                </a:solidFill>
              </a:rPr>
              <a:t> </a:t>
            </a:r>
            <a:r>
              <a:rPr lang="cs-CZ" sz="3600" b="1" i="1" dirty="0" err="1">
                <a:solidFill>
                  <a:schemeClr val="bg1"/>
                </a:solidFill>
              </a:rPr>
              <a:t>cannot</a:t>
            </a:r>
            <a:r>
              <a:rPr lang="cs-CZ" sz="3600" b="1" i="1" dirty="0">
                <a:solidFill>
                  <a:schemeClr val="bg1"/>
                </a:solidFill>
              </a:rPr>
              <a:t> go to </a:t>
            </a:r>
            <a:r>
              <a:rPr lang="cs-CZ" sz="3600" b="1" i="1" dirty="0" err="1">
                <a:solidFill>
                  <a:schemeClr val="bg1"/>
                </a:solidFill>
              </a:rPr>
              <a:t>court</a:t>
            </a:r>
            <a:r>
              <a:rPr lang="cs-CZ" sz="3600" b="1" i="1" dirty="0">
                <a:solidFill>
                  <a:schemeClr val="bg1"/>
                </a:solidFill>
              </a:rPr>
              <a:t>“</a:t>
            </a:r>
          </a:p>
          <a:p>
            <a:endParaRPr lang="cs-CZ" dirty="0"/>
          </a:p>
        </p:txBody>
      </p:sp>
    </p:spTree>
    <p:extLst>
      <p:ext uri="{BB962C8B-B14F-4D97-AF65-F5344CB8AC3E}">
        <p14:creationId xmlns:p14="http://schemas.microsoft.com/office/powerpoint/2010/main" val="39747447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ctrTitle"/>
          </p:nvPr>
        </p:nvSpPr>
        <p:spPr>
          <a:xfrm>
            <a:off x="467544" y="1700808"/>
            <a:ext cx="7772400" cy="1470025"/>
          </a:xfrm>
        </p:spPr>
        <p:txBody>
          <a:bodyPr>
            <a:normAutofit/>
          </a:bodyPr>
          <a:lstStyle/>
          <a:p>
            <a:r>
              <a:rPr lang="cs-CZ" dirty="0"/>
              <a:t/>
            </a:r>
            <a:br>
              <a:rPr lang="cs-CZ" dirty="0"/>
            </a:br>
            <a:endParaRPr lang="cs-CZ" dirty="0"/>
          </a:p>
        </p:txBody>
      </p:sp>
      <p:sp>
        <p:nvSpPr>
          <p:cNvPr id="6" name="TextovéPole 5"/>
          <p:cNvSpPr txBox="1"/>
          <p:nvPr/>
        </p:nvSpPr>
        <p:spPr>
          <a:xfrm>
            <a:off x="1403648" y="334645"/>
            <a:ext cx="6696744" cy="2215991"/>
          </a:xfrm>
          <a:prstGeom prst="rect">
            <a:avLst/>
          </a:prstGeom>
          <a:noFill/>
        </p:spPr>
        <p:txBody>
          <a:bodyPr wrap="square" rtlCol="0">
            <a:spAutoFit/>
          </a:bodyPr>
          <a:lstStyle/>
          <a:p>
            <a:pPr algn="ctr"/>
            <a:r>
              <a:rPr lang="cs-CZ" sz="4000" dirty="0" smtClean="0"/>
              <a:t>Děkuji za pozornost!</a:t>
            </a:r>
          </a:p>
          <a:p>
            <a:pPr algn="ctr"/>
            <a:endParaRPr lang="cs-CZ" sz="4000" dirty="0" smtClean="0"/>
          </a:p>
          <a:p>
            <a:pPr algn="ctr"/>
            <a:endParaRPr lang="cs-CZ" sz="4000" dirty="0" smtClean="0"/>
          </a:p>
          <a:p>
            <a:endParaRPr lang="cs-CZ" dirty="0"/>
          </a:p>
        </p:txBody>
      </p:sp>
      <p:pic>
        <p:nvPicPr>
          <p:cNvPr id="4100" name="Picture 4" descr="Výsledok vyhľadávania obrázkov pre dopyt cute kit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556792"/>
            <a:ext cx="5578145" cy="4877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0" indent="0">
              <a:buNone/>
            </a:pPr>
            <a:r>
              <a:rPr lang="cs-CZ" dirty="0" smtClean="0"/>
              <a:t>Možná řešení:</a:t>
            </a:r>
          </a:p>
          <a:p>
            <a:r>
              <a:rPr lang="cs-CZ" dirty="0" smtClean="0"/>
              <a:t>Subjektivizace chráněných zájmů</a:t>
            </a:r>
          </a:p>
          <a:p>
            <a:r>
              <a:rPr lang="cs-CZ" dirty="0" smtClean="0"/>
              <a:t>	(</a:t>
            </a:r>
            <a:r>
              <a:rPr lang="cs-CZ" dirty="0" err="1" smtClean="0"/>
              <a:t>Pacha</a:t>
            </a:r>
            <a:r>
              <a:rPr lang="cs-CZ" dirty="0" smtClean="0"/>
              <a:t> Mama, Great </a:t>
            </a:r>
            <a:r>
              <a:rPr lang="cs-CZ" dirty="0" err="1" smtClean="0"/>
              <a:t>Ape</a:t>
            </a:r>
            <a:r>
              <a:rPr lang="cs-CZ" dirty="0" smtClean="0"/>
              <a:t> Project atd.) </a:t>
            </a:r>
          </a:p>
          <a:p>
            <a:r>
              <a:rPr lang="cs-CZ" dirty="0" smtClean="0"/>
              <a:t>Právo na příznivé životní prostředí s širokou působností</a:t>
            </a:r>
          </a:p>
          <a:p>
            <a:r>
              <a:rPr lang="cs-CZ" dirty="0" err="1" smtClean="0"/>
              <a:t>Prozeleňování</a:t>
            </a:r>
            <a:r>
              <a:rPr lang="cs-CZ" dirty="0" smtClean="0"/>
              <a:t> (</a:t>
            </a:r>
            <a:r>
              <a:rPr lang="cs-CZ" i="1" dirty="0" err="1" smtClean="0"/>
              <a:t>greening</a:t>
            </a:r>
            <a:r>
              <a:rPr lang="cs-CZ" dirty="0" smtClean="0"/>
              <a:t>) stávajícího lidskoprávního rejstříku</a:t>
            </a:r>
          </a:p>
          <a:p>
            <a:r>
              <a:rPr lang="cs-CZ" dirty="0" smtClean="0"/>
              <a:t>Zvolnění tradičních odpovědnostních konceptů (prokazování příčinné souvislosti)</a:t>
            </a:r>
          </a:p>
          <a:p>
            <a:r>
              <a:rPr lang="cs-CZ" dirty="0" smtClean="0"/>
              <a:t>Přiznání hmotných práv ekologickým spolkům a dalším subjektům (obec, zástupce veřejnosti)</a:t>
            </a:r>
          </a:p>
          <a:p>
            <a:r>
              <a:rPr lang="cs-CZ" dirty="0" smtClean="0"/>
              <a:t>Procesní práva (základní nebo i specifická – </a:t>
            </a:r>
            <a:r>
              <a:rPr lang="cs-CZ" i="1" dirty="0" err="1" smtClean="0"/>
              <a:t>actio</a:t>
            </a:r>
            <a:r>
              <a:rPr lang="cs-CZ" i="1" dirty="0" smtClean="0"/>
              <a:t> </a:t>
            </a:r>
            <a:r>
              <a:rPr lang="cs-CZ" i="1" dirty="0" err="1" smtClean="0"/>
              <a:t>popularis</a:t>
            </a:r>
            <a:r>
              <a:rPr lang="cs-CZ" dirty="0" smtClean="0"/>
              <a:t>, hromadné žaloby apod.)</a:t>
            </a:r>
          </a:p>
          <a:p>
            <a:pPr marL="0" indent="0">
              <a:buNone/>
            </a:pPr>
            <a:endParaRPr lang="cs-CZ" dirty="0" smtClean="0"/>
          </a:p>
          <a:p>
            <a:pPr marL="0" indent="0">
              <a:buNone/>
            </a:pPr>
            <a:endParaRPr lang="cs-CZ" dirty="0" smtClean="0"/>
          </a:p>
          <a:p>
            <a:endParaRPr lang="cs-CZ" dirty="0" smtClean="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404664"/>
            <a:ext cx="7992888" cy="1200329"/>
          </a:xfrm>
          <a:prstGeom prst="rect">
            <a:avLst/>
          </a:prstGeom>
          <a:noFill/>
        </p:spPr>
        <p:txBody>
          <a:bodyPr wrap="square" rtlCol="0">
            <a:spAutoFit/>
          </a:bodyPr>
          <a:lstStyle/>
          <a:p>
            <a:r>
              <a:rPr lang="cs-CZ" sz="3200" b="1" dirty="0" smtClean="0"/>
              <a:t>Pojetí práva: </a:t>
            </a:r>
            <a:r>
              <a:rPr lang="cs-CZ" sz="3200" dirty="0" smtClean="0"/>
              <a:t>„</a:t>
            </a:r>
            <a:r>
              <a:rPr lang="cs-CZ" sz="3200" dirty="0" err="1" smtClean="0"/>
              <a:t>The</a:t>
            </a:r>
            <a:r>
              <a:rPr lang="cs-CZ" sz="3200" dirty="0" smtClean="0"/>
              <a:t> </a:t>
            </a:r>
            <a:r>
              <a:rPr lang="cs-CZ" sz="3200" dirty="0" err="1" smtClean="0"/>
              <a:t>fish</a:t>
            </a:r>
            <a:r>
              <a:rPr lang="cs-CZ" sz="3200" dirty="0" smtClean="0"/>
              <a:t> </a:t>
            </a:r>
            <a:r>
              <a:rPr lang="cs-CZ" sz="3200" dirty="0" err="1" smtClean="0"/>
              <a:t>cannot</a:t>
            </a:r>
            <a:r>
              <a:rPr lang="cs-CZ" sz="3200" dirty="0" smtClean="0"/>
              <a:t> go to </a:t>
            </a:r>
            <a:r>
              <a:rPr lang="cs-CZ" sz="3200" dirty="0" err="1" smtClean="0"/>
              <a:t>court</a:t>
            </a:r>
            <a:r>
              <a:rPr lang="cs-CZ" sz="3200" dirty="0" smtClean="0"/>
              <a:t>“</a:t>
            </a:r>
          </a:p>
          <a:p>
            <a:endParaRPr lang="cs-CZ" sz="4000" b="1" dirty="0"/>
          </a:p>
        </p:txBody>
      </p:sp>
    </p:spTree>
    <p:extLst>
      <p:ext uri="{BB962C8B-B14F-4D97-AF65-F5344CB8AC3E}">
        <p14:creationId xmlns:p14="http://schemas.microsoft.com/office/powerpoint/2010/main" val="380764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435280" cy="604664"/>
          </a:xfrm>
        </p:spPr>
        <p:txBody>
          <a:bodyPr>
            <a:normAutofit/>
          </a:bodyPr>
          <a:lstStyle/>
          <a:p>
            <a:pPr marL="0" indent="0">
              <a:buNone/>
            </a:pPr>
            <a:r>
              <a:rPr lang="cs-CZ" b="1" dirty="0" smtClean="0"/>
              <a:t>Je to nutné?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smtClean="0"/>
              <a:t>Účast veřejnosti na ochraně životního prostředí – proč?</a:t>
            </a:r>
            <a:endParaRPr lang="cs-CZ" sz="4000" b="1" dirty="0"/>
          </a:p>
        </p:txBody>
      </p:sp>
      <p:sp>
        <p:nvSpPr>
          <p:cNvPr id="7" name="Zástupný symbol pro obsah 2"/>
          <p:cNvSpPr txBox="1">
            <a:spLocks/>
          </p:cNvSpPr>
          <p:nvPr/>
        </p:nvSpPr>
        <p:spPr>
          <a:xfrm>
            <a:off x="447796" y="2229750"/>
            <a:ext cx="843528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b="1" dirty="0" smtClean="0"/>
              <a:t>Klady?</a:t>
            </a:r>
          </a:p>
        </p:txBody>
      </p:sp>
      <p:sp>
        <p:nvSpPr>
          <p:cNvPr id="8" name="Zástupný symbol pro obsah 2"/>
          <p:cNvSpPr txBox="1">
            <a:spLocks/>
          </p:cNvSpPr>
          <p:nvPr/>
        </p:nvSpPr>
        <p:spPr>
          <a:xfrm>
            <a:off x="549753" y="4762057"/>
            <a:ext cx="8435280" cy="6046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b="1" dirty="0" smtClean="0"/>
              <a:t>Proč ne? </a:t>
            </a:r>
          </a:p>
        </p:txBody>
      </p:sp>
      <p:sp>
        <p:nvSpPr>
          <p:cNvPr id="5" name="TextovéPole 4"/>
          <p:cNvSpPr txBox="1"/>
          <p:nvPr/>
        </p:nvSpPr>
        <p:spPr>
          <a:xfrm>
            <a:off x="549752" y="2847596"/>
            <a:ext cx="8333323" cy="2492990"/>
          </a:xfrm>
          <a:prstGeom prst="rect">
            <a:avLst/>
          </a:prstGeom>
          <a:noFill/>
        </p:spPr>
        <p:txBody>
          <a:bodyPr wrap="square" rtlCol="0">
            <a:spAutoFit/>
          </a:bodyPr>
          <a:lstStyle/>
          <a:p>
            <a:r>
              <a:rPr lang="cs-CZ" sz="2400" dirty="0" smtClean="0"/>
              <a:t>Environmentální demokracie – odpovědnost, transparentnost</a:t>
            </a:r>
            <a:endParaRPr lang="cs-CZ" sz="2400" dirty="0"/>
          </a:p>
          <a:p>
            <a:r>
              <a:rPr lang="cs-CZ" sz="2400" dirty="0" smtClean="0"/>
              <a:t>Znalost poměrů a blízkost ke zdroji</a:t>
            </a:r>
            <a:endParaRPr lang="cs-CZ" sz="2400" dirty="0"/>
          </a:p>
          <a:p>
            <a:r>
              <a:rPr lang="cs-CZ" sz="2400" dirty="0" smtClean="0"/>
              <a:t>Pomocná ruka</a:t>
            </a:r>
            <a:endParaRPr lang="cs-CZ" sz="2400" dirty="0"/>
          </a:p>
          <a:p>
            <a:r>
              <a:rPr lang="cs-CZ" sz="2400" dirty="0" smtClean="0"/>
              <a:t>Veřejná podpora rozhodnutí</a:t>
            </a:r>
            <a:endParaRPr lang="cs-CZ" sz="2400" dirty="0"/>
          </a:p>
          <a:p>
            <a:r>
              <a:rPr lang="cs-CZ" sz="2400" dirty="0" smtClean="0"/>
              <a:t>Rozvoj environmentální výchovy a vzdělání</a:t>
            </a:r>
            <a:endParaRPr lang="cs-CZ" sz="2400" dirty="0"/>
          </a:p>
          <a:p>
            <a:endParaRPr lang="cs-CZ" dirty="0"/>
          </a:p>
          <a:p>
            <a:endParaRPr lang="cs-CZ" dirty="0"/>
          </a:p>
        </p:txBody>
      </p:sp>
      <p:sp>
        <p:nvSpPr>
          <p:cNvPr id="11" name="TextovéPole 10"/>
          <p:cNvSpPr txBox="1"/>
          <p:nvPr/>
        </p:nvSpPr>
        <p:spPr>
          <a:xfrm>
            <a:off x="549751" y="5293519"/>
            <a:ext cx="8333323" cy="1200329"/>
          </a:xfrm>
          <a:prstGeom prst="rect">
            <a:avLst/>
          </a:prstGeom>
          <a:noFill/>
        </p:spPr>
        <p:txBody>
          <a:bodyPr wrap="square" rtlCol="0">
            <a:spAutoFit/>
          </a:bodyPr>
          <a:lstStyle/>
          <a:p>
            <a:r>
              <a:rPr lang="cs-CZ" sz="2400" dirty="0" smtClean="0"/>
              <a:t>Pouze procesní práva, široký rozsah, bezplatné nebo takřka bezplatné, ne nutně ochrana životního prostředí – osobní zájmy…</a:t>
            </a:r>
          </a:p>
          <a:p>
            <a:r>
              <a:rPr lang="cs-CZ" sz="2400" dirty="0" smtClean="0"/>
              <a:t>Platonická láska</a:t>
            </a:r>
            <a:endParaRPr lang="cs-CZ" sz="2400" dirty="0"/>
          </a:p>
        </p:txBody>
      </p:sp>
    </p:spTree>
    <p:extLst>
      <p:ext uri="{BB962C8B-B14F-4D97-AF65-F5344CB8AC3E}">
        <p14:creationId xmlns:p14="http://schemas.microsoft.com/office/powerpoint/2010/main" val="100149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 calcmode="lin" valueType="num">
                                      <p:cBhvr additive="base">
                                        <p:cTn id="4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1323439"/>
          </a:xfrm>
          <a:prstGeom prst="rect">
            <a:avLst/>
          </a:prstGeom>
          <a:noFill/>
        </p:spPr>
        <p:txBody>
          <a:bodyPr wrap="square" rtlCol="0">
            <a:spAutoFit/>
          </a:bodyPr>
          <a:lstStyle/>
          <a:p>
            <a:r>
              <a:rPr lang="cs-CZ" sz="4000" b="1" dirty="0" smtClean="0"/>
              <a:t>Účast veřejnosti na ochraně životního prostředí – proč?</a:t>
            </a:r>
            <a:endParaRPr lang="cs-CZ" sz="4000" b="1" dirty="0"/>
          </a:p>
        </p:txBody>
      </p:sp>
      <p:sp>
        <p:nvSpPr>
          <p:cNvPr id="8" name="Zástupný symbol pro obsah 2"/>
          <p:cNvSpPr txBox="1">
            <a:spLocks/>
          </p:cNvSpPr>
          <p:nvPr/>
        </p:nvSpPr>
        <p:spPr>
          <a:xfrm>
            <a:off x="539552" y="1772816"/>
            <a:ext cx="8435280"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2000" b="1" dirty="0" smtClean="0"/>
              <a:t>Obejdeme se bez veřejnosti?</a:t>
            </a:r>
          </a:p>
          <a:p>
            <a:pPr marL="0" indent="0">
              <a:buFont typeface="Arial" pitchFamily="34" charset="0"/>
              <a:buNone/>
            </a:pPr>
            <a:endParaRPr lang="cs-CZ" sz="2000" b="1" dirty="0"/>
          </a:p>
          <a:p>
            <a:r>
              <a:rPr lang="cs-CZ" sz="2000" b="1" dirty="0" smtClean="0"/>
              <a:t>Preventivní průřezové procesy</a:t>
            </a:r>
          </a:p>
          <a:p>
            <a:r>
              <a:rPr lang="cs-CZ" sz="2000" b="1" dirty="0" smtClean="0"/>
              <a:t>Povinnosti správních orgánů příslušných k vedení různých procesů a řízení </a:t>
            </a:r>
            <a:r>
              <a:rPr lang="cs-CZ" sz="2000" b="1" i="1" dirty="0" smtClean="0"/>
              <a:t>ex offo</a:t>
            </a:r>
          </a:p>
          <a:p>
            <a:r>
              <a:rPr lang="cs-CZ" sz="2000" b="1" dirty="0" smtClean="0"/>
              <a:t>Činnost dotčených orgánů (stanoviska a závazná stanoviska – odborné hledisko)</a:t>
            </a:r>
          </a:p>
          <a:p>
            <a:r>
              <a:rPr lang="cs-CZ" sz="2000" b="1" dirty="0" smtClean="0"/>
              <a:t>Přezkumné řízení, obnova řízení a další mimořádné opravné prostředky</a:t>
            </a:r>
          </a:p>
          <a:p>
            <a:r>
              <a:rPr lang="cs-CZ" sz="2000" b="1" dirty="0" smtClean="0"/>
              <a:t>Povinnosti orgánů činných v trestním řízení</a:t>
            </a:r>
          </a:p>
          <a:p>
            <a:r>
              <a:rPr lang="cs-CZ" sz="2000" b="1" dirty="0" smtClean="0"/>
              <a:t>Aktivní legitimace Veřejného ochránce práv a Nejvyššího státního zástupce</a:t>
            </a:r>
          </a:p>
          <a:p>
            <a:endParaRPr lang="cs-CZ" sz="2000" b="1" dirty="0"/>
          </a:p>
          <a:p>
            <a:endParaRPr lang="cs-CZ" sz="2000" b="1" dirty="0" smtClean="0"/>
          </a:p>
          <a:p>
            <a:r>
              <a:rPr lang="cs-CZ" sz="2000" b="1" dirty="0" smtClean="0"/>
              <a:t>Ale když se věci nevyvíjejí podle zákona? </a:t>
            </a:r>
          </a:p>
        </p:txBody>
      </p:sp>
    </p:spTree>
    <p:extLst>
      <p:ext uri="{BB962C8B-B14F-4D97-AF65-F5344CB8AC3E}">
        <p14:creationId xmlns:p14="http://schemas.microsoft.com/office/powerpoint/2010/main" val="56292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anim calcmode="lin" valueType="num">
                                      <p:cBhvr additive="base">
                                        <p:cTn id="4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7557</TotalTime>
  <Words>4643</Words>
  <Application>Microsoft Office PowerPoint</Application>
  <PresentationFormat>Předvádění na obrazovce (4:3)</PresentationFormat>
  <Paragraphs>408</Paragraphs>
  <Slides>60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60</vt:i4>
      </vt:variant>
    </vt:vector>
  </HeadingPairs>
  <TitlesOfParts>
    <vt:vector size="64" baseType="lpstr">
      <vt:lpstr>Arial</vt:lpstr>
      <vt:lpstr>Calibri</vt:lpstr>
      <vt:lpstr>Cambria</vt:lpstr>
      <vt:lpstr>Motiv systému Office</vt:lpstr>
      <vt:lpstr>Právo životního prostředí II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252</cp:revision>
  <dcterms:created xsi:type="dcterms:W3CDTF">2014-09-07T21:44:03Z</dcterms:created>
  <dcterms:modified xsi:type="dcterms:W3CDTF">2017-12-06T12:30:31Z</dcterms:modified>
</cp:coreProperties>
</file>